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Default Extension="emf" ContentType="image/x-emf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7"/>
  </p:notesMasterIdLst>
  <p:handoutMasterIdLst>
    <p:handoutMasterId r:id="rId38"/>
  </p:handoutMasterIdLst>
  <p:sldIdLst>
    <p:sldId id="319" r:id="rId2"/>
    <p:sldId id="257" r:id="rId3"/>
    <p:sldId id="298" r:id="rId4"/>
    <p:sldId id="307" r:id="rId5"/>
    <p:sldId id="299" r:id="rId6"/>
    <p:sldId id="309" r:id="rId7"/>
    <p:sldId id="329" r:id="rId8"/>
    <p:sldId id="262" r:id="rId9"/>
    <p:sldId id="261" r:id="rId10"/>
    <p:sldId id="285" r:id="rId11"/>
    <p:sldId id="336" r:id="rId12"/>
    <p:sldId id="264" r:id="rId13"/>
    <p:sldId id="337" r:id="rId14"/>
    <p:sldId id="304" r:id="rId15"/>
    <p:sldId id="339" r:id="rId16"/>
    <p:sldId id="330" r:id="rId17"/>
    <p:sldId id="328" r:id="rId18"/>
    <p:sldId id="325" r:id="rId19"/>
    <p:sldId id="326" r:id="rId20"/>
    <p:sldId id="340" r:id="rId21"/>
    <p:sldId id="324" r:id="rId22"/>
    <p:sldId id="323" r:id="rId23"/>
    <p:sldId id="297" r:id="rId24"/>
    <p:sldId id="259" r:id="rId25"/>
    <p:sldId id="293" r:id="rId26"/>
    <p:sldId id="286" r:id="rId27"/>
    <p:sldId id="332" r:id="rId28"/>
    <p:sldId id="333" r:id="rId29"/>
    <p:sldId id="277" r:id="rId30"/>
    <p:sldId id="317" r:id="rId31"/>
    <p:sldId id="334" r:id="rId32"/>
    <p:sldId id="269" r:id="rId33"/>
    <p:sldId id="272" r:id="rId34"/>
    <p:sldId id="341" r:id="rId35"/>
    <p:sldId id="301" r:id="rId36"/>
  </p:sldIdLst>
  <p:sldSz cx="12192000" cy="6858000"/>
  <p:notesSz cx="7099300" cy="10234613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57071"/>
    <a:srgbClr val="DE68FF"/>
    <a:srgbClr val="FF9786"/>
    <a:srgbClr val="D3000F"/>
    <a:srgbClr val="FFFF00"/>
    <a:srgbClr val="3333FF"/>
    <a:srgbClr val="FF3300"/>
    <a:srgbClr val="CC00CC"/>
    <a:srgbClr val="FFCC00"/>
    <a:srgbClr val="FF99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86482" autoAdjust="0"/>
  </p:normalViewPr>
  <p:slideViewPr>
    <p:cSldViewPr snapToGrid="0">
      <p:cViewPr varScale="1">
        <p:scale>
          <a:sx n="63" d="100"/>
          <a:sy n="63" d="100"/>
        </p:scale>
        <p:origin x="-9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EC49A0E-63A9-4A0D-AD2C-B7E2E2E8B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2709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4B81D889-D7E9-4039-B45C-46427384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0943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Thanks!</a:t>
            </a:r>
            <a:endParaRPr lang="en-US" sz="1200" dirty="0" smtClean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1399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“sort this list”  or “add these two numbers”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636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DABA8-4680-42FF-B10E-AE1FC3D1E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10310-2E6D-4EA4-A70B-C328C85CE2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455C-2F30-403D-8294-12A3DB8E9C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DCFCB-D7C5-4C75-A1E1-65873653C0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6CEC-5ACE-4C3E-B007-68E1136822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9AE46-61FD-4518-BCFE-BA431E715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FAF4E-C055-4FE6-A9E8-15AB39EB0F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14710-EB38-4062-9830-60CCA75232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0DB1-D860-4CA1-A6A1-6DFDDFDEC2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9DFEB-451B-4D89-A1CD-CEA9DA588C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4E5CA303-B04A-41A5-A1FA-65C0783B1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1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30.png"/><Relationship Id="rId5" Type="http://schemas.openxmlformats.org/officeDocument/2006/relationships/tags" Target="../tags/tag26.xml"/><Relationship Id="rId10" Type="http://schemas.openxmlformats.org/officeDocument/2006/relationships/image" Target="../media/image8.png"/><Relationship Id="rId4" Type="http://schemas.openxmlformats.org/officeDocument/2006/relationships/tags" Target="../tags/tag25.xml"/><Relationship Id="rId9" Type="http://schemas.openxmlformats.org/officeDocument/2006/relationships/image" Target="../media/image29.png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30.xml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32.xml"/><Relationship Id="rId10" Type="http://schemas.openxmlformats.org/officeDocument/2006/relationships/image" Target="../media/image35.png"/><Relationship Id="rId4" Type="http://schemas.openxmlformats.org/officeDocument/2006/relationships/tags" Target="../tags/tag31.xml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24.png"/><Relationship Id="rId17" Type="http://schemas.openxmlformats.org/officeDocument/2006/relationships/image" Target="../media/image42.png"/><Relationship Id="rId2" Type="http://schemas.openxmlformats.org/officeDocument/2006/relationships/tags" Target="../tags/tag34.xml"/><Relationship Id="rId16" Type="http://schemas.openxmlformats.org/officeDocument/2006/relationships/image" Target="../media/image41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37.png"/><Relationship Id="rId5" Type="http://schemas.openxmlformats.org/officeDocument/2006/relationships/tags" Target="../tags/tag37.xml"/><Relationship Id="rId15" Type="http://schemas.openxmlformats.org/officeDocument/2006/relationships/image" Target="../media/image40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4.pn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45.xml"/><Relationship Id="rId7" Type="http://schemas.openxmlformats.org/officeDocument/2006/relationships/image" Target="../media/image46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image" Target="../media/image49.png"/><Relationship Id="rId18" Type="http://schemas.openxmlformats.org/officeDocument/2006/relationships/image" Target="../media/image53.png"/><Relationship Id="rId3" Type="http://schemas.openxmlformats.org/officeDocument/2006/relationships/tags" Target="../tags/tag49.xml"/><Relationship Id="rId21" Type="http://schemas.openxmlformats.org/officeDocument/2006/relationships/image" Target="../media/image56.png"/><Relationship Id="rId7" Type="http://schemas.openxmlformats.org/officeDocument/2006/relationships/tags" Target="../tags/tag53.xml"/><Relationship Id="rId12" Type="http://schemas.openxmlformats.org/officeDocument/2006/relationships/image" Target="../media/image48.png"/><Relationship Id="rId17" Type="http://schemas.openxmlformats.org/officeDocument/2006/relationships/image" Target="../media/image52.png"/><Relationship Id="rId2" Type="http://schemas.openxmlformats.org/officeDocument/2006/relationships/tags" Target="../tags/tag48.xml"/><Relationship Id="rId16" Type="http://schemas.openxmlformats.org/officeDocument/2006/relationships/image" Target="../media/image24.png"/><Relationship Id="rId20" Type="http://schemas.openxmlformats.org/officeDocument/2006/relationships/image" Target="../media/image55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15" Type="http://schemas.openxmlformats.org/officeDocument/2006/relationships/image" Target="../media/image51.png"/><Relationship Id="rId10" Type="http://schemas.openxmlformats.org/officeDocument/2006/relationships/tags" Target="../tags/tag56.xml"/><Relationship Id="rId19" Type="http://schemas.openxmlformats.org/officeDocument/2006/relationships/image" Target="../media/image54.png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image" Target="../media/image57.png"/><Relationship Id="rId18" Type="http://schemas.openxmlformats.org/officeDocument/2006/relationships/image" Target="../media/image61.png"/><Relationship Id="rId3" Type="http://schemas.openxmlformats.org/officeDocument/2006/relationships/tags" Target="../tags/tag59.xml"/><Relationship Id="rId21" Type="http://schemas.openxmlformats.org/officeDocument/2006/relationships/image" Target="../media/image64.png"/><Relationship Id="rId7" Type="http://schemas.openxmlformats.org/officeDocument/2006/relationships/tags" Target="../tags/tag6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4.png"/><Relationship Id="rId2" Type="http://schemas.openxmlformats.org/officeDocument/2006/relationships/tags" Target="../tags/tag58.xml"/><Relationship Id="rId16" Type="http://schemas.openxmlformats.org/officeDocument/2006/relationships/image" Target="../media/image60.png"/><Relationship Id="rId20" Type="http://schemas.openxmlformats.org/officeDocument/2006/relationships/image" Target="../media/image63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image" Target="../media/image59.png"/><Relationship Id="rId23" Type="http://schemas.openxmlformats.org/officeDocument/2006/relationships/image" Target="../media/image65.png"/><Relationship Id="rId10" Type="http://schemas.openxmlformats.org/officeDocument/2006/relationships/tags" Target="../tags/tag66.xml"/><Relationship Id="rId19" Type="http://schemas.openxmlformats.org/officeDocument/2006/relationships/image" Target="../media/image62.png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image" Target="../media/image58.png"/><Relationship Id="rId22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70.xml"/><Relationship Id="rId7" Type="http://schemas.openxmlformats.org/officeDocument/2006/relationships/image" Target="../media/image56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9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75.xml"/><Relationship Id="rId7" Type="http://schemas.openxmlformats.org/officeDocument/2006/relationships/image" Target="../media/image68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6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79.xml"/><Relationship Id="rId7" Type="http://schemas.openxmlformats.org/officeDocument/2006/relationships/image" Target="../media/image46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4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9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tags" Target="../tags/tag83.xml"/><Relationship Id="rId21" Type="http://schemas.openxmlformats.org/officeDocument/2006/relationships/image" Target="../media/image79.png"/><Relationship Id="rId7" Type="http://schemas.openxmlformats.org/officeDocument/2006/relationships/tags" Target="../tags/tag87.xml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tags" Target="../tags/tag82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15" Type="http://schemas.openxmlformats.org/officeDocument/2006/relationships/image" Target="../media/image73.png"/><Relationship Id="rId23" Type="http://schemas.openxmlformats.org/officeDocument/2006/relationships/image" Target="../media/image81.emf"/><Relationship Id="rId10" Type="http://schemas.openxmlformats.org/officeDocument/2006/relationships/tags" Target="../tags/tag90.xml"/><Relationship Id="rId19" Type="http://schemas.openxmlformats.org/officeDocument/2006/relationships/image" Target="../media/image77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image" Target="../media/image72.png"/><Relationship Id="rId22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5.xml"/><Relationship Id="rId7" Type="http://schemas.openxmlformats.org/officeDocument/2006/relationships/image" Target="../media/image86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8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Relationship Id="rId9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age:Thomasbayes.jpg" TargetMode="External"/><Relationship Id="rId3" Type="http://schemas.openxmlformats.org/officeDocument/2006/relationships/tags" Target="../tags/tag101.xml"/><Relationship Id="rId7" Type="http://schemas.openxmlformats.org/officeDocument/2006/relationships/image" Target="../media/image92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9.png"/><Relationship Id="rId4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9.png"/><Relationship Id="rId17" Type="http://schemas.openxmlformats.org/officeDocument/2006/relationships/image" Target="../media/image16.png"/><Relationship Id="rId2" Type="http://schemas.openxmlformats.org/officeDocument/2006/relationships/tags" Target="../tags/tag5.xml"/><Relationship Id="rId16" Type="http://schemas.openxmlformats.org/officeDocument/2006/relationships/image" Target="../media/image15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8.png"/><Relationship Id="rId5" Type="http://schemas.openxmlformats.org/officeDocument/2006/relationships/tags" Target="../tags/tag8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8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3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22.png"/><Relationship Id="rId5" Type="http://schemas.openxmlformats.org/officeDocument/2006/relationships/tags" Target="../tags/tag17.xml"/><Relationship Id="rId10" Type="http://schemas.openxmlformats.org/officeDocument/2006/relationships/image" Target="../media/image21.png"/><Relationship Id="rId4" Type="http://schemas.openxmlformats.org/officeDocument/2006/relationships/tags" Target="../tags/tag16.xm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CSC2114: </a:t>
            </a:r>
            <a:r>
              <a:rPr lang="en-US" dirty="0" smtClean="0"/>
              <a:t>Artificial Intelligence</a:t>
            </a:r>
            <a:br>
              <a:rPr lang="en-US" dirty="0" smtClean="0"/>
            </a:br>
            <a:endParaRPr lang="en-US" sz="3600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 smtClean="0"/>
              <a:t>Probability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42" y="1580945"/>
            <a:ext cx="5592576" cy="3728384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92480" y="5440680"/>
            <a:ext cx="10576560" cy="108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Instructor: Rose </a:t>
            </a:r>
            <a:r>
              <a:rPr lang="en-US" dirty="0" err="1" smtClean="0">
                <a:latin typeface="Calibri"/>
                <a:cs typeface="Calibri"/>
              </a:rPr>
              <a:t>Nakibuule</a:t>
            </a:r>
            <a:endParaRPr lang="en-US" dirty="0" smtClean="0">
              <a:latin typeface="Calibri"/>
              <a:cs typeface="Calibri"/>
            </a:endParaRPr>
          </a:p>
          <a:p>
            <a:pPr algn="ctr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These slides were obtained from CS188 Intro to AI at UC Berkeley</a:t>
            </a:r>
          </a:p>
          <a:p>
            <a:pPr algn="ctr">
              <a:spcBef>
                <a:spcPct val="50000"/>
              </a:spcBef>
            </a:pP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41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868"/>
            <a:ext cx="5937860" cy="512433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An </a:t>
            </a:r>
            <a:r>
              <a:rPr lang="en-US" sz="2800" i="1" dirty="0" smtClean="0"/>
              <a:t>event</a:t>
            </a:r>
            <a:r>
              <a:rPr lang="en-US" sz="2800" dirty="0" smtClean="0"/>
              <a:t> is a set E of outcomes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marL="3657417" lvl="8" indent="0">
              <a:lnSpc>
                <a:spcPct val="80000"/>
              </a:lnSpc>
              <a:buNone/>
            </a:pPr>
            <a:endParaRPr lang="en-US" sz="2800" dirty="0"/>
          </a:p>
          <a:p>
            <a:pPr marL="3657417" lvl="8" indent="0">
              <a:lnSpc>
                <a:spcPct val="80000"/>
              </a:lnSpc>
              <a:buNone/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From a joint distribution, we can calculate the probability of any event</a:t>
            </a:r>
          </a:p>
          <a:p>
            <a:pPr lvl="3">
              <a:lnSpc>
                <a:spcPct val="80000"/>
              </a:lnSpc>
            </a:pP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Probability that it’s hot AND sunny?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Probability that it’s hot?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Probability that it’s hot OR sunny?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Typically, the events we care about are </a:t>
            </a:r>
            <a:r>
              <a:rPr lang="en-US" sz="2800" i="1" dirty="0" smtClean="0"/>
              <a:t>partial assignments</a:t>
            </a:r>
            <a:r>
              <a:rPr lang="en-US" sz="2800" dirty="0" smtClean="0"/>
              <a:t>, like P(T=hot)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</a:t>
            </a:r>
          </a:p>
        </p:txBody>
      </p:sp>
      <p:graphicFrame>
        <p:nvGraphicFramePr>
          <p:cNvPr id="1036292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38501872"/>
              </p:ext>
            </p:extLst>
          </p:nvPr>
        </p:nvGraphicFramePr>
        <p:xfrm>
          <a:off x="8226236" y="3451800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294" name="Picture 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87" y="2131330"/>
            <a:ext cx="4049019" cy="62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477" y="2956187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Quiz: Events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868"/>
            <a:ext cx="5937860" cy="51243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P(+x,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P(+x)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P(-y OR +x) 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</a:t>
            </a:r>
          </a:p>
        </p:txBody>
      </p:sp>
      <p:graphicFrame>
        <p:nvGraphicFramePr>
          <p:cNvPr id="1036292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95781603"/>
              </p:ext>
            </p:extLst>
          </p:nvPr>
        </p:nvGraphicFramePr>
        <p:xfrm>
          <a:off x="8364122" y="2116487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0293" y="1620874"/>
            <a:ext cx="1149651" cy="2986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37012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Marginal Distributions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61746" y="1452563"/>
            <a:ext cx="7825053" cy="4525962"/>
          </a:xfrm>
        </p:spPr>
        <p:txBody>
          <a:bodyPr/>
          <a:lstStyle/>
          <a:p>
            <a:pPr eaLnBrk="1" hangingPunct="1"/>
            <a:r>
              <a:rPr lang="en-US" sz="2000" dirty="0" smtClean="0"/>
              <a:t>Marginal distributions are sub-tables which eliminate variables </a:t>
            </a:r>
          </a:p>
          <a:p>
            <a:pPr eaLnBrk="1" hangingPunct="1"/>
            <a:r>
              <a:rPr lang="en-US" sz="2000" dirty="0" smtClean="0"/>
              <a:t>Marginalization (summing out): Combine collapsed rows by adding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22299939"/>
              </p:ext>
            </p:extLst>
          </p:nvPr>
        </p:nvGraphicFramePr>
        <p:xfrm>
          <a:off x="343549" y="330081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2796" name="Group 6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63895498"/>
              </p:ext>
            </p:extLst>
          </p:nvPr>
        </p:nvGraphicFramePr>
        <p:xfrm>
          <a:off x="7148913" y="271978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2797" name="Group 6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70496924"/>
              </p:ext>
            </p:extLst>
          </p:nvPr>
        </p:nvGraphicFramePr>
        <p:xfrm>
          <a:off x="7148913" y="454858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2817" name="Line 81"/>
          <p:cNvSpPr>
            <a:spLocks noChangeShapeType="1"/>
          </p:cNvSpPr>
          <p:nvPr/>
        </p:nvSpPr>
        <p:spPr bwMode="auto">
          <a:xfrm flipV="1">
            <a:off x="3700875" y="342258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2818" name="Line 82"/>
          <p:cNvSpPr>
            <a:spLocks noChangeShapeType="1"/>
          </p:cNvSpPr>
          <p:nvPr/>
        </p:nvSpPr>
        <p:spPr bwMode="auto">
          <a:xfrm>
            <a:off x="3700875" y="499332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348" name="Picture 6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87" y="2842024"/>
            <a:ext cx="11779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6" name="Picture 9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213" y="3671826"/>
            <a:ext cx="243363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7" name="Picture 9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763" y="2314974"/>
            <a:ext cx="7318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8" name="Picture 9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75" y="5223516"/>
            <a:ext cx="24622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163" y="4143774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31" name="Picture 9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37" y="6110686"/>
            <a:ext cx="57165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642" y="1144880"/>
            <a:ext cx="2954357" cy="1935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817" grpId="0" animBg="1"/>
      <p:bldP spid="10128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Quiz: Marginal Distributions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71926394"/>
              </p:ext>
            </p:extLst>
          </p:nvPr>
        </p:nvGraphicFramePr>
        <p:xfrm>
          <a:off x="314520" y="249527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2796" name="Group 6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53153849"/>
              </p:ext>
            </p:extLst>
          </p:nvPr>
        </p:nvGraphicFramePr>
        <p:xfrm>
          <a:off x="7119884" y="191424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2797" name="Group 6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06076043"/>
              </p:ext>
            </p:extLst>
          </p:nvPr>
        </p:nvGraphicFramePr>
        <p:xfrm>
          <a:off x="7119884" y="374304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2817" name="Line 81"/>
          <p:cNvSpPr>
            <a:spLocks noChangeShapeType="1"/>
          </p:cNvSpPr>
          <p:nvPr/>
        </p:nvSpPr>
        <p:spPr bwMode="auto">
          <a:xfrm flipV="1">
            <a:off x="3671846" y="261704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2818" name="Line 82"/>
          <p:cNvSpPr>
            <a:spLocks noChangeShapeType="1"/>
          </p:cNvSpPr>
          <p:nvPr/>
        </p:nvSpPr>
        <p:spPr bwMode="auto">
          <a:xfrm>
            <a:off x="3671846" y="418778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468" y="2036484"/>
            <a:ext cx="1148104" cy="2982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0532" y="2866286"/>
            <a:ext cx="2582940" cy="6121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7863" y="1509434"/>
            <a:ext cx="791580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2479" y="4417976"/>
            <a:ext cx="2551748" cy="567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0918" y="3338234"/>
            <a:ext cx="761332" cy="2985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642" y="1144880"/>
            <a:ext cx="2954357" cy="19353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1924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817" grpId="0" animBg="1"/>
      <p:bldP spid="10128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Probabilities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292786"/>
            <a:ext cx="8562975" cy="468097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 simple relation between joint and conditional probabilities</a:t>
            </a:r>
          </a:p>
          <a:p>
            <a:pPr lvl="1" eaLnBrk="1" hangingPunct="1"/>
            <a:r>
              <a:rPr lang="en-US" sz="2000" dirty="0" smtClean="0">
                <a:solidFill>
                  <a:schemeClr val="accent2"/>
                </a:solidFill>
              </a:rPr>
              <a:t>In fact, this is taken as the </a:t>
            </a:r>
            <a:r>
              <a:rPr lang="en-US" sz="2000" i="1" dirty="0" smtClean="0">
                <a:solidFill>
                  <a:schemeClr val="accent2"/>
                </a:solidFill>
              </a:rPr>
              <a:t>definition</a:t>
            </a:r>
            <a:r>
              <a:rPr lang="en-US" sz="2000" dirty="0" smtClean="0">
                <a:solidFill>
                  <a:schemeClr val="accent2"/>
                </a:solidFill>
              </a:rPr>
              <a:t> of a conditional probability</a:t>
            </a:r>
          </a:p>
        </p:txBody>
      </p:sp>
      <p:pic>
        <p:nvPicPr>
          <p:cNvPr id="1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2740025"/>
            <a:ext cx="2373312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oup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39922584"/>
              </p:ext>
            </p:extLst>
          </p:nvPr>
        </p:nvGraphicFramePr>
        <p:xfrm>
          <a:off x="762000" y="4576763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343" name="Group 21"/>
          <p:cNvGrpSpPr>
            <a:grpSpLocks/>
          </p:cNvGrpSpPr>
          <p:nvPr/>
        </p:nvGrpSpPr>
        <p:grpSpPr bwMode="auto">
          <a:xfrm>
            <a:off x="6021149" y="2655489"/>
            <a:ext cx="2197100" cy="1272154"/>
            <a:chOff x="5105400" y="2512724"/>
            <a:chExt cx="2895600" cy="1676400"/>
          </a:xfrm>
        </p:grpSpPr>
        <p:sp>
          <p:nvSpPr>
            <p:cNvPr id="13347" name="Oval 33"/>
            <p:cNvSpPr>
              <a:spLocks noChangeArrowheads="1"/>
            </p:cNvSpPr>
            <p:nvPr/>
          </p:nvSpPr>
          <p:spPr bwMode="auto">
            <a:xfrm>
              <a:off x="5105400" y="2512724"/>
              <a:ext cx="1828800" cy="1676400"/>
            </a:xfrm>
            <a:prstGeom prst="ellipse">
              <a:avLst/>
            </a:prstGeom>
            <a:solidFill>
              <a:srgbClr val="3333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Oval 34"/>
            <p:cNvSpPr>
              <a:spLocks noChangeArrowheads="1"/>
            </p:cNvSpPr>
            <p:nvPr/>
          </p:nvSpPr>
          <p:spPr bwMode="auto">
            <a:xfrm>
              <a:off x="6172200" y="2512724"/>
              <a:ext cx="1828800" cy="1676400"/>
            </a:xfrm>
            <a:prstGeom prst="ellipse">
              <a:avLst/>
            </a:prstGeom>
            <a:solidFill>
              <a:srgbClr val="FF33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4191000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8332" y="4885634"/>
            <a:ext cx="3269608" cy="3135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87969" y="2256706"/>
            <a:ext cx="3174853" cy="215464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02170" y="3957739"/>
            <a:ext cx="66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FF9786"/>
                </a:solidFill>
                <a:latin typeface="Calibri"/>
                <a:cs typeface="Calibri"/>
              </a:rPr>
              <a:t>P(b)</a:t>
            </a:r>
            <a:endParaRPr lang="en-US" sz="2000" i="1" dirty="0">
              <a:solidFill>
                <a:srgbClr val="FF9786"/>
              </a:solidFill>
              <a:latin typeface="Calibri"/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86678" y="3951376"/>
            <a:ext cx="66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  <a:latin typeface="Calibri"/>
                <a:cs typeface="Calibri"/>
              </a:rPr>
              <a:t>P(a)</a:t>
            </a:r>
            <a:endParaRPr lang="en-US" sz="2000" i="1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67902" y="2289341"/>
            <a:ext cx="862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E57071"/>
                </a:solidFill>
                <a:latin typeface="Calibri"/>
                <a:cs typeface="Calibri"/>
              </a:rPr>
              <a:t>P(</a:t>
            </a:r>
            <a:r>
              <a:rPr lang="en-US" sz="2000" i="1" dirty="0" err="1" smtClean="0">
                <a:solidFill>
                  <a:srgbClr val="E57071"/>
                </a:solidFill>
                <a:latin typeface="Calibri"/>
                <a:cs typeface="Calibri"/>
              </a:rPr>
              <a:t>a,b</a:t>
            </a:r>
            <a:r>
              <a:rPr lang="en-US" sz="2000" i="1" dirty="0" smtClean="0">
                <a:solidFill>
                  <a:srgbClr val="E57071"/>
                </a:solidFill>
                <a:latin typeface="Calibri"/>
                <a:cs typeface="Calibri"/>
              </a:rPr>
              <a:t>)</a:t>
            </a:r>
            <a:endParaRPr lang="en-US" sz="2000" i="1" dirty="0">
              <a:solidFill>
                <a:srgbClr val="E57071"/>
              </a:solidFill>
              <a:latin typeface="Calibri"/>
              <a:cs typeface="Calibri"/>
            </a:endParaRPr>
          </a:p>
        </p:txBody>
      </p:sp>
      <p:pic>
        <p:nvPicPr>
          <p:cNvPr id="15" name="Picture 14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4883" y="4686487"/>
            <a:ext cx="2836647" cy="7315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6" name="Picture 15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3115" y="4702804"/>
            <a:ext cx="836064" cy="6569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4" name="Picture 23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5435" y="4923246"/>
            <a:ext cx="821135" cy="2239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6" name="Picture 25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7662" y="5802804"/>
            <a:ext cx="5643434" cy="2985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8" name="Picture 27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759" y="6306751"/>
            <a:ext cx="1701988" cy="253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0" name="Picture 9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6023" y="6311728"/>
            <a:ext cx="806205" cy="2239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4784956" y="5704129"/>
            <a:ext cx="6020880" cy="997942"/>
          </a:xfrm>
          <a:prstGeom prst="wedgeRectCallout">
            <a:avLst>
              <a:gd name="adj1" fmla="val -1035"/>
              <a:gd name="adj2" fmla="val -81872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Quiz: Conditional Probabilities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2880885"/>
              </p:ext>
            </p:extLst>
          </p:nvPr>
        </p:nvGraphicFramePr>
        <p:xfrm>
          <a:off x="314520" y="249527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468" y="2036484"/>
            <a:ext cx="1148104" cy="2982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4209143" y="1341782"/>
            <a:ext cx="5937860" cy="51243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P(+x |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P(-x |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P(-y | +x) 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8295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Conditional Distributions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chemeClr val="tx1"/>
                </a:solidFill>
                <a:ea typeface="ＭＳ Ｐゴシック" pitchFamily="34" charset="-128"/>
              </a:rPr>
              <a:t>Conditional distributions are probability distributions over some variables given fixed values of others</a:t>
            </a:r>
          </a:p>
        </p:txBody>
      </p:sp>
      <p:pic>
        <p:nvPicPr>
          <p:cNvPr id="13316" name="Picture 5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2943225"/>
            <a:ext cx="20716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" name="Group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73361942"/>
              </p:ext>
            </p:extLst>
          </p:nvPr>
        </p:nvGraphicFramePr>
        <p:xfrm>
          <a:off x="8479064" y="355872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Group 6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68655355"/>
              </p:ext>
            </p:extLst>
          </p:nvPr>
        </p:nvGraphicFramePr>
        <p:xfrm>
          <a:off x="1708150" y="3384550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9" name="Picture 5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800600"/>
            <a:ext cx="21621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6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17640011"/>
              </p:ext>
            </p:extLst>
          </p:nvPr>
        </p:nvGraphicFramePr>
        <p:xfrm>
          <a:off x="1712913" y="5241925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5115" name="Picture 5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489" y="3134859"/>
            <a:ext cx="1179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16" name="TextBox 55"/>
          <p:cNvSpPr txBox="1">
            <a:spLocks noChangeArrowheads="1"/>
          </p:cNvSpPr>
          <p:nvPr/>
        </p:nvSpPr>
        <p:spPr bwMode="auto">
          <a:xfrm>
            <a:off x="1309688" y="2386013"/>
            <a:ext cx="274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  <a:latin typeface="Calibri"/>
                <a:cs typeface="Calibri"/>
              </a:rPr>
              <a:t>Conditional Distributions</a:t>
            </a:r>
          </a:p>
        </p:txBody>
      </p:sp>
      <p:sp>
        <p:nvSpPr>
          <p:cNvPr id="45117" name="TextBox 56"/>
          <p:cNvSpPr txBox="1">
            <a:spLocks noChangeArrowheads="1"/>
          </p:cNvSpPr>
          <p:nvPr/>
        </p:nvSpPr>
        <p:spPr bwMode="auto">
          <a:xfrm>
            <a:off x="8890227" y="2507796"/>
            <a:ext cx="2587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  <a:latin typeface="Calibri"/>
                <a:cs typeface="Calibri"/>
              </a:rPr>
              <a:t>Joint Distribution</a:t>
            </a:r>
          </a:p>
        </p:txBody>
      </p:sp>
      <p:sp>
        <p:nvSpPr>
          <p:cNvPr id="60" name="Left Brace 59"/>
          <p:cNvSpPr/>
          <p:nvPr/>
        </p:nvSpPr>
        <p:spPr>
          <a:xfrm>
            <a:off x="1139825" y="2921000"/>
            <a:ext cx="207963" cy="3517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2" name="Picture 6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097338"/>
            <a:ext cx="312737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9965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77017487"/>
              </p:ext>
            </p:extLst>
          </p:nvPr>
        </p:nvGraphicFramePr>
        <p:xfrm>
          <a:off x="303920" y="3102146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9729" y="4777781"/>
            <a:ext cx="1909108" cy="217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0" name="Picture 29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693" y="5202189"/>
            <a:ext cx="3963475" cy="517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051684" name="Picture 1051683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641" y="4628880"/>
            <a:ext cx="1960986" cy="517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051687" name="Picture 1051686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1787" y="5820987"/>
            <a:ext cx="1846854" cy="4862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8" y="2617154"/>
            <a:ext cx="1267467" cy="3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4886" y="1985833"/>
            <a:ext cx="1954844" cy="2231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815" y="2414780"/>
            <a:ext cx="4058427" cy="5205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1" name="Picture 20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84" y="1831680"/>
            <a:ext cx="2018590" cy="5205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4" name="Picture 23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982" y="2968286"/>
            <a:ext cx="1891099" cy="4887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58" name="Group 4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0222060"/>
              </p:ext>
            </p:extLst>
          </p:nvPr>
        </p:nvGraphicFramePr>
        <p:xfrm>
          <a:off x="10246121" y="365996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/>
                <a:gridCol w="7239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51682" name="Picture 1051681" descr="txp_fig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677" y="3198001"/>
            <a:ext cx="1745932" cy="3133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3791013" y="3971222"/>
            <a:ext cx="5772525" cy="317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204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771322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 dirty="0" smtClean="0">
                <a:latin typeface="Calibri"/>
                <a:cs typeface="Calibri"/>
              </a:rPr>
              <a:t>SELECT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5592277"/>
              </p:ext>
            </p:extLst>
          </p:nvPr>
        </p:nvGraphicFramePr>
        <p:xfrm>
          <a:off x="303920" y="3300866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51689" name="Group 1051688"/>
          <p:cNvGrpSpPr/>
          <p:nvPr/>
        </p:nvGrpSpPr>
        <p:grpSpPr bwMode="auto">
          <a:xfrm>
            <a:off x="4685939" y="5619332"/>
            <a:ext cx="3357110" cy="990267"/>
            <a:chOff x="3830658" y="4628880"/>
            <a:chExt cx="5101206" cy="1477080"/>
          </a:xfrm>
        </p:grpSpPr>
        <p:pic>
          <p:nvPicPr>
            <p:cNvPr id="27" name="Picture 26" descr="txp_fig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30658" y="4759927"/>
              <a:ext cx="2046540" cy="1953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30" name="Picture 29" descr="txp_fig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78325" y="5133446"/>
              <a:ext cx="3553539" cy="4558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1051684" name="Picture 1051683" descr="txp_fig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81865" y="4628880"/>
              <a:ext cx="1758164" cy="4558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1051687" name="Picture 1051686" descr="txp_fig.pn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55099" y="5678047"/>
              <a:ext cx="1655837" cy="4279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</p:grp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8" y="2815874"/>
            <a:ext cx="1267467" cy="3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25"/>
          <p:cNvGrpSpPr/>
          <p:nvPr/>
        </p:nvGrpSpPr>
        <p:grpSpPr bwMode="auto">
          <a:xfrm>
            <a:off x="4636141" y="1261440"/>
            <a:ext cx="3605608" cy="1008935"/>
            <a:chOff x="3711749" y="2025130"/>
            <a:chExt cx="5117028" cy="1431867"/>
          </a:xfrm>
        </p:grpSpPr>
        <p:pic>
          <p:nvPicPr>
            <p:cNvPr id="6" name="Picture 5" descr="txp_fig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11749" y="2160935"/>
              <a:ext cx="1722173" cy="1965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18" name="Picture 17" descr="txp_fig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53396" y="2538828"/>
              <a:ext cx="3575381" cy="458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21" name="Picture 20" descr="txp_fig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70372" y="2025130"/>
              <a:ext cx="1778331" cy="458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  <p:pic>
          <p:nvPicPr>
            <p:cNvPr id="24" name="Picture 23" descr="txp_fig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42091" y="3026454"/>
              <a:ext cx="1666015" cy="43054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=""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=""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="" xmlns:a14="http://schemas.microsoft.com/office/drawing/2010/main"/>
              </a:ext>
            </a:extLst>
          </p:spPr>
        </p:pic>
      </p:grpSp>
      <p:graphicFrame>
        <p:nvGraphicFramePr>
          <p:cNvPr id="58" name="Group 4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84278837"/>
              </p:ext>
            </p:extLst>
          </p:nvPr>
        </p:nvGraphicFramePr>
        <p:xfrm>
          <a:off x="10246121" y="37290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/>
                <a:gridCol w="7239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51682" name="Picture 105168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677" y="3267121"/>
            <a:ext cx="1745932" cy="3133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4216320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" name="Group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65788458"/>
              </p:ext>
            </p:extLst>
          </p:nvPr>
        </p:nvGraphicFramePr>
        <p:xfrm>
          <a:off x="5308484" y="3784455"/>
          <a:ext cx="1922485" cy="1188720"/>
        </p:xfrm>
        <a:graphic>
          <a:graphicData uri="http://schemas.openxmlformats.org/drawingml/2006/table">
            <a:tbl>
              <a:tblPr/>
              <a:tblGrid>
                <a:gridCol w="630194"/>
                <a:gridCol w="733895"/>
                <a:gridCol w="558396"/>
              </a:tblGrid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7747742" y="417269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8" name="Picture 27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2475" y="3378055"/>
            <a:ext cx="1119543" cy="298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764454" y="2820042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 dirty="0" smtClean="0">
                <a:latin typeface="Calibri"/>
                <a:cs typeface="Calibri"/>
              </a:rPr>
              <a:t>NORMALIZE </a:t>
            </a:r>
            <a:r>
              <a:rPr lang="en-US" sz="2000" dirty="0" smtClean="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(</a:t>
            </a:r>
            <a:r>
              <a:rPr lang="en-US" sz="2000" dirty="0">
                <a:latin typeface="Calibri"/>
                <a:cs typeface="Calibri"/>
              </a:rPr>
              <a:t>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88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 animBg="1"/>
      <p:bldP spid="22" grpId="0" animBg="1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10917996"/>
              </p:ext>
            </p:extLst>
          </p:nvPr>
        </p:nvGraphicFramePr>
        <p:xfrm>
          <a:off x="303920" y="2557826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8" y="2072834"/>
            <a:ext cx="1267467" cy="3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8" name="Group 4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5462825"/>
              </p:ext>
            </p:extLst>
          </p:nvPr>
        </p:nvGraphicFramePr>
        <p:xfrm>
          <a:off x="10246121" y="298604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/>
                <a:gridCol w="7239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51682" name="Picture 105168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677" y="2524081"/>
            <a:ext cx="1745932" cy="3133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3473280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" name="Group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17019968"/>
              </p:ext>
            </p:extLst>
          </p:nvPr>
        </p:nvGraphicFramePr>
        <p:xfrm>
          <a:off x="5308484" y="3041415"/>
          <a:ext cx="1922485" cy="1188720"/>
        </p:xfrm>
        <a:graphic>
          <a:graphicData uri="http://schemas.openxmlformats.org/drawingml/2006/table">
            <a:tbl>
              <a:tblPr/>
              <a:tblGrid>
                <a:gridCol w="630194"/>
                <a:gridCol w="733895"/>
                <a:gridCol w="558396"/>
              </a:tblGrid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7747742" y="342965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028282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 dirty="0" smtClean="0">
                <a:latin typeface="Calibri"/>
                <a:cs typeface="Calibri"/>
              </a:rPr>
              <a:t>SELECT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8" name="Picture 27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2475" y="2635015"/>
            <a:ext cx="1119543" cy="298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764454" y="2077002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 dirty="0" smtClean="0">
                <a:latin typeface="Calibri"/>
                <a:cs typeface="Calibri"/>
              </a:rPr>
              <a:t>NORMALIZE </a:t>
            </a:r>
            <a:r>
              <a:rPr lang="en-US" sz="2000" dirty="0" smtClean="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(</a:t>
            </a:r>
            <a:r>
              <a:rPr lang="en-US" sz="2000" dirty="0">
                <a:latin typeface="Calibri"/>
                <a:cs typeface="Calibri"/>
              </a:rPr>
              <a:t>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3"/>
          <p:cNvSpPr>
            <a:spLocks noGrp="1" noChangeArrowheads="1"/>
          </p:cNvSpPr>
          <p:nvPr>
            <p:ph idx="1"/>
          </p:nvPr>
        </p:nvSpPr>
        <p:spPr>
          <a:xfrm>
            <a:off x="396725" y="4987081"/>
            <a:ext cx="9607409" cy="5857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Why does this work? Sum of selection is P(evidence)!  (P(T=c), here)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 </a:t>
            </a:r>
          </a:p>
        </p:txBody>
      </p:sp>
      <p:pic>
        <p:nvPicPr>
          <p:cNvPr id="31" name="Picture 6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752" y="5674300"/>
            <a:ext cx="5584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325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68988" y="1397000"/>
            <a:ext cx="6502411" cy="507809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Probability</a:t>
            </a:r>
          </a:p>
          <a:p>
            <a:pPr lvl="8"/>
            <a:endParaRPr lang="en-US" sz="300" dirty="0" smtClean="0"/>
          </a:p>
          <a:p>
            <a:pPr lvl="1" eaLnBrk="1" hangingPunct="1"/>
            <a:r>
              <a:rPr lang="en-US" sz="2400" dirty="0" smtClean="0"/>
              <a:t>Random Variables</a:t>
            </a:r>
          </a:p>
          <a:p>
            <a:pPr lvl="1" eaLnBrk="1" hangingPunct="1"/>
            <a:r>
              <a:rPr lang="en-US" sz="2400" dirty="0" smtClean="0"/>
              <a:t>Joint and Marginal Distributions</a:t>
            </a:r>
          </a:p>
          <a:p>
            <a:pPr lvl="1" eaLnBrk="1" hangingPunct="1"/>
            <a:r>
              <a:rPr lang="en-US" sz="2400" dirty="0" smtClean="0"/>
              <a:t>Conditional Distribution</a:t>
            </a:r>
          </a:p>
          <a:p>
            <a:pPr lvl="1" eaLnBrk="1" hangingPunct="1"/>
            <a:r>
              <a:rPr lang="en-US" sz="2400" dirty="0" smtClean="0"/>
              <a:t>Product Rule, Chain Rule, Bayes’ Rule</a:t>
            </a:r>
          </a:p>
          <a:p>
            <a:pPr lvl="1" eaLnBrk="1" hangingPunct="1"/>
            <a:r>
              <a:rPr lang="en-US" sz="2400" dirty="0" smtClean="0"/>
              <a:t>Inference</a:t>
            </a:r>
          </a:p>
          <a:p>
            <a:pPr lvl="1" eaLnBrk="1" hangingPunct="1"/>
            <a:r>
              <a:rPr lang="en-US" sz="2400" dirty="0" smtClean="0"/>
              <a:t>Independence</a:t>
            </a:r>
          </a:p>
          <a:p>
            <a:pPr lvl="2"/>
            <a:endParaRPr lang="en-US" sz="2000" dirty="0" smtClean="0"/>
          </a:p>
          <a:p>
            <a:pPr eaLnBrk="1" hangingPunct="1"/>
            <a:r>
              <a:rPr lang="en-US" sz="2800" dirty="0" smtClean="0"/>
              <a:t>You’ll need all this stuff A LOT for the next few weeks, so make sure you go over it now!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29" y="1301896"/>
            <a:ext cx="4704859" cy="4742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Quiz: 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61906258"/>
              </p:ext>
            </p:extLst>
          </p:nvPr>
        </p:nvGraphicFramePr>
        <p:xfrm>
          <a:off x="303920" y="297147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4822" y="2486483"/>
            <a:ext cx="1235379" cy="3208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3886929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8038022" y="3843299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441931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 dirty="0" smtClean="0">
                <a:latin typeface="Calibri"/>
                <a:cs typeface="Calibri"/>
              </a:rPr>
              <a:t>SELECT</a:t>
            </a: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989421" y="2490651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 dirty="0" smtClean="0">
                <a:latin typeface="Calibri"/>
                <a:cs typeface="Calibri"/>
              </a:rPr>
              <a:t>NORMALIZE </a:t>
            </a:r>
            <a:r>
              <a:rPr lang="en-US" sz="2000" dirty="0" smtClean="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(</a:t>
            </a:r>
            <a:r>
              <a:rPr lang="en-US" sz="2000" dirty="0">
                <a:latin typeface="Calibri"/>
                <a:cs typeface="Calibri"/>
              </a:rPr>
              <a:t>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P(X | Y=-y) 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448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91720" y="1360415"/>
            <a:ext cx="84709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(Dictionary) To bring or restore to a normal condition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 smtClean="0"/>
              <a:t>Procedure:</a:t>
            </a:r>
          </a:p>
          <a:p>
            <a:pPr lvl="1"/>
            <a:r>
              <a:rPr lang="en-US" sz="2000" dirty="0" smtClean="0"/>
              <a:t>Step 1: Compute Z = sum over all entries</a:t>
            </a:r>
          </a:p>
          <a:p>
            <a:pPr lvl="1"/>
            <a:r>
              <a:rPr lang="en-US" sz="2000" dirty="0" smtClean="0"/>
              <a:t>Step 2: Divide every entry by Z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Example 1</a:t>
            </a:r>
          </a:p>
          <a:p>
            <a:pPr lvl="1"/>
            <a:endParaRPr lang="en-US" sz="20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Normalize</a:t>
            </a:r>
          </a:p>
        </p:txBody>
      </p:sp>
      <p:sp>
        <p:nvSpPr>
          <p:cNvPr id="1051690" name="Rectangular Callout 1051689"/>
          <p:cNvSpPr/>
          <p:nvPr/>
        </p:nvSpPr>
        <p:spPr>
          <a:xfrm>
            <a:off x="6505277" y="2324160"/>
            <a:ext cx="3343352" cy="362880"/>
          </a:xfrm>
          <a:prstGeom prst="wedgeRectCallout">
            <a:avLst>
              <a:gd name="adj1" fmla="val -43217"/>
              <a:gd name="adj2" fmla="val -164407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 entries sum to 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1691" name="Rounded Rectangle 1051690"/>
          <p:cNvSpPr/>
          <p:nvPr/>
        </p:nvSpPr>
        <p:spPr>
          <a:xfrm>
            <a:off x="5338993" y="1442880"/>
            <a:ext cx="2220261" cy="4060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Group 4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22149899"/>
              </p:ext>
            </p:extLst>
          </p:nvPr>
        </p:nvGraphicFramePr>
        <p:xfrm>
          <a:off x="578911" y="48522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/>
                <a:gridCol w="7239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2417387" y="546869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1692" name="TextBox 1051691"/>
          <p:cNvSpPr txBox="1"/>
          <p:nvPr/>
        </p:nvSpPr>
        <p:spPr>
          <a:xfrm>
            <a:off x="2142511" y="5650560"/>
            <a:ext cx="133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 = 0.5</a:t>
            </a:r>
            <a:endParaRPr lang="en-US" dirty="0"/>
          </a:p>
        </p:txBody>
      </p:sp>
      <p:graphicFrame>
        <p:nvGraphicFramePr>
          <p:cNvPr id="52" name="Group 4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05155321"/>
              </p:ext>
            </p:extLst>
          </p:nvPr>
        </p:nvGraphicFramePr>
        <p:xfrm>
          <a:off x="3729096" y="48750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/>
                <a:gridCol w="7239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5862165" y="4286255"/>
            <a:ext cx="5195946" cy="139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Example 2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graphicFrame>
        <p:nvGraphicFramePr>
          <p:cNvPr id="54" name="Group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24548457"/>
              </p:ext>
            </p:extLst>
          </p:nvPr>
        </p:nvGraphicFramePr>
        <p:xfrm>
          <a:off x="6031680" y="4799040"/>
          <a:ext cx="2270544" cy="1854201"/>
        </p:xfrm>
        <a:graphic>
          <a:graphicData uri="http://schemas.openxmlformats.org/drawingml/2006/table">
            <a:tbl>
              <a:tblPr/>
              <a:tblGrid>
                <a:gridCol w="756848"/>
                <a:gridCol w="756848"/>
                <a:gridCol w="75684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372663" y="4913040"/>
            <a:ext cx="12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Normalize</a:t>
            </a:r>
            <a:endParaRPr lang="en-US" dirty="0"/>
          </a:p>
        </p:txBody>
      </p:sp>
      <p:sp>
        <p:nvSpPr>
          <p:cNvPr id="56" name="Line 45"/>
          <p:cNvSpPr>
            <a:spLocks noChangeShapeType="1"/>
          </p:cNvSpPr>
          <p:nvPr/>
        </p:nvSpPr>
        <p:spPr bwMode="auto">
          <a:xfrm>
            <a:off x="8608552" y="562973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558293" y="5785680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= 50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537911" y="5143200"/>
            <a:ext cx="12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Normalize</a:t>
            </a:r>
            <a:endParaRPr lang="en-US" dirty="0"/>
          </a:p>
        </p:txBody>
      </p:sp>
      <p:graphicFrame>
        <p:nvGraphicFramePr>
          <p:cNvPr id="60" name="Group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54062727"/>
              </p:ext>
            </p:extLst>
          </p:nvPr>
        </p:nvGraphicFramePr>
        <p:xfrm>
          <a:off x="9803883" y="4795920"/>
          <a:ext cx="2270544" cy="1854201"/>
        </p:xfrm>
        <a:graphic>
          <a:graphicData uri="http://schemas.openxmlformats.org/drawingml/2006/table">
            <a:tbl>
              <a:tblPr/>
              <a:tblGrid>
                <a:gridCol w="756848"/>
                <a:gridCol w="756848"/>
                <a:gridCol w="75684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301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90" grpId="0" animBg="1"/>
      <p:bldP spid="1051691" grpId="0" animBg="1"/>
      <p:bldP spid="50" grpId="0" animBg="1"/>
      <p:bldP spid="1051692" grpId="0"/>
      <p:bldP spid="55" grpId="0"/>
      <p:bldP spid="56" grpId="0" animBg="1"/>
      <p:bldP spid="57" grpId="0"/>
      <p:bldP spid="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Normalization Trick</a:t>
            </a:r>
          </a:p>
        </p:txBody>
      </p:sp>
      <p:sp>
        <p:nvSpPr>
          <p:cNvPr id="1051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772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trick to get a whole conditional distribution at once: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Select the joint probabilities matching the evidence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Normalize the selection (make it sum to one)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Why does this work? Sum of selection is P(evidence)!  (P(r), here)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 </a:t>
            </a:r>
          </a:p>
        </p:txBody>
      </p:sp>
      <p:graphicFrame>
        <p:nvGraphicFramePr>
          <p:cNvPr id="1051652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21705634"/>
              </p:ext>
            </p:extLst>
          </p:nvPr>
        </p:nvGraphicFramePr>
        <p:xfrm>
          <a:off x="611188" y="3203575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/>
                <a:gridCol w="828675"/>
                <a:gridCol w="5524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1678" name="Line 30"/>
          <p:cNvSpPr>
            <a:spLocks noChangeShapeType="1"/>
          </p:cNvSpPr>
          <p:nvPr/>
        </p:nvSpPr>
        <p:spPr bwMode="auto">
          <a:xfrm>
            <a:off x="2973388" y="4011613"/>
            <a:ext cx="815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51679" name="Group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1741583"/>
              </p:ext>
            </p:extLst>
          </p:nvPr>
        </p:nvGraphicFramePr>
        <p:xfrm>
          <a:off x="3883025" y="3582988"/>
          <a:ext cx="1866900" cy="1114425"/>
        </p:xfrm>
        <a:graphic>
          <a:graphicData uri="http://schemas.openxmlformats.org/drawingml/2006/table">
            <a:tbl>
              <a:tblPr/>
              <a:tblGrid>
                <a:gridCol w="611973"/>
                <a:gridCol w="712676"/>
                <a:gridCol w="542251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1693" name="Line 45"/>
          <p:cNvSpPr>
            <a:spLocks noChangeShapeType="1"/>
          </p:cNvSpPr>
          <p:nvPr/>
        </p:nvSpPr>
        <p:spPr bwMode="auto">
          <a:xfrm>
            <a:off x="5881688" y="3979863"/>
            <a:ext cx="8064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51694" name="Group 4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20283600"/>
              </p:ext>
            </p:extLst>
          </p:nvPr>
        </p:nvGraphicFramePr>
        <p:xfrm>
          <a:off x="6859588" y="3582988"/>
          <a:ext cx="1581150" cy="1114425"/>
        </p:xfrm>
        <a:graphic>
          <a:graphicData uri="http://schemas.openxmlformats.org/drawingml/2006/table">
            <a:tbl>
              <a:tblPr/>
              <a:tblGrid>
                <a:gridCol w="857250"/>
                <a:gridCol w="7239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51708" name="Text Box 60"/>
          <p:cNvSpPr txBox="1">
            <a:spLocks noChangeArrowheads="1"/>
          </p:cNvSpPr>
          <p:nvPr/>
        </p:nvSpPr>
        <p:spPr bwMode="auto">
          <a:xfrm>
            <a:off x="2944813" y="419417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Select</a:t>
            </a:r>
          </a:p>
        </p:txBody>
      </p:sp>
      <p:sp>
        <p:nvSpPr>
          <p:cNvPr id="1051709" name="Text Box 61"/>
          <p:cNvSpPr txBox="1">
            <a:spLocks noChangeArrowheads="1"/>
          </p:cNvSpPr>
          <p:nvPr/>
        </p:nvSpPr>
        <p:spPr bwMode="auto">
          <a:xfrm>
            <a:off x="5745163" y="4162425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Normalize</a:t>
            </a:r>
          </a:p>
        </p:txBody>
      </p:sp>
      <p:pic>
        <p:nvPicPr>
          <p:cNvPr id="1051710" name="Picture 6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3176588"/>
            <a:ext cx="10001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711" name="Picture 6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3121025"/>
            <a:ext cx="969962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715" name="Picture 6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5803900"/>
            <a:ext cx="5584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0" name="Picture 5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2771775"/>
            <a:ext cx="1179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97869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78" grpId="0" animBg="1"/>
      <p:bldP spid="1051693" grpId="0" animBg="1"/>
      <p:bldP spid="1051708" grpId="0"/>
      <p:bldP spid="10517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Distributions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Conditional distributions are probability distributions over some variables given fixed values of others</a:t>
            </a:r>
          </a:p>
        </p:txBody>
      </p:sp>
      <p:pic>
        <p:nvPicPr>
          <p:cNvPr id="13316" name="Picture 5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2943225"/>
            <a:ext cx="20716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" name="Group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17056488"/>
              </p:ext>
            </p:extLst>
          </p:nvPr>
        </p:nvGraphicFramePr>
        <p:xfrm>
          <a:off x="5416550" y="3435350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Group 6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80057381"/>
              </p:ext>
            </p:extLst>
          </p:nvPr>
        </p:nvGraphicFramePr>
        <p:xfrm>
          <a:off x="1708150" y="3384550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9" name="Picture 5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800600"/>
            <a:ext cx="21621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6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63651360"/>
              </p:ext>
            </p:extLst>
          </p:nvPr>
        </p:nvGraphicFramePr>
        <p:xfrm>
          <a:off x="1712913" y="5241925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96" name="Picture 5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5" y="3011488"/>
            <a:ext cx="1179513" cy="2984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xtLst/>
        </p:spPr>
      </p:pic>
      <p:sp>
        <p:nvSpPr>
          <p:cNvPr id="14397" name="TextBox 55"/>
          <p:cNvSpPr txBox="1">
            <a:spLocks noChangeArrowheads="1"/>
          </p:cNvSpPr>
          <p:nvPr/>
        </p:nvSpPr>
        <p:spPr bwMode="auto">
          <a:xfrm>
            <a:off x="1309688" y="2386013"/>
            <a:ext cx="274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Conditional Distributions</a:t>
            </a:r>
          </a:p>
        </p:txBody>
      </p:sp>
      <p:sp>
        <p:nvSpPr>
          <p:cNvPr id="14398" name="TextBox 56"/>
          <p:cNvSpPr txBox="1">
            <a:spLocks noChangeArrowheads="1"/>
          </p:cNvSpPr>
          <p:nvPr/>
        </p:nvSpPr>
        <p:spPr bwMode="auto">
          <a:xfrm>
            <a:off x="5827713" y="2384425"/>
            <a:ext cx="2587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Joint Distribution</a:t>
            </a:r>
          </a:p>
        </p:txBody>
      </p:sp>
      <p:sp>
        <p:nvSpPr>
          <p:cNvPr id="60" name="Left Brace 59"/>
          <p:cNvSpPr/>
          <p:nvPr/>
        </p:nvSpPr>
        <p:spPr>
          <a:xfrm>
            <a:off x="1139825" y="2921000"/>
            <a:ext cx="207963" cy="3517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2" name="Picture 6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097338"/>
            <a:ext cx="312737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Probabilistic Inference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407089"/>
            <a:ext cx="6854237" cy="4773049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Probabilistic inference: compute a desired probability from other known probabilities (e.g. conditional from joint)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We generally compute conditional probabilities </a:t>
            </a:r>
          </a:p>
          <a:p>
            <a:pPr lvl="1" eaLnBrk="1" hangingPunct="1"/>
            <a:r>
              <a:rPr lang="en-US" sz="2000" dirty="0" smtClean="0"/>
              <a:t>P(on time | no reported accidents) = 0.90</a:t>
            </a:r>
          </a:p>
          <a:p>
            <a:pPr lvl="1" eaLnBrk="1" hangingPunct="1"/>
            <a:r>
              <a:rPr lang="en-US" sz="2000" dirty="0" smtClean="0"/>
              <a:t>These represent the agent’s </a:t>
            </a:r>
            <a:r>
              <a:rPr lang="en-US" sz="2000" i="1" dirty="0" smtClean="0"/>
              <a:t>beliefs</a:t>
            </a:r>
            <a:r>
              <a:rPr lang="en-US" sz="2000" dirty="0" smtClean="0"/>
              <a:t> given the evidence</a:t>
            </a:r>
            <a:endParaRPr lang="en-US" sz="2000" i="1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Probabilities change with new evidence:</a:t>
            </a:r>
          </a:p>
          <a:p>
            <a:pPr lvl="1" eaLnBrk="1" hangingPunct="1"/>
            <a:r>
              <a:rPr lang="en-US" sz="2000" dirty="0" smtClean="0"/>
              <a:t>P(on time | no accidents, 5 a.m.) = 0.95</a:t>
            </a:r>
          </a:p>
          <a:p>
            <a:pPr lvl="1" eaLnBrk="1" hangingPunct="1"/>
            <a:r>
              <a:rPr lang="en-US" sz="2000" dirty="0" smtClean="0"/>
              <a:t>P(on time | no accidents, 5 a.m., raining) = 0.80</a:t>
            </a:r>
          </a:p>
          <a:p>
            <a:pPr lvl="1" eaLnBrk="1" hangingPunct="1"/>
            <a:r>
              <a:rPr lang="en-US" sz="2000" dirty="0" smtClean="0"/>
              <a:t>Observing new evidence causes </a:t>
            </a:r>
            <a:r>
              <a:rPr lang="en-US" sz="2000" i="1" dirty="0" smtClean="0"/>
              <a:t>beliefs to be updated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16" y="1295018"/>
            <a:ext cx="5110454" cy="4728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 smtClean="0"/>
              <a:t>Inference by Enumeration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idx="1"/>
          </p:nvPr>
        </p:nvSpPr>
        <p:spPr>
          <a:xfrm>
            <a:off x="199221" y="1295813"/>
            <a:ext cx="8229600" cy="132753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General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Evidence variables: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Query* variable: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Hidden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endParaRPr lang="en-US" sz="1600" dirty="0" smtClean="0"/>
          </a:p>
        </p:txBody>
      </p:sp>
      <p:pic>
        <p:nvPicPr>
          <p:cNvPr id="1843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81" y="1699187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73" y="1610535"/>
            <a:ext cx="20955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73" y="1929623"/>
            <a:ext cx="1698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748" y="2234423"/>
            <a:ext cx="958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704" y="1873689"/>
            <a:ext cx="2067441" cy="35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24" y="6153402"/>
            <a:ext cx="18859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53" y="6071444"/>
            <a:ext cx="32575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00" name="AutoShape 20"/>
          <p:cNvSpPr>
            <a:spLocks/>
          </p:cNvSpPr>
          <p:nvPr/>
        </p:nvSpPr>
        <p:spPr bwMode="auto">
          <a:xfrm rot="-5400000">
            <a:off x="6489768" y="5379365"/>
            <a:ext cx="174830" cy="2134655"/>
          </a:xfrm>
          <a:prstGeom prst="leftBrace">
            <a:avLst>
              <a:gd name="adj1" fmla="val 1083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4501" name="Picture 21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65" y="6629400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AutoShape 22"/>
          <p:cNvSpPr>
            <a:spLocks/>
          </p:cNvSpPr>
          <p:nvPr/>
        </p:nvSpPr>
        <p:spPr bwMode="auto">
          <a:xfrm>
            <a:off x="5379898" y="1559239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Text Box 23"/>
          <p:cNvSpPr txBox="1">
            <a:spLocks noChangeArrowheads="1"/>
          </p:cNvSpPr>
          <p:nvPr/>
        </p:nvSpPr>
        <p:spPr bwMode="auto">
          <a:xfrm>
            <a:off x="5751431" y="1968119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latin typeface="Calibri" pitchFamily="34" charset="0"/>
                <a:cs typeface="Calibri" pitchFamily="34" charset="0"/>
              </a:rPr>
              <a:t>All variables</a:t>
            </a:r>
          </a:p>
        </p:txBody>
      </p:sp>
      <p:sp>
        <p:nvSpPr>
          <p:cNvPr id="18447" name="TextBox 20"/>
          <p:cNvSpPr txBox="1">
            <a:spLocks noChangeArrowheads="1"/>
          </p:cNvSpPr>
          <p:nvPr/>
        </p:nvSpPr>
        <p:spPr bwMode="auto">
          <a:xfrm>
            <a:off x="10488610" y="1129148"/>
            <a:ext cx="15573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 dirty="0">
                <a:latin typeface="Calibri" pitchFamily="34" charset="0"/>
                <a:cs typeface="Calibri" pitchFamily="34" charset="0"/>
              </a:rPr>
              <a:t>* Works fine with multiple query variables, too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779228" y="1296460"/>
            <a:ext cx="3997028" cy="86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/>
              <a:t>We want:</a:t>
            </a:r>
          </a:p>
          <a:p>
            <a:pPr lvl="1">
              <a:lnSpc>
                <a:spcPct val="80000"/>
              </a:lnSpc>
            </a:pPr>
            <a:endParaRPr lang="en-US" sz="1600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59401" y="3085809"/>
            <a:ext cx="2826696" cy="102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/>
              <a:t>Step 1: Select the entries consistent with the evidence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95697" y="3081163"/>
            <a:ext cx="3822722" cy="63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/>
              <a:t>Step 2: Sum out H to get joint of Query and evidence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618168" y="3072764"/>
            <a:ext cx="2786348" cy="46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/>
              <a:t>Step 3: Normalize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9" y="3954241"/>
            <a:ext cx="3561300" cy="20482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17" y="3737772"/>
            <a:ext cx="3114039" cy="2076026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292" y="5675132"/>
            <a:ext cx="2463800" cy="5842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8358" y="6324600"/>
            <a:ext cx="3657600" cy="533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=""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96" y="3665394"/>
            <a:ext cx="1123188" cy="151119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0" grpId="0" animBg="1"/>
      <p:bldP spid="18447" grpId="0"/>
      <p:bldP spid="17" grpId="0"/>
      <p:bldP spid="18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Inference by Enumeration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P(</a:t>
            </a:r>
            <a:r>
              <a:rPr lang="en-US" sz="2400" dirty="0"/>
              <a:t>W</a:t>
            </a:r>
            <a:r>
              <a:rPr lang="en-US" sz="2400" dirty="0" smtClean="0"/>
              <a:t>)?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P(</a:t>
            </a:r>
            <a:r>
              <a:rPr lang="en-US" sz="2400" dirty="0"/>
              <a:t>W</a:t>
            </a:r>
            <a:r>
              <a:rPr lang="en-US" sz="2400" dirty="0" smtClean="0"/>
              <a:t> | winter)?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P(</a:t>
            </a:r>
            <a:r>
              <a:rPr lang="en-US" sz="2400" dirty="0"/>
              <a:t>W</a:t>
            </a:r>
            <a:r>
              <a:rPr lang="en-US" sz="2400" dirty="0" smtClean="0"/>
              <a:t> | winter, hot)?</a:t>
            </a:r>
          </a:p>
        </p:txBody>
      </p:sp>
      <p:graphicFrame>
        <p:nvGraphicFramePr>
          <p:cNvPr id="1037467" name="Group 15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8074790"/>
              </p:ext>
            </p:extLst>
          </p:nvPr>
        </p:nvGraphicFramePr>
        <p:xfrm>
          <a:off x="7376160" y="1515801"/>
          <a:ext cx="3960726" cy="3566160"/>
        </p:xfrm>
        <a:graphic>
          <a:graphicData uri="http://schemas.openxmlformats.org/drawingml/2006/table">
            <a:tbl>
              <a:tblPr/>
              <a:tblGrid>
                <a:gridCol w="1512801"/>
                <a:gridCol w="828675"/>
                <a:gridCol w="828675"/>
                <a:gridCol w="7905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929087" y="1411489"/>
            <a:ext cx="8080342" cy="42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Obvious problems:</a:t>
            </a:r>
          </a:p>
          <a:p>
            <a:pPr lvl="3">
              <a:lnSpc>
                <a:spcPct val="80000"/>
              </a:lnSpc>
            </a:pPr>
            <a:endParaRPr lang="en-US" sz="12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Worst-case time complexity O(</a:t>
            </a:r>
            <a:r>
              <a:rPr lang="en-US" sz="2000" dirty="0" err="1" smtClean="0"/>
              <a:t>d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) </a:t>
            </a:r>
          </a:p>
          <a:p>
            <a:pPr lvl="6">
              <a:lnSpc>
                <a:spcPct val="80000"/>
              </a:lnSpc>
            </a:pPr>
            <a:endParaRPr lang="en-US" sz="12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Space complexity O(</a:t>
            </a:r>
            <a:r>
              <a:rPr lang="en-US" sz="2000" dirty="0" err="1" smtClean="0"/>
              <a:t>d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) to store the joint distribution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by Enumeration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4982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Product Rule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idx="1"/>
          </p:nvPr>
        </p:nvSpPr>
        <p:spPr>
          <a:xfrm>
            <a:off x="893005" y="1369120"/>
            <a:ext cx="7987470" cy="475704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Sometimes have conditional distributions but want the joint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pic>
        <p:nvPicPr>
          <p:cNvPr id="102708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402" y="2225699"/>
            <a:ext cx="24479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949" y="2347356"/>
            <a:ext cx="5906965" cy="5992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1027216" name="AutoShape 144"/>
          <p:cNvSpPr>
            <a:spLocks noChangeArrowheads="1"/>
          </p:cNvSpPr>
          <p:nvPr/>
        </p:nvSpPr>
        <p:spPr bwMode="auto">
          <a:xfrm>
            <a:off x="8044687" y="2421643"/>
            <a:ext cx="914400" cy="381000"/>
          </a:xfrm>
          <a:prstGeom prst="leftRightArrow">
            <a:avLst>
              <a:gd name="adj1" fmla="val 50000"/>
              <a:gd name="adj2" fmla="val 48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37" y="3471580"/>
            <a:ext cx="5651673" cy="17764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56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Product Rule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idx="1"/>
          </p:nvPr>
        </p:nvSpPr>
        <p:spPr>
          <a:xfrm>
            <a:off x="893005" y="1369120"/>
            <a:ext cx="7987470" cy="4757043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Example:</a:t>
            </a:r>
          </a:p>
          <a:p>
            <a:pPr eaLnBrk="1" hangingPunct="1"/>
            <a:endParaRPr lang="en-US" sz="2400" dirty="0" smtClean="0"/>
          </a:p>
        </p:txBody>
      </p:sp>
      <p:graphicFrame>
        <p:nvGraphicFramePr>
          <p:cNvPr id="1027084" name="Group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19619804"/>
              </p:ext>
            </p:extLst>
          </p:nvPr>
        </p:nvGraphicFramePr>
        <p:xfrm>
          <a:off x="1383150" y="4244654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7160" name="Group 8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24154239"/>
              </p:ext>
            </p:extLst>
          </p:nvPr>
        </p:nvGraphicFramePr>
        <p:xfrm>
          <a:off x="3592950" y="3739829"/>
          <a:ext cx="2209800" cy="1847944"/>
        </p:xfrm>
        <a:graphic>
          <a:graphicData uri="http://schemas.openxmlformats.org/drawingml/2006/table">
            <a:tbl>
              <a:tblPr/>
              <a:tblGrid>
                <a:gridCol w="828675"/>
                <a:gridCol w="828675"/>
                <a:gridCol w="552450"/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3" name="Picture 9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963" y="3288979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7213" name="Group 14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65181657"/>
              </p:ext>
            </p:extLst>
          </p:nvPr>
        </p:nvGraphicFramePr>
        <p:xfrm>
          <a:off x="7479150" y="3758879"/>
          <a:ext cx="2362200" cy="1847944"/>
        </p:xfrm>
        <a:graphic>
          <a:graphicData uri="http://schemas.openxmlformats.org/drawingml/2006/table">
            <a:tbl>
              <a:tblPr/>
              <a:tblGrid>
                <a:gridCol w="828675"/>
                <a:gridCol w="828675"/>
                <a:gridCol w="704850"/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0.08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4" name="Picture 9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238" y="3287392"/>
            <a:ext cx="12414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215" name="AutoShape 143"/>
          <p:cNvSpPr>
            <a:spLocks noChangeArrowheads="1"/>
          </p:cNvSpPr>
          <p:nvPr/>
        </p:nvSpPr>
        <p:spPr bwMode="auto">
          <a:xfrm>
            <a:off x="6107550" y="4520879"/>
            <a:ext cx="990600" cy="533400"/>
          </a:xfrm>
          <a:prstGeom prst="leftRightArrow">
            <a:avLst>
              <a:gd name="adj1" fmla="val 50000"/>
              <a:gd name="adj2" fmla="val 37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50" y="3852542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207875" y="4176807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01518" y="4577236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34852" y="4928060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248339" y="5298724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7035" y="1447471"/>
            <a:ext cx="5906965" cy="5992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Uncertainty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xfrm>
            <a:off x="967676" y="1500583"/>
            <a:ext cx="668928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General situation:</a:t>
            </a:r>
          </a:p>
          <a:p>
            <a:pPr lvl="2">
              <a:lnSpc>
                <a:spcPct val="80000"/>
              </a:lnSpc>
            </a:pP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/>
              <a:t>Observed variables (evidence)</a:t>
            </a:r>
            <a:r>
              <a:rPr lang="en-US" sz="2000" dirty="0" smtClean="0"/>
              <a:t>: Agent knows certain things about the state of the world (e.g., sensor readings or symptoms)</a:t>
            </a:r>
          </a:p>
          <a:p>
            <a:pPr lvl="4">
              <a:lnSpc>
                <a:spcPct val="80000"/>
              </a:lnSpc>
            </a:pPr>
            <a:endParaRPr lang="en-US" sz="1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/>
              <a:t>Unobserved variables</a:t>
            </a:r>
            <a:r>
              <a:rPr lang="en-US" sz="2000" dirty="0" smtClean="0"/>
              <a:t>: Agent needs to reason about other aspects (e.g. where an object is or what disease is present)</a:t>
            </a:r>
          </a:p>
          <a:p>
            <a:pPr lvl="4">
              <a:lnSpc>
                <a:spcPct val="80000"/>
              </a:lnSpc>
            </a:pPr>
            <a:endParaRPr lang="en-US" sz="1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/>
              <a:t>Model</a:t>
            </a:r>
            <a:r>
              <a:rPr lang="en-US" sz="2000" dirty="0" smtClean="0"/>
              <a:t>: Agent knows something about how the known variables relate to the unknown variables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 lvl="6">
              <a:lnSpc>
                <a:spcPct val="80000"/>
              </a:lnSpc>
            </a:pPr>
            <a:endParaRPr lang="en-US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Probabilistic reasoning gives us a framework for managing our beliefs and knowledge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87554406"/>
              </p:ext>
            </p:extLst>
          </p:nvPr>
        </p:nvGraphicFramePr>
        <p:xfrm>
          <a:off x="8542273" y="1526975"/>
          <a:ext cx="2445767" cy="1387475"/>
        </p:xfrm>
        <a:graphic>
          <a:graphicData uri="http://schemas.openxmlformats.org/presentationml/2006/ole">
            <p:oleObj spid="_x0000_s1174" name="Photo Editor Photo" r:id="rId3" imgW="2430476" imgH="2430476" progId="">
              <p:embed/>
            </p:oleObj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83878546"/>
              </p:ext>
            </p:extLst>
          </p:nvPr>
        </p:nvGraphicFramePr>
        <p:xfrm>
          <a:off x="8542273" y="3127175"/>
          <a:ext cx="2521967" cy="1425575"/>
        </p:xfrm>
        <a:graphic>
          <a:graphicData uri="http://schemas.openxmlformats.org/presentationml/2006/ole">
            <p:oleObj spid="_x0000_s1175" name="Photo Editor Photo" r:id="rId4" imgW="2491956" imgH="2491956" progId="">
              <p:embed/>
            </p:oleObj>
          </a:graphicData>
        </a:graphic>
      </p:graphicFrame>
      <p:grpSp>
        <p:nvGrpSpPr>
          <p:cNvPr id="1031" name="Group 13"/>
          <p:cNvGrpSpPr>
            <a:grpSpLocks/>
          </p:cNvGrpSpPr>
          <p:nvPr/>
        </p:nvGrpSpPr>
        <p:grpSpPr bwMode="auto">
          <a:xfrm>
            <a:off x="8534336" y="4727375"/>
            <a:ext cx="2514664" cy="1439863"/>
            <a:chOff x="4027" y="3072"/>
            <a:chExt cx="891" cy="907"/>
          </a:xfrm>
        </p:grpSpPr>
        <p:graphicFrame>
          <p:nvGraphicFramePr>
            <p:cNvPr id="1028" name="Object 8"/>
            <p:cNvGraphicFramePr>
              <a:graphicFrameLocks noChangeAspect="1"/>
            </p:cNvGraphicFramePr>
            <p:nvPr/>
          </p:nvGraphicFramePr>
          <p:xfrm>
            <a:off x="4032" y="3072"/>
            <a:ext cx="886" cy="880"/>
          </p:xfrm>
          <a:graphic>
            <a:graphicData uri="http://schemas.openxmlformats.org/presentationml/2006/ole">
              <p:oleObj spid="_x0000_s1176" name="Photo Editor Photo" r:id="rId5" imgW="2461473" imgH="2446232" progId="">
                <p:embed/>
              </p:oleObj>
            </a:graphicData>
          </a:graphic>
        </p:graphicFrame>
        <p:pic>
          <p:nvPicPr>
            <p:cNvPr id="1033" name="Picture 12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64143" r="62584" b="-1559"/>
            <a:stretch>
              <a:fillRect/>
            </a:stretch>
          </p:blipFill>
          <p:spPr bwMode="auto">
            <a:xfrm>
              <a:off x="4027" y="3643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Chain Rule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6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More generally, can always write any joint distribution as an incremental product of conditional distributions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Why is this always true?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pic>
        <p:nvPicPr>
          <p:cNvPr id="21508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2640013"/>
            <a:ext cx="570706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286125"/>
            <a:ext cx="496411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Rule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18" y="1628745"/>
            <a:ext cx="7963334" cy="46612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537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Bayes’ Rule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idx="1"/>
          </p:nvPr>
        </p:nvSpPr>
        <p:spPr>
          <a:xfrm>
            <a:off x="694560" y="1600200"/>
            <a:ext cx="799224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Two ways to factor a joint distribution over two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Dividing, we get: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Why is this at all helpful?</a:t>
            </a:r>
          </a:p>
          <a:p>
            <a:pPr lvl="6">
              <a:lnSpc>
                <a:spcPct val="80000"/>
              </a:lnSpc>
            </a:pPr>
            <a:endParaRPr lang="en-US" sz="1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Lets us build one conditional from its reverse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Often one conditional is tricky but the other one is 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Foundation of many systems we’ll see later (e.g. ASR, MT)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 the running for most important AI equation!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</p:txBody>
      </p:sp>
      <p:pic>
        <p:nvPicPr>
          <p:cNvPr id="101786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31035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0876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2286000"/>
            <a:ext cx="20145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9" name="Picture 13" descr="Thomas Bayes">
            <a:hlinkClick r:id="rId8" tooltip="Thomas Bayes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828" y="2735058"/>
            <a:ext cx="2927072" cy="313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7870" name="AutoShape 14"/>
          <p:cNvSpPr>
            <a:spLocks noChangeArrowheads="1"/>
          </p:cNvSpPr>
          <p:nvPr/>
        </p:nvSpPr>
        <p:spPr bwMode="auto">
          <a:xfrm>
            <a:off x="8051851" y="2041140"/>
            <a:ext cx="1905000" cy="457200"/>
          </a:xfrm>
          <a:prstGeom prst="wedgeRoundRectCallout">
            <a:avLst>
              <a:gd name="adj1" fmla="val -6000"/>
              <a:gd name="adj2" fmla="val 163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That’s my rule!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7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Inference with Bayes’ Rule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Example: Diagnostic probability from causal probability: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Example:</a:t>
            </a:r>
          </a:p>
          <a:p>
            <a:pPr lvl="1" eaLnBrk="1" hangingPunct="1"/>
            <a:r>
              <a:rPr lang="en-US" sz="2000" dirty="0" smtClean="0"/>
              <a:t>M: meningitis, S: stiff neck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lvl="4"/>
            <a:endParaRPr lang="en-US" sz="12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Note: posterior probability of meningitis still very small</a:t>
            </a:r>
          </a:p>
          <a:p>
            <a:pPr lvl="1" eaLnBrk="1" hangingPunct="1"/>
            <a:r>
              <a:rPr lang="en-US" sz="2000" dirty="0" smtClean="0"/>
              <a:t>Note: you should still get stiff necks checked out!  Why?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7454900" y="3471863"/>
            <a:ext cx="239713" cy="10001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6" name="TextBox 14"/>
          <p:cNvSpPr txBox="1">
            <a:spLocks noChangeArrowheads="1"/>
          </p:cNvSpPr>
          <p:nvPr/>
        </p:nvSpPr>
        <p:spPr bwMode="auto">
          <a:xfrm>
            <a:off x="7818438" y="3641725"/>
            <a:ext cx="12017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Example</a:t>
            </a:r>
          </a:p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givens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37" y="4229084"/>
            <a:ext cx="2580388" cy="324743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0" y="4945726"/>
            <a:ext cx="11345311" cy="566936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26" y="3479892"/>
            <a:ext cx="2228287" cy="317102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97" y="3831425"/>
            <a:ext cx="2381074" cy="31690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98" y="2006610"/>
            <a:ext cx="5445919" cy="71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46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Bayes’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P(W | dry) ? </a:t>
            </a:r>
            <a:endParaRPr lang="en-US" dirty="0"/>
          </a:p>
        </p:txBody>
      </p:sp>
      <p:graphicFrame>
        <p:nvGraphicFramePr>
          <p:cNvPr id="5" name="Group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89707432"/>
              </p:ext>
            </p:extLst>
          </p:nvPr>
        </p:nvGraphicFramePr>
        <p:xfrm>
          <a:off x="2232236" y="2263454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8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34191431"/>
              </p:ext>
            </p:extLst>
          </p:nvPr>
        </p:nvGraphicFramePr>
        <p:xfrm>
          <a:off x="4442036" y="1758629"/>
          <a:ext cx="2209800" cy="1847944"/>
        </p:xfrm>
        <a:graphic>
          <a:graphicData uri="http://schemas.openxmlformats.org/drawingml/2006/table">
            <a:tbl>
              <a:tblPr/>
              <a:tblGrid>
                <a:gridCol w="828675"/>
                <a:gridCol w="828675"/>
                <a:gridCol w="552450"/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49" y="1307779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36" y="1871342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348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683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124" y="3982656"/>
            <a:ext cx="25050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Ghostbusters, Revisited</a:t>
            </a:r>
          </a:p>
        </p:txBody>
      </p:sp>
      <p:sp>
        <p:nvSpPr>
          <p:cNvPr id="1052675" name="Rectangle 3"/>
          <p:cNvSpPr>
            <a:spLocks noGrp="1" noChangeArrowheads="1"/>
          </p:cNvSpPr>
          <p:nvPr>
            <p:ph idx="1"/>
          </p:nvPr>
        </p:nvSpPr>
        <p:spPr>
          <a:xfrm>
            <a:off x="1433958" y="1682750"/>
            <a:ext cx="5764213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Let’s say we have two distributions: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C00000"/>
                </a:solidFill>
              </a:rPr>
              <a:t>Prior distribution </a:t>
            </a:r>
            <a:r>
              <a:rPr lang="en-US" sz="2000" dirty="0" smtClean="0"/>
              <a:t>over ghost location: P(G)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Let’s say this is uniform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Sensor reading model: P(R | G)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Given: we know what our sensors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R = reading color measured at (1,1)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E.g. P(R = yellow | G=(1,1)) = 0.1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 can calculate the </a:t>
            </a:r>
            <a:r>
              <a:rPr lang="en-US" sz="2400" dirty="0" smtClean="0">
                <a:solidFill>
                  <a:srgbClr val="C00000"/>
                </a:solidFill>
              </a:rPr>
              <a:t>posterior distribution</a:t>
            </a:r>
            <a:r>
              <a:rPr lang="en-US" sz="2400" dirty="0" smtClean="0"/>
              <a:t> P(</a:t>
            </a:r>
            <a:r>
              <a:rPr lang="en-US" sz="2400" dirty="0" err="1" smtClean="0"/>
              <a:t>G|r</a:t>
            </a:r>
            <a:r>
              <a:rPr lang="en-US" sz="2400" dirty="0" smtClean="0"/>
              <a:t>) over ghost locations given a reading using Bayes’ rule:</a:t>
            </a:r>
          </a:p>
        </p:txBody>
      </p:sp>
      <p:pic>
        <p:nvPicPr>
          <p:cNvPr id="2458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474" y="1468056"/>
            <a:ext cx="243205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40" y="5593173"/>
            <a:ext cx="29400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7512446" y="6488668"/>
            <a:ext cx="47047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Demo: Ghostbuster – with probability (L12D2) ]</a:t>
            </a:r>
            <a:endParaRPr lang="en-US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Inference in Ghostbusters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21723" y="1407090"/>
            <a:ext cx="3901072" cy="3756660"/>
          </a:xfrm>
        </p:spPr>
        <p:txBody>
          <a:bodyPr/>
          <a:lstStyle/>
          <a:p>
            <a:r>
              <a:rPr lang="en-US" sz="2400" dirty="0" smtClean="0"/>
              <a:t>A ghost is in the grid somewhere</a:t>
            </a:r>
          </a:p>
          <a:p>
            <a:r>
              <a:rPr lang="en-US" sz="2400" dirty="0" smtClean="0"/>
              <a:t>Sensor readings tell how close a square is to the ghost</a:t>
            </a:r>
          </a:p>
          <a:p>
            <a:pPr lvl="1"/>
            <a:r>
              <a:rPr lang="en-US" sz="2000" dirty="0" smtClean="0"/>
              <a:t>On the ghost: red</a:t>
            </a:r>
          </a:p>
          <a:p>
            <a:pPr lvl="1"/>
            <a:r>
              <a:rPr lang="en-US" sz="2000" dirty="0" smtClean="0"/>
              <a:t>1 or 2 away: orange</a:t>
            </a:r>
          </a:p>
          <a:p>
            <a:pPr lvl="1"/>
            <a:r>
              <a:rPr lang="en-US" sz="2000" dirty="0" smtClean="0"/>
              <a:t>3 or 4 away: yellow</a:t>
            </a:r>
          </a:p>
          <a:p>
            <a:pPr lvl="1"/>
            <a:r>
              <a:rPr lang="en-US" sz="2000" dirty="0" smtClean="0"/>
              <a:t>5+ away: green</a:t>
            </a:r>
          </a:p>
        </p:txBody>
      </p:sp>
      <p:pic>
        <p:nvPicPr>
          <p:cNvPr id="6148" name="Picture 2" descr="\\.host\Shared Folders\Shared with PC\ghostbus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498" y="1639398"/>
            <a:ext cx="4448175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2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59233230"/>
              </p:ext>
            </p:extLst>
          </p:nvPr>
        </p:nvGraphicFramePr>
        <p:xfrm>
          <a:off x="1470007" y="5701911"/>
          <a:ext cx="7367588" cy="792408"/>
        </p:xfrm>
        <a:graphic>
          <a:graphicData uri="http://schemas.openxmlformats.org/drawingml/2006/table">
            <a:tbl>
              <a:tblPr/>
              <a:tblGrid>
                <a:gridCol w="1841897"/>
                <a:gridCol w="1841897"/>
                <a:gridCol w="1841897"/>
                <a:gridCol w="1841897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P(red | 3)</a:t>
                      </a:r>
                    </a:p>
                  </a:txBody>
                  <a:tcPr marL="91435" marR="91435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P(orange | 3)</a:t>
                      </a:r>
                    </a:p>
                  </a:txBody>
                  <a:tcPr marL="91435" marR="91435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P(yellow | 3)</a:t>
                      </a:r>
                    </a:p>
                  </a:txBody>
                  <a:tcPr marL="91435" marR="91435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P(green | 3)</a:t>
                      </a:r>
                    </a:p>
                  </a:txBody>
                  <a:tcPr marL="91435" marR="91435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marL="91435" marR="91435"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marL="91435" marR="91435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91435" marR="91435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35" marR="91435"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28719" y="5074849"/>
            <a:ext cx="8194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 Sensors are noisy, but we know P(Color | Distance)</a:t>
            </a:r>
          </a:p>
          <a:p>
            <a:pPr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accent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Random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013" y="1421905"/>
            <a:ext cx="7669413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random variable is some aspect of the world about which we (may) have uncertainty</a:t>
            </a:r>
          </a:p>
          <a:p>
            <a:pPr lvl="8">
              <a:lnSpc>
                <a:spcPct val="90000"/>
              </a:lnSpc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 = Is it raining?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 = Is it hot or cold?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 = How long will it take to drive to work?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 = Where is the ghost?</a:t>
            </a:r>
          </a:p>
          <a:p>
            <a:pPr lvl="2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 denote random variables with capital letters</a:t>
            </a:r>
          </a:p>
          <a:p>
            <a:pPr lvl="2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Like variables in a CSP, random variables have domains</a:t>
            </a:r>
          </a:p>
          <a:p>
            <a:pPr lvl="8">
              <a:lnSpc>
                <a:spcPct val="90000"/>
              </a:lnSpc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 in {true, false}   (often write as {+r, </a:t>
            </a:r>
            <a:r>
              <a:rPr lang="en-US" sz="2000" dirty="0" smtClean="0">
                <a:sym typeface="Symbol" pitchFamily="18" charset="2"/>
              </a:rPr>
              <a:t>-</a:t>
            </a:r>
            <a:r>
              <a:rPr lang="en-US" sz="2000" dirty="0" smtClean="0"/>
              <a:t>r})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 in {hot, cold}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 in [0, </a:t>
            </a:r>
            <a:r>
              <a:rPr lang="en-US" sz="2000" dirty="0" smtClean="0">
                <a:sym typeface="Symbol" pitchFamily="18" charset="2"/>
              </a:rPr>
              <a:t>)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 in possible locations, maybe {(0,0), (0,1), …}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20" y="1332374"/>
            <a:ext cx="4094076" cy="4127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98" y="1304126"/>
            <a:ext cx="6882626" cy="4706149"/>
          </a:xfrm>
        </p:spPr>
        <p:txBody>
          <a:bodyPr/>
          <a:lstStyle/>
          <a:p>
            <a:r>
              <a:rPr lang="en-US" sz="2400" dirty="0" smtClean="0"/>
              <a:t>Associate a probability with each value</a:t>
            </a:r>
          </a:p>
          <a:p>
            <a:endParaRPr lang="en-US" sz="2400" dirty="0"/>
          </a:p>
          <a:p>
            <a:pPr lvl="1"/>
            <a:r>
              <a:rPr lang="en-US" sz="2000" dirty="0" smtClean="0"/>
              <a:t>Temperature: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3"/>
            <a:endParaRPr lang="en-US" sz="1200" dirty="0" smtClean="0"/>
          </a:p>
        </p:txBody>
      </p:sp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02809658"/>
              </p:ext>
            </p:extLst>
          </p:nvPr>
        </p:nvGraphicFramePr>
        <p:xfrm>
          <a:off x="3527323" y="3884723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9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498" y="3506898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7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78396137"/>
              </p:ext>
            </p:extLst>
          </p:nvPr>
        </p:nvGraphicFramePr>
        <p:xfrm>
          <a:off x="9748222" y="3636086"/>
          <a:ext cx="1922463" cy="1857375"/>
        </p:xfrm>
        <a:graphic>
          <a:graphicData uri="http://schemas.openxmlformats.org/drawingml/2006/table">
            <a:tbl>
              <a:tblPr/>
              <a:tblGrid>
                <a:gridCol w="1153478"/>
                <a:gridCol w="76898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fog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meteor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9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709" y="3189898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9" y="3235290"/>
            <a:ext cx="2544888" cy="23829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94" y="3352677"/>
            <a:ext cx="3211282" cy="2140854"/>
          </a:xfrm>
          <a:prstGeom prst="rect">
            <a:avLst/>
          </a:prstGeom>
        </p:spPr>
      </p:pic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6399477" y="1244840"/>
            <a:ext cx="4709342" cy="156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2000" dirty="0" smtClean="0"/>
              <a:t>Weather: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3"/>
            <a:endParaRPr lang="en-US" sz="12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17598" y="1500630"/>
            <a:ext cx="4535502" cy="3137521"/>
          </a:xfrm>
          <a:prstGeom prst="rect">
            <a:avLst/>
          </a:prstGeom>
          <a:noFill/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	Shorthand notation: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OK </a:t>
            </a:r>
            <a:r>
              <a:rPr lang="en-US" sz="2400" i="1" dirty="0"/>
              <a:t>if</a:t>
            </a:r>
            <a:r>
              <a:rPr lang="en-US" sz="2400" dirty="0"/>
              <a:t> all domain entries </a:t>
            </a:r>
            <a:r>
              <a:rPr lang="en-US" sz="2400" dirty="0" smtClean="0"/>
              <a:t>are unique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98" y="1304126"/>
            <a:ext cx="6882626" cy="4706149"/>
          </a:xfrm>
        </p:spPr>
        <p:txBody>
          <a:bodyPr/>
          <a:lstStyle/>
          <a:p>
            <a:r>
              <a:rPr lang="en-US" sz="2400" dirty="0" smtClean="0"/>
              <a:t>Unobserved random variables have distributions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3"/>
            <a:endParaRPr lang="en-US" sz="1200" dirty="0" smtClean="0"/>
          </a:p>
          <a:p>
            <a:r>
              <a:rPr lang="en-US" sz="2400" dirty="0" smtClean="0"/>
              <a:t>A distribution is a TABLE of probabilities of values</a:t>
            </a:r>
          </a:p>
          <a:p>
            <a:pPr lvl="8"/>
            <a:endParaRPr lang="en-US" sz="1200" dirty="0" smtClean="0"/>
          </a:p>
          <a:p>
            <a:r>
              <a:rPr lang="en-US" sz="2400" dirty="0" smtClean="0"/>
              <a:t>A probability (lower case value) is a single number</a:t>
            </a:r>
          </a:p>
          <a:p>
            <a:pPr lvl="2"/>
            <a:endParaRPr lang="en-US" sz="1600" dirty="0" smtClean="0"/>
          </a:p>
          <a:p>
            <a:endParaRPr lang="en-US" sz="2400" dirty="0" smtClean="0"/>
          </a:p>
          <a:p>
            <a:r>
              <a:rPr lang="en-US" sz="2400" dirty="0" smtClean="0"/>
              <a:t>Must have:                                                 and</a:t>
            </a:r>
          </a:p>
        </p:txBody>
      </p:sp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4217655"/>
              </p:ext>
            </p:extLst>
          </p:nvPr>
        </p:nvGraphicFramePr>
        <p:xfrm>
          <a:off x="1360963" y="221614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9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8" y="1838315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7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88140016"/>
              </p:ext>
            </p:extLst>
          </p:nvPr>
        </p:nvGraphicFramePr>
        <p:xfrm>
          <a:off x="3410425" y="2216140"/>
          <a:ext cx="1922463" cy="1857375"/>
        </p:xfrm>
        <a:graphic>
          <a:graphicData uri="http://schemas.openxmlformats.org/drawingml/2006/table">
            <a:tbl>
              <a:tblPr/>
              <a:tblGrid>
                <a:gridCol w="1153478"/>
                <a:gridCol w="76898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fog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meteor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9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13" y="1844665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33" y="5504778"/>
            <a:ext cx="28511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8064" y="6118003"/>
            <a:ext cx="2583980" cy="298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0" name="Picture 9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588" y="6045653"/>
            <a:ext cx="2492511" cy="567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7" name="Picture 16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3848" y="3327456"/>
            <a:ext cx="3627379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3387" y="2289137"/>
            <a:ext cx="3179555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0015" y="2815765"/>
            <a:ext cx="3373612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3" name="Picture 12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6830" y="3922124"/>
            <a:ext cx="328405" cy="597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42295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Joint Distributions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1314" y="1339380"/>
            <a:ext cx="7924642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 </a:t>
            </a:r>
            <a:r>
              <a:rPr lang="en-US" sz="2400" i="1" dirty="0" smtClean="0"/>
              <a:t>joint distribution</a:t>
            </a:r>
            <a:r>
              <a:rPr lang="en-US" sz="2400" dirty="0" smtClean="0"/>
              <a:t> over a set of random variables: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specifies a real number for each assignment (or </a:t>
            </a:r>
            <a:r>
              <a:rPr lang="en-US" sz="2400" i="1" dirty="0" smtClean="0"/>
              <a:t>outcome</a:t>
            </a:r>
            <a:r>
              <a:rPr lang="en-US" sz="2400" dirty="0" smtClean="0"/>
              <a:t>): </a:t>
            </a:r>
          </a:p>
          <a:p>
            <a:pPr lvl="2" eaLnBrk="1" hangingPunct="1">
              <a:lnSpc>
                <a:spcPct val="80000"/>
              </a:lnSpc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5">
              <a:lnSpc>
                <a:spcPct val="80000"/>
              </a:lnSpc>
            </a:pPr>
            <a:endParaRPr lang="en-US" sz="1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Must obey: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lvl="7">
              <a:lnSpc>
                <a:spcPct val="80000"/>
              </a:lnSpc>
            </a:pPr>
            <a:endParaRPr lang="en-US" sz="12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/>
              <a:t>Size of distribution if n variables with domain sizes d?</a:t>
            </a:r>
          </a:p>
          <a:p>
            <a:pPr lvl="4">
              <a:lnSpc>
                <a:spcPct val="80000"/>
              </a:lnSpc>
            </a:pPr>
            <a:endParaRPr lang="en-US" sz="12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For all but the smallest distributions, impractical to write out!</a:t>
            </a:r>
          </a:p>
        </p:txBody>
      </p:sp>
      <p:pic>
        <p:nvPicPr>
          <p:cNvPr id="92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961" y="1416259"/>
            <a:ext cx="1803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6710" y="2388049"/>
            <a:ext cx="4867275" cy="2986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0246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22" y="2937118"/>
            <a:ext cx="2445348" cy="32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22" y="3760065"/>
            <a:ext cx="283686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5" y="4366718"/>
            <a:ext cx="43592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10734" name="Group 4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85111521"/>
              </p:ext>
            </p:extLst>
          </p:nvPr>
        </p:nvGraphicFramePr>
        <p:xfrm>
          <a:off x="8747249" y="3210126"/>
          <a:ext cx="2354953" cy="1981200"/>
        </p:xfrm>
        <a:graphic>
          <a:graphicData uri="http://schemas.openxmlformats.org/drawingml/2006/table">
            <a:tbl>
              <a:tblPr/>
              <a:tblGrid>
                <a:gridCol w="776664"/>
                <a:gridCol w="720541"/>
                <a:gridCol w="857748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" name="Picture 1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182" y="2742947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Probabilistic Models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33388" y="1568450"/>
            <a:ext cx="5278437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 probabilistic model is a joint distribution over a set of random variables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(Random) variables with domains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Assignments are called </a:t>
            </a:r>
            <a:r>
              <a:rPr lang="en-US" sz="1800" i="1" dirty="0" smtClean="0"/>
              <a:t>outcomes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Joint distributions: say whether assignments (outcomes) are likely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 smtClean="0"/>
              <a:t>Normalized:</a:t>
            </a:r>
            <a:r>
              <a:rPr lang="en-US" sz="1800" dirty="0" smtClean="0"/>
              <a:t> sum to 1.0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Ideally: only certain variables directly interact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Constraint satisfaction problems: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Variables with domains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Constraints: state whether assignments are possible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Ideally: only certain variables directly interact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endParaRPr lang="en-US" sz="1600" dirty="0" smtClean="0"/>
          </a:p>
        </p:txBody>
      </p:sp>
      <p:graphicFrame>
        <p:nvGraphicFramePr>
          <p:cNvPr id="1009904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67473060"/>
              </p:ext>
            </p:extLst>
          </p:nvPr>
        </p:nvGraphicFramePr>
        <p:xfrm>
          <a:off x="5773738" y="190817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09906" name="Group 2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53889398"/>
              </p:ext>
            </p:extLst>
          </p:nvPr>
        </p:nvGraphicFramePr>
        <p:xfrm>
          <a:off x="5765800" y="455612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97" name="TextBox 6"/>
          <p:cNvSpPr txBox="1">
            <a:spLocks noChangeArrowheads="1"/>
          </p:cNvSpPr>
          <p:nvPr/>
        </p:nvSpPr>
        <p:spPr bwMode="auto">
          <a:xfrm>
            <a:off x="5989638" y="1425575"/>
            <a:ext cx="240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Distribution over T,W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10275" y="4089400"/>
            <a:ext cx="2389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Constraint over T,W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37" y="4420499"/>
            <a:ext cx="2621134" cy="2039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247" y="1807215"/>
            <a:ext cx="2962741" cy="2087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&#10;\[&#10;P(hot) = P(T = hot),  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3"/>
  <p:tag name="PICTUREFILESIZE" val="965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y | x)}{P(y)}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7"/>
  <p:tag name="PICTUREFILESIZE" val="1633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P(y | x)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694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|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479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g | r) \propto P(r | g) P(g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7"/>
  <p:tag name="PICTUREFILESIZE" val="116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&#10;\[&#10;P(cold) = P(T = cold),  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6"/>
  <p:tag name="PICTUREFILESIZE" val="104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dots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{X_1, X_2, \ldots X_n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=x_1, X_2=x_2, \ldots X_n=x_n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302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(x_1, x_2, \ldots x_n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49"/>
  <p:tag name="PICTUREFILESIZE" val="69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\ge 0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874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_{(x_1, x_2, \ldots x_n)} P(x_1, x_2, \ldots x_n)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1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E) = \sum_{(x_1 \ldots x_n) \in E}P(x_1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1"/>
  <p:tag name="PICTUREFILESIZE" val="162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 = \sum_{s} P(t, 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3"/>
  <p:tag name="PICTUREFILESIZE" val="98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s) = \sum_{t} P(t, 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934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 = x_1) = \sum_{x_2} P(X_1 = x_1, X_2 = 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83"/>
  <p:tag name="PICTUREFILESIZE" val="1913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) = \sum_{y} 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111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2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= \sum_{x} 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1045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00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a | b) = \frac{P(a, b)}{P(b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59"/>
  <p:tag name="PICTUREFILESIZE" val="1248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s | T=c) = ???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874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=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5}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65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"/>
  <p:tag name="PICTUREFILESIZE" val="169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P(W = s ,T = c) + P(W = r,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8"/>
  <p:tag name="PICTUREFILESIZE" val="136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2 + 0.3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4"/>
  <p:tag name="PICTUREFILESIZE" val="430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5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18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ho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724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cold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5"/>
  <p:tag name="PICTUREFILESIZE" val="749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5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 | T=c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708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W = s, T=c) + P(W = r,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27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16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3}{0.2 + 0.3} = 0.6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66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&#10;\documentclass{slides}\pagestyle{empty}&#10;&#10;\begin{document}&#10;\[&#10;P(W=s | T= c ) = 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84"/>
  <p:tag name="PICTUREFILESIZE" val="72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W = s, T=c) + P(W = r, 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44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2 + 0.3} 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15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69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69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5"/>
  <p:tag name="PICTUREFILESIZE" val="45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ain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827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&#10;\documentclass{slides}\pagestyle{empty}&#10;&#10;\begin{document}&#10;\[&#10;P(W=s | T= c ) = 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84"/>
  <p:tag name="PICTUREFILESIZE" val="722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W = s, T=c) + P(W = r, 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44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2 + 0.3} 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15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 | T=c) = ???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859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W = s, T=c) + P(W = r,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27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162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3}{0.2 + 0.3} = 0.6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66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69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 \ \, P(X=x) \ge 0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844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5"/>
  <p:tag name="PICTUREFILESIZE" val="453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 | x_2) = \frac{P(x_1, x_2)}{P(x_2)} = \frac{P(x_1, x_2)}{\sum_{x_1} P(x_1, x_2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74"/>
  <p:tag name="PICTUREFILESIZE" val="2950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 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361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 | r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357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 | x_2) = \frac{P(x_1, x_2)}{P(x_2)} = \frac{P(x_1, x_2)}{\sum_{x_1} P(x_1, x_2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74"/>
  <p:tag name="PICTUREFILESIZE" val="2950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ho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724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cold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5"/>
  <p:tag name="PICTUREFILESIZE" val="749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sum_x P(X=x) =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888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5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E_1 \ldots E_k = e_1 \ldots e_k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609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48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_1 \ldots H_r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232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Q | e_1 \ldots e_k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8"/>
  <p:tag name="PICTUREFILESIZE" val="678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Q, e_1 \ldots e_k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708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sum_{h_1 \ldots h_r} P(Q, h_1 \ldots h_r, e_1 \ldots e_k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1"/>
  <p:tag name="PICTUREFILESIZE" val="1551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Z = \sum_{q}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7"/>
  <p:tag name="PICTUREFILESIZE" val="82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ain) = P(W=rain),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3"/>
  <p:tag name="PICTUREFILESIZE" val="1194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P( Q | e_1 \cdots e_k )  = \frac{1}{Z} 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4"/>
  <p:tag name="PICTUREFILESIZE" val="962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P(x|y) = P(x, y)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125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|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479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486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P(x|y) = P(x, y)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125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x_3) = P(x_1) P(x_2 | x_1) P(x_3|x_1,x_2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5"/>
  <p:tag name="PICTUREFILESIZE" val="2058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i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1"/>
  <p:tag name="PICTUREFILESIZE" val="1668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48105</TotalTime>
  <Words>1850</Words>
  <Application>Microsoft Macintosh PowerPoint</Application>
  <PresentationFormat>Custom</PresentationFormat>
  <Paragraphs>869</Paragraphs>
  <Slides>35</Slides>
  <Notes>2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dan-berkeley-nlp-v1</vt:lpstr>
      <vt:lpstr>Photo Editor Photo</vt:lpstr>
      <vt:lpstr>CSC2114: Artificial Intelligence </vt:lpstr>
      <vt:lpstr>Today</vt:lpstr>
      <vt:lpstr>Uncertainty</vt:lpstr>
      <vt:lpstr>Inference in Ghostbusters</vt:lpstr>
      <vt:lpstr>Random Variables</vt:lpstr>
      <vt:lpstr>Probability Distributions</vt:lpstr>
      <vt:lpstr>Probability Distributions</vt:lpstr>
      <vt:lpstr>Joint Distributions</vt:lpstr>
      <vt:lpstr>Probabilistic Models</vt:lpstr>
      <vt:lpstr>Events</vt:lpstr>
      <vt:lpstr>Quiz: Events</vt:lpstr>
      <vt:lpstr>Marginal Distributions</vt:lpstr>
      <vt:lpstr>Quiz: Marginal Distributions</vt:lpstr>
      <vt:lpstr>Conditional Probabilities</vt:lpstr>
      <vt:lpstr>Quiz: Conditional Probabilities</vt:lpstr>
      <vt:lpstr>Conditional Distributions</vt:lpstr>
      <vt:lpstr>Normalization Trick</vt:lpstr>
      <vt:lpstr>Normalization Trick</vt:lpstr>
      <vt:lpstr>Normalization Trick</vt:lpstr>
      <vt:lpstr>Quiz: Normalization Trick</vt:lpstr>
      <vt:lpstr>To Normalize</vt:lpstr>
      <vt:lpstr>Normalization Trick</vt:lpstr>
      <vt:lpstr>Conditional Distributions</vt:lpstr>
      <vt:lpstr>Probabilistic Inference</vt:lpstr>
      <vt:lpstr>Inference by Enumeration</vt:lpstr>
      <vt:lpstr>Inference by Enumeration</vt:lpstr>
      <vt:lpstr>Inference by Enumeration</vt:lpstr>
      <vt:lpstr>The Product Rule</vt:lpstr>
      <vt:lpstr>The Product Rule</vt:lpstr>
      <vt:lpstr>The Chain Rule</vt:lpstr>
      <vt:lpstr>Bayes Rule</vt:lpstr>
      <vt:lpstr>Bayes’ Rule</vt:lpstr>
      <vt:lpstr>Inference with Bayes’ Rule</vt:lpstr>
      <vt:lpstr>Quiz: Bayes’ Rule</vt:lpstr>
      <vt:lpstr>Ghostbusters, Revisited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ACER</cp:lastModifiedBy>
  <cp:revision>2611</cp:revision>
  <cp:lastPrinted>2014-02-27T08:03:23Z</cp:lastPrinted>
  <dcterms:created xsi:type="dcterms:W3CDTF">2004-08-27T04:16:05Z</dcterms:created>
  <dcterms:modified xsi:type="dcterms:W3CDTF">2017-10-17T05:02:26Z</dcterms:modified>
</cp:coreProperties>
</file>