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Default Extension="vml" ContentType="application/vnd.openxmlformats-officedocument.vmlDrawing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8"/>
  </p:notesMasterIdLst>
  <p:handoutMasterIdLst>
    <p:handoutMasterId r:id="rId39"/>
  </p:handoutMasterIdLst>
  <p:sldIdLst>
    <p:sldId id="570" r:id="rId2"/>
    <p:sldId id="575" r:id="rId3"/>
    <p:sldId id="567" r:id="rId4"/>
    <p:sldId id="557" r:id="rId5"/>
    <p:sldId id="550" r:id="rId6"/>
    <p:sldId id="573" r:id="rId7"/>
    <p:sldId id="528" r:id="rId8"/>
    <p:sldId id="560" r:id="rId9"/>
    <p:sldId id="561" r:id="rId10"/>
    <p:sldId id="549" r:id="rId11"/>
    <p:sldId id="577" r:id="rId12"/>
    <p:sldId id="563" r:id="rId13"/>
    <p:sldId id="578" r:id="rId14"/>
    <p:sldId id="520" r:id="rId15"/>
    <p:sldId id="580" r:id="rId16"/>
    <p:sldId id="568" r:id="rId17"/>
    <p:sldId id="521" r:id="rId18"/>
    <p:sldId id="522" r:id="rId19"/>
    <p:sldId id="523" r:id="rId20"/>
    <p:sldId id="525" r:id="rId21"/>
    <p:sldId id="526" r:id="rId22"/>
    <p:sldId id="581" r:id="rId23"/>
    <p:sldId id="582" r:id="rId24"/>
    <p:sldId id="583" r:id="rId25"/>
    <p:sldId id="584" r:id="rId26"/>
    <p:sldId id="585" r:id="rId27"/>
    <p:sldId id="586" r:id="rId28"/>
    <p:sldId id="587" r:id="rId29"/>
    <p:sldId id="588" r:id="rId30"/>
    <p:sldId id="589" r:id="rId31"/>
    <p:sldId id="590" r:id="rId32"/>
    <p:sldId id="591" r:id="rId33"/>
    <p:sldId id="592" r:id="rId34"/>
    <p:sldId id="593" r:id="rId35"/>
    <p:sldId id="594" r:id="rId36"/>
    <p:sldId id="595" r:id="rId37"/>
  </p:sldIdLst>
  <p:sldSz cx="12192000" cy="6858000"/>
  <p:notesSz cx="7099300" cy="10234613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EEB60"/>
    <a:srgbClr val="EAE636"/>
    <a:srgbClr val="FFFF00"/>
    <a:srgbClr val="3333FF"/>
    <a:srgbClr val="FF3300"/>
    <a:srgbClr val="CC00CC"/>
    <a:srgbClr val="6699FF"/>
    <a:srgbClr val="CC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18" autoAdjust="0"/>
  </p:normalViewPr>
  <p:slideViewPr>
    <p:cSldViewPr>
      <p:cViewPr varScale="1">
        <p:scale>
          <a:sx n="69" d="100"/>
          <a:sy n="69" d="100"/>
        </p:scale>
        <p:origin x="-7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C1A9D02-DD21-4898-A59D-07F6DF830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212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656C15A-65A9-4188-BE47-91B53ACA7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6013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http://isl.ira.uka.de/neuralNetCourse/2004/VL_11_5/Perceptron.html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http://isl.ira.uka.de/neuralNetCourse/2004/VL_11_5/Perceptron.html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105"/>
            <a:fld id="{8957F51E-A783-406E-B590-1245D7CA094A}" type="slidenum">
              <a:rPr lang="en-US" smtClean="0"/>
              <a:pPr defTabSz="965105"/>
              <a:t>27</a:t>
            </a:fld>
            <a:endParaRPr lang="en-US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1" y="768351"/>
            <a:ext cx="6821488" cy="38385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699" y="4861781"/>
            <a:ext cx="5681905" cy="460456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8DC11-8EFA-4DB0-87BB-57578885DC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C7BAE-4B66-4EEC-B79A-1A698F2195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1271A-B7D9-48EC-BE1B-7049E40E98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BA664-188E-4D15-A720-E7568CF80E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BBBF8-8C7C-468A-A607-4A79223C5B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B447F-1489-40A1-8505-7B2E946D4D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AE0D-0584-46A6-858B-7BBA326602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6D5-C5C6-48F0-B3FD-F4C936872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BB04D-0C1C-4B1B-B2D0-898EDBE9C1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F9B20-1798-443C-80EC-8A3FB7CF1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8F80A-C317-4557-8A62-ED43EB137E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2A4B744-0245-4492-B137-6352EFB250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8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28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16.xml"/><Relationship Id="rId10" Type="http://schemas.openxmlformats.org/officeDocument/2006/relationships/image" Target="../media/image26.png"/><Relationship Id="rId4" Type="http://schemas.openxmlformats.org/officeDocument/2006/relationships/tags" Target="../tags/tag15.xm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tags" Target="../tags/tag18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37.png"/><Relationship Id="rId5" Type="http://schemas.openxmlformats.org/officeDocument/2006/relationships/tags" Target="../tags/tag21.xml"/><Relationship Id="rId15" Type="http://schemas.openxmlformats.org/officeDocument/2006/relationships/image" Target="../media/image4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5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1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50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49.png"/><Relationship Id="rId5" Type="http://schemas.openxmlformats.org/officeDocument/2006/relationships/tags" Target="../tags/tag30.xml"/><Relationship Id="rId15" Type="http://schemas.openxmlformats.org/officeDocument/2006/relationships/image" Target="../media/image52.png"/><Relationship Id="rId10" Type="http://schemas.openxmlformats.org/officeDocument/2006/relationships/image" Target="../media/image48.png"/><Relationship Id="rId4" Type="http://schemas.openxmlformats.org/officeDocument/2006/relationships/tags" Target="../tags/tag29.xml"/><Relationship Id="rId9" Type="http://schemas.openxmlformats.org/officeDocument/2006/relationships/image" Target="../media/image47.png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55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tags" Target="../tags/tag39.xml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5.png"/><Relationship Id="rId5" Type="http://schemas.openxmlformats.org/officeDocument/2006/relationships/tags" Target="../tags/tag41.xml"/><Relationship Id="rId10" Type="http://schemas.openxmlformats.org/officeDocument/2006/relationships/image" Target="../media/image64.png"/><Relationship Id="rId4" Type="http://schemas.openxmlformats.org/officeDocument/2006/relationships/tags" Target="../tags/tag40.xml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71.png"/><Relationship Id="rId18" Type="http://schemas.openxmlformats.org/officeDocument/2006/relationships/image" Target="../media/image25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70.png"/><Relationship Id="rId17" Type="http://schemas.openxmlformats.org/officeDocument/2006/relationships/image" Target="../media/image51.png"/><Relationship Id="rId2" Type="http://schemas.openxmlformats.org/officeDocument/2006/relationships/tags" Target="../tags/tag43.xml"/><Relationship Id="rId16" Type="http://schemas.openxmlformats.org/officeDocument/2006/relationships/image" Target="../media/image50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69.png"/><Relationship Id="rId5" Type="http://schemas.openxmlformats.org/officeDocument/2006/relationships/tags" Target="../tags/tag46.xml"/><Relationship Id="rId15" Type="http://schemas.openxmlformats.org/officeDocument/2006/relationships/image" Target="../media/image7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2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74.png"/><Relationship Id="rId18" Type="http://schemas.openxmlformats.org/officeDocument/2006/relationships/image" Target="../media/image77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73.png"/><Relationship Id="rId17" Type="http://schemas.openxmlformats.org/officeDocument/2006/relationships/image" Target="../media/image76.png"/><Relationship Id="rId2" Type="http://schemas.openxmlformats.org/officeDocument/2006/relationships/tags" Target="../tags/tag52.xml"/><Relationship Id="rId16" Type="http://schemas.openxmlformats.org/officeDocument/2006/relationships/image" Target="../media/image72.png"/><Relationship Id="rId20" Type="http://schemas.openxmlformats.org/officeDocument/2006/relationships/image" Target="../media/image79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15" Type="http://schemas.openxmlformats.org/officeDocument/2006/relationships/image" Target="../media/image69.png"/><Relationship Id="rId10" Type="http://schemas.openxmlformats.org/officeDocument/2006/relationships/tags" Target="../tags/tag60.xml"/><Relationship Id="rId19" Type="http://schemas.openxmlformats.org/officeDocument/2006/relationships/image" Target="../media/image78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63.xml"/><Relationship Id="rId7" Type="http://schemas.openxmlformats.org/officeDocument/2006/relationships/image" Target="../media/image80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3.png"/><Relationship Id="rId5" Type="http://schemas.openxmlformats.org/officeDocument/2006/relationships/tags" Target="../tags/tag65.xml"/><Relationship Id="rId10" Type="http://schemas.openxmlformats.org/officeDocument/2006/relationships/image" Target="../media/image76.png"/><Relationship Id="rId4" Type="http://schemas.openxmlformats.org/officeDocument/2006/relationships/tags" Target="../tags/tag64.xml"/><Relationship Id="rId9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68.xml"/><Relationship Id="rId7" Type="http://schemas.openxmlformats.org/officeDocument/2006/relationships/image" Target="../media/image85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8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9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0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tags" Target="../tags/tag74.xml"/><Relationship Id="rId21" Type="http://schemas.openxmlformats.org/officeDocument/2006/relationships/image" Target="../media/image101.png"/><Relationship Id="rId7" Type="http://schemas.openxmlformats.org/officeDocument/2006/relationships/tags" Target="../tags/tag7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97.png"/><Relationship Id="rId2" Type="http://schemas.openxmlformats.org/officeDocument/2006/relationships/tags" Target="../tags/tag73.xml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image" Target="../media/image95.png"/><Relationship Id="rId10" Type="http://schemas.openxmlformats.org/officeDocument/2006/relationships/tags" Target="../tags/tag81.xml"/><Relationship Id="rId19" Type="http://schemas.openxmlformats.org/officeDocument/2006/relationships/image" Target="../media/image99.png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image" Target="../media/image94.png"/><Relationship Id="rId22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858" y="1371898"/>
            <a:ext cx="11428412" cy="4295178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CSC2114: 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 err="1" smtClean="0"/>
              <a:t>Perceptrons</a:t>
            </a:r>
            <a:endParaRPr lang="en-US" sz="3600" dirty="0" smtClean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Instructors: Rose </a:t>
            </a:r>
            <a:r>
              <a:rPr lang="en-US" sz="2400" dirty="0" err="1" smtClean="0">
                <a:latin typeface="Calibri"/>
                <a:cs typeface="Calibri"/>
              </a:rPr>
              <a:t>Nakibuule</a:t>
            </a:r>
            <a:endParaRPr lang="en-US" sz="2400" dirty="0" smtClean="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133600" y="1189038"/>
            <a:ext cx="8229600" cy="4525962"/>
          </a:xfrm>
        </p:spPr>
        <p:txBody>
          <a:bodyPr/>
          <a:lstStyle/>
          <a:p>
            <a:r>
              <a:rPr lang="en-US" sz="2400" dirty="0" smtClean="0"/>
              <a:t>Binary case: compare features to a weight vector</a:t>
            </a:r>
          </a:p>
          <a:p>
            <a:r>
              <a:rPr lang="en-US" sz="2400" dirty="0" smtClean="0"/>
              <a:t>Learning: figure out the weight vector from examples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20000" y="28702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2</a:t>
            </a:r>
          </a:p>
          <a:p>
            <a:r>
              <a:rPr lang="en-US" sz="1200">
                <a:latin typeface="Courier New" pitchFamily="49" charset="0"/>
              </a:rPr>
              <a:t>YOUR_NAME   : 0</a:t>
            </a:r>
          </a:p>
          <a:p>
            <a:r>
              <a:rPr lang="en-US" sz="1200">
                <a:latin typeface="Courier New" pitchFamily="49" charset="0"/>
              </a:rPr>
              <a:t>MISSPELLED  : 2</a:t>
            </a:r>
          </a:p>
          <a:p>
            <a:r>
              <a:rPr lang="en-US" sz="1200">
                <a:latin typeface="Courier New" pitchFamily="49" charset="0"/>
              </a:rPr>
              <a:t>FROM_FRIEND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7620000" y="2819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743200" y="2543175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4</a:t>
            </a:r>
          </a:p>
          <a:p>
            <a:r>
              <a:rPr lang="en-US" sz="1200">
                <a:latin typeface="Courier New" pitchFamily="49" charset="0"/>
              </a:rPr>
              <a:t>YOUR_NAME   :-1</a:t>
            </a:r>
          </a:p>
          <a:p>
            <a:r>
              <a:rPr lang="en-US" sz="1200">
                <a:latin typeface="Courier New" pitchFamily="49" charset="0"/>
              </a:rPr>
              <a:t>MISSPELLED  : 1</a:t>
            </a:r>
          </a:p>
          <a:p>
            <a:r>
              <a:rPr lang="en-US" sz="1200">
                <a:latin typeface="Courier New" pitchFamily="49" charset="0"/>
              </a:rPr>
              <a:t>FROM_FRIEND :-3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2743200" y="2438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8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3200400"/>
            <a:ext cx="2730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3276600"/>
            <a:ext cx="9667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0" name="Line 7"/>
          <p:cNvSpPr>
            <a:spLocks noChangeShapeType="1"/>
          </p:cNvSpPr>
          <p:nvPr/>
        </p:nvSpPr>
        <p:spPr bwMode="auto">
          <a:xfrm flipH="1" flipV="1">
            <a:off x="4876800" y="3352800"/>
            <a:ext cx="838200" cy="1371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5715000" y="3657600"/>
            <a:ext cx="381000" cy="10668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53200" y="5334000"/>
            <a:ext cx="9667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715000" y="4724400"/>
            <a:ext cx="990600" cy="3810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7772400" y="53086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0</a:t>
            </a:r>
          </a:p>
          <a:p>
            <a:r>
              <a:rPr lang="en-US" sz="1200">
                <a:latin typeface="Courier New" pitchFamily="49" charset="0"/>
              </a:rPr>
              <a:t>YOUR_NAME   : 1</a:t>
            </a:r>
          </a:p>
          <a:p>
            <a:r>
              <a:rPr lang="en-US" sz="1200">
                <a:latin typeface="Courier New" pitchFamily="49" charset="0"/>
              </a:rPr>
              <a:t>MISSPELLED  : 1</a:t>
            </a:r>
          </a:p>
          <a:p>
            <a:r>
              <a:rPr lang="en-US" sz="1200">
                <a:latin typeface="Courier New" pitchFamily="49" charset="0"/>
              </a:rPr>
              <a:t>FROM_FRIEND : 1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17" name="Double Bracket 16"/>
          <p:cNvSpPr/>
          <p:nvPr/>
        </p:nvSpPr>
        <p:spPr>
          <a:xfrm>
            <a:off x="7772400" y="52578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6" name="TextBox 17"/>
          <p:cNvSpPr txBox="1">
            <a:spLocks noChangeArrowheads="1"/>
          </p:cNvSpPr>
          <p:nvPr/>
        </p:nvSpPr>
        <p:spPr bwMode="auto">
          <a:xfrm>
            <a:off x="1905000" y="5715000"/>
            <a:ext cx="304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Dot product            positive means the positive class</a:t>
            </a:r>
          </a:p>
        </p:txBody>
      </p:sp>
      <p:pic>
        <p:nvPicPr>
          <p:cNvPr id="20497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5791200"/>
            <a:ext cx="5334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 animBg="1"/>
      <p:bldP spid="14" grpId="0" animBg="1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Rules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9845" y="2362200"/>
            <a:ext cx="9463950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Decision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 the space of feature vectors</a:t>
            </a:r>
          </a:p>
          <a:p>
            <a:pPr lvl="1" eaLnBrk="1" hangingPunct="1"/>
            <a:r>
              <a:rPr lang="en-US" sz="2400" dirty="0" smtClean="0"/>
              <a:t>Examples are points</a:t>
            </a:r>
          </a:p>
          <a:p>
            <a:pPr lvl="1" eaLnBrk="1" hangingPunct="1"/>
            <a:r>
              <a:rPr lang="en-US" sz="2400" dirty="0" smtClean="0"/>
              <a:t>Any weight vector is a </a:t>
            </a:r>
            <a:r>
              <a:rPr lang="en-US" sz="2400" dirty="0" err="1" smtClean="0"/>
              <a:t>hyperplane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One side corresponds to Y=+1</a:t>
            </a:r>
          </a:p>
          <a:p>
            <a:pPr lvl="1" eaLnBrk="1" hangingPunct="1"/>
            <a:r>
              <a:rPr lang="en-US" sz="2400" dirty="0" smtClean="0"/>
              <a:t>Other corresponds to Y=-1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600200" y="4724400"/>
            <a:ext cx="1676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-3</a:t>
            </a:r>
          </a:p>
          <a:p>
            <a:r>
              <a:rPr lang="en-US">
                <a:latin typeface="Courier New" pitchFamily="49" charset="0"/>
              </a:rPr>
              <a:t>free  :  4</a:t>
            </a:r>
          </a:p>
          <a:p>
            <a:r>
              <a:rPr lang="en-US">
                <a:latin typeface="Courier New" pitchFamily="49" charset="0"/>
              </a:rPr>
              <a:t>money :  2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150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111625"/>
            <a:ext cx="292100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400800" y="56388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6400800" y="3505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248400" y="563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315200" y="563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096000" y="5424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096000" y="4572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096000" y="3595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7661" name="Freeform 13"/>
          <p:cNvSpPr>
            <a:spLocks/>
          </p:cNvSpPr>
          <p:nvPr/>
        </p:nvSpPr>
        <p:spPr bwMode="auto">
          <a:xfrm rot="-1185043">
            <a:off x="5791200" y="3962400"/>
            <a:ext cx="1117600" cy="2363788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-646224">
            <a:off x="6446838" y="3852863"/>
            <a:ext cx="647700" cy="2309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8229600" y="5729288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free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 rot="-5400000">
            <a:off x="5212557" y="3474243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money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7010400" y="4114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+1 = SPAM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4724400" y="5562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-1 = HAM</a:t>
            </a:r>
          </a:p>
        </p:txBody>
      </p:sp>
      <p:pic>
        <p:nvPicPr>
          <p:cNvPr id="27667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6248400"/>
            <a:ext cx="12192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841" y="1447800"/>
            <a:ext cx="5638317" cy="18612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 animBg="1"/>
      <p:bldP spid="27662" grpId="0" animBg="1"/>
      <p:bldP spid="27665" grpId="0"/>
      <p:bldP spid="276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Updates</a:t>
            </a:r>
            <a:endParaRPr lang="en-US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740316"/>
            <a:ext cx="7772400" cy="3871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Learning: Binary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Start with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 each training instance: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Classify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correct (i.e., y=y*), no change!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wrong: adjust the weight vector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1219829"/>
            <a:ext cx="4800600" cy="1979942"/>
          </a:xfrm>
          <a:prstGeom prst="rect">
            <a:avLst/>
          </a:prstGeom>
          <a:noFill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3353284"/>
            <a:ext cx="4800600" cy="1523032"/>
          </a:xfrm>
          <a:prstGeom prst="rect">
            <a:avLst/>
          </a:prstGeom>
          <a:noFill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0042" y="4953000"/>
            <a:ext cx="4794515" cy="1600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Learning: Binary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Start with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 each training instance: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Classify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correct (i.e., y=y*), no change!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wrong: adjust the weight vector by adding or subtracting the feature vector. Subtract if y* is -1.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2253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48122" y="1856161"/>
            <a:ext cx="2730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81647" y="3261099"/>
            <a:ext cx="2190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85975" y="5924550"/>
            <a:ext cx="2508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81322" y="2614986"/>
            <a:ext cx="7302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30300" y="2867025"/>
            <a:ext cx="37465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Line 7"/>
          <p:cNvSpPr>
            <a:spLocks noChangeShapeType="1"/>
          </p:cNvSpPr>
          <p:nvPr/>
        </p:nvSpPr>
        <p:spPr bwMode="auto">
          <a:xfrm flipH="1" flipV="1">
            <a:off x="8067185" y="2237161"/>
            <a:ext cx="711200" cy="21209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5"/>
          <p:cNvSpPr>
            <a:spLocks noChangeShapeType="1"/>
          </p:cNvSpPr>
          <p:nvPr/>
        </p:nvSpPr>
        <p:spPr bwMode="auto">
          <a:xfrm flipH="1">
            <a:off x="7262322" y="2237161"/>
            <a:ext cx="812800" cy="15144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6"/>
          <p:cNvSpPr>
            <a:spLocks noChangeShapeType="1"/>
          </p:cNvSpPr>
          <p:nvPr/>
        </p:nvSpPr>
        <p:spPr bwMode="auto">
          <a:xfrm flipH="1" flipV="1">
            <a:off x="7262322" y="3694486"/>
            <a:ext cx="1516063" cy="66357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 flipH="1">
            <a:off x="8811722" y="2819774"/>
            <a:ext cx="812800" cy="15144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Freeform 13"/>
          <p:cNvSpPr>
            <a:spLocks/>
          </p:cNvSpPr>
          <p:nvPr/>
        </p:nvSpPr>
        <p:spPr bwMode="auto">
          <a:xfrm rot="-6620302">
            <a:off x="8465647" y="3450011"/>
            <a:ext cx="719138" cy="2363788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Freeform 13"/>
          <p:cNvSpPr>
            <a:spLocks/>
          </p:cNvSpPr>
          <p:nvPr/>
        </p:nvSpPr>
        <p:spPr bwMode="auto">
          <a:xfrm rot="-9428567">
            <a:off x="8840297" y="2448299"/>
            <a:ext cx="541338" cy="3132137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6" grpId="0" animBg="1"/>
      <p:bldP spid="31757" grpId="0" animBg="1"/>
      <p:bldP spid="31759" grpId="0" animBg="1"/>
      <p:bldP spid="317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Examples: Perceptron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97001"/>
            <a:ext cx="11404600" cy="4729164"/>
          </a:xfrm>
        </p:spPr>
        <p:txBody>
          <a:bodyPr/>
          <a:lstStyle/>
          <a:p>
            <a:pPr eaLnBrk="1" hangingPunct="1"/>
            <a:r>
              <a:rPr lang="en-US" dirty="0" smtClean="0"/>
              <a:t>Separable Case</a:t>
            </a:r>
          </a:p>
        </p:txBody>
      </p:sp>
      <p:graphicFrame>
        <p:nvGraphicFramePr>
          <p:cNvPr id="1383428" name="Object 4"/>
          <p:cNvGraphicFramePr>
            <a:graphicFrameLocks noChangeAspect="1"/>
          </p:cNvGraphicFramePr>
          <p:nvPr/>
        </p:nvGraphicFramePr>
        <p:xfrm>
          <a:off x="3636963" y="2078038"/>
          <a:ext cx="4791075" cy="3743325"/>
        </p:xfrm>
        <a:graphic>
          <a:graphicData uri="http://schemas.openxmlformats.org/presentationml/2006/ole">
            <p:oleObj spid="_x0000_s1158" name="Photo Editor Photo" r:id="rId3" imgW="4791744" imgH="3742857" progId="">
              <p:embed/>
            </p:oleObj>
          </a:graphicData>
        </a:graphic>
      </p:graphicFrame>
      <p:graphicFrame>
        <p:nvGraphicFramePr>
          <p:cNvPr id="1383429" name="Object 5"/>
          <p:cNvGraphicFramePr>
            <a:graphicFrameLocks noChangeAspect="1"/>
          </p:cNvGraphicFramePr>
          <p:nvPr/>
        </p:nvGraphicFramePr>
        <p:xfrm>
          <a:off x="3681413" y="2095500"/>
          <a:ext cx="4752975" cy="3705225"/>
        </p:xfrm>
        <a:graphic>
          <a:graphicData uri="http://schemas.openxmlformats.org/presentationml/2006/ole">
            <p:oleObj spid="_x0000_s1159" name="Photo Editor Photo" r:id="rId4" imgW="4753639" imgH="3704762" progId="">
              <p:embed/>
            </p:oleObj>
          </a:graphicData>
        </a:graphic>
      </p:graphicFrame>
      <p:graphicFrame>
        <p:nvGraphicFramePr>
          <p:cNvPr id="1383430" name="Object 6"/>
          <p:cNvGraphicFramePr>
            <a:graphicFrameLocks noChangeAspect="1"/>
          </p:cNvGraphicFramePr>
          <p:nvPr/>
        </p:nvGraphicFramePr>
        <p:xfrm>
          <a:off x="3648075" y="2066925"/>
          <a:ext cx="4752975" cy="3781425"/>
        </p:xfrm>
        <a:graphic>
          <a:graphicData uri="http://schemas.openxmlformats.org/presentationml/2006/ole">
            <p:oleObj spid="_x0000_s1160" name="Photo Editor Photo" r:id="rId5" imgW="4753639" imgH="3780952" progId="">
              <p:embed/>
            </p:oleObj>
          </a:graphicData>
        </a:graphic>
      </p:graphicFrame>
      <p:graphicFrame>
        <p:nvGraphicFramePr>
          <p:cNvPr id="1383431" name="Object 7"/>
          <p:cNvGraphicFramePr>
            <a:graphicFrameLocks noChangeAspect="1"/>
          </p:cNvGraphicFramePr>
          <p:nvPr/>
        </p:nvGraphicFramePr>
        <p:xfrm>
          <a:off x="3552825" y="2101850"/>
          <a:ext cx="4905375" cy="3762375"/>
        </p:xfrm>
        <a:graphic>
          <a:graphicData uri="http://schemas.openxmlformats.org/presentationml/2006/ole">
            <p:oleObj spid="_x0000_s1161" name="Photo Editor Photo" r:id="rId6" imgW="4904762" imgH="3761905" progId="">
              <p:embed/>
            </p:oleObj>
          </a:graphicData>
        </a:graphic>
      </p:graphicFrame>
      <p:graphicFrame>
        <p:nvGraphicFramePr>
          <p:cNvPr id="1383432" name="Object 8"/>
          <p:cNvGraphicFramePr>
            <a:graphicFrameLocks noChangeAspect="1"/>
          </p:cNvGraphicFramePr>
          <p:nvPr/>
        </p:nvGraphicFramePr>
        <p:xfrm>
          <a:off x="3509963" y="2095500"/>
          <a:ext cx="4943475" cy="3743325"/>
        </p:xfrm>
        <a:graphic>
          <a:graphicData uri="http://schemas.openxmlformats.org/presentationml/2006/ole">
            <p:oleObj spid="_x0000_s1162" name="Photo Editor Photo" r:id="rId7" imgW="4944165" imgH="3742857" progId="">
              <p:embed/>
            </p:oleObj>
          </a:graphicData>
        </a:graphic>
      </p:graphicFrame>
      <p:graphicFrame>
        <p:nvGraphicFramePr>
          <p:cNvPr id="1383433" name="Object 9"/>
          <p:cNvGraphicFramePr>
            <a:graphicFrameLocks noChangeAspect="1"/>
          </p:cNvGraphicFramePr>
          <p:nvPr/>
        </p:nvGraphicFramePr>
        <p:xfrm>
          <a:off x="3594100" y="2074863"/>
          <a:ext cx="4848225" cy="3781425"/>
        </p:xfrm>
        <a:graphic>
          <a:graphicData uri="http://schemas.openxmlformats.org/presentationml/2006/ole">
            <p:oleObj spid="_x0000_s1163" name="Photo Editor Photo" r:id="rId8" imgW="4847619" imgH="3780952" progId="">
              <p:embed/>
            </p:oleObj>
          </a:graphicData>
        </a:graphic>
      </p:graphicFrame>
      <p:graphicFrame>
        <p:nvGraphicFramePr>
          <p:cNvPr id="1383434" name="Object 10"/>
          <p:cNvGraphicFramePr>
            <a:graphicFrameLocks noChangeAspect="1"/>
          </p:cNvGraphicFramePr>
          <p:nvPr/>
        </p:nvGraphicFramePr>
        <p:xfrm>
          <a:off x="3657600" y="2128838"/>
          <a:ext cx="4714875" cy="3667125"/>
        </p:xfrm>
        <a:graphic>
          <a:graphicData uri="http://schemas.openxmlformats.org/presentationml/2006/ole">
            <p:oleObj spid="_x0000_s1164" name="Photo Editor Photo" r:id="rId9" imgW="4715533" imgH="3666667" progId="">
              <p:embed/>
            </p:oleObj>
          </a:graphicData>
        </a:graphic>
      </p:graphicFrame>
      <p:graphicFrame>
        <p:nvGraphicFramePr>
          <p:cNvPr id="1383435" name="Object 11"/>
          <p:cNvGraphicFramePr>
            <a:graphicFrameLocks noChangeAspect="1"/>
          </p:cNvGraphicFramePr>
          <p:nvPr/>
        </p:nvGraphicFramePr>
        <p:xfrm>
          <a:off x="3640138" y="2073275"/>
          <a:ext cx="4657725" cy="3743325"/>
        </p:xfrm>
        <a:graphic>
          <a:graphicData uri="http://schemas.openxmlformats.org/presentationml/2006/ole">
            <p:oleObj spid="_x0000_s1165" name="Photo Editor Photo" r:id="rId10" imgW="4657143" imgH="3742857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Multiclass Decision Rule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If we have multiple classes:</a:t>
            </a:r>
          </a:p>
          <a:p>
            <a:pPr lvl="1" eaLnBrk="1" hangingPunct="1"/>
            <a:r>
              <a:rPr lang="en-US" sz="2000" dirty="0" smtClean="0"/>
              <a:t>A weight vector for each class: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Score (activation) of a class y: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1100" dirty="0" smtClean="0"/>
          </a:p>
          <a:p>
            <a:pPr lvl="1" eaLnBrk="1" hangingPunct="1"/>
            <a:r>
              <a:rPr lang="en-US" sz="2000" dirty="0" smtClean="0"/>
              <a:t>Prediction highest score wins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3733800"/>
            <a:ext cx="1419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96200" y="3706813"/>
            <a:ext cx="2286000" cy="2209800"/>
            <a:chOff x="3648" y="1104"/>
            <a:chExt cx="1440" cy="1392"/>
          </a:xfrm>
        </p:grpSpPr>
        <p:sp>
          <p:nvSpPr>
            <p:cNvPr id="23570" name="Freeform 6"/>
            <p:cNvSpPr>
              <a:spLocks/>
            </p:cNvSpPr>
            <p:nvPr/>
          </p:nvSpPr>
          <p:spPr bwMode="auto">
            <a:xfrm>
              <a:off x="3792" y="1104"/>
              <a:ext cx="1104" cy="528"/>
            </a:xfrm>
            <a:custGeom>
              <a:avLst/>
              <a:gdLst>
                <a:gd name="T0" fmla="*/ 0 w 1104"/>
                <a:gd name="T1" fmla="*/ 528 h 528"/>
                <a:gd name="T2" fmla="*/ 96 w 1104"/>
                <a:gd name="T3" fmla="*/ 96 h 528"/>
                <a:gd name="T4" fmla="*/ 720 w 1104"/>
                <a:gd name="T5" fmla="*/ 0 h 528"/>
                <a:gd name="T6" fmla="*/ 1104 w 1104"/>
                <a:gd name="T7" fmla="*/ 28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528"/>
                <a:gd name="T14" fmla="*/ 1104 w 110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528">
                  <a:moveTo>
                    <a:pt x="0" y="528"/>
                  </a:moveTo>
                  <a:lnTo>
                    <a:pt x="96" y="96"/>
                  </a:lnTo>
                  <a:lnTo>
                    <a:pt x="720" y="0"/>
                  </a:lnTo>
                  <a:lnTo>
                    <a:pt x="1104" y="28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Freeform 7"/>
            <p:cNvSpPr>
              <a:spLocks/>
            </p:cNvSpPr>
            <p:nvPr/>
          </p:nvSpPr>
          <p:spPr bwMode="auto">
            <a:xfrm>
              <a:off x="4512" y="1392"/>
              <a:ext cx="576" cy="1008"/>
            </a:xfrm>
            <a:custGeom>
              <a:avLst/>
              <a:gdLst>
                <a:gd name="T0" fmla="*/ 384 w 576"/>
                <a:gd name="T1" fmla="*/ 0 h 1008"/>
                <a:gd name="T2" fmla="*/ 576 w 576"/>
                <a:gd name="T3" fmla="*/ 432 h 1008"/>
                <a:gd name="T4" fmla="*/ 432 w 576"/>
                <a:gd name="T5" fmla="*/ 960 h 1008"/>
                <a:gd name="T6" fmla="*/ 0 w 576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008"/>
                <a:gd name="T14" fmla="*/ 576 w 576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008">
                  <a:moveTo>
                    <a:pt x="384" y="0"/>
                  </a:moveTo>
                  <a:lnTo>
                    <a:pt x="576" y="432"/>
                  </a:lnTo>
                  <a:lnTo>
                    <a:pt x="432" y="960"/>
                  </a:lnTo>
                  <a:lnTo>
                    <a:pt x="0" y="1008"/>
                  </a:lnTo>
                </a:path>
              </a:pathLst>
            </a:custGeom>
            <a:gradFill rotWithShape="0">
              <a:gsLst>
                <a:gs pos="0">
                  <a:srgbClr val="FF99CC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Freeform 8"/>
            <p:cNvSpPr>
              <a:spLocks/>
            </p:cNvSpPr>
            <p:nvPr/>
          </p:nvSpPr>
          <p:spPr bwMode="auto">
            <a:xfrm>
              <a:off x="3648" y="1632"/>
              <a:ext cx="864" cy="864"/>
            </a:xfrm>
            <a:custGeom>
              <a:avLst/>
              <a:gdLst>
                <a:gd name="T0" fmla="*/ 144 w 864"/>
                <a:gd name="T1" fmla="*/ 0 h 864"/>
                <a:gd name="T2" fmla="*/ 0 w 864"/>
                <a:gd name="T3" fmla="*/ 384 h 864"/>
                <a:gd name="T4" fmla="*/ 480 w 864"/>
                <a:gd name="T5" fmla="*/ 864 h 864"/>
                <a:gd name="T6" fmla="*/ 864 w 864"/>
                <a:gd name="T7" fmla="*/ 768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864"/>
                <a:gd name="T14" fmla="*/ 864 w 864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864">
                  <a:moveTo>
                    <a:pt x="144" y="0"/>
                  </a:moveTo>
                  <a:lnTo>
                    <a:pt x="0" y="384"/>
                  </a:lnTo>
                  <a:lnTo>
                    <a:pt x="480" y="864"/>
                  </a:lnTo>
                  <a:lnTo>
                    <a:pt x="864" y="76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Freeform 9"/>
            <p:cNvSpPr>
              <a:spLocks/>
            </p:cNvSpPr>
            <p:nvPr/>
          </p:nvSpPr>
          <p:spPr bwMode="auto">
            <a:xfrm>
              <a:off x="3792" y="1392"/>
              <a:ext cx="1104" cy="384"/>
            </a:xfrm>
            <a:custGeom>
              <a:avLst/>
              <a:gdLst>
                <a:gd name="T0" fmla="*/ 0 w 1104"/>
                <a:gd name="T1" fmla="*/ 240 h 384"/>
                <a:gd name="T2" fmla="*/ 624 w 1104"/>
                <a:gd name="T3" fmla="*/ 384 h 384"/>
                <a:gd name="T4" fmla="*/ 1104 w 1104"/>
                <a:gd name="T5" fmla="*/ 0 h 384"/>
                <a:gd name="T6" fmla="*/ 0 60000 65536"/>
                <a:gd name="T7" fmla="*/ 0 60000 65536"/>
                <a:gd name="T8" fmla="*/ 0 60000 65536"/>
                <a:gd name="T9" fmla="*/ 0 w 1104"/>
                <a:gd name="T10" fmla="*/ 0 h 384"/>
                <a:gd name="T11" fmla="*/ 1104 w 1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384">
                  <a:moveTo>
                    <a:pt x="0" y="240"/>
                  </a:moveTo>
                  <a:lnTo>
                    <a:pt x="624" y="384"/>
                  </a:lnTo>
                  <a:lnTo>
                    <a:pt x="1104" y="0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Freeform 10"/>
            <p:cNvSpPr>
              <a:spLocks/>
            </p:cNvSpPr>
            <p:nvPr/>
          </p:nvSpPr>
          <p:spPr bwMode="auto">
            <a:xfrm>
              <a:off x="4416" y="1392"/>
              <a:ext cx="480" cy="1008"/>
            </a:xfrm>
            <a:custGeom>
              <a:avLst/>
              <a:gdLst>
                <a:gd name="T0" fmla="*/ 480 w 480"/>
                <a:gd name="T1" fmla="*/ 0 h 1008"/>
                <a:gd name="T2" fmla="*/ 0 w 480"/>
                <a:gd name="T3" fmla="*/ 384 h 1008"/>
                <a:gd name="T4" fmla="*/ 96 w 480"/>
                <a:gd name="T5" fmla="*/ 1008 h 1008"/>
                <a:gd name="T6" fmla="*/ 0 60000 65536"/>
                <a:gd name="T7" fmla="*/ 0 60000 65536"/>
                <a:gd name="T8" fmla="*/ 0 60000 65536"/>
                <a:gd name="T9" fmla="*/ 0 w 480"/>
                <a:gd name="T10" fmla="*/ 0 h 1008"/>
                <a:gd name="T11" fmla="*/ 480 w 48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008">
                  <a:moveTo>
                    <a:pt x="480" y="0"/>
                  </a:moveTo>
                  <a:lnTo>
                    <a:pt x="0" y="384"/>
                  </a:lnTo>
                  <a:lnTo>
                    <a:pt x="96" y="1008"/>
                  </a:lnTo>
                </a:path>
              </a:pathLst>
            </a:custGeom>
            <a:gradFill rotWithShape="0">
              <a:gsLst>
                <a:gs pos="0">
                  <a:srgbClr val="FF99CC"/>
                </a:gs>
                <a:gs pos="100000">
                  <a:srgbClr val="FFCFE7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Freeform 11"/>
            <p:cNvSpPr>
              <a:spLocks/>
            </p:cNvSpPr>
            <p:nvPr/>
          </p:nvSpPr>
          <p:spPr bwMode="auto">
            <a:xfrm>
              <a:off x="3792" y="1632"/>
              <a:ext cx="720" cy="768"/>
            </a:xfrm>
            <a:custGeom>
              <a:avLst/>
              <a:gdLst>
                <a:gd name="T0" fmla="*/ 0 w 720"/>
                <a:gd name="T1" fmla="*/ 0 h 768"/>
                <a:gd name="T2" fmla="*/ 624 w 720"/>
                <a:gd name="T3" fmla="*/ 144 h 768"/>
                <a:gd name="T4" fmla="*/ 720 w 720"/>
                <a:gd name="T5" fmla="*/ 768 h 768"/>
                <a:gd name="T6" fmla="*/ 0 60000 65536"/>
                <a:gd name="T7" fmla="*/ 0 60000 65536"/>
                <a:gd name="T8" fmla="*/ 0 60000 65536"/>
                <a:gd name="T9" fmla="*/ 0 w 720"/>
                <a:gd name="T10" fmla="*/ 0 h 768"/>
                <a:gd name="T11" fmla="*/ 720 w 720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68">
                  <a:moveTo>
                    <a:pt x="0" y="0"/>
                  </a:moveTo>
                  <a:lnTo>
                    <a:pt x="624" y="144"/>
                  </a:lnTo>
                  <a:lnTo>
                    <a:pt x="720" y="768"/>
                  </a:lnTo>
                </a:path>
              </a:pathLst>
            </a:custGeom>
            <a:gradFill rotWithShape="0"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28800" y="5181600"/>
            <a:ext cx="3352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3402013"/>
            <a:ext cx="152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15200" y="5459413"/>
            <a:ext cx="8191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53600" y="5307013"/>
            <a:ext cx="8191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2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05000" y="2667000"/>
            <a:ext cx="4683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Line 7"/>
          <p:cNvSpPr>
            <a:spLocks noChangeShapeType="1"/>
          </p:cNvSpPr>
          <p:nvPr/>
        </p:nvSpPr>
        <p:spPr bwMode="auto">
          <a:xfrm flipH="1" flipV="1">
            <a:off x="8686800" y="3783013"/>
            <a:ext cx="2286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7"/>
          <p:cNvSpPr>
            <a:spLocks noChangeShapeType="1"/>
          </p:cNvSpPr>
          <p:nvPr/>
        </p:nvSpPr>
        <p:spPr bwMode="auto">
          <a:xfrm>
            <a:off x="8915400" y="4773613"/>
            <a:ext cx="1066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7"/>
          <p:cNvSpPr>
            <a:spLocks noChangeShapeType="1"/>
          </p:cNvSpPr>
          <p:nvPr/>
        </p:nvSpPr>
        <p:spPr bwMode="auto">
          <a:xfrm flipH="1">
            <a:off x="8229600" y="4773613"/>
            <a:ext cx="6858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TextBox 27"/>
          <p:cNvSpPr txBox="1">
            <a:spLocks noChangeArrowheads="1"/>
          </p:cNvSpPr>
          <p:nvPr/>
        </p:nvSpPr>
        <p:spPr bwMode="auto">
          <a:xfrm>
            <a:off x="5791200" y="6324600"/>
            <a:ext cx="617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Calibri"/>
                <a:cs typeface="Calibri"/>
              </a:rPr>
              <a:t>Binary = multiclass where the negative class has weight zero</a:t>
            </a:r>
          </a:p>
        </p:txBody>
      </p:sp>
      <p:pic>
        <p:nvPicPr>
          <p:cNvPr id="23567" name="Picture 3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39200" y="3810000"/>
            <a:ext cx="3381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8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4984750"/>
            <a:ext cx="3524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3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9800" y="4800600"/>
            <a:ext cx="35242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4600" y="1378615"/>
            <a:ext cx="4648200" cy="166920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Learning: Multiclass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Start with all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Pick up training examples one by 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Predict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correct, no change!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wrong: lower score of wrong answer, raise score of right answer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78013" y="4953000"/>
            <a:ext cx="26955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68488" y="5638800"/>
            <a:ext cx="304323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7400" y="2971800"/>
            <a:ext cx="366395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Line 7"/>
          <p:cNvSpPr>
            <a:spLocks noChangeShapeType="1"/>
          </p:cNvSpPr>
          <p:nvPr/>
        </p:nvSpPr>
        <p:spPr bwMode="auto">
          <a:xfrm flipH="1" flipV="1">
            <a:off x="9067800" y="2667000"/>
            <a:ext cx="30480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9372600" y="3200400"/>
            <a:ext cx="12192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9144000" y="3810000"/>
            <a:ext cx="2286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394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839200" y="2362200"/>
            <a:ext cx="4365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5" name="Picture 2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017000" y="4679950"/>
            <a:ext cx="52546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6" name="Line 13"/>
          <p:cNvSpPr>
            <a:spLocks noChangeShapeType="1"/>
          </p:cNvSpPr>
          <p:nvPr/>
        </p:nvSpPr>
        <p:spPr bwMode="auto">
          <a:xfrm flipV="1">
            <a:off x="9372600" y="32004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397" name="Picture 1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448800" y="2819400"/>
            <a:ext cx="2190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3743" name="Line 15"/>
          <p:cNvSpPr>
            <a:spLocks noChangeShapeType="1"/>
          </p:cNvSpPr>
          <p:nvPr/>
        </p:nvSpPr>
        <p:spPr bwMode="auto">
          <a:xfrm flipH="1">
            <a:off x="8991600" y="26670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4" name="Line 16"/>
          <p:cNvSpPr>
            <a:spLocks noChangeShapeType="1"/>
          </p:cNvSpPr>
          <p:nvPr/>
        </p:nvSpPr>
        <p:spPr bwMode="auto">
          <a:xfrm flipH="1" flipV="1">
            <a:off x="8991600" y="3276600"/>
            <a:ext cx="381000" cy="533400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5" name="Line 17"/>
          <p:cNvSpPr>
            <a:spLocks noChangeShapeType="1"/>
          </p:cNvSpPr>
          <p:nvPr/>
        </p:nvSpPr>
        <p:spPr bwMode="auto">
          <a:xfrm flipV="1">
            <a:off x="10591800" y="25908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6" name="Line 18"/>
          <p:cNvSpPr>
            <a:spLocks noChangeShapeType="1"/>
          </p:cNvSpPr>
          <p:nvPr/>
        </p:nvSpPr>
        <p:spPr bwMode="auto">
          <a:xfrm flipV="1">
            <a:off x="9372600" y="2590800"/>
            <a:ext cx="1295400" cy="1219200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403" name="Picture 2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028238" y="3635375"/>
            <a:ext cx="5635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  <p:bldP spid="16392" grpId="0" animBg="1"/>
      <p:bldP spid="16393" grpId="0" animBg="1"/>
      <p:bldP spid="16396" grpId="0" animBg="1"/>
      <p:bldP spid="1353743" grpId="0" animBg="1"/>
      <p:bldP spid="1353744" grpId="0" animBg="1"/>
      <p:bldP spid="1353745" grpId="0" animBg="1"/>
      <p:bldP spid="13537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Multiclass Perceptron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46163" y="456882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1</a:t>
            </a:r>
          </a:p>
          <a:p>
            <a:r>
              <a:rPr lang="en-US">
                <a:latin typeface="Courier New" pitchFamily="49" charset="0"/>
              </a:rPr>
              <a:t>win   : 0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2675" y="3971925"/>
            <a:ext cx="17922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135562" y="456882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0  </a:t>
            </a:r>
          </a:p>
          <a:p>
            <a:r>
              <a:rPr lang="en-US">
                <a:latin typeface="Courier New" pitchFamily="49" charset="0"/>
              </a:rPr>
              <a:t>win   : 0 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952875"/>
            <a:ext cx="2143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9296400" y="457517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0 </a:t>
            </a:r>
          </a:p>
          <a:p>
            <a:r>
              <a:rPr lang="en-US">
                <a:latin typeface="Courier New" pitchFamily="49" charset="0"/>
              </a:rPr>
              <a:t>win   : 0 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90075" y="3952875"/>
            <a:ext cx="13827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219200" y="1524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/>
                <a:cs typeface="Calibri"/>
              </a:rPr>
              <a:t>“win the vote”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219200" y="21478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/>
                <a:cs typeface="Calibri"/>
              </a:rPr>
              <a:t>“win the election”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219200" y="27574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/>
                <a:cs typeface="Calibri"/>
              </a:rPr>
              <a:t>“win the game”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Error-Driven Classification</a:t>
            </a:r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413" y="1676756"/>
            <a:ext cx="9767387" cy="3885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Perceptrons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Separability</a:t>
            </a:r>
            <a:r>
              <a:rPr lang="en-US" sz="2400" dirty="0" smtClean="0"/>
              <a:t>: true if some parameters get the training set perfectly correct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Convergence: if the training is separable, </a:t>
            </a:r>
            <a:r>
              <a:rPr lang="en-US" sz="2400" dirty="0" err="1" smtClean="0"/>
              <a:t>perceptron</a:t>
            </a:r>
            <a:r>
              <a:rPr lang="en-US" sz="2400" dirty="0" smtClean="0"/>
              <a:t> will eventually converge (binary case)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Mistake Bound: the maximum number of mistakes (binary case) related to the </a:t>
            </a:r>
            <a:r>
              <a:rPr lang="en-US" sz="2400" i="1" dirty="0" smtClean="0"/>
              <a:t>margin</a:t>
            </a:r>
            <a:r>
              <a:rPr lang="en-US" sz="2400" dirty="0" smtClean="0"/>
              <a:t> or degree of </a:t>
            </a:r>
            <a:r>
              <a:rPr lang="en-US" sz="2400" dirty="0" err="1" smtClean="0"/>
              <a:t>separability</a:t>
            </a:r>
            <a:endParaRPr lang="en-US" sz="2400" i="1" dirty="0" smtClean="0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9310688" y="47117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8777288" y="4787900"/>
            <a:ext cx="1981200" cy="1600200"/>
            <a:chOff x="3364" y="2169"/>
            <a:chExt cx="1248" cy="1008"/>
          </a:xfrm>
        </p:grpSpPr>
        <p:sp>
          <p:nvSpPr>
            <p:cNvPr id="26660" name="Line 6"/>
            <p:cNvSpPr>
              <a:spLocks noChangeShapeType="1"/>
            </p:cNvSpPr>
            <p:nvPr/>
          </p:nvSpPr>
          <p:spPr bwMode="auto">
            <a:xfrm>
              <a:off x="3604" y="260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1" name="Group 7"/>
            <p:cNvGrpSpPr>
              <a:grpSpLocks/>
            </p:cNvGrpSpPr>
            <p:nvPr/>
          </p:nvGrpSpPr>
          <p:grpSpPr bwMode="auto">
            <a:xfrm>
              <a:off x="4324" y="2409"/>
              <a:ext cx="96" cy="96"/>
              <a:chOff x="5040" y="1392"/>
              <a:chExt cx="96" cy="96"/>
            </a:xfrm>
          </p:grpSpPr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Line 9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62" name="Line 10"/>
            <p:cNvSpPr>
              <a:spLocks noChangeShapeType="1"/>
            </p:cNvSpPr>
            <p:nvPr/>
          </p:nvSpPr>
          <p:spPr bwMode="auto">
            <a:xfrm>
              <a:off x="3604" y="288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1"/>
            <p:cNvSpPr>
              <a:spLocks noChangeShapeType="1"/>
            </p:cNvSpPr>
            <p:nvPr/>
          </p:nvSpPr>
          <p:spPr bwMode="auto">
            <a:xfrm>
              <a:off x="3988" y="293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12"/>
            <p:cNvSpPr>
              <a:spLocks noChangeShapeType="1"/>
            </p:cNvSpPr>
            <p:nvPr/>
          </p:nvSpPr>
          <p:spPr bwMode="auto">
            <a:xfrm>
              <a:off x="3364" y="269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Line 13"/>
            <p:cNvSpPr>
              <a:spLocks noChangeShapeType="1"/>
            </p:cNvSpPr>
            <p:nvPr/>
          </p:nvSpPr>
          <p:spPr bwMode="auto">
            <a:xfrm>
              <a:off x="3604" y="236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6" name="Group 14"/>
            <p:cNvGrpSpPr>
              <a:grpSpLocks/>
            </p:cNvGrpSpPr>
            <p:nvPr/>
          </p:nvGrpSpPr>
          <p:grpSpPr bwMode="auto">
            <a:xfrm>
              <a:off x="4420" y="2697"/>
              <a:ext cx="96" cy="96"/>
              <a:chOff x="5040" y="1392"/>
              <a:chExt cx="96" cy="96"/>
            </a:xfrm>
          </p:grpSpPr>
          <p:sp>
            <p:nvSpPr>
              <p:cNvPr id="26680" name="Line 15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Line 16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7" name="Group 17"/>
            <p:cNvGrpSpPr>
              <a:grpSpLocks/>
            </p:cNvGrpSpPr>
            <p:nvPr/>
          </p:nvGrpSpPr>
          <p:grpSpPr bwMode="auto">
            <a:xfrm>
              <a:off x="4084" y="2361"/>
              <a:ext cx="96" cy="96"/>
              <a:chOff x="5040" y="1392"/>
              <a:chExt cx="96" cy="96"/>
            </a:xfrm>
          </p:grpSpPr>
          <p:sp>
            <p:nvSpPr>
              <p:cNvPr id="26678" name="Line 18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Line 19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8" name="Group 20"/>
            <p:cNvGrpSpPr>
              <a:grpSpLocks/>
            </p:cNvGrpSpPr>
            <p:nvPr/>
          </p:nvGrpSpPr>
          <p:grpSpPr bwMode="auto">
            <a:xfrm>
              <a:off x="4132" y="2169"/>
              <a:ext cx="96" cy="96"/>
              <a:chOff x="5040" y="1392"/>
              <a:chExt cx="96" cy="96"/>
            </a:xfrm>
          </p:grpSpPr>
          <p:sp>
            <p:nvSpPr>
              <p:cNvPr id="26676" name="Line 2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Line 2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9" name="Group 23"/>
            <p:cNvGrpSpPr>
              <a:grpSpLocks/>
            </p:cNvGrpSpPr>
            <p:nvPr/>
          </p:nvGrpSpPr>
          <p:grpSpPr bwMode="auto">
            <a:xfrm>
              <a:off x="4420" y="2217"/>
              <a:ext cx="96" cy="96"/>
              <a:chOff x="5040" y="1392"/>
              <a:chExt cx="96" cy="96"/>
            </a:xfrm>
          </p:grpSpPr>
          <p:sp>
            <p:nvSpPr>
              <p:cNvPr id="26674" name="Line 2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Line 2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0" name="Group 26"/>
            <p:cNvGrpSpPr>
              <a:grpSpLocks/>
            </p:cNvGrpSpPr>
            <p:nvPr/>
          </p:nvGrpSpPr>
          <p:grpSpPr bwMode="auto">
            <a:xfrm>
              <a:off x="3652" y="3081"/>
              <a:ext cx="96" cy="96"/>
              <a:chOff x="5040" y="1392"/>
              <a:chExt cx="96" cy="96"/>
            </a:xfrm>
          </p:grpSpPr>
          <p:sp>
            <p:nvSpPr>
              <p:cNvPr id="26672" name="Line 2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Line 2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71" name="Line 29"/>
            <p:cNvSpPr>
              <a:spLocks noChangeShapeType="1"/>
            </p:cNvSpPr>
            <p:nvPr/>
          </p:nvSpPr>
          <p:spPr bwMode="auto">
            <a:xfrm>
              <a:off x="4516" y="2505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0" name="Line 30"/>
          <p:cNvSpPr>
            <a:spLocks noChangeShapeType="1"/>
          </p:cNvSpPr>
          <p:nvPr/>
        </p:nvSpPr>
        <p:spPr bwMode="auto">
          <a:xfrm>
            <a:off x="9296400" y="21082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31" name="Group 31"/>
          <p:cNvGrpSpPr>
            <a:grpSpLocks/>
          </p:cNvGrpSpPr>
          <p:nvPr/>
        </p:nvGrpSpPr>
        <p:grpSpPr bwMode="auto">
          <a:xfrm>
            <a:off x="8763000" y="2184400"/>
            <a:ext cx="2032000" cy="1570037"/>
            <a:chOff x="1065" y="2179"/>
            <a:chExt cx="1280" cy="989"/>
          </a:xfrm>
        </p:grpSpPr>
        <p:sp>
          <p:nvSpPr>
            <p:cNvPr id="26636" name="Line 32"/>
            <p:cNvSpPr>
              <a:spLocks noChangeShapeType="1"/>
            </p:cNvSpPr>
            <p:nvPr/>
          </p:nvSpPr>
          <p:spPr bwMode="auto">
            <a:xfrm>
              <a:off x="1305" y="261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37" name="Group 33"/>
            <p:cNvGrpSpPr>
              <a:grpSpLocks/>
            </p:cNvGrpSpPr>
            <p:nvPr/>
          </p:nvGrpSpPr>
          <p:grpSpPr bwMode="auto">
            <a:xfrm>
              <a:off x="2025" y="2419"/>
              <a:ext cx="96" cy="96"/>
              <a:chOff x="5040" y="1392"/>
              <a:chExt cx="96" cy="96"/>
            </a:xfrm>
          </p:grpSpPr>
          <p:sp>
            <p:nvSpPr>
              <p:cNvPr id="26658" name="Line 3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8" name="Line 36"/>
            <p:cNvSpPr>
              <a:spLocks noChangeShapeType="1"/>
            </p:cNvSpPr>
            <p:nvPr/>
          </p:nvSpPr>
          <p:spPr bwMode="auto">
            <a:xfrm>
              <a:off x="1305" y="289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37"/>
            <p:cNvSpPr>
              <a:spLocks noChangeShapeType="1"/>
            </p:cNvSpPr>
            <p:nvPr/>
          </p:nvSpPr>
          <p:spPr bwMode="auto">
            <a:xfrm>
              <a:off x="1689" y="294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38"/>
            <p:cNvSpPr>
              <a:spLocks noChangeShapeType="1"/>
            </p:cNvSpPr>
            <p:nvPr/>
          </p:nvSpPr>
          <p:spPr bwMode="auto">
            <a:xfrm>
              <a:off x="1065" y="270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39"/>
            <p:cNvSpPr>
              <a:spLocks noChangeShapeType="1"/>
            </p:cNvSpPr>
            <p:nvPr/>
          </p:nvSpPr>
          <p:spPr bwMode="auto">
            <a:xfrm>
              <a:off x="1305" y="237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42" name="Group 40"/>
            <p:cNvGrpSpPr>
              <a:grpSpLocks/>
            </p:cNvGrpSpPr>
            <p:nvPr/>
          </p:nvGrpSpPr>
          <p:grpSpPr bwMode="auto">
            <a:xfrm>
              <a:off x="2121" y="2707"/>
              <a:ext cx="96" cy="96"/>
              <a:chOff x="5040" y="1392"/>
              <a:chExt cx="96" cy="96"/>
            </a:xfrm>
          </p:grpSpPr>
          <p:sp>
            <p:nvSpPr>
              <p:cNvPr id="26656" name="Line 4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Line 4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3" name="Group 43"/>
            <p:cNvGrpSpPr>
              <a:grpSpLocks/>
            </p:cNvGrpSpPr>
            <p:nvPr/>
          </p:nvGrpSpPr>
          <p:grpSpPr bwMode="auto">
            <a:xfrm>
              <a:off x="1785" y="2371"/>
              <a:ext cx="96" cy="96"/>
              <a:chOff x="5040" y="1392"/>
              <a:chExt cx="96" cy="96"/>
            </a:xfrm>
          </p:grpSpPr>
          <p:sp>
            <p:nvSpPr>
              <p:cNvPr id="26654" name="Line 4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Line 4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4" name="Group 46"/>
            <p:cNvGrpSpPr>
              <a:grpSpLocks/>
            </p:cNvGrpSpPr>
            <p:nvPr/>
          </p:nvGrpSpPr>
          <p:grpSpPr bwMode="auto">
            <a:xfrm>
              <a:off x="1833" y="2179"/>
              <a:ext cx="96" cy="96"/>
              <a:chOff x="5040" y="1392"/>
              <a:chExt cx="96" cy="96"/>
            </a:xfrm>
          </p:grpSpPr>
          <p:sp>
            <p:nvSpPr>
              <p:cNvPr id="26652" name="Line 4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Line 4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5" name="Group 49"/>
            <p:cNvGrpSpPr>
              <a:grpSpLocks/>
            </p:cNvGrpSpPr>
            <p:nvPr/>
          </p:nvGrpSpPr>
          <p:grpSpPr bwMode="auto">
            <a:xfrm>
              <a:off x="2121" y="2227"/>
              <a:ext cx="96" cy="96"/>
              <a:chOff x="5040" y="1392"/>
              <a:chExt cx="96" cy="96"/>
            </a:xfrm>
          </p:grpSpPr>
          <p:sp>
            <p:nvSpPr>
              <p:cNvPr id="26650" name="Line 50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Line 51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6" name="Group 52"/>
            <p:cNvGrpSpPr>
              <a:grpSpLocks/>
            </p:cNvGrpSpPr>
            <p:nvPr/>
          </p:nvGrpSpPr>
          <p:grpSpPr bwMode="auto">
            <a:xfrm>
              <a:off x="2249" y="2471"/>
              <a:ext cx="96" cy="96"/>
              <a:chOff x="5040" y="1392"/>
              <a:chExt cx="96" cy="96"/>
            </a:xfrm>
          </p:grpSpPr>
          <p:sp>
            <p:nvSpPr>
              <p:cNvPr id="26648" name="Line 53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Line 54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47" name="Line 55"/>
            <p:cNvSpPr>
              <a:spLocks noChangeShapeType="1"/>
            </p:cNvSpPr>
            <p:nvPr/>
          </p:nvSpPr>
          <p:spPr bwMode="auto">
            <a:xfrm>
              <a:off x="1404" y="3168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2" name="Text Box 56"/>
          <p:cNvSpPr txBox="1">
            <a:spLocks noChangeArrowheads="1"/>
          </p:cNvSpPr>
          <p:nvPr/>
        </p:nvSpPr>
        <p:spPr bwMode="auto">
          <a:xfrm>
            <a:off x="9036050" y="1371600"/>
            <a:ext cx="184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Separable</a:t>
            </a:r>
          </a:p>
        </p:txBody>
      </p:sp>
      <p:sp>
        <p:nvSpPr>
          <p:cNvPr id="26633" name="Text Box 57"/>
          <p:cNvSpPr txBox="1">
            <a:spLocks noChangeArrowheads="1"/>
          </p:cNvSpPr>
          <p:nvPr/>
        </p:nvSpPr>
        <p:spPr bwMode="auto">
          <a:xfrm>
            <a:off x="9067800" y="3983037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Non-Separable</a:t>
            </a:r>
          </a:p>
        </p:txBody>
      </p:sp>
      <p:pic>
        <p:nvPicPr>
          <p:cNvPr id="26634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953000"/>
            <a:ext cx="228600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Examples: Perceptron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97001"/>
            <a:ext cx="10896600" cy="4729164"/>
          </a:xfrm>
        </p:spPr>
        <p:txBody>
          <a:bodyPr/>
          <a:lstStyle/>
          <a:p>
            <a:pPr eaLnBrk="1" hangingPunct="1"/>
            <a:r>
              <a:rPr lang="en-US" dirty="0" smtClean="0"/>
              <a:t>Non-Separable Case</a:t>
            </a:r>
          </a:p>
        </p:txBody>
      </p:sp>
      <p:graphicFrame>
        <p:nvGraphicFramePr>
          <p:cNvPr id="1384452" name="Object 4"/>
          <p:cNvGraphicFramePr>
            <a:graphicFrameLocks noChangeAspect="1"/>
          </p:cNvGraphicFramePr>
          <p:nvPr/>
        </p:nvGraphicFramePr>
        <p:xfrm>
          <a:off x="3611563" y="2295525"/>
          <a:ext cx="4752975" cy="3705225"/>
        </p:xfrm>
        <a:graphic>
          <a:graphicData uri="http://schemas.openxmlformats.org/presentationml/2006/ole">
            <p:oleObj spid="_x0000_s3126" name="Photo Editor Photo" r:id="rId3" imgW="4753639" imgH="3704762" progId="">
              <p:embed/>
            </p:oleObj>
          </a:graphicData>
        </a:graphic>
      </p:graphicFrame>
      <p:graphicFrame>
        <p:nvGraphicFramePr>
          <p:cNvPr id="1384453" name="Object 5"/>
          <p:cNvGraphicFramePr>
            <a:graphicFrameLocks noChangeAspect="1"/>
          </p:cNvGraphicFramePr>
          <p:nvPr/>
        </p:nvGraphicFramePr>
        <p:xfrm>
          <a:off x="3540125" y="2268538"/>
          <a:ext cx="4829175" cy="3724275"/>
        </p:xfrm>
        <a:graphic>
          <a:graphicData uri="http://schemas.openxmlformats.org/presentationml/2006/ole">
            <p:oleObj spid="_x0000_s3127" name="Photo Editor Photo" r:id="rId4" imgW="4828571" imgH="3723810" progId="">
              <p:embed/>
            </p:oleObj>
          </a:graphicData>
        </a:graphic>
      </p:graphicFrame>
      <p:graphicFrame>
        <p:nvGraphicFramePr>
          <p:cNvPr id="1384454" name="Object 6"/>
          <p:cNvGraphicFramePr>
            <a:graphicFrameLocks noChangeAspect="1"/>
          </p:cNvGraphicFramePr>
          <p:nvPr/>
        </p:nvGraphicFramePr>
        <p:xfrm>
          <a:off x="3667125" y="2281238"/>
          <a:ext cx="4714875" cy="3724275"/>
        </p:xfrm>
        <a:graphic>
          <a:graphicData uri="http://schemas.openxmlformats.org/presentationml/2006/ole">
            <p:oleObj spid="_x0000_s3128" name="Photo Editor Photo" r:id="rId5" imgW="4715533" imgH="372381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the </a:t>
            </a:r>
            <a:r>
              <a:rPr lang="en-US" dirty="0" err="1" smtClean="0"/>
              <a:t>Perceptron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429" y="1448182"/>
            <a:ext cx="7901971" cy="4760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Problems with the Perceptron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49530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Noise: if the data isn’t separable, weights might thrash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Averaging weight vectors over time can help (averaged perceptron)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Mediocre generalization: finds a “barely” separating solution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Overtraining: test / held-out accuracy usually rises, then falls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Overtraining is a kind of </a:t>
            </a:r>
            <a:r>
              <a:rPr lang="en-US" sz="2000" dirty="0" err="1" smtClean="0"/>
              <a:t>overfitting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0" y="4648200"/>
            <a:ext cx="2057400" cy="1881188"/>
            <a:chOff x="3552" y="1104"/>
            <a:chExt cx="1680" cy="1536"/>
          </a:xfrm>
        </p:grpSpPr>
        <p:sp>
          <p:nvSpPr>
            <p:cNvPr id="27739" name="Line 5"/>
            <p:cNvSpPr>
              <a:spLocks noChangeShapeType="1"/>
            </p:cNvSpPr>
            <p:nvPr/>
          </p:nvSpPr>
          <p:spPr bwMode="auto">
            <a:xfrm>
              <a:off x="3820" y="2385"/>
              <a:ext cx="1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0" name="Line 6"/>
            <p:cNvSpPr>
              <a:spLocks noChangeShapeType="1"/>
            </p:cNvSpPr>
            <p:nvPr/>
          </p:nvSpPr>
          <p:spPr bwMode="auto">
            <a:xfrm flipV="1">
              <a:off x="3820" y="1226"/>
              <a:ext cx="0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1" name="Picture 7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52" y="1360"/>
              <a:ext cx="132" cy="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2" name="Freeform 8"/>
            <p:cNvSpPr>
              <a:spLocks/>
            </p:cNvSpPr>
            <p:nvPr/>
          </p:nvSpPr>
          <p:spPr bwMode="auto">
            <a:xfrm>
              <a:off x="3833" y="1323"/>
              <a:ext cx="1233" cy="1049"/>
            </a:xfrm>
            <a:custGeom>
              <a:avLst/>
              <a:gdLst>
                <a:gd name="T0" fmla="*/ 0 w 1233"/>
                <a:gd name="T1" fmla="*/ 1049 h 1049"/>
                <a:gd name="T2" fmla="*/ 328 w 1233"/>
                <a:gd name="T3" fmla="*/ 198 h 1049"/>
                <a:gd name="T4" fmla="*/ 1012 w 1233"/>
                <a:gd name="T5" fmla="*/ 31 h 1049"/>
                <a:gd name="T6" fmla="*/ 1233 w 1233"/>
                <a:gd name="T7" fmla="*/ 10 h 10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3"/>
                <a:gd name="T13" fmla="*/ 0 h 1049"/>
                <a:gd name="T14" fmla="*/ 1233 w 1233"/>
                <a:gd name="T15" fmla="*/ 1049 h 10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3" h="1049">
                  <a:moveTo>
                    <a:pt x="0" y="1049"/>
                  </a:moveTo>
                  <a:cubicBezTo>
                    <a:pt x="55" y="907"/>
                    <a:pt x="160" y="367"/>
                    <a:pt x="328" y="198"/>
                  </a:cubicBezTo>
                  <a:cubicBezTo>
                    <a:pt x="496" y="29"/>
                    <a:pt x="861" y="62"/>
                    <a:pt x="1012" y="31"/>
                  </a:cubicBezTo>
                  <a:cubicBezTo>
                    <a:pt x="1163" y="0"/>
                    <a:pt x="1187" y="14"/>
                    <a:pt x="1233" y="1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3" name="Picture 9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64" y="1104"/>
              <a:ext cx="716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4" name="Freeform 10"/>
            <p:cNvSpPr>
              <a:spLocks/>
            </p:cNvSpPr>
            <p:nvPr/>
          </p:nvSpPr>
          <p:spPr bwMode="auto">
            <a:xfrm>
              <a:off x="3827" y="1537"/>
              <a:ext cx="1228" cy="829"/>
            </a:xfrm>
            <a:custGeom>
              <a:avLst/>
              <a:gdLst>
                <a:gd name="T0" fmla="*/ 0 w 1228"/>
                <a:gd name="T1" fmla="*/ 829 h 829"/>
                <a:gd name="T2" fmla="*/ 544 w 1228"/>
                <a:gd name="T3" fmla="*/ 113 h 829"/>
                <a:gd name="T4" fmla="*/ 1072 w 1228"/>
                <a:gd name="T5" fmla="*/ 151 h 829"/>
                <a:gd name="T6" fmla="*/ 1228 w 1228"/>
                <a:gd name="T7" fmla="*/ 216 h 8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8"/>
                <a:gd name="T13" fmla="*/ 0 h 829"/>
                <a:gd name="T14" fmla="*/ 1228 w 1228"/>
                <a:gd name="T15" fmla="*/ 829 h 8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8" h="829">
                  <a:moveTo>
                    <a:pt x="0" y="829"/>
                  </a:moveTo>
                  <a:cubicBezTo>
                    <a:pt x="91" y="710"/>
                    <a:pt x="365" y="226"/>
                    <a:pt x="544" y="113"/>
                  </a:cubicBezTo>
                  <a:cubicBezTo>
                    <a:pt x="723" y="0"/>
                    <a:pt x="958" y="134"/>
                    <a:pt x="1072" y="151"/>
                  </a:cubicBezTo>
                  <a:cubicBezTo>
                    <a:pt x="1186" y="168"/>
                    <a:pt x="1196" y="203"/>
                    <a:pt x="1228" y="216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5" name="Picture 11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59" y="2064"/>
              <a:ext cx="773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46" name="Picture 1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512" y="1872"/>
              <a:ext cx="36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7" name="Freeform 13"/>
            <p:cNvSpPr>
              <a:spLocks/>
            </p:cNvSpPr>
            <p:nvPr/>
          </p:nvSpPr>
          <p:spPr bwMode="auto">
            <a:xfrm>
              <a:off x="3827" y="1535"/>
              <a:ext cx="1244" cy="853"/>
            </a:xfrm>
            <a:custGeom>
              <a:avLst/>
              <a:gdLst>
                <a:gd name="T0" fmla="*/ 0 w 1244"/>
                <a:gd name="T1" fmla="*/ 853 h 853"/>
                <a:gd name="T2" fmla="*/ 447 w 1244"/>
                <a:gd name="T3" fmla="*/ 126 h 853"/>
                <a:gd name="T4" fmla="*/ 948 w 1244"/>
                <a:gd name="T5" fmla="*/ 99 h 853"/>
                <a:gd name="T6" fmla="*/ 1244 w 1244"/>
                <a:gd name="T7" fmla="*/ 158 h 8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4"/>
                <a:gd name="T13" fmla="*/ 0 h 853"/>
                <a:gd name="T14" fmla="*/ 1244 w 1244"/>
                <a:gd name="T15" fmla="*/ 853 h 8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4" h="853">
                  <a:moveTo>
                    <a:pt x="0" y="853"/>
                  </a:moveTo>
                  <a:cubicBezTo>
                    <a:pt x="75" y="732"/>
                    <a:pt x="289" y="252"/>
                    <a:pt x="447" y="126"/>
                  </a:cubicBezTo>
                  <a:cubicBezTo>
                    <a:pt x="605" y="0"/>
                    <a:pt x="815" y="94"/>
                    <a:pt x="948" y="99"/>
                  </a:cubicBezTo>
                  <a:cubicBezTo>
                    <a:pt x="1081" y="104"/>
                    <a:pt x="1182" y="146"/>
                    <a:pt x="1244" y="158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8" name="Picture 1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066" y="2499"/>
              <a:ext cx="876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470525" y="1676402"/>
            <a:ext cx="3292475" cy="1090613"/>
            <a:chOff x="3398" y="2400"/>
            <a:chExt cx="2074" cy="687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398" y="2477"/>
              <a:ext cx="727" cy="587"/>
              <a:chOff x="3364" y="2169"/>
              <a:chExt cx="1248" cy="1008"/>
            </a:xfrm>
          </p:grpSpPr>
          <p:sp>
            <p:nvSpPr>
              <p:cNvPr id="27715" name="Line 17"/>
              <p:cNvSpPr>
                <a:spLocks noChangeShapeType="1"/>
              </p:cNvSpPr>
              <p:nvPr/>
            </p:nvSpPr>
            <p:spPr bwMode="auto">
              <a:xfrm>
                <a:off x="3604" y="260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18"/>
              <p:cNvGrpSpPr>
                <a:grpSpLocks/>
              </p:cNvGrpSpPr>
              <p:nvPr/>
            </p:nvGrpSpPr>
            <p:grpSpPr bwMode="auto">
              <a:xfrm>
                <a:off x="4324" y="2409"/>
                <a:ext cx="96" cy="96"/>
                <a:chOff x="5040" y="1392"/>
                <a:chExt cx="96" cy="96"/>
              </a:xfrm>
            </p:grpSpPr>
            <p:sp>
              <p:nvSpPr>
                <p:cNvPr id="27737" name="Line 19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Line 20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17" name="Line 21"/>
              <p:cNvSpPr>
                <a:spLocks noChangeShapeType="1"/>
              </p:cNvSpPr>
              <p:nvPr/>
            </p:nvSpPr>
            <p:spPr bwMode="auto">
              <a:xfrm>
                <a:off x="3604" y="288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Line 22"/>
              <p:cNvSpPr>
                <a:spLocks noChangeShapeType="1"/>
              </p:cNvSpPr>
              <p:nvPr/>
            </p:nvSpPr>
            <p:spPr bwMode="auto">
              <a:xfrm>
                <a:off x="3988" y="293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Line 23"/>
              <p:cNvSpPr>
                <a:spLocks noChangeShapeType="1"/>
              </p:cNvSpPr>
              <p:nvPr/>
            </p:nvSpPr>
            <p:spPr bwMode="auto">
              <a:xfrm>
                <a:off x="3364" y="269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0" name="Line 24"/>
              <p:cNvSpPr>
                <a:spLocks noChangeShapeType="1"/>
              </p:cNvSpPr>
              <p:nvPr/>
            </p:nvSpPr>
            <p:spPr bwMode="auto">
              <a:xfrm>
                <a:off x="3604" y="236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" name="Group 25"/>
              <p:cNvGrpSpPr>
                <a:grpSpLocks/>
              </p:cNvGrpSpPr>
              <p:nvPr/>
            </p:nvGrpSpPr>
            <p:grpSpPr bwMode="auto">
              <a:xfrm>
                <a:off x="4420" y="2697"/>
                <a:ext cx="96" cy="96"/>
                <a:chOff x="5040" y="1392"/>
                <a:chExt cx="96" cy="96"/>
              </a:xfrm>
            </p:grpSpPr>
            <p:sp>
              <p:nvSpPr>
                <p:cNvPr id="27735" name="Line 26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Line 27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8"/>
              <p:cNvGrpSpPr>
                <a:grpSpLocks/>
              </p:cNvGrpSpPr>
              <p:nvPr/>
            </p:nvGrpSpPr>
            <p:grpSpPr bwMode="auto">
              <a:xfrm>
                <a:off x="4084" y="2361"/>
                <a:ext cx="96" cy="96"/>
                <a:chOff x="5040" y="1392"/>
                <a:chExt cx="96" cy="96"/>
              </a:xfrm>
            </p:grpSpPr>
            <p:sp>
              <p:nvSpPr>
                <p:cNvPr id="27733" name="Line 29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Line 30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1"/>
              <p:cNvGrpSpPr>
                <a:grpSpLocks/>
              </p:cNvGrpSpPr>
              <p:nvPr/>
            </p:nvGrpSpPr>
            <p:grpSpPr bwMode="auto">
              <a:xfrm>
                <a:off x="4132" y="2169"/>
                <a:ext cx="96" cy="96"/>
                <a:chOff x="5040" y="1392"/>
                <a:chExt cx="96" cy="96"/>
              </a:xfrm>
            </p:grpSpPr>
            <p:sp>
              <p:nvSpPr>
                <p:cNvPr id="27731" name="Line 32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4420" y="2217"/>
                <a:ext cx="96" cy="96"/>
                <a:chOff x="5040" y="1392"/>
                <a:chExt cx="96" cy="96"/>
              </a:xfrm>
            </p:grpSpPr>
            <p:sp>
              <p:nvSpPr>
                <p:cNvPr id="27729" name="Line 35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0" name="Line 36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37"/>
              <p:cNvGrpSpPr>
                <a:grpSpLocks/>
              </p:cNvGrpSpPr>
              <p:nvPr/>
            </p:nvGrpSpPr>
            <p:grpSpPr bwMode="auto">
              <a:xfrm>
                <a:off x="3652" y="3081"/>
                <a:ext cx="96" cy="96"/>
                <a:chOff x="5040" y="1392"/>
                <a:chExt cx="96" cy="96"/>
              </a:xfrm>
            </p:grpSpPr>
            <p:sp>
              <p:nvSpPr>
                <p:cNvPr id="27727" name="Line 3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8" name="Line 3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26" name="Line 40"/>
              <p:cNvSpPr>
                <a:spLocks noChangeShapeType="1"/>
              </p:cNvSpPr>
              <p:nvPr/>
            </p:nvSpPr>
            <p:spPr bwMode="auto">
              <a:xfrm>
                <a:off x="4516" y="2505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83" name="Line 41"/>
            <p:cNvSpPr>
              <a:spLocks noChangeShapeType="1"/>
            </p:cNvSpPr>
            <p:nvPr/>
          </p:nvSpPr>
          <p:spPr bwMode="auto">
            <a:xfrm>
              <a:off x="3630" y="2536"/>
              <a:ext cx="551" cy="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Line 42"/>
            <p:cNvSpPr>
              <a:spLocks noChangeShapeType="1"/>
            </p:cNvSpPr>
            <p:nvPr/>
          </p:nvSpPr>
          <p:spPr bwMode="auto">
            <a:xfrm flipH="1">
              <a:off x="3537" y="2400"/>
              <a:ext cx="242" cy="6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Line 43"/>
            <p:cNvSpPr>
              <a:spLocks noChangeShapeType="1"/>
            </p:cNvSpPr>
            <p:nvPr/>
          </p:nvSpPr>
          <p:spPr bwMode="auto">
            <a:xfrm flipH="1">
              <a:off x="3705" y="2691"/>
              <a:ext cx="218" cy="14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4689" y="2481"/>
              <a:ext cx="727" cy="587"/>
              <a:chOff x="3364" y="2169"/>
              <a:chExt cx="1248" cy="1008"/>
            </a:xfrm>
          </p:grpSpPr>
          <p:sp>
            <p:nvSpPr>
              <p:cNvPr id="27691" name="Line 45"/>
              <p:cNvSpPr>
                <a:spLocks noChangeShapeType="1"/>
              </p:cNvSpPr>
              <p:nvPr/>
            </p:nvSpPr>
            <p:spPr bwMode="auto">
              <a:xfrm>
                <a:off x="3604" y="260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" name="Group 46"/>
              <p:cNvGrpSpPr>
                <a:grpSpLocks/>
              </p:cNvGrpSpPr>
              <p:nvPr/>
            </p:nvGrpSpPr>
            <p:grpSpPr bwMode="auto">
              <a:xfrm>
                <a:off x="4324" y="2409"/>
                <a:ext cx="96" cy="96"/>
                <a:chOff x="5040" y="1392"/>
                <a:chExt cx="96" cy="96"/>
              </a:xfrm>
            </p:grpSpPr>
            <p:sp>
              <p:nvSpPr>
                <p:cNvPr id="27713" name="Line 4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4" name="Line 4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93" name="Line 49"/>
              <p:cNvSpPr>
                <a:spLocks noChangeShapeType="1"/>
              </p:cNvSpPr>
              <p:nvPr/>
            </p:nvSpPr>
            <p:spPr bwMode="auto">
              <a:xfrm>
                <a:off x="3604" y="288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Line 50"/>
              <p:cNvSpPr>
                <a:spLocks noChangeShapeType="1"/>
              </p:cNvSpPr>
              <p:nvPr/>
            </p:nvSpPr>
            <p:spPr bwMode="auto">
              <a:xfrm>
                <a:off x="3988" y="293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5" name="Line 51"/>
              <p:cNvSpPr>
                <a:spLocks noChangeShapeType="1"/>
              </p:cNvSpPr>
              <p:nvPr/>
            </p:nvSpPr>
            <p:spPr bwMode="auto">
              <a:xfrm>
                <a:off x="3364" y="269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Line 52"/>
              <p:cNvSpPr>
                <a:spLocks noChangeShapeType="1"/>
              </p:cNvSpPr>
              <p:nvPr/>
            </p:nvSpPr>
            <p:spPr bwMode="auto">
              <a:xfrm>
                <a:off x="3604" y="236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53"/>
              <p:cNvGrpSpPr>
                <a:grpSpLocks/>
              </p:cNvGrpSpPr>
              <p:nvPr/>
            </p:nvGrpSpPr>
            <p:grpSpPr bwMode="auto">
              <a:xfrm>
                <a:off x="4420" y="2697"/>
                <a:ext cx="96" cy="96"/>
                <a:chOff x="5040" y="1392"/>
                <a:chExt cx="96" cy="96"/>
              </a:xfrm>
            </p:grpSpPr>
            <p:sp>
              <p:nvSpPr>
                <p:cNvPr id="27711" name="Line 54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2" name="Line 55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56"/>
              <p:cNvGrpSpPr>
                <a:grpSpLocks/>
              </p:cNvGrpSpPr>
              <p:nvPr/>
            </p:nvGrpSpPr>
            <p:grpSpPr bwMode="auto">
              <a:xfrm>
                <a:off x="4084" y="2361"/>
                <a:ext cx="96" cy="96"/>
                <a:chOff x="5040" y="1392"/>
                <a:chExt cx="96" cy="96"/>
              </a:xfrm>
            </p:grpSpPr>
            <p:sp>
              <p:nvSpPr>
                <p:cNvPr id="27709" name="Line 5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0" name="Line 5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59"/>
              <p:cNvGrpSpPr>
                <a:grpSpLocks/>
              </p:cNvGrpSpPr>
              <p:nvPr/>
            </p:nvGrpSpPr>
            <p:grpSpPr bwMode="auto">
              <a:xfrm>
                <a:off x="4132" y="2169"/>
                <a:ext cx="96" cy="96"/>
                <a:chOff x="5040" y="1392"/>
                <a:chExt cx="96" cy="96"/>
              </a:xfrm>
            </p:grpSpPr>
            <p:sp>
              <p:nvSpPr>
                <p:cNvPr id="27707" name="Line 60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Line 61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62"/>
              <p:cNvGrpSpPr>
                <a:grpSpLocks/>
              </p:cNvGrpSpPr>
              <p:nvPr/>
            </p:nvGrpSpPr>
            <p:grpSpPr bwMode="auto">
              <a:xfrm>
                <a:off x="4420" y="2217"/>
                <a:ext cx="96" cy="96"/>
                <a:chOff x="5040" y="1392"/>
                <a:chExt cx="96" cy="96"/>
              </a:xfrm>
            </p:grpSpPr>
            <p:sp>
              <p:nvSpPr>
                <p:cNvPr id="27705" name="Line 63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Line 64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65"/>
              <p:cNvGrpSpPr>
                <a:grpSpLocks/>
              </p:cNvGrpSpPr>
              <p:nvPr/>
            </p:nvGrpSpPr>
            <p:grpSpPr bwMode="auto">
              <a:xfrm>
                <a:off x="3652" y="3081"/>
                <a:ext cx="96" cy="96"/>
                <a:chOff x="5040" y="1392"/>
                <a:chExt cx="96" cy="96"/>
              </a:xfrm>
            </p:grpSpPr>
            <p:sp>
              <p:nvSpPr>
                <p:cNvPr id="27703" name="Line 66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4" name="Line 67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02" name="Line 68"/>
              <p:cNvSpPr>
                <a:spLocks noChangeShapeType="1"/>
              </p:cNvSpPr>
              <p:nvPr/>
            </p:nvSpPr>
            <p:spPr bwMode="auto">
              <a:xfrm>
                <a:off x="4516" y="2505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87" name="Line 69"/>
            <p:cNvSpPr>
              <a:spLocks noChangeShapeType="1"/>
            </p:cNvSpPr>
            <p:nvPr/>
          </p:nvSpPr>
          <p:spPr bwMode="auto">
            <a:xfrm>
              <a:off x="4921" y="2540"/>
              <a:ext cx="551" cy="1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70"/>
            <p:cNvSpPr>
              <a:spLocks noChangeShapeType="1"/>
            </p:cNvSpPr>
            <p:nvPr/>
          </p:nvSpPr>
          <p:spPr bwMode="auto">
            <a:xfrm flipH="1">
              <a:off x="4828" y="2404"/>
              <a:ext cx="242" cy="68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71"/>
            <p:cNvSpPr>
              <a:spLocks noChangeShapeType="1"/>
            </p:cNvSpPr>
            <p:nvPr/>
          </p:nvSpPr>
          <p:spPr bwMode="auto">
            <a:xfrm>
              <a:off x="4976" y="2461"/>
              <a:ext cx="238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AutoShape 72"/>
            <p:cNvSpPr>
              <a:spLocks noChangeArrowheads="1"/>
            </p:cNvSpPr>
            <p:nvPr/>
          </p:nvSpPr>
          <p:spPr bwMode="auto">
            <a:xfrm>
              <a:off x="4364" y="2623"/>
              <a:ext cx="223" cy="247"/>
            </a:xfrm>
            <a:prstGeom prst="rightArrow">
              <a:avLst>
                <a:gd name="adj1" fmla="val 53843"/>
                <a:gd name="adj2" fmla="val 448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73"/>
          <p:cNvGrpSpPr>
            <a:grpSpLocks/>
          </p:cNvGrpSpPr>
          <p:nvPr/>
        </p:nvGrpSpPr>
        <p:grpSpPr bwMode="auto">
          <a:xfrm>
            <a:off x="6324600" y="3200402"/>
            <a:ext cx="1295400" cy="1027113"/>
            <a:chOff x="3946" y="1392"/>
            <a:chExt cx="1331" cy="1056"/>
          </a:xfrm>
        </p:grpSpPr>
        <p:sp>
          <p:nvSpPr>
            <p:cNvPr id="27655" name="Line 74"/>
            <p:cNvSpPr>
              <a:spLocks noChangeShapeType="1"/>
            </p:cNvSpPr>
            <p:nvPr/>
          </p:nvSpPr>
          <p:spPr bwMode="auto">
            <a:xfrm>
              <a:off x="4282" y="1411"/>
              <a:ext cx="72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75"/>
            <p:cNvGrpSpPr>
              <a:grpSpLocks/>
            </p:cNvGrpSpPr>
            <p:nvPr/>
          </p:nvGrpSpPr>
          <p:grpSpPr bwMode="auto">
            <a:xfrm>
              <a:off x="3946" y="1459"/>
              <a:ext cx="1280" cy="989"/>
              <a:chOff x="1065" y="2179"/>
              <a:chExt cx="1280" cy="989"/>
            </a:xfrm>
          </p:grpSpPr>
          <p:sp>
            <p:nvSpPr>
              <p:cNvPr id="27658" name="Line 76"/>
              <p:cNvSpPr>
                <a:spLocks noChangeShapeType="1"/>
              </p:cNvSpPr>
              <p:nvPr/>
            </p:nvSpPr>
            <p:spPr bwMode="auto">
              <a:xfrm>
                <a:off x="1305" y="261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" name="Group 77"/>
              <p:cNvGrpSpPr>
                <a:grpSpLocks/>
              </p:cNvGrpSpPr>
              <p:nvPr/>
            </p:nvGrpSpPr>
            <p:grpSpPr bwMode="auto">
              <a:xfrm>
                <a:off x="2025" y="2419"/>
                <a:ext cx="96" cy="96"/>
                <a:chOff x="5040" y="1392"/>
                <a:chExt cx="96" cy="96"/>
              </a:xfrm>
            </p:grpSpPr>
            <p:sp>
              <p:nvSpPr>
                <p:cNvPr id="27680" name="Line 7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1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0" name="Line 80"/>
              <p:cNvSpPr>
                <a:spLocks noChangeShapeType="1"/>
              </p:cNvSpPr>
              <p:nvPr/>
            </p:nvSpPr>
            <p:spPr bwMode="auto">
              <a:xfrm>
                <a:off x="1305" y="289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1" name="Line 81"/>
              <p:cNvSpPr>
                <a:spLocks noChangeShapeType="1"/>
              </p:cNvSpPr>
              <p:nvPr/>
            </p:nvSpPr>
            <p:spPr bwMode="auto">
              <a:xfrm>
                <a:off x="1689" y="294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2" name="Line 82"/>
              <p:cNvSpPr>
                <a:spLocks noChangeShapeType="1"/>
              </p:cNvSpPr>
              <p:nvPr/>
            </p:nvSpPr>
            <p:spPr bwMode="auto">
              <a:xfrm>
                <a:off x="1065" y="270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3" name="Line 83"/>
              <p:cNvSpPr>
                <a:spLocks noChangeShapeType="1"/>
              </p:cNvSpPr>
              <p:nvPr/>
            </p:nvSpPr>
            <p:spPr bwMode="auto">
              <a:xfrm>
                <a:off x="1305" y="237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" name="Group 84"/>
              <p:cNvGrpSpPr>
                <a:grpSpLocks/>
              </p:cNvGrpSpPr>
              <p:nvPr/>
            </p:nvGrpSpPr>
            <p:grpSpPr bwMode="auto">
              <a:xfrm>
                <a:off x="2121" y="2707"/>
                <a:ext cx="96" cy="96"/>
                <a:chOff x="5040" y="1392"/>
                <a:chExt cx="96" cy="96"/>
              </a:xfrm>
            </p:grpSpPr>
            <p:sp>
              <p:nvSpPr>
                <p:cNvPr id="27678" name="Line 85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9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87"/>
              <p:cNvGrpSpPr>
                <a:grpSpLocks/>
              </p:cNvGrpSpPr>
              <p:nvPr/>
            </p:nvGrpSpPr>
            <p:grpSpPr bwMode="auto">
              <a:xfrm>
                <a:off x="1785" y="2371"/>
                <a:ext cx="96" cy="96"/>
                <a:chOff x="5040" y="1392"/>
                <a:chExt cx="96" cy="96"/>
              </a:xfrm>
            </p:grpSpPr>
            <p:sp>
              <p:nvSpPr>
                <p:cNvPr id="27676" name="Line 8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Line 8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90"/>
              <p:cNvGrpSpPr>
                <a:grpSpLocks/>
              </p:cNvGrpSpPr>
              <p:nvPr/>
            </p:nvGrpSpPr>
            <p:grpSpPr bwMode="auto">
              <a:xfrm>
                <a:off x="1833" y="2179"/>
                <a:ext cx="96" cy="96"/>
                <a:chOff x="5040" y="1392"/>
                <a:chExt cx="96" cy="96"/>
              </a:xfrm>
            </p:grpSpPr>
            <p:sp>
              <p:nvSpPr>
                <p:cNvPr id="27674" name="Line 91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Line 92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93"/>
              <p:cNvGrpSpPr>
                <a:grpSpLocks/>
              </p:cNvGrpSpPr>
              <p:nvPr/>
            </p:nvGrpSpPr>
            <p:grpSpPr bwMode="auto">
              <a:xfrm>
                <a:off x="2121" y="2227"/>
                <a:ext cx="96" cy="96"/>
                <a:chOff x="5040" y="1392"/>
                <a:chExt cx="96" cy="96"/>
              </a:xfrm>
            </p:grpSpPr>
            <p:sp>
              <p:nvSpPr>
                <p:cNvPr id="27672" name="Line 94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3" name="Line 95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96"/>
              <p:cNvGrpSpPr>
                <a:grpSpLocks/>
              </p:cNvGrpSpPr>
              <p:nvPr/>
            </p:nvGrpSpPr>
            <p:grpSpPr bwMode="auto">
              <a:xfrm>
                <a:off x="2249" y="2471"/>
                <a:ext cx="96" cy="96"/>
                <a:chOff x="5040" y="1392"/>
                <a:chExt cx="96" cy="96"/>
              </a:xfrm>
            </p:grpSpPr>
            <p:sp>
              <p:nvSpPr>
                <p:cNvPr id="27670" name="Line 9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1" name="Line 9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9" name="Line 99"/>
              <p:cNvSpPr>
                <a:spLocks noChangeShapeType="1"/>
              </p:cNvSpPr>
              <p:nvPr/>
            </p:nvSpPr>
            <p:spPr bwMode="auto">
              <a:xfrm>
                <a:off x="1404" y="3168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7" name="Line 100"/>
            <p:cNvSpPr>
              <a:spLocks noChangeShapeType="1"/>
            </p:cNvSpPr>
            <p:nvPr/>
          </p:nvSpPr>
          <p:spPr bwMode="auto">
            <a:xfrm>
              <a:off x="4368" y="1392"/>
              <a:ext cx="909" cy="8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8898" y="1143000"/>
            <a:ext cx="2538895" cy="1676400"/>
          </a:xfrm>
          <a:prstGeom prst="rect">
            <a:avLst/>
          </a:prstGeom>
          <a:noFill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8710" y="3052691"/>
            <a:ext cx="2050503" cy="1595509"/>
          </a:xfrm>
          <a:prstGeom prst="rect">
            <a:avLst/>
          </a:prstGeom>
          <a:noFill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2669" y="4800600"/>
            <a:ext cx="2850052" cy="15192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Fixing the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6858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Idea: adjust the weight update to mitigate these effects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MIRA*: choose an update size that fixes the current mistake…</a:t>
            </a:r>
          </a:p>
          <a:p>
            <a:pPr eaLnBrk="1" hangingPunct="1"/>
            <a:r>
              <a:rPr lang="en-US" sz="2000" dirty="0" smtClean="0"/>
              <a:t>… but, minimizes the change to w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The +1 helps to generalize</a:t>
            </a:r>
          </a:p>
        </p:txBody>
      </p:sp>
      <p:pic>
        <p:nvPicPr>
          <p:cNvPr id="37" name="Picture 3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62889" y="5511802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23149" y="4673602"/>
            <a:ext cx="3930651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54112" y="4745038"/>
            <a:ext cx="4027488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0488" y="6029327"/>
            <a:ext cx="32464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382713" y="3581402"/>
            <a:ext cx="34925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8601" y="6400800"/>
            <a:ext cx="3537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* Margin Infused Relaxed Algorithm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>
            <a:off x="8185151" y="1797050"/>
            <a:ext cx="533400" cy="8382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H="1" flipV="1">
            <a:off x="8185151" y="2635252"/>
            <a:ext cx="914400" cy="40322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V="1">
            <a:off x="10013951" y="2559052"/>
            <a:ext cx="533400" cy="78422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 flipV="1">
            <a:off x="9099551" y="2559052"/>
            <a:ext cx="1447800" cy="47942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566151" y="1447800"/>
            <a:ext cx="1858963" cy="2787650"/>
            <a:chOff x="6096000" y="1479550"/>
            <a:chExt cx="1858962" cy="2787650"/>
          </a:xfrm>
        </p:grpSpPr>
        <p:sp>
          <p:nvSpPr>
            <p:cNvPr id="28691" name="Line 7"/>
            <p:cNvSpPr>
              <a:spLocks noChangeShapeType="1"/>
            </p:cNvSpPr>
            <p:nvPr/>
          </p:nvSpPr>
          <p:spPr bwMode="auto">
            <a:xfrm flipH="1" flipV="1">
              <a:off x="6248400" y="1752599"/>
              <a:ext cx="381000" cy="13176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8"/>
            <p:cNvSpPr>
              <a:spLocks noChangeShapeType="1"/>
            </p:cNvSpPr>
            <p:nvPr/>
          </p:nvSpPr>
          <p:spPr bwMode="auto">
            <a:xfrm>
              <a:off x="6629400" y="3070225"/>
              <a:ext cx="914400" cy="304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9"/>
            <p:cNvSpPr>
              <a:spLocks noChangeShapeType="1"/>
            </p:cNvSpPr>
            <p:nvPr/>
          </p:nvSpPr>
          <p:spPr bwMode="auto">
            <a:xfrm flipH="1">
              <a:off x="6400800" y="3070225"/>
              <a:ext cx="228600" cy="76200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8694" name="Picture 21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096000" y="1479550"/>
              <a:ext cx="436563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5" name="Picture 20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273800" y="3940175"/>
              <a:ext cx="5254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96" name="Line 13"/>
            <p:cNvSpPr>
              <a:spLocks noChangeShapeType="1"/>
            </p:cNvSpPr>
            <p:nvPr/>
          </p:nvSpPr>
          <p:spPr bwMode="auto">
            <a:xfrm flipV="1">
              <a:off x="6629400" y="2286000"/>
              <a:ext cx="533400" cy="784224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8697" name="Picture 14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858000" y="1981200"/>
              <a:ext cx="219075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8" name="Picture 26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391400" y="3603625"/>
              <a:ext cx="563562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10013951" y="2863850"/>
            <a:ext cx="381000" cy="4572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V="1">
            <a:off x="9099551" y="2863852"/>
            <a:ext cx="1295400" cy="17462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8413751" y="1720850"/>
            <a:ext cx="304800" cy="5334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 flipV="1">
            <a:off x="8413751" y="2254252"/>
            <a:ext cx="685800" cy="78422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1" grpId="0" animBg="1"/>
      <p:bldP spid="32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9067800" y="2971800"/>
            <a:ext cx="1447800" cy="2133600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Minimum Correcting Update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74814" y="1371600"/>
            <a:ext cx="28987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73261" y="2227263"/>
            <a:ext cx="2584451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459037" y="3352800"/>
            <a:ext cx="1492251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2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46937" y="1447802"/>
            <a:ext cx="2914651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135814" y="1981202"/>
            <a:ext cx="32432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010400" y="1371600"/>
            <a:ext cx="3429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922587" y="2743200"/>
            <a:ext cx="685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97061" y="3962400"/>
            <a:ext cx="2584451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086600" y="5491164"/>
            <a:ext cx="35814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min not </a:t>
            </a:r>
            <a:r>
              <a:rPr lang="en-US" sz="2800" dirty="0">
                <a:latin typeface="Calibri"/>
                <a:cs typeface="Calibri"/>
                <a:sym typeface="Symbol" pitchFamily="18" charset="2"/>
              </a:rPr>
              <a:t></a:t>
            </a:r>
            <a:r>
              <a:rPr lang="en-US" sz="2000" dirty="0">
                <a:latin typeface="Calibri"/>
                <a:cs typeface="Calibri"/>
                <a:sym typeface="Symbol" pitchFamily="18" charset="2"/>
              </a:rPr>
              <a:t>=0, or would not have made an error, so min will be where equality holds</a:t>
            </a:r>
            <a:endParaRPr lang="en-US" sz="2000" dirty="0">
              <a:latin typeface="Calibri"/>
              <a:cs typeface="Calibri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 flipH="1" flipV="1">
            <a:off x="8000207" y="4037807"/>
            <a:ext cx="2133600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28126" y="3810002"/>
            <a:ext cx="1493839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400800" y="2895600"/>
            <a:ext cx="3733800" cy="2559050"/>
            <a:chOff x="4572000" y="2971800"/>
            <a:chExt cx="3733800" cy="255924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562600" y="5181770"/>
              <a:ext cx="2743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5256925" y="4114094"/>
              <a:ext cx="2133764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4724400" y="3100398"/>
              <a:ext cx="3160713" cy="2084547"/>
            </a:xfrm>
            <a:custGeom>
              <a:avLst/>
              <a:gdLst>
                <a:gd name="connsiteX0" fmla="*/ 0 w 2336370"/>
                <a:gd name="connsiteY0" fmla="*/ 391332 h 2429359"/>
                <a:gd name="connsiteX1" fmla="*/ 1092631 w 2336370"/>
                <a:gd name="connsiteY1" fmla="*/ 2421610 h 2429359"/>
                <a:gd name="connsiteX2" fmla="*/ 2146516 w 2336370"/>
                <a:gd name="connsiteY2" fmla="*/ 344837 h 2429359"/>
                <a:gd name="connsiteX3" fmla="*/ 2231756 w 2336370"/>
                <a:gd name="connsiteY3" fmla="*/ 352586 h 2429359"/>
                <a:gd name="connsiteX0" fmla="*/ 0 w 2146516"/>
                <a:gd name="connsiteY0" fmla="*/ 46495 h 2084522"/>
                <a:gd name="connsiteX1" fmla="*/ 1092631 w 2146516"/>
                <a:gd name="connsiteY1" fmla="*/ 2076773 h 2084522"/>
                <a:gd name="connsiteX2" fmla="*/ 2146516 w 2146516"/>
                <a:gd name="connsiteY2" fmla="*/ 0 h 20845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1994116"/>
                <a:gd name="connsiteY0" fmla="*/ 0 h 2035229"/>
                <a:gd name="connsiteX1" fmla="*/ 1092631 w 1994116"/>
                <a:gd name="connsiteY1" fmla="*/ 2030278 h 2035229"/>
                <a:gd name="connsiteX2" fmla="*/ 1994116 w 1994116"/>
                <a:gd name="connsiteY2" fmla="*/ 29705 h 2035229"/>
                <a:gd name="connsiteX0" fmla="*/ 0 w 1994116"/>
                <a:gd name="connsiteY0" fmla="*/ 0 h 2035229"/>
                <a:gd name="connsiteX1" fmla="*/ 1092631 w 1994116"/>
                <a:gd name="connsiteY1" fmla="*/ 2030278 h 2035229"/>
                <a:gd name="connsiteX2" fmla="*/ 1994116 w 1994116"/>
                <a:gd name="connsiteY2" fmla="*/ 29705 h 2035229"/>
                <a:gd name="connsiteX0" fmla="*/ 0 w 2222716"/>
                <a:gd name="connsiteY0" fmla="*/ 46495 h 2084522"/>
                <a:gd name="connsiteX1" fmla="*/ 1092631 w 2222716"/>
                <a:gd name="connsiteY1" fmla="*/ 2076773 h 2084522"/>
                <a:gd name="connsiteX2" fmla="*/ 2222716 w 2222716"/>
                <a:gd name="connsiteY2" fmla="*/ 0 h 20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716" h="2084522">
                  <a:moveTo>
                    <a:pt x="0" y="46495"/>
                  </a:moveTo>
                  <a:cubicBezTo>
                    <a:pt x="367439" y="1065508"/>
                    <a:pt x="722178" y="2084522"/>
                    <a:pt x="1092631" y="2076773"/>
                  </a:cubicBezTo>
                  <a:cubicBezTo>
                    <a:pt x="1463084" y="2069024"/>
                    <a:pt x="1910167" y="1047427"/>
                    <a:pt x="222271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9718" name="Picture 28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5867400" y="5257800"/>
              <a:ext cx="983689" cy="273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Rectangle 32"/>
            <p:cNvSpPr/>
            <p:nvPr/>
          </p:nvSpPr>
          <p:spPr>
            <a:xfrm>
              <a:off x="4572000" y="2971800"/>
              <a:ext cx="990600" cy="2133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6" name="Down Arrow 35"/>
          <p:cNvSpPr/>
          <p:nvPr/>
        </p:nvSpPr>
        <p:spPr>
          <a:xfrm>
            <a:off x="2922587" y="4572000"/>
            <a:ext cx="685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295401" y="5257800"/>
            <a:ext cx="462121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063751" y="5849938"/>
            <a:ext cx="3082925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7" grpId="0" animBg="1"/>
      <p:bldP spid="19" grpId="0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629400" y="2362200"/>
            <a:ext cx="4572000" cy="2286000"/>
            <a:chOff x="3962400" y="2667000"/>
            <a:chExt cx="4572000" cy="2286000"/>
          </a:xfrm>
        </p:grpSpPr>
        <p:sp>
          <p:nvSpPr>
            <p:cNvPr id="12" name="Freeform 11"/>
            <p:cNvSpPr/>
            <p:nvPr/>
          </p:nvSpPr>
          <p:spPr>
            <a:xfrm>
              <a:off x="4038600" y="2667000"/>
              <a:ext cx="4495800" cy="2286000"/>
            </a:xfrm>
            <a:custGeom>
              <a:avLst/>
              <a:gdLst>
                <a:gd name="connsiteX0" fmla="*/ 0 w 2336370"/>
                <a:gd name="connsiteY0" fmla="*/ 391332 h 2429359"/>
                <a:gd name="connsiteX1" fmla="*/ 1092631 w 2336370"/>
                <a:gd name="connsiteY1" fmla="*/ 2421610 h 2429359"/>
                <a:gd name="connsiteX2" fmla="*/ 2146516 w 2336370"/>
                <a:gd name="connsiteY2" fmla="*/ 344837 h 2429359"/>
                <a:gd name="connsiteX3" fmla="*/ 2231756 w 2336370"/>
                <a:gd name="connsiteY3" fmla="*/ 352586 h 2429359"/>
                <a:gd name="connsiteX0" fmla="*/ 0 w 2146516"/>
                <a:gd name="connsiteY0" fmla="*/ 46495 h 2084522"/>
                <a:gd name="connsiteX1" fmla="*/ 1092631 w 2146516"/>
                <a:gd name="connsiteY1" fmla="*/ 2076773 h 2084522"/>
                <a:gd name="connsiteX2" fmla="*/ 2146516 w 2146516"/>
                <a:gd name="connsiteY2" fmla="*/ 0 h 20845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1994116"/>
                <a:gd name="connsiteY0" fmla="*/ 0 h 2035229"/>
                <a:gd name="connsiteX1" fmla="*/ 1092631 w 1994116"/>
                <a:gd name="connsiteY1" fmla="*/ 2030278 h 2035229"/>
                <a:gd name="connsiteX2" fmla="*/ 1994116 w 1994116"/>
                <a:gd name="connsiteY2" fmla="*/ 29705 h 2035229"/>
                <a:gd name="connsiteX0" fmla="*/ 0 w 1994116"/>
                <a:gd name="connsiteY0" fmla="*/ 0 h 2035229"/>
                <a:gd name="connsiteX1" fmla="*/ 1092631 w 1994116"/>
                <a:gd name="connsiteY1" fmla="*/ 2030278 h 2035229"/>
                <a:gd name="connsiteX2" fmla="*/ 1994116 w 1994116"/>
                <a:gd name="connsiteY2" fmla="*/ 29705 h 2035229"/>
                <a:gd name="connsiteX0" fmla="*/ 0 w 2222716"/>
                <a:gd name="connsiteY0" fmla="*/ 46495 h 2084522"/>
                <a:gd name="connsiteX1" fmla="*/ 1092631 w 2222716"/>
                <a:gd name="connsiteY1" fmla="*/ 2076773 h 2084522"/>
                <a:gd name="connsiteX2" fmla="*/ 2222716 w 2222716"/>
                <a:gd name="connsiteY2" fmla="*/ 0 h 20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716" h="2084522">
                  <a:moveTo>
                    <a:pt x="0" y="46495"/>
                  </a:moveTo>
                  <a:cubicBezTo>
                    <a:pt x="367439" y="1065508"/>
                    <a:pt x="722178" y="2084522"/>
                    <a:pt x="1092631" y="2076773"/>
                  </a:cubicBezTo>
                  <a:cubicBezTo>
                    <a:pt x="1463084" y="2069024"/>
                    <a:pt x="1910167" y="1047427"/>
                    <a:pt x="222271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2667000"/>
              <a:ext cx="2111375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Maximum Step Size</a:t>
            </a:r>
          </a:p>
        </p:txBody>
      </p:sp>
      <p:sp>
        <p:nvSpPr>
          <p:cNvPr id="30728" name="Content Placeholder 2"/>
          <p:cNvSpPr>
            <a:spLocks noGrp="1"/>
          </p:cNvSpPr>
          <p:nvPr>
            <p:ph idx="1"/>
          </p:nvPr>
        </p:nvSpPr>
        <p:spPr>
          <a:xfrm>
            <a:off x="152400" y="1447802"/>
            <a:ext cx="77724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In practice, it’s also bad to make updates that are too large</a:t>
            </a:r>
          </a:p>
          <a:p>
            <a:pPr lvl="1" eaLnBrk="1" hangingPunct="1"/>
            <a:r>
              <a:rPr lang="en-US" sz="2000" dirty="0" smtClean="0"/>
              <a:t>Example may be labeled incorrectly</a:t>
            </a:r>
          </a:p>
          <a:p>
            <a:pPr lvl="1" eaLnBrk="1" hangingPunct="1"/>
            <a:r>
              <a:rPr lang="en-US" sz="2000" dirty="0" smtClean="0"/>
              <a:t>You may not have enough features</a:t>
            </a:r>
          </a:p>
          <a:p>
            <a:pPr lvl="1" eaLnBrk="1" hangingPunct="1"/>
            <a:r>
              <a:rPr lang="en-US" sz="2000" dirty="0" smtClean="0"/>
              <a:t>Solution: cap the maximum possible value of </a:t>
            </a:r>
            <a:r>
              <a:rPr lang="en-US" sz="2000" dirty="0" smtClean="0">
                <a:sym typeface="Symbol" pitchFamily="18" charset="2"/>
              </a:rPr>
              <a:t> with some constant C</a:t>
            </a:r>
          </a:p>
          <a:p>
            <a:pPr lvl="1" eaLnBrk="1" hangingPunct="1"/>
            <a:endParaRPr lang="en-US" sz="2000" dirty="0" smtClean="0">
              <a:sym typeface="Symbol" pitchFamily="18" charset="2"/>
            </a:endParaRPr>
          </a:p>
          <a:p>
            <a:pPr lvl="1" eaLnBrk="1" hangingPunct="1"/>
            <a:endParaRPr lang="en-US" sz="2000" dirty="0" smtClean="0">
              <a:sym typeface="Symbol" pitchFamily="18" charset="2"/>
            </a:endParaRPr>
          </a:p>
          <a:p>
            <a:pPr lvl="1" eaLnBrk="1" hangingPunct="1"/>
            <a:endParaRPr lang="en-US" sz="2000" dirty="0" smtClean="0">
              <a:sym typeface="Symbol" pitchFamily="18" charset="2"/>
            </a:endParaRPr>
          </a:p>
          <a:p>
            <a:pPr lvl="1" eaLnBrk="1" hangingPunct="1"/>
            <a:endParaRPr lang="en-US" sz="2000" dirty="0" smtClean="0">
              <a:sym typeface="Symbol" pitchFamily="18" charset="2"/>
            </a:endParaRPr>
          </a:p>
          <a:p>
            <a:pPr lvl="1" eaLnBrk="1" hangingPunct="1"/>
            <a:r>
              <a:rPr lang="en-US" sz="2000" dirty="0" smtClean="0">
                <a:sym typeface="Symbol" pitchFamily="18" charset="2"/>
              </a:rPr>
              <a:t>Corresponds to an optimization that assumes non-separable data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Usually converges faster than </a:t>
            </a:r>
            <a:r>
              <a:rPr lang="en-US" sz="2000" dirty="0" err="1" smtClean="0"/>
              <a:t>perceptron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Usually better, especially on noisy data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dirty="0" smtClean="0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8382000" y="2286000"/>
            <a:ext cx="2792413" cy="2819400"/>
            <a:chOff x="5715000" y="2590802"/>
            <a:chExt cx="2792413" cy="2819398"/>
          </a:xfrm>
        </p:grpSpPr>
        <p:sp>
          <p:nvSpPr>
            <p:cNvPr id="6" name="Rectangle 5"/>
            <p:cNvSpPr/>
            <p:nvPr/>
          </p:nvSpPr>
          <p:spPr bwMode="auto">
            <a:xfrm>
              <a:off x="6908800" y="2608265"/>
              <a:ext cx="1473200" cy="2320923"/>
            </a:xfrm>
            <a:prstGeom prst="rect">
              <a:avLst/>
            </a:prstGeom>
            <a:gradFill flip="none" rotWithShape="1">
              <a:gsLst>
                <a:gs pos="0">
                  <a:srgbClr val="92D050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5715000" y="4929188"/>
              <a:ext cx="2792413" cy="31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 rot="5400000" flipH="1" flipV="1">
              <a:off x="5133976" y="3768727"/>
              <a:ext cx="23209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auto">
            <a:xfrm rot="5400000" flipH="1" flipV="1">
              <a:off x="5746751" y="3767139"/>
              <a:ext cx="2320923" cy="31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 rot="5400000" flipH="1" flipV="1">
              <a:off x="7219951" y="3751264"/>
              <a:ext cx="2322511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37" name="Picture 20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161886" y="5112317"/>
              <a:ext cx="296314" cy="297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8" name="Picture 22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35497" y="5072460"/>
              <a:ext cx="353222" cy="337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24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820149" y="4806950"/>
            <a:ext cx="185739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63114" y="2351090"/>
            <a:ext cx="1323975" cy="10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1" y="3505202"/>
            <a:ext cx="4211639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Separators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04950"/>
            <a:ext cx="9829800" cy="5029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Which of these linear separators is optimal? 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V="1">
            <a:off x="4249737" y="29019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4114801" y="5827713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5289551" y="3657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4714875" y="4014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4867275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4486275" y="501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5019675" y="3417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4486275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46386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AutoShape 13"/>
          <p:cNvSpPr>
            <a:spLocks noChangeArrowheads="1"/>
          </p:cNvSpPr>
          <p:nvPr/>
        </p:nvSpPr>
        <p:spPr bwMode="auto">
          <a:xfrm>
            <a:off x="5400675" y="4103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6302375" y="4090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5934075" y="501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AutoShape 16"/>
          <p:cNvSpPr>
            <a:spLocks noChangeArrowheads="1"/>
          </p:cNvSpPr>
          <p:nvPr/>
        </p:nvSpPr>
        <p:spPr bwMode="auto">
          <a:xfrm>
            <a:off x="6924675" y="501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AutoShape 17"/>
          <p:cNvSpPr>
            <a:spLocks noChangeArrowheads="1"/>
          </p:cNvSpPr>
          <p:nvPr/>
        </p:nvSpPr>
        <p:spPr bwMode="auto">
          <a:xfrm>
            <a:off x="5616575" y="5538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6238875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AutoShape 19"/>
          <p:cNvSpPr>
            <a:spLocks noChangeArrowheads="1"/>
          </p:cNvSpPr>
          <p:nvPr/>
        </p:nvSpPr>
        <p:spPr bwMode="auto">
          <a:xfrm>
            <a:off x="5616575" y="4852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6315075" y="5246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AutoShape 21"/>
          <p:cNvSpPr>
            <a:spLocks noChangeArrowheads="1"/>
          </p:cNvSpPr>
          <p:nvPr/>
        </p:nvSpPr>
        <p:spPr bwMode="auto">
          <a:xfrm>
            <a:off x="7000875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9350" name="Line 22"/>
          <p:cNvSpPr>
            <a:spLocks noChangeShapeType="1"/>
          </p:cNvSpPr>
          <p:nvPr/>
        </p:nvSpPr>
        <p:spPr bwMode="auto">
          <a:xfrm flipV="1">
            <a:off x="4562476" y="3124200"/>
            <a:ext cx="2676525" cy="24272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AutoShape 23"/>
          <p:cNvSpPr>
            <a:spLocks noChangeArrowheads="1"/>
          </p:cNvSpPr>
          <p:nvPr/>
        </p:nvSpPr>
        <p:spPr bwMode="auto">
          <a:xfrm>
            <a:off x="5486401" y="2819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AutoShape 24"/>
          <p:cNvSpPr>
            <a:spLocks noChangeArrowheads="1"/>
          </p:cNvSpPr>
          <p:nvPr/>
        </p:nvSpPr>
        <p:spPr bwMode="auto">
          <a:xfrm>
            <a:off x="6096001" y="2895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AutoShape 25"/>
          <p:cNvSpPr>
            <a:spLocks noChangeArrowheads="1"/>
          </p:cNvSpPr>
          <p:nvPr/>
        </p:nvSpPr>
        <p:spPr bwMode="auto">
          <a:xfrm>
            <a:off x="7162801" y="36576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9354" name="Line 26"/>
          <p:cNvSpPr>
            <a:spLocks noChangeShapeType="1"/>
          </p:cNvSpPr>
          <p:nvPr/>
        </p:nvSpPr>
        <p:spPr bwMode="auto">
          <a:xfrm flipV="1">
            <a:off x="4714876" y="28194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9355" name="Line 27"/>
          <p:cNvSpPr>
            <a:spLocks noChangeShapeType="1"/>
          </p:cNvSpPr>
          <p:nvPr/>
        </p:nvSpPr>
        <p:spPr bwMode="auto">
          <a:xfrm flipV="1">
            <a:off x="4343400" y="3124200"/>
            <a:ext cx="2971800" cy="2286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9356" name="Line 28"/>
          <p:cNvSpPr>
            <a:spLocks noChangeShapeType="1"/>
          </p:cNvSpPr>
          <p:nvPr/>
        </p:nvSpPr>
        <p:spPr bwMode="auto">
          <a:xfrm flipV="1">
            <a:off x="4876800" y="28956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9357" name="Line 29"/>
          <p:cNvSpPr>
            <a:spLocks noChangeShapeType="1"/>
          </p:cNvSpPr>
          <p:nvPr/>
        </p:nvSpPr>
        <p:spPr bwMode="auto">
          <a:xfrm flipV="1">
            <a:off x="4648200" y="28194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9358" name="Line 30"/>
          <p:cNvSpPr>
            <a:spLocks noChangeShapeType="1"/>
          </p:cNvSpPr>
          <p:nvPr/>
        </p:nvSpPr>
        <p:spPr bwMode="auto">
          <a:xfrm flipV="1">
            <a:off x="4495800" y="2971800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9350" grpId="0" animBg="1"/>
      <p:bldP spid="1379354" grpId="0" animBg="1"/>
      <p:bldP spid="1379355" grpId="0" animBg="1"/>
      <p:bldP spid="1379356" grpId="0" animBg="1"/>
      <p:bldP spid="1379357" grpId="0" animBg="1"/>
      <p:bldP spid="13793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Support Vector Machines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8229600" cy="50292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CC0000"/>
                </a:solidFill>
              </a:rPr>
              <a:t>Maximizing the margin: </a:t>
            </a:r>
            <a:r>
              <a:rPr lang="en-US" sz="2000" dirty="0" smtClean="0"/>
              <a:t>good according to intuition, theory, practice</a:t>
            </a:r>
          </a:p>
          <a:p>
            <a:pPr eaLnBrk="1" hangingPunct="1"/>
            <a:r>
              <a:rPr lang="en-US" sz="2000" dirty="0" smtClean="0"/>
              <a:t>Only </a:t>
            </a:r>
            <a:r>
              <a:rPr lang="en-US" sz="2000" dirty="0" smtClean="0">
                <a:solidFill>
                  <a:srgbClr val="C00000"/>
                </a:solidFill>
              </a:rPr>
              <a:t>support vectors </a:t>
            </a:r>
            <a:r>
              <a:rPr lang="en-US" sz="2000" dirty="0" smtClean="0"/>
              <a:t>matter; other training examples are ignorable </a:t>
            </a:r>
          </a:p>
          <a:p>
            <a:pPr eaLnBrk="1" hangingPunct="1"/>
            <a:r>
              <a:rPr lang="en-US" sz="2000" dirty="0" smtClean="0"/>
              <a:t>Support vector machines (SVMs) find the separator with max margin</a:t>
            </a:r>
          </a:p>
          <a:p>
            <a:pPr eaLnBrk="1" hangingPunct="1"/>
            <a:r>
              <a:rPr lang="en-US" sz="2000" dirty="0" smtClean="0"/>
              <a:t>Basically, SVMs are MIRA where you optimize over all examples at once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1463675" y="3508375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V="1">
            <a:off x="1328738" y="6434138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2503487" y="42640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1928813" y="46212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2081213" y="51673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1700213" y="56245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2233613" y="40243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1700213" y="49387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1852613" y="5091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>
            <a:off x="2614613" y="4710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>
            <a:off x="3516313" y="46974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AutoShape 15"/>
          <p:cNvSpPr>
            <a:spLocks noChangeArrowheads="1"/>
          </p:cNvSpPr>
          <p:nvPr/>
        </p:nvSpPr>
        <p:spPr bwMode="auto">
          <a:xfrm>
            <a:off x="3148013" y="56245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AutoShape 16"/>
          <p:cNvSpPr>
            <a:spLocks noChangeArrowheads="1"/>
          </p:cNvSpPr>
          <p:nvPr/>
        </p:nvSpPr>
        <p:spPr bwMode="auto">
          <a:xfrm>
            <a:off x="4138613" y="56245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AutoShape 17"/>
          <p:cNvSpPr>
            <a:spLocks noChangeArrowheads="1"/>
          </p:cNvSpPr>
          <p:nvPr/>
        </p:nvSpPr>
        <p:spPr bwMode="auto">
          <a:xfrm>
            <a:off x="2830513" y="61452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>
            <a:off x="3452813" y="50149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AutoShape 19"/>
          <p:cNvSpPr>
            <a:spLocks noChangeArrowheads="1"/>
          </p:cNvSpPr>
          <p:nvPr/>
        </p:nvSpPr>
        <p:spPr bwMode="auto">
          <a:xfrm>
            <a:off x="2884487" y="55086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AutoShape 20"/>
          <p:cNvSpPr>
            <a:spLocks noChangeArrowheads="1"/>
          </p:cNvSpPr>
          <p:nvPr/>
        </p:nvSpPr>
        <p:spPr bwMode="auto">
          <a:xfrm>
            <a:off x="3529013" y="58531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AutoShape 21"/>
          <p:cNvSpPr>
            <a:spLocks noChangeArrowheads="1"/>
          </p:cNvSpPr>
          <p:nvPr/>
        </p:nvSpPr>
        <p:spPr bwMode="auto">
          <a:xfrm>
            <a:off x="4214813" y="49387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AutoShape 22"/>
          <p:cNvSpPr>
            <a:spLocks noChangeArrowheads="1"/>
          </p:cNvSpPr>
          <p:nvPr/>
        </p:nvSpPr>
        <p:spPr bwMode="auto">
          <a:xfrm>
            <a:off x="2700338" y="34258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AutoShape 23"/>
          <p:cNvSpPr>
            <a:spLocks noChangeArrowheads="1"/>
          </p:cNvSpPr>
          <p:nvPr/>
        </p:nvSpPr>
        <p:spPr bwMode="auto">
          <a:xfrm>
            <a:off x="3309938" y="35020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AutoShape 24"/>
          <p:cNvSpPr>
            <a:spLocks noChangeArrowheads="1"/>
          </p:cNvSpPr>
          <p:nvPr/>
        </p:nvSpPr>
        <p:spPr bwMode="auto">
          <a:xfrm>
            <a:off x="4376738" y="42640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V="1">
            <a:off x="1928812" y="3425825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 flipV="1">
            <a:off x="3263900" y="4530725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5" name="Oval 27"/>
          <p:cNvSpPr>
            <a:spLocks noChangeArrowheads="1"/>
          </p:cNvSpPr>
          <p:nvPr/>
        </p:nvSpPr>
        <p:spPr bwMode="auto">
          <a:xfrm>
            <a:off x="2540000" y="4645027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Oval 28"/>
          <p:cNvSpPr>
            <a:spLocks noChangeArrowheads="1"/>
          </p:cNvSpPr>
          <p:nvPr/>
        </p:nvSpPr>
        <p:spPr bwMode="auto">
          <a:xfrm>
            <a:off x="2813051" y="5440365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Oval 29"/>
          <p:cNvSpPr>
            <a:spLocks noChangeArrowheads="1"/>
          </p:cNvSpPr>
          <p:nvPr/>
        </p:nvSpPr>
        <p:spPr bwMode="auto">
          <a:xfrm>
            <a:off x="3446463" y="4627565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 flipH="1" flipV="1">
            <a:off x="2640013" y="5345115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 flipH="1" flipV="1">
            <a:off x="2692401" y="4783140"/>
            <a:ext cx="234951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 flipV="1">
            <a:off x="2366963" y="3606800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 flipV="1">
            <a:off x="1719263" y="3244850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589712" y="5265738"/>
            <a:ext cx="3697288" cy="1211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2803" name="Picture 3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9801" y="3570290"/>
            <a:ext cx="1885951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4" name="Picture 4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97675" y="4271965"/>
            <a:ext cx="3060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5" name="Picture 4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18387" y="5329240"/>
            <a:ext cx="1320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6" name="Picture 4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38926" y="6094415"/>
            <a:ext cx="362426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41"/>
          <p:cNvSpPr/>
          <p:nvPr/>
        </p:nvSpPr>
        <p:spPr>
          <a:xfrm>
            <a:off x="6589712" y="3443288"/>
            <a:ext cx="3697288" cy="1211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808" name="TextBox 43"/>
          <p:cNvSpPr txBox="1">
            <a:spLocks noChangeArrowheads="1"/>
          </p:cNvSpPr>
          <p:nvPr/>
        </p:nvSpPr>
        <p:spPr bwMode="auto">
          <a:xfrm>
            <a:off x="6497637" y="3048001"/>
            <a:ext cx="1274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MIRA</a:t>
            </a:r>
          </a:p>
        </p:txBody>
      </p:sp>
      <p:sp>
        <p:nvSpPr>
          <p:cNvPr id="32809" name="TextBox 44"/>
          <p:cNvSpPr txBox="1">
            <a:spLocks noChangeArrowheads="1"/>
          </p:cNvSpPr>
          <p:nvPr/>
        </p:nvSpPr>
        <p:spPr bwMode="auto">
          <a:xfrm>
            <a:off x="6497637" y="4879976"/>
            <a:ext cx="1274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SVM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Classification: Comparison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Naïve Bayes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Builds a model training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Gives prediction probabilities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Strong assumptions about feature independence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One pass through data (counting)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Perceptrons / MIRA: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Makes less assumptions about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Mistake-driven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Multiple passes through data (prediction)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Often more accurate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Errors, and What to Do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743200" y="1524000"/>
            <a:ext cx="8229600" cy="480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Examples of errors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43200" y="2235200"/>
            <a:ext cx="6781800" cy="1697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Dear GlobalSCAPE Customer, 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GlobalSCAPE has partnered with ScanSoft to offer you the latest version of OmniPage Pro, for just $99.99* - the regular list price is $499! The most common question we've received about this offer is - Is this genuine? We would like to assure you that this offer is authorized by ScanSoft, is genuine and valid. You can get the . . .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743200" y="4140200"/>
            <a:ext cx="678180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. . . To receive your $30 Amazon.com promotional certificate, click through to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  http://www.amazon.com/apparel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and see the prominent link for the $30 offer. All details are there. We hope you enjoyed receiving this message. However, if you'd rather not receive future e-mails announcing new store launches, please click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Search</a:t>
            </a:r>
            <a:endParaRPr 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2128" y="1371600"/>
            <a:ext cx="5340873" cy="49339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Extension: Web Search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6781800" cy="4525962"/>
          </a:xfrm>
        </p:spPr>
        <p:txBody>
          <a:bodyPr/>
          <a:lstStyle/>
          <a:p>
            <a:r>
              <a:rPr lang="en-US" sz="2800" dirty="0" smtClean="0"/>
              <a:t>Information retrieval:</a:t>
            </a:r>
          </a:p>
          <a:p>
            <a:pPr lvl="1"/>
            <a:r>
              <a:rPr lang="en-US" sz="2400" dirty="0" smtClean="0"/>
              <a:t>Given information needs, produce information</a:t>
            </a:r>
          </a:p>
          <a:p>
            <a:pPr lvl="1"/>
            <a:r>
              <a:rPr lang="en-US" sz="2400" dirty="0" smtClean="0"/>
              <a:t>Includes, e.g. web search, question answering, and classic IR</a:t>
            </a:r>
          </a:p>
          <a:p>
            <a:endParaRPr lang="en-US" sz="2800" dirty="0" smtClean="0"/>
          </a:p>
          <a:p>
            <a:r>
              <a:rPr lang="en-US" sz="2800" dirty="0" smtClean="0"/>
              <a:t>Web search: not exactly classification, but rather ranking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7848600" y="1600202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 dirty="0">
                <a:latin typeface="Calibri"/>
                <a:cs typeface="Calibri"/>
              </a:rPr>
              <a:t>x </a:t>
            </a:r>
            <a:r>
              <a:rPr lang="en-US" sz="2400" dirty="0">
                <a:latin typeface="Calibri"/>
                <a:cs typeface="Calibri"/>
              </a:rPr>
              <a:t>= “Apple Computers”</a:t>
            </a:r>
          </a:p>
        </p:txBody>
      </p:sp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7364" y="4676777"/>
            <a:ext cx="2789237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3" cstate="print"/>
          <a:srcRect b="32500"/>
          <a:stretch>
            <a:fillRect/>
          </a:stretch>
        </p:blipFill>
        <p:spPr bwMode="auto">
          <a:xfrm>
            <a:off x="8077200" y="2514600"/>
            <a:ext cx="2819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4614" y="5105402"/>
            <a:ext cx="7050087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Feature-Based Ranking</a:t>
            </a:r>
          </a:p>
        </p:txBody>
      </p:sp>
      <p:pic>
        <p:nvPicPr>
          <p:cNvPr id="35844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71763" y="2800352"/>
            <a:ext cx="70485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59164" y="2238377"/>
            <a:ext cx="2789237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65" name="Straight Connector 64"/>
          <p:cNvCxnSpPr/>
          <p:nvPr/>
        </p:nvCxnSpPr>
        <p:spPr>
          <a:xfrm>
            <a:off x="1905000" y="4191000"/>
            <a:ext cx="845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7" cstate="print"/>
          <a:srcRect b="32500"/>
          <a:stretch>
            <a:fillRect/>
          </a:stretch>
        </p:blipFill>
        <p:spPr bwMode="auto">
          <a:xfrm>
            <a:off x="3429000" y="4419600"/>
            <a:ext cx="2819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5848" name="TextBox 10"/>
          <p:cNvSpPr txBox="1">
            <a:spLocks noChangeArrowheads="1"/>
          </p:cNvSpPr>
          <p:nvPr/>
        </p:nvSpPr>
        <p:spPr bwMode="auto">
          <a:xfrm>
            <a:off x="2209800" y="1524002"/>
            <a:ext cx="426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 dirty="0">
                <a:latin typeface="Calibri"/>
                <a:cs typeface="Calibri"/>
              </a:rPr>
              <a:t>x</a:t>
            </a:r>
            <a:r>
              <a:rPr lang="en-US" sz="2400" dirty="0">
                <a:latin typeface="Calibri"/>
                <a:cs typeface="Calibri"/>
              </a:rPr>
              <a:t> = “Apple </a:t>
            </a:r>
            <a:r>
              <a:rPr lang="en-US" sz="2400" dirty="0" smtClean="0">
                <a:latin typeface="Calibri"/>
                <a:cs typeface="Calibri"/>
              </a:rPr>
              <a:t>Computer”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5849" name="TextBox 10"/>
          <p:cNvSpPr txBox="1">
            <a:spLocks noChangeArrowheads="1"/>
          </p:cNvSpPr>
          <p:nvPr/>
        </p:nvSpPr>
        <p:spPr bwMode="auto">
          <a:xfrm>
            <a:off x="3048000" y="2743202"/>
            <a:ext cx="426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x,</a:t>
            </a:r>
            <a:endParaRPr lang="en-US" sz="2400"/>
          </a:p>
        </p:txBody>
      </p:sp>
      <p:sp>
        <p:nvSpPr>
          <p:cNvPr id="35850" name="TextBox 10"/>
          <p:cNvSpPr txBox="1">
            <a:spLocks noChangeArrowheads="1"/>
          </p:cNvSpPr>
          <p:nvPr/>
        </p:nvSpPr>
        <p:spPr bwMode="auto">
          <a:xfrm>
            <a:off x="2971800" y="5024438"/>
            <a:ext cx="4267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x,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Perceptron for Ranking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36600" y="1524000"/>
            <a:ext cx="11379200" cy="4729164"/>
          </a:xfrm>
        </p:spPr>
        <p:txBody>
          <a:bodyPr/>
          <a:lstStyle/>
          <a:p>
            <a:r>
              <a:rPr lang="en-US" sz="2800" dirty="0" smtClean="0"/>
              <a:t>Inputs    </a:t>
            </a:r>
          </a:p>
          <a:p>
            <a:r>
              <a:rPr lang="en-US" sz="2800" dirty="0" smtClean="0"/>
              <a:t>Candidates</a:t>
            </a:r>
          </a:p>
          <a:p>
            <a:r>
              <a:rPr lang="en-US" sz="2800" dirty="0" smtClean="0"/>
              <a:t>Many feature vectors: </a:t>
            </a:r>
          </a:p>
          <a:p>
            <a:r>
              <a:rPr lang="en-US" sz="2800" dirty="0" smtClean="0"/>
              <a:t>One weight vector:</a:t>
            </a:r>
          </a:p>
          <a:p>
            <a:pPr lvl="1"/>
            <a:r>
              <a:rPr lang="en-US" sz="2400" dirty="0" smtClean="0"/>
              <a:t>Prediction: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Update (if wrong):</a:t>
            </a:r>
          </a:p>
        </p:txBody>
      </p:sp>
      <p:pic>
        <p:nvPicPr>
          <p:cNvPr id="36868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78001" y="4267202"/>
            <a:ext cx="3836988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Line 7"/>
          <p:cNvSpPr>
            <a:spLocks noChangeShapeType="1"/>
          </p:cNvSpPr>
          <p:nvPr/>
        </p:nvSpPr>
        <p:spPr bwMode="auto">
          <a:xfrm flipH="1" flipV="1">
            <a:off x="8407400" y="3200400"/>
            <a:ext cx="2286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Line 8"/>
          <p:cNvSpPr>
            <a:spLocks noChangeShapeType="1"/>
          </p:cNvSpPr>
          <p:nvPr/>
        </p:nvSpPr>
        <p:spPr bwMode="auto">
          <a:xfrm flipV="1">
            <a:off x="8636000" y="3810000"/>
            <a:ext cx="838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Line 9"/>
          <p:cNvSpPr>
            <a:spLocks noChangeShapeType="1"/>
          </p:cNvSpPr>
          <p:nvPr/>
        </p:nvSpPr>
        <p:spPr bwMode="auto">
          <a:xfrm flipH="1">
            <a:off x="8407400" y="3886200"/>
            <a:ext cx="2286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4" name="Picture 3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50201" y="4724402"/>
            <a:ext cx="1007001" cy="330859"/>
          </a:xfrm>
          <a:prstGeom prst="rect">
            <a:avLst/>
          </a:prstGeom>
          <a:noFill/>
          <a:ln/>
          <a:effectLst/>
        </p:spPr>
      </p:pic>
      <p:sp>
        <p:nvSpPr>
          <p:cNvPr id="36873" name="Line 13"/>
          <p:cNvSpPr>
            <a:spLocks noChangeShapeType="1"/>
          </p:cNvSpPr>
          <p:nvPr/>
        </p:nvSpPr>
        <p:spPr bwMode="auto">
          <a:xfrm flipV="1">
            <a:off x="8636000" y="2438400"/>
            <a:ext cx="381000" cy="14478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9017000" y="2362200"/>
            <a:ext cx="838200" cy="152400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8636000" y="3048000"/>
            <a:ext cx="1447800" cy="8382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9855200" y="2362200"/>
            <a:ext cx="228600" cy="685800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6877" name="Picture 3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864600" y="2057402"/>
            <a:ext cx="273051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8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49600" y="2209800"/>
            <a:ext cx="2286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9" name="Picture 2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311401" y="1693984"/>
            <a:ext cx="250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0" name="Picture 2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749801" y="2667000"/>
            <a:ext cx="116363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1" name="Picture 2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368801" y="3276600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2" name="Picture 2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701802" y="5715000"/>
            <a:ext cx="4589463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3" name="Picture 30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9474200" y="3657602"/>
            <a:ext cx="10668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4" name="Picture 32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645401" y="2819400"/>
            <a:ext cx="91598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160000" y="2971802"/>
            <a:ext cx="273051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Apprenticeship</a:t>
            </a:r>
            <a:endParaRPr lang="en-US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4926" y="1295834"/>
            <a:ext cx="9475788" cy="5180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Pacman</a:t>
            </a:r>
            <a:r>
              <a:rPr lang="en-US" dirty="0" smtClean="0"/>
              <a:t> Apprenticeship!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Examples are states 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Candidates are pairs (</a:t>
            </a:r>
            <a:r>
              <a:rPr lang="en-US" sz="2400" dirty="0" err="1" smtClean="0"/>
              <a:t>s,a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“Correct” actions: those taken by expert</a:t>
            </a:r>
          </a:p>
          <a:p>
            <a:r>
              <a:rPr lang="en-US" sz="2400" dirty="0" smtClean="0"/>
              <a:t>Features defined over (</a:t>
            </a:r>
            <a:r>
              <a:rPr lang="en-US" sz="2400" dirty="0" err="1" smtClean="0"/>
              <a:t>s,a</a:t>
            </a:r>
            <a:r>
              <a:rPr lang="en-US" sz="2400" dirty="0" smtClean="0"/>
              <a:t>) pairs: f(</a:t>
            </a:r>
            <a:r>
              <a:rPr lang="en-US" sz="2400" dirty="0" err="1" smtClean="0"/>
              <a:t>s,a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Score of a q-state (</a:t>
            </a:r>
            <a:r>
              <a:rPr lang="en-US" sz="2400" dirty="0" err="1" smtClean="0"/>
              <a:t>s,a</a:t>
            </a:r>
            <a:r>
              <a:rPr lang="en-US" sz="2400" dirty="0" smtClean="0"/>
              <a:t>) given by: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How is this VERY different from reinforcement learning?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9962" y="1828800"/>
            <a:ext cx="446563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35275" y="5486400"/>
            <a:ext cx="1736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urved Connector 12"/>
          <p:cNvCxnSpPr/>
          <p:nvPr/>
        </p:nvCxnSpPr>
        <p:spPr>
          <a:xfrm flipH="1">
            <a:off x="9144000" y="2514600"/>
            <a:ext cx="838200" cy="1295400"/>
          </a:xfrm>
          <a:prstGeom prst="curvedConnector4">
            <a:avLst>
              <a:gd name="adj1" fmla="val -27273"/>
              <a:gd name="adj2" fmla="val 65558"/>
            </a:avLst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601200" y="3352802"/>
            <a:ext cx="114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“correct” action a*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58200" y="4876800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 rot="-5400000">
            <a:off x="8763000" y="1676400"/>
            <a:ext cx="1066800" cy="1066800"/>
            <a:chOff x="6400800" y="1676400"/>
            <a:chExt cx="838200" cy="838200"/>
          </a:xfrm>
        </p:grpSpPr>
        <p:sp>
          <p:nvSpPr>
            <p:cNvPr id="27" name="Oval 26"/>
            <p:cNvSpPr/>
            <p:nvPr/>
          </p:nvSpPr>
          <p:spPr>
            <a:xfrm>
              <a:off x="6400800" y="1676400"/>
              <a:ext cx="838200" cy="838200"/>
            </a:xfrm>
            <a:prstGeom prst="ellipse">
              <a:avLst/>
            </a:prstGeom>
            <a:solidFill>
              <a:srgbClr val="EEEB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6629059" y="2056833"/>
              <a:ext cx="381680" cy="45776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 rot="-5400000">
            <a:off x="8763000" y="4038600"/>
            <a:ext cx="533400" cy="533400"/>
            <a:chOff x="6400800" y="1676400"/>
            <a:chExt cx="838200" cy="838200"/>
          </a:xfrm>
        </p:grpSpPr>
        <p:sp>
          <p:nvSpPr>
            <p:cNvPr id="31" name="Oval 30"/>
            <p:cNvSpPr/>
            <p:nvPr/>
          </p:nvSpPr>
          <p:spPr>
            <a:xfrm>
              <a:off x="6400800" y="1676400"/>
              <a:ext cx="838200" cy="838200"/>
            </a:xfrm>
            <a:prstGeom prst="ellipse">
              <a:avLst/>
            </a:prstGeom>
            <a:solidFill>
              <a:srgbClr val="EEEB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6630307" y="2058081"/>
              <a:ext cx="379186" cy="4565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303993" y="6476826"/>
            <a:ext cx="396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[Demo: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cs typeface="Calibri"/>
              </a:rPr>
              <a:t>Pacman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 Apprentice (L22D1,2,3)]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Next: Kernels and Clustering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to Do About Errors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Problem: there’s still spam in your inbox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Need more </a:t>
            </a:r>
            <a:r>
              <a:rPr lang="en-US" sz="2800" dirty="0" smtClean="0">
                <a:solidFill>
                  <a:srgbClr val="C00000"/>
                </a:solidFill>
              </a:rPr>
              <a:t>features</a:t>
            </a:r>
            <a:r>
              <a:rPr lang="en-US" sz="2800" dirty="0" smtClean="0"/>
              <a:t> – words aren’t enough!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Have you emailed the sender before?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Have 1M other people just gotten the same email?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Is the sending information consistent?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Is the email in ALL CAPS?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Do inline URLs point where they say they point?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Does the email address you by (your) name?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Naïve </a:t>
            </a:r>
            <a:r>
              <a:rPr lang="en-US" sz="2800" dirty="0" err="1" smtClean="0"/>
              <a:t>Bayes</a:t>
            </a:r>
            <a:r>
              <a:rPr lang="en-US" sz="2800" dirty="0" smtClean="0"/>
              <a:t> models can incorporate a variety of features, but tend to do best in homogeneous cases (e.g. all features are word occurrences)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Later On…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7" y="4419600"/>
            <a:ext cx="51355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25"/>
          <p:cNvSpPr txBox="1">
            <a:spLocks noChangeArrowheads="1"/>
          </p:cNvSpPr>
          <p:nvPr/>
        </p:nvSpPr>
        <p:spPr bwMode="auto">
          <a:xfrm>
            <a:off x="5029200" y="2133600"/>
            <a:ext cx="2209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Web Search</a:t>
            </a:r>
          </a:p>
        </p:txBody>
      </p:sp>
      <p:sp>
        <p:nvSpPr>
          <p:cNvPr id="16389" name="TextBox 26"/>
          <p:cNvSpPr txBox="1">
            <a:spLocks noChangeArrowheads="1"/>
          </p:cNvSpPr>
          <p:nvPr/>
        </p:nvSpPr>
        <p:spPr bwMode="auto">
          <a:xfrm>
            <a:off x="6096000" y="5039380"/>
            <a:ext cx="297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Decision Problems</a:t>
            </a: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1676400"/>
            <a:ext cx="3582988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5250" y="1371600"/>
            <a:ext cx="3885299" cy="5163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981200" y="2819400"/>
            <a:ext cx="2438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Hello,</a:t>
            </a:r>
          </a:p>
          <a:p>
            <a:endParaRPr lang="en-US" sz="1200">
              <a:latin typeface="Courier New" pitchFamily="49" charset="0"/>
            </a:endParaRPr>
          </a:p>
          <a:p>
            <a:r>
              <a:rPr lang="en-US" sz="1200">
                <a:latin typeface="Courier New" pitchFamily="49" charset="0"/>
              </a:rPr>
              <a:t>Do you want free printr cartriges?  Why pay more when you can get them ABSOLUTELY FREE!  Just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648200" y="32004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562600" y="28702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2</a:t>
            </a:r>
          </a:p>
          <a:p>
            <a:r>
              <a:rPr lang="en-US" sz="1200">
                <a:latin typeface="Courier New" pitchFamily="49" charset="0"/>
              </a:rPr>
              <a:t>YOUR_NAME   : 0</a:t>
            </a:r>
          </a:p>
          <a:p>
            <a:r>
              <a:rPr lang="en-US" sz="1200">
                <a:latin typeface="Courier New" pitchFamily="49" charset="0"/>
              </a:rPr>
              <a:t>MISSPELLED  : 2</a:t>
            </a:r>
          </a:p>
          <a:p>
            <a:r>
              <a:rPr lang="en-US" sz="1200">
                <a:latin typeface="Courier New" pitchFamily="49" charset="0"/>
              </a:rPr>
              <a:t>FROM_FRIEND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pic>
        <p:nvPicPr>
          <p:cNvPr id="17414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1822450"/>
            <a:ext cx="336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1670050"/>
            <a:ext cx="10668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067800" y="1822450"/>
            <a:ext cx="3365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AutoShape 5"/>
          <p:cNvSpPr>
            <a:spLocks noChangeArrowheads="1"/>
          </p:cNvSpPr>
          <p:nvPr/>
        </p:nvSpPr>
        <p:spPr bwMode="auto">
          <a:xfrm>
            <a:off x="7543800" y="31242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Double Bracket 14"/>
          <p:cNvSpPr/>
          <p:nvPr/>
        </p:nvSpPr>
        <p:spPr>
          <a:xfrm>
            <a:off x="5562600" y="2819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9" name="TextBox 15"/>
          <p:cNvSpPr txBox="1">
            <a:spLocks noChangeArrowheads="1"/>
          </p:cNvSpPr>
          <p:nvPr/>
        </p:nvSpPr>
        <p:spPr bwMode="auto">
          <a:xfrm>
            <a:off x="8458200" y="2838450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SPAM</a:t>
            </a:r>
          </a:p>
          <a:p>
            <a:pPr algn="ctr"/>
            <a:r>
              <a:rPr lang="en-US" sz="2400" dirty="0">
                <a:latin typeface="Calibri"/>
                <a:cs typeface="Calibri"/>
              </a:rPr>
              <a:t>or</a:t>
            </a:r>
          </a:p>
          <a:p>
            <a:pPr algn="ctr"/>
            <a:r>
              <a:rPr lang="en-US" sz="2400" dirty="0">
                <a:latin typeface="Calibri"/>
                <a:cs typeface="Calibri"/>
              </a:rPr>
              <a:t>+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648200" y="50292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7543800" y="49530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562600" y="4829175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PIXEL-7,12  : 1</a:t>
            </a:r>
          </a:p>
          <a:p>
            <a:r>
              <a:rPr lang="en-US" sz="1200">
                <a:latin typeface="Courier New" pitchFamily="49" charset="0"/>
              </a:rPr>
              <a:t>PIXEL-7,13 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  <a:p>
            <a:r>
              <a:rPr lang="en-US" sz="1200">
                <a:latin typeface="Courier New" pitchFamily="49" charset="0"/>
              </a:rPr>
              <a:t>NUM_LOOPS   : 1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21" name="Double Bracket 20"/>
          <p:cNvSpPr/>
          <p:nvPr/>
        </p:nvSpPr>
        <p:spPr>
          <a:xfrm>
            <a:off x="5562600" y="4724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4876800"/>
            <a:ext cx="99853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458200" y="4953000"/>
            <a:ext cx="1600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“2”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(Simplified) Biology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Very loose inspiration: human neurons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56817"/>
            <a:ext cx="5486400" cy="322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2819541"/>
            <a:ext cx="5403371" cy="2030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Classifiers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Inputs are </a:t>
            </a:r>
            <a:r>
              <a:rPr lang="en-US" sz="2800" dirty="0" smtClean="0">
                <a:solidFill>
                  <a:srgbClr val="CC0000"/>
                </a:solidFill>
              </a:rPr>
              <a:t>feature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Each feature has a </a:t>
            </a:r>
            <a:r>
              <a:rPr lang="en-US" sz="2800" dirty="0" smtClean="0">
                <a:solidFill>
                  <a:srgbClr val="CC0000"/>
                </a:solidFill>
              </a:rPr>
              <a:t>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Sum is the </a:t>
            </a:r>
            <a:r>
              <a:rPr lang="en-US" sz="2800" dirty="0" smtClean="0">
                <a:solidFill>
                  <a:srgbClr val="CC0000"/>
                </a:solidFill>
              </a:rPr>
              <a:t>activation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the activation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Positive, output +1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Negative, output -1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096000" y="5029200"/>
            <a:ext cx="685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>
                <a:sym typeface="Symbol" pitchFamily="18" charset="2"/>
              </a:rPr>
              <a:t>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257800" y="5257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5257800" y="5638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257800" y="60198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876800" y="5105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1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876800" y="5486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2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876800" y="5867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3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410200" y="4876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410200" y="52720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410200" y="5638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7162800" y="53340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&gt;0?</a:t>
            </a:r>
          </a:p>
        </p:txBody>
      </p:sp>
      <p:cxnSp>
        <p:nvCxnSpPr>
          <p:cNvPr id="25616" name="AutoShape 16"/>
          <p:cNvCxnSpPr>
            <a:cxnSpLocks noChangeShapeType="1"/>
            <a:stCxn id="25605" idx="3"/>
            <a:endCxn id="25615" idx="1"/>
          </p:cNvCxnSpPr>
          <p:nvPr/>
        </p:nvCxnSpPr>
        <p:spPr bwMode="auto">
          <a:xfrm>
            <a:off x="6781800" y="5638800"/>
            <a:ext cx="381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7848600" y="56388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689350"/>
            <a:ext cx="7624762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1524126"/>
            <a:ext cx="4800600" cy="1804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  <p:bldP spid="25607" grpId="0" animBg="1"/>
      <p:bldP spid="25608" grpId="0" animBg="1"/>
      <p:bldP spid="25609" grpId="0" animBg="1"/>
      <p:bldP spid="25610" grpId="0" animBg="1"/>
      <p:bldP spid="25611" grpId="0" animBg="1"/>
      <p:bldP spid="25612" grpId="0"/>
      <p:bldP spid="25613" grpId="0"/>
      <p:bldP spid="25614" grpId="0"/>
      <p:bldP spid="25615" grpId="0" animBg="1"/>
      <p:bldP spid="256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 \cdot w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307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72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 = w + y^* \cdot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8"/>
  <p:tag name="PICTUREFILESIZE" val="52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y^*\! \cdot \!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23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\[&#10;y = \begin{cases} &#10;+1   &amp; \textmd{if}\ \ w \cdot f(x) \geq 0 \\&#10;-1   &amp;  \textmd{if}\ \ w \cdot f(x) &lt; 0 \\&#10;\end{cases}&#10;\]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114"/>
  <p:tag name="PICTUREFILESIZE" val="98337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{y}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00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y = \argmax_y \,\, w_y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122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1\cdot f \,\, \mbox{biggest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32"/>
  <p:tag name="PICTUREFILESIZE" val="67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8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begin{array}{c}&#10;w_2 \cdot f\\&#10;\mbox{biggest}&#10;\end{array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71"/>
  <p:tag name="PICTUREFILESIZE" val="704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begin{array}{c}&#10;w_3 \cdot f\\&#10;\mbox{biggest}&#10;\end{array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71"/>
  <p:tag name="PICTUREFILESIZE" val="709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{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1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4"/>
  <p:tag name="PICTUREFILESIZE" val="114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2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5"/>
  <p:tag name="PICTUREFILESIZE" val="16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3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5"/>
  <p:tag name="PICTUREFILESIZE" val="169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 = w_y -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720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= w_{y^*} +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847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begin{array}{rl}&#10;y &amp;= \argmax_y \,\, w_y \cdot f(x)&#10;\end{arra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2"/>
  <p:tag name="PICTUREFILESIZE" val="1165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(x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"/>
  <p:tag name="PICTUREFILESIZE" val="224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'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"/>
  <p:tag name="PICTUREFILESIZE" val="199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72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"/>
  <p:tag name="PICTUREFILESIZE" val="219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SPORTS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534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POLITICS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571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TECH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359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mistakes} &lt; \frac{k}{\delta^2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5"/>
  <p:tag name="PICTUREFILESIZE" val="91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{color}&#10;\begin{document}&#10;\def\argmax{\mathop{\rm arg\,max}}&#10;\textcolor{blue}{training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76"/>
  <p:tag name="PICTUREFILESIZE" val="56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OliveGreen}{held-ou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82"/>
  <p:tag name="PICTUREFILESIZE" val="56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6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BrickRed}{tes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9"/>
  <p:tag name="PICTUREFILESIZE" val="360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iteratio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41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w_y = w'_y - \textcolor{BrickRed}{\tau}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60"/>
  <p:tag name="PICTUREFILESIZE" val="136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Guessed $y$ instead of $y^*$ on\\&#10;example $x$ with features $f(x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2"/>
  <p:tag name="PICTUREFILESIZE" val="2802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\cdot f(x) \ge w_y \cdot f(x)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21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w_{y^*} = w'_{y^*} + \textcolor{BrickRed}{\tau}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8"/>
  <p:tag name="PICTUREFILESIZE" val="157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w} \,\, \frac{1}{2} \sum_y || w_y - w'_y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277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'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"/>
  <p:tag name="PICTUREFILESIZE" val="199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7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activation}_w(x) = \sum_i w_i \cdot f_i(x) = w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1"/>
  <p:tag name="PICTUREFILESIZE" val="223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"/>
  <p:tag name="PICTUREFILESIZE" val="219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w} \,\, \frac{1}{2} \sum_y || w_y - w'_y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277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\cdot f \ge w_y \cdot f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0"/>
  <p:tag name="PICTUREFILESIZE" val="688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\tau} \,\, || \tau f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4"/>
  <p:tag name="PICTUREFILESIZE" val="426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w_y = w'_y - \textcolor{BrickRed}{\tau}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60"/>
  <p:tag name="PICTUREFILESIZE" val="136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w_{y^*} = w'_{y^*} + \textcolor{BrickRed}{\tau}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8"/>
  <p:tag name="PICTUREFILESIZE" val="157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\cdot f \ge w_y \cdot f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0"/>
  <p:tag name="PICTUREFILESIZE" val="688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begin{center}&#10;$w_{y^*} \cdot f$\\&#10;$\ge$\\&#10;$w_y \cdot f + 1$&#10;\end{center}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92"/>
  <p:tag name="PICTUREFILESIZE" val="852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(w'_{y^*}+\tau f) \cdot f = (w'_y - \tau f) \cdot f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1356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tau= \frac{(w'_y- w'_{y^*}) \cdot f + 1}{2  f \cdot f 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5"/>
  <p:tag name="PICTUREFILESIZE" val="126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tau = 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143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75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begin{center}&#10;$w_{y^*} \cdot f$\\&#10;$\ge$\\&#10;$w_y \cdot f + 1$&#10;\end{center}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92"/>
  <p:tag name="PICTUREFILESIZE" val="85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tau^*= \min \left( \frac{(w'_y- w'_{y^*}) \cdot f + 1}{2  f \cdot f }, C \righ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8"/>
  <p:tag name="PICTUREFILESIZE" val="2048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C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117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tau^*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9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w} \,\, \frac{1}{2}  || w - w'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778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\cdot f(x_i) \ge w_y \cdot f(x_i)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1323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w} \,\, \frac{1}{2}  || w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585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forall i, y \,\, w_{y^*} \cdot f(x_i) \ge w_y \cdot f(x_i)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160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f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20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%\usepackage{amsmath}&#10;\usepackage[usenames]{color}&#10;\begin{document}&#10;&#10;\newcommand{\bw}{{\bf w}}&#10;\newcommand{\bx}{{\bf x}}&#10;\newcommand{\bX}{{\bf X}}&#10;\newcommand{\by}{{\bf y}}&#10;\newcommand{\bft}{{\bf f}}&#10;\newcommand{\bc}{{\bf c}}&#10;\newcommand{\bz}{{\bf z}}&#10;\newcommand{\bb}{{\bf b}}&#10;\newcommand{\bA}{{\bf A}}&#10;&#10;%\setcounter{MaxMatrixCols}{12}&#10;\def\myspace{\;}&#10;&#10;$f(\mathit{\phantom{OTHEROTHER}}) = \left[&#10;0.8 \myspace 4 \myspace 2 \myspace 1 \myspace \ldots&#10;\right]$&#10;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359"/>
  <p:tag name="PICTUREFILESIZE" val="1445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%\usepackage{amsmath}&#10;\usepackage[usenames]{color}&#10;\begin{document}&#10;&#10;\newcommand{\bw}{{\bf w}}&#10;\newcommand{\bx}{{\bf x}}&#10;\newcommand{\bX}{{\bf X}}&#10;\newcommand{\by}{{\bf y}}&#10;\newcommand{\bft}{{\bf f}}&#10;\newcommand{\bc}{{\bf c}}&#10;\newcommand{\bz}{{\bf z}}&#10;\newcommand{\bb}{{\bf b}}&#10;\newcommand{\bA}{{\bf A}}&#10;&#10;%\setcounter{MaxMatrixCols}{12}&#10;\def\myspace{\;}&#10;&#10;$f(\mathit{\phantom{OTHEROTHER}}) = \left[&#10;0.3 \myspace 5 \myspace 0 \myspace 0 \myspace \ldots&#10;\right]$&#10;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359"/>
  <p:tag name="PICTUREFILESIZE" val="1415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begin{array}{rl}&#10;y &amp;= \argmax_y \,\, w \cdot f(x,y)&#10;\end{arra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220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f(x,y'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48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begin{array}{rl}&#10;y&#10;\end{arra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9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begin{array}{rl}&#10;x&#10;\end{arra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85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begin{array}{rl}&#10;f(x,y)&#10;\end{arra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8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begin{array}{rl}&#10;w&#10;\end{arra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 = w + f(x, y^*) - f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2"/>
  <p:tag name="PICTUREFILESIZE" val="1175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f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57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f(x,y^*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64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f(x,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8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begin{array}{rl}&#10;w \cdot f(s,a)&#10;\end{arra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507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begin{array}{rl}&#10;\forall a\neq a^*, \phantom{xxxxxxxx}\\&#10;w \cdot f(a^*) &gt; w \cdot f(a)&#10;\end{arra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3"/>
  <p:tag name="PICTUREFILESIZE" val="144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 \cdot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19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49832</TotalTime>
  <Words>1272</Words>
  <Application>Microsoft Macintosh PowerPoint</Application>
  <PresentationFormat>Custom</PresentationFormat>
  <Paragraphs>292</Paragraphs>
  <Slides>36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dan-berkeley-nlp-v1</vt:lpstr>
      <vt:lpstr>Photo Editor Photo</vt:lpstr>
      <vt:lpstr>CSC2114: Artificial Intelligence </vt:lpstr>
      <vt:lpstr>Error-Driven Classification</vt:lpstr>
      <vt:lpstr>Errors, and What to Do</vt:lpstr>
      <vt:lpstr>What to Do About Errors</vt:lpstr>
      <vt:lpstr>Later On…</vt:lpstr>
      <vt:lpstr>Linear Classifiers</vt:lpstr>
      <vt:lpstr>Feature Vectors</vt:lpstr>
      <vt:lpstr>Some (Simplified) Biology</vt:lpstr>
      <vt:lpstr>Linear Classifiers</vt:lpstr>
      <vt:lpstr>Weights</vt:lpstr>
      <vt:lpstr>Decision Rules</vt:lpstr>
      <vt:lpstr>Binary Decision Rule</vt:lpstr>
      <vt:lpstr>Weight Updates</vt:lpstr>
      <vt:lpstr>Learning: Binary Perceptron</vt:lpstr>
      <vt:lpstr>Learning: Binary Perceptron</vt:lpstr>
      <vt:lpstr>Examples: Perceptron</vt:lpstr>
      <vt:lpstr>Multiclass Decision Rule</vt:lpstr>
      <vt:lpstr>Learning: Multiclass Perceptron</vt:lpstr>
      <vt:lpstr>Example: Multiclass Perceptron</vt:lpstr>
      <vt:lpstr>Properties of Perceptrons</vt:lpstr>
      <vt:lpstr>Examples: Perceptron</vt:lpstr>
      <vt:lpstr>Improving the Perceptron</vt:lpstr>
      <vt:lpstr>Problems with the Perceptron</vt:lpstr>
      <vt:lpstr>Fixing the Perceptron</vt:lpstr>
      <vt:lpstr>Minimum Correcting Update</vt:lpstr>
      <vt:lpstr>Maximum Step Size</vt:lpstr>
      <vt:lpstr>Linear Separators</vt:lpstr>
      <vt:lpstr>Support Vector Machines</vt:lpstr>
      <vt:lpstr>Classification: Comparison</vt:lpstr>
      <vt:lpstr>Web Search</vt:lpstr>
      <vt:lpstr>Extension: Web Search</vt:lpstr>
      <vt:lpstr>Feature-Based Ranking</vt:lpstr>
      <vt:lpstr>Perceptron for Ranking</vt:lpstr>
      <vt:lpstr>Apprenticeship</vt:lpstr>
      <vt:lpstr>Pacman Apprenticeship!</vt:lpstr>
      <vt:lpstr>Next: Kernels and Clustering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ACER</cp:lastModifiedBy>
  <cp:revision>2913</cp:revision>
  <cp:lastPrinted>2014-04-15T18:16:16Z</cp:lastPrinted>
  <dcterms:created xsi:type="dcterms:W3CDTF">2004-08-27T04:16:05Z</dcterms:created>
  <dcterms:modified xsi:type="dcterms:W3CDTF">2017-10-24T10:04:54Z</dcterms:modified>
</cp:coreProperties>
</file>