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9" r:id="rId4"/>
    <p:sldId id="258"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55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773"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78ABE3C1-DBE1-495D-B57B-2849774B866A}" type="datetimeFigureOut">
              <a:rPr lang="en-US" smtClean="0"/>
              <a:t>12/6/2021</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833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514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7636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6D22F896-40B5-4ADD-8801-0D06FADFA095}" type="slidenum">
              <a:rPr lang="en-US" smtClean="0"/>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177670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925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7392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2063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4049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6178E61D-D431-422C-9764-11DAFE33AB63}" type="datetimeFigureOut">
              <a:rPr lang="en-US" smtClean="0"/>
              <a:t>12/6/2021</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08887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1435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30578ACC-22D6-47C1-A373-4FD133E34F3C}" type="datetimeFigureOut">
              <a:rPr lang="en-US" smtClean="0"/>
              <a:t>12/6/2021</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913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5192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6614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4830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3531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0417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4476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12/6/2021</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0467784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4.xml"/><Relationship Id="rId4" Type="http://schemas.openxmlformats.org/officeDocument/2006/relationships/image" Target="../media/image15.emf"/></Relationships>
</file>

<file path=ppt/slides/_rels/slide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igh Quality Cold Rolled Steel, Tata Steelium - TSDPL">
            <a:extLst>
              <a:ext uri="{FF2B5EF4-FFF2-40B4-BE49-F238E27FC236}">
                <a16:creationId xmlns:a16="http://schemas.microsoft.com/office/drawing/2014/main" id="{3528C408-4150-483B-86EC-948467AD05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8" t="20" r="248" b="-2"/>
          <a:stretch/>
        </p:blipFill>
        <p:spPr bwMode="auto">
          <a:xfrm>
            <a:off x="605994" y="2162024"/>
            <a:ext cx="3481182" cy="1688739"/>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6AFCD08B-A734-4E8B-96BC-383BBB8FF399}"/>
              </a:ext>
            </a:extLst>
          </p:cNvPr>
          <p:cNvSpPr>
            <a:spLocks noGrp="1"/>
          </p:cNvSpPr>
          <p:nvPr>
            <p:ph type="title"/>
          </p:nvPr>
        </p:nvSpPr>
        <p:spPr>
          <a:xfrm>
            <a:off x="433027" y="986720"/>
            <a:ext cx="6896534" cy="1080938"/>
          </a:xfrm>
        </p:spPr>
        <p:txBody>
          <a:bodyPr>
            <a:normAutofit fontScale="90000"/>
          </a:bodyPr>
          <a:lstStyle/>
          <a:p>
            <a:r>
              <a:rPr lang="en-GB" sz="3600" b="1" dirty="0">
                <a:ln w="0">
                  <a:solidFill>
                    <a:schemeClr val="bg1"/>
                  </a:solidFill>
                </a:ln>
                <a:solidFill>
                  <a:srgbClr val="FF0000"/>
                </a:solidFill>
                <a:effectLst>
                  <a:outerShdw blurRad="38100" dist="19050" dir="2700000" algn="tl" rotWithShape="0">
                    <a:schemeClr val="dk1">
                      <a:alpha val="40000"/>
                    </a:schemeClr>
                  </a:outerShdw>
                </a:effectLst>
                <a:latin typeface="Arial Rounded MT Bold" panose="020F0704030504030204" pitchFamily="34" charset="0"/>
              </a:rPr>
              <a:t>CAPSTONE PROJECT</a:t>
            </a:r>
            <a:r>
              <a:rPr lang="en-GB" sz="3600" b="1" dirty="0">
                <a:solidFill>
                  <a:srgbClr val="FF0000"/>
                </a:solidFill>
                <a:latin typeface="Arial Rounded MT Bold" panose="020F0704030504030204" pitchFamily="34" charset="0"/>
              </a:rPr>
              <a:t> </a:t>
            </a:r>
            <a:r>
              <a:rPr lang="en-GB" sz="3600" dirty="0"/>
              <a:t>-Integrated Electrical Maintenance Equipment Analysis (2018-2021)</a:t>
            </a:r>
            <a:br>
              <a:rPr lang="en-IN" sz="3600" dirty="0"/>
            </a:br>
            <a:endParaRPr lang="en-IN" dirty="0"/>
          </a:p>
        </p:txBody>
      </p:sp>
      <p:sp>
        <p:nvSpPr>
          <p:cNvPr id="4" name="Subtitle 2">
            <a:extLst>
              <a:ext uri="{FF2B5EF4-FFF2-40B4-BE49-F238E27FC236}">
                <a16:creationId xmlns:a16="http://schemas.microsoft.com/office/drawing/2014/main" id="{FEDEE3CB-1D98-433C-ABCB-B87DA4F9D00F}"/>
              </a:ext>
            </a:extLst>
          </p:cNvPr>
          <p:cNvSpPr txBox="1">
            <a:spLocks/>
          </p:cNvSpPr>
          <p:nvPr/>
        </p:nvSpPr>
        <p:spPr>
          <a:xfrm>
            <a:off x="344198" y="3717398"/>
            <a:ext cx="8455603" cy="83826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IN" sz="1800" dirty="0"/>
          </a:p>
        </p:txBody>
      </p:sp>
      <p:sp>
        <p:nvSpPr>
          <p:cNvPr id="9" name="Content Placeholder 8">
            <a:extLst>
              <a:ext uri="{FF2B5EF4-FFF2-40B4-BE49-F238E27FC236}">
                <a16:creationId xmlns:a16="http://schemas.microsoft.com/office/drawing/2014/main" id="{2083C8A6-51D0-41BC-B9C0-DACDE20AE6B4}"/>
              </a:ext>
            </a:extLst>
          </p:cNvPr>
          <p:cNvSpPr>
            <a:spLocks noGrp="1"/>
          </p:cNvSpPr>
          <p:nvPr>
            <p:ph idx="1"/>
          </p:nvPr>
        </p:nvSpPr>
        <p:spPr>
          <a:xfrm>
            <a:off x="433027" y="3984129"/>
            <a:ext cx="7880463" cy="3599316"/>
          </a:xfrm>
        </p:spPr>
        <p:txBody>
          <a:bodyPr/>
          <a:lstStyle/>
          <a:p>
            <a:pPr marL="0" indent="0">
              <a:buNone/>
            </a:pPr>
            <a:r>
              <a:rPr lang="en-GB" dirty="0"/>
              <a:t>Business in Brief:</a:t>
            </a:r>
          </a:p>
          <a:p>
            <a:r>
              <a:rPr lang="en-IN" sz="2000" dirty="0">
                <a:latin typeface="Arial Rounded MT Bold" panose="020F0704030504030204" pitchFamily="34" charset="0"/>
              </a:rPr>
              <a:t>Data is collected for a Cold Roll Mill of TATA STEEL, CRM produces steel sheets for various applications like automobile skin panel, corrugated sheets ..etc .</a:t>
            </a:r>
          </a:p>
          <a:p>
            <a:r>
              <a:rPr lang="en-IN" sz="2000" dirty="0">
                <a:latin typeface="Arial Rounded MT Bold" panose="020F0704030504030204" pitchFamily="34" charset="0"/>
              </a:rPr>
              <a:t>An Electrical agency maintains and fix any abnormality of electrical equipment and automation systems. It is also responsible for upgrades and commissioning of new systems introduced for increasing efficiency of the process.</a:t>
            </a:r>
          </a:p>
          <a:p>
            <a:endParaRPr lang="en-IN" sz="2000" dirty="0">
              <a:latin typeface="Arial Rounded MT Bold" panose="020F0704030504030204" pitchFamily="34" charset="0"/>
            </a:endParaRPr>
          </a:p>
          <a:p>
            <a:pPr marL="0" indent="0">
              <a:buNone/>
            </a:pPr>
            <a:endParaRPr lang="en-IN" sz="2000" dirty="0"/>
          </a:p>
        </p:txBody>
      </p:sp>
      <p:pic>
        <p:nvPicPr>
          <p:cNvPr id="1030" name="Picture 6" descr="ESMECH Equipment Private Limited – ESMECH EQUIPMENT PVT. LTD">
            <a:extLst>
              <a:ext uri="{FF2B5EF4-FFF2-40B4-BE49-F238E27FC236}">
                <a16:creationId xmlns:a16="http://schemas.microsoft.com/office/drawing/2014/main" id="{5D3F0336-80F8-4F5A-94B3-E0EDEB3DF6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038" y="2185962"/>
            <a:ext cx="3063241" cy="1664801"/>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7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6000">
              <a:srgbClr val="C24513">
                <a:lumMod val="98000"/>
                <a:lumOff val="2000"/>
              </a:srgbClr>
            </a:gs>
            <a:gs pos="68000">
              <a:schemeClr val="accent1">
                <a:lumMod val="93000"/>
              </a:schemeClr>
            </a:gs>
            <a:gs pos="100000">
              <a:schemeClr val="bg2">
                <a:lumMod val="82000"/>
                <a:lumOff val="18000"/>
              </a:schemeClr>
            </a:gs>
          </a:gsLst>
          <a:lin ang="2400000" scaled="0"/>
          <a:tileRect/>
        </a:gra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306533" y="285226"/>
            <a:ext cx="3472749" cy="471343"/>
          </a:xfrm>
          <a:ln/>
        </p:spPr>
        <p:style>
          <a:lnRef idx="0">
            <a:schemeClr val="dk1"/>
          </a:lnRef>
          <a:fillRef idx="3">
            <a:schemeClr val="dk1"/>
          </a:fillRef>
          <a:effectRef idx="3">
            <a:schemeClr val="dk1"/>
          </a:effectRef>
          <a:fontRef idx="minor">
            <a:schemeClr val="lt1"/>
          </a:fontRef>
        </p:style>
        <p:txBody>
          <a:bodyPr>
            <a:noAutofit/>
          </a:bodyPr>
          <a:lstStyle/>
          <a:p>
            <a:r>
              <a:rPr lang="en-GB" dirty="0">
                <a:ln w="0">
                  <a:solidFill>
                    <a:schemeClr val="tx1">
                      <a:lumMod val="95000"/>
                    </a:schemeClr>
                  </a:solidFill>
                </a:ln>
                <a:solidFill>
                  <a:schemeClr val="tx1"/>
                </a:solidFill>
                <a:effectLst>
                  <a:outerShdw blurRad="38100" dist="19050" dir="2700000" algn="tl" rotWithShape="0">
                    <a:schemeClr val="dk1">
                      <a:alpha val="40000"/>
                    </a:schemeClr>
                  </a:outerShdw>
                </a:effectLst>
                <a:latin typeface="Arial Narrow" panose="020B0606020202030204" pitchFamily="34" charset="0"/>
              </a:rPr>
              <a:t>Data- Collection</a:t>
            </a:r>
            <a:endParaRPr lang="en-IN" dirty="0">
              <a:ln w="0">
                <a:solidFill>
                  <a:schemeClr val="tx1">
                    <a:lumMod val="95000"/>
                  </a:schemeClr>
                </a:solidFill>
              </a:ln>
              <a:solidFill>
                <a:schemeClr val="tx1"/>
              </a:solidFill>
              <a:effectLst>
                <a:outerShdw blurRad="38100" dist="19050" dir="2700000" algn="tl" rotWithShape="0">
                  <a:schemeClr val="dk1">
                    <a:alpha val="40000"/>
                  </a:schemeClr>
                </a:outerShdw>
              </a:effectLst>
              <a:latin typeface="Arial Narrow" panose="020B0606020202030204" pitchFamily="34" charset="0"/>
            </a:endParaRPr>
          </a:p>
        </p:txBody>
      </p:sp>
      <p:pic>
        <p:nvPicPr>
          <p:cNvPr id="9" name="Content Placeholder 8"/>
          <p:cNvPicPr>
            <a:picLocks noGrp="1" noChangeAspect="1"/>
          </p:cNvPicPr>
          <p:nvPr>
            <p:ph sz="half" idx="1"/>
          </p:nvPr>
        </p:nvPicPr>
        <p:blipFill rotWithShape="1">
          <a:blip r:embed="rId2"/>
          <a:srcRect l="25830" t="7303" r="14022" b="51265"/>
          <a:stretch/>
        </p:blipFill>
        <p:spPr>
          <a:xfrm>
            <a:off x="130749" y="1529457"/>
            <a:ext cx="3030341" cy="2546100"/>
          </a:xfrm>
          <a:prstGeom prst="rect">
            <a:avLst/>
          </a:prstGeom>
          <a:ln>
            <a:solidFill>
              <a:schemeClr val="bg1"/>
            </a:solidFill>
          </a:ln>
          <a:effectLst>
            <a:outerShdw blurRad="292100" dist="139700" dir="2700000" algn="tl" rotWithShape="0">
              <a:srgbClr val="333333">
                <a:alpha val="65000"/>
              </a:srgbClr>
            </a:outerShdw>
          </a:effectLst>
        </p:spPr>
      </p:pic>
      <p:sp>
        <p:nvSpPr>
          <p:cNvPr id="10" name="Right Arrow 9"/>
          <p:cNvSpPr/>
          <p:nvPr/>
        </p:nvSpPr>
        <p:spPr>
          <a:xfrm>
            <a:off x="5962418" y="1112227"/>
            <a:ext cx="238569" cy="22782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350"/>
          </a:p>
        </p:txBody>
      </p:sp>
      <p:pic>
        <p:nvPicPr>
          <p:cNvPr id="11" name="Picture 10"/>
          <p:cNvPicPr>
            <a:picLocks noChangeAspect="1"/>
          </p:cNvPicPr>
          <p:nvPr/>
        </p:nvPicPr>
        <p:blipFill rotWithShape="1">
          <a:blip r:embed="rId3"/>
          <a:srcRect l="88" t="2150" r="53227" b="45801"/>
          <a:stretch/>
        </p:blipFill>
        <p:spPr>
          <a:xfrm>
            <a:off x="3261640" y="1529457"/>
            <a:ext cx="2820062" cy="2546100"/>
          </a:xfrm>
          <a:prstGeom prst="rect">
            <a:avLst/>
          </a:prstGeom>
          <a:ln>
            <a:noFill/>
          </a:ln>
          <a:effectLst>
            <a:outerShdw blurRad="292100" dist="139700" dir="2700000" algn="tl" rotWithShape="0">
              <a:srgbClr val="333333">
                <a:alpha val="65000"/>
              </a:srgbClr>
            </a:outerShdw>
          </a:effectLst>
        </p:spPr>
      </p:pic>
      <p:pic>
        <p:nvPicPr>
          <p:cNvPr id="23" name="Picture 22"/>
          <p:cNvPicPr>
            <a:picLocks noChangeAspect="1"/>
          </p:cNvPicPr>
          <p:nvPr/>
        </p:nvPicPr>
        <p:blipFill rotWithShape="1">
          <a:blip r:embed="rId4"/>
          <a:srcRect l="1495" t="17215" r="57318" b="26352"/>
          <a:stretch/>
        </p:blipFill>
        <p:spPr>
          <a:xfrm>
            <a:off x="6185400" y="1532840"/>
            <a:ext cx="2856278" cy="2542717"/>
          </a:xfrm>
          <a:prstGeom prst="rect">
            <a:avLst/>
          </a:prstGeom>
          <a:ln>
            <a:noFill/>
          </a:ln>
          <a:effectLst>
            <a:outerShdw blurRad="292100" dist="139700" dir="2700000" algn="tl" rotWithShape="0">
              <a:srgbClr val="333333">
                <a:alpha val="65000"/>
              </a:srgbClr>
            </a:outerShdw>
          </a:effectLst>
        </p:spPr>
      </p:pic>
      <p:sp>
        <p:nvSpPr>
          <p:cNvPr id="17" name="Rectangle: Rounded Corners 16">
            <a:extLst>
              <a:ext uri="{FF2B5EF4-FFF2-40B4-BE49-F238E27FC236}">
                <a16:creationId xmlns:a16="http://schemas.microsoft.com/office/drawing/2014/main" id="{32023443-AC5C-42D6-8863-7C367EC46D63}"/>
              </a:ext>
            </a:extLst>
          </p:cNvPr>
          <p:cNvSpPr/>
          <p:nvPr/>
        </p:nvSpPr>
        <p:spPr>
          <a:xfrm>
            <a:off x="306533" y="1091907"/>
            <a:ext cx="2595130" cy="28834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350" dirty="0">
                <a:ln w="0"/>
                <a:solidFill>
                  <a:schemeClr val="bg1">
                    <a:lumMod val="95000"/>
                    <a:lumOff val="5000"/>
                  </a:schemeClr>
                </a:solidFill>
                <a:effectLst>
                  <a:outerShdw blurRad="38100" dist="19050" dir="2700000" algn="tl" rotWithShape="0">
                    <a:schemeClr val="dk1">
                      <a:alpha val="40000"/>
                    </a:schemeClr>
                  </a:outerShdw>
                </a:effectLst>
              </a:rPr>
              <a:t>RAW DATA FROM ERP SYSTEM</a:t>
            </a:r>
          </a:p>
        </p:txBody>
      </p:sp>
      <p:sp>
        <p:nvSpPr>
          <p:cNvPr id="25" name="Rectangle: Rounded Corners 24">
            <a:extLst>
              <a:ext uri="{FF2B5EF4-FFF2-40B4-BE49-F238E27FC236}">
                <a16:creationId xmlns:a16="http://schemas.microsoft.com/office/drawing/2014/main" id="{EDAADE7B-8A0C-4108-9E16-4BD5EB401E47}"/>
              </a:ext>
            </a:extLst>
          </p:cNvPr>
          <p:cNvSpPr/>
          <p:nvPr/>
        </p:nvSpPr>
        <p:spPr>
          <a:xfrm>
            <a:off x="3418532" y="1071127"/>
            <a:ext cx="2461887" cy="28834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350" dirty="0">
                <a:ln w="0"/>
                <a:solidFill>
                  <a:schemeClr val="bg1">
                    <a:lumMod val="95000"/>
                    <a:lumOff val="5000"/>
                  </a:schemeClr>
                </a:solidFill>
                <a:effectLst>
                  <a:outerShdw blurRad="38100" dist="19050" dir="2700000" algn="tl" rotWithShape="0">
                    <a:schemeClr val="dk1">
                      <a:alpha val="40000"/>
                    </a:schemeClr>
                  </a:outerShdw>
                </a:effectLst>
              </a:rPr>
              <a:t>PRE-PROCESSING</a:t>
            </a:r>
          </a:p>
        </p:txBody>
      </p:sp>
      <p:sp>
        <p:nvSpPr>
          <p:cNvPr id="27" name="Right Arrow 9">
            <a:extLst>
              <a:ext uri="{FF2B5EF4-FFF2-40B4-BE49-F238E27FC236}">
                <a16:creationId xmlns:a16="http://schemas.microsoft.com/office/drawing/2014/main" id="{E3E6BC0F-C30F-456A-B4F6-2797F8309A50}"/>
              </a:ext>
            </a:extLst>
          </p:cNvPr>
          <p:cNvSpPr/>
          <p:nvPr/>
        </p:nvSpPr>
        <p:spPr>
          <a:xfrm>
            <a:off x="3052608" y="1118773"/>
            <a:ext cx="261950" cy="2212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350"/>
          </a:p>
        </p:txBody>
      </p:sp>
      <p:sp>
        <p:nvSpPr>
          <p:cNvPr id="28" name="Rectangle: Rounded Corners 27">
            <a:extLst>
              <a:ext uri="{FF2B5EF4-FFF2-40B4-BE49-F238E27FC236}">
                <a16:creationId xmlns:a16="http://schemas.microsoft.com/office/drawing/2014/main" id="{7541310D-8746-42F5-92B1-28AA7F6857A2}"/>
              </a:ext>
            </a:extLst>
          </p:cNvPr>
          <p:cNvSpPr/>
          <p:nvPr/>
        </p:nvSpPr>
        <p:spPr>
          <a:xfrm>
            <a:off x="6242339" y="1091908"/>
            <a:ext cx="2694883" cy="28834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350" dirty="0">
                <a:ln w="0"/>
                <a:solidFill>
                  <a:schemeClr val="bg1">
                    <a:lumMod val="95000"/>
                    <a:lumOff val="5000"/>
                  </a:schemeClr>
                </a:solidFill>
                <a:effectLst>
                  <a:outerShdw blurRad="38100" dist="19050" dir="2700000" algn="tl" rotWithShape="0">
                    <a:schemeClr val="dk1">
                      <a:alpha val="40000"/>
                    </a:schemeClr>
                  </a:outerShdw>
                </a:effectLst>
              </a:rPr>
              <a:t>CONSOLIDATED IN PIVOT TABLES</a:t>
            </a:r>
          </a:p>
        </p:txBody>
      </p:sp>
      <p:sp>
        <p:nvSpPr>
          <p:cNvPr id="22" name="TextBox 21">
            <a:extLst>
              <a:ext uri="{FF2B5EF4-FFF2-40B4-BE49-F238E27FC236}">
                <a16:creationId xmlns:a16="http://schemas.microsoft.com/office/drawing/2014/main" id="{EC3666FE-107A-430A-8610-8F2E5F7E8DDF}"/>
              </a:ext>
            </a:extLst>
          </p:cNvPr>
          <p:cNvSpPr txBox="1"/>
          <p:nvPr/>
        </p:nvSpPr>
        <p:spPr>
          <a:xfrm>
            <a:off x="3850692" y="4289383"/>
            <a:ext cx="4973267" cy="2739211"/>
          </a:xfrm>
          <a:prstGeom prst="rect">
            <a:avLst/>
          </a:prstGeom>
          <a:noFill/>
        </p:spPr>
        <p:txBody>
          <a:bodyPr wrap="square" rtlCol="0">
            <a:spAutoFit/>
          </a:bodyPr>
          <a:lstStyle/>
          <a:p>
            <a:pPr marL="285750" indent="-285750">
              <a:buFont typeface="Arial" panose="020B0604020202020204" pitchFamily="34" charset="0"/>
              <a:buChar char="•"/>
            </a:pPr>
            <a:r>
              <a:rPr lang="en-IN" sz="1600" dirty="0"/>
              <a:t>Raw data from ERP system of Expenditure  and store incoming/outgoing records of Electrical maintenance equipment over past 3 years of my department was exported in excel, pre-processing includes filtering/converting raw data and deleting non electrical items.</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GB" sz="1600" dirty="0"/>
              <a:t>I learned and used GitHub  to maintain and work on my project from both home and office.</a:t>
            </a:r>
          </a:p>
          <a:p>
            <a:endParaRPr lang="en-GB" sz="1400" dirty="0"/>
          </a:p>
          <a:p>
            <a:endParaRPr lang="en-IN" sz="1400" dirty="0"/>
          </a:p>
        </p:txBody>
      </p:sp>
      <p:sp>
        <p:nvSpPr>
          <p:cNvPr id="2" name="Rectangle 1"/>
          <p:cNvSpPr/>
          <p:nvPr/>
        </p:nvSpPr>
        <p:spPr>
          <a:xfrm>
            <a:off x="1223963" y="2026444"/>
            <a:ext cx="95250" cy="54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224F3D7C-859D-49A6-8ACE-89FB236472FE}"/>
              </a:ext>
            </a:extLst>
          </p:cNvPr>
          <p:cNvPicPr>
            <a:picLocks noChangeAspect="1"/>
          </p:cNvPicPr>
          <p:nvPr/>
        </p:nvPicPr>
        <p:blipFill rotWithShape="1">
          <a:blip r:embed="rId5"/>
          <a:srcRect l="515" r="-515" b="11067"/>
          <a:stretch/>
        </p:blipFill>
        <p:spPr>
          <a:xfrm>
            <a:off x="130749" y="4572544"/>
            <a:ext cx="3413897" cy="2172890"/>
          </a:xfrm>
          <a:prstGeom prst="rect">
            <a:avLst/>
          </a:prstGeom>
          <a:ln>
            <a:noFill/>
          </a:ln>
          <a:effectLst>
            <a:outerShdw blurRad="292100" dist="139700" dir="2700000" algn="tl" rotWithShape="0">
              <a:srgbClr val="333333">
                <a:alpha val="65000"/>
              </a:srgbClr>
            </a:outerShdw>
          </a:effectLst>
        </p:spPr>
      </p:pic>
      <p:sp>
        <p:nvSpPr>
          <p:cNvPr id="19" name="Rectangle: Rounded Corners 18">
            <a:extLst>
              <a:ext uri="{FF2B5EF4-FFF2-40B4-BE49-F238E27FC236}">
                <a16:creationId xmlns:a16="http://schemas.microsoft.com/office/drawing/2014/main" id="{6F5A17AE-96D5-40EF-87A4-49BA77E811B2}"/>
              </a:ext>
            </a:extLst>
          </p:cNvPr>
          <p:cNvSpPr/>
          <p:nvPr/>
        </p:nvSpPr>
        <p:spPr>
          <a:xfrm>
            <a:off x="457478" y="4179877"/>
            <a:ext cx="2595130" cy="28834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350" dirty="0">
                <a:ln w="0"/>
                <a:solidFill>
                  <a:schemeClr val="bg1">
                    <a:lumMod val="95000"/>
                    <a:lumOff val="5000"/>
                  </a:schemeClr>
                </a:solidFill>
                <a:effectLst>
                  <a:outerShdw blurRad="38100" dist="19050" dir="2700000" algn="tl" rotWithShape="0">
                    <a:schemeClr val="dk1">
                      <a:alpha val="40000"/>
                    </a:schemeClr>
                  </a:outerShdw>
                </a:effectLst>
              </a:rPr>
              <a:t>RAW DATA FROM STORE </a:t>
            </a:r>
          </a:p>
        </p:txBody>
      </p:sp>
      <p:sp>
        <p:nvSpPr>
          <p:cNvPr id="20" name="Right Arrow 9">
            <a:extLst>
              <a:ext uri="{FF2B5EF4-FFF2-40B4-BE49-F238E27FC236}">
                <a16:creationId xmlns:a16="http://schemas.microsoft.com/office/drawing/2014/main" id="{C4BC86D5-F05A-4CC6-930D-16E7CC8D6706}"/>
              </a:ext>
            </a:extLst>
          </p:cNvPr>
          <p:cNvSpPr/>
          <p:nvPr/>
        </p:nvSpPr>
        <p:spPr>
          <a:xfrm rot="18780265">
            <a:off x="3278009" y="4213999"/>
            <a:ext cx="261950" cy="2212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50960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0">
              <a:schemeClr val="bg2">
                <a:tint val="96000"/>
                <a:shade val="100000"/>
                <a:hueMod val="270000"/>
                <a:satMod val="200000"/>
                <a:lumMod val="128000"/>
              </a:schemeClr>
            </a:gs>
            <a:gs pos="23000">
              <a:schemeClr val="bg2">
                <a:shade val="100000"/>
                <a:hueMod val="100000"/>
                <a:satMod val="110000"/>
                <a:lumMod val="130000"/>
              </a:schemeClr>
            </a:gs>
            <a:gs pos="0">
              <a:schemeClr val="bg2">
                <a:shade val="78000"/>
                <a:hueMod val="44000"/>
                <a:satMod val="200000"/>
                <a:lumMod val="69000"/>
              </a:schemeClr>
            </a:gs>
          </a:gsLst>
          <a:lin ang="252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417" y="155114"/>
            <a:ext cx="6740917" cy="455986"/>
          </a:xfrm>
        </p:spPr>
        <p:style>
          <a:lnRef idx="1">
            <a:schemeClr val="dk1"/>
          </a:lnRef>
          <a:fillRef idx="3">
            <a:schemeClr val="dk1"/>
          </a:fillRef>
          <a:effectRef idx="2">
            <a:schemeClr val="dk1"/>
          </a:effectRef>
          <a:fontRef idx="minor">
            <a:schemeClr val="lt1"/>
          </a:fontRef>
        </p:style>
        <p:txBody>
          <a:bodyPr>
            <a:normAutofit fontScale="90000"/>
          </a:bodyPr>
          <a:lstStyle/>
          <a:p>
            <a:r>
              <a:rPr lang="en-US" sz="2400" dirty="0">
                <a:solidFill>
                  <a:srgbClr val="FFFFFF"/>
                </a:solidFill>
                <a:latin typeface="Arial Rounded MT Bold" panose="020F0704030504030204" pitchFamily="34" charset="0"/>
              </a:rPr>
              <a:t>Analysis (Graphs and Charts) and interpretation</a:t>
            </a:r>
            <a:endParaRPr lang="en-IN" sz="2400" dirty="0">
              <a:latin typeface="Arial Rounded MT Bold" panose="020F0704030504030204" pitchFamily="34" charset="0"/>
            </a:endParaRPr>
          </a:p>
        </p:txBody>
      </p:sp>
      <p:pic>
        <p:nvPicPr>
          <p:cNvPr id="3" name="Picture 2">
            <a:extLst>
              <a:ext uri="{FF2B5EF4-FFF2-40B4-BE49-F238E27FC236}">
                <a16:creationId xmlns:a16="http://schemas.microsoft.com/office/drawing/2014/main" id="{3A34B8E4-F227-47E3-937F-BC808EAACB32}"/>
              </a:ext>
            </a:extLst>
          </p:cNvPr>
          <p:cNvPicPr>
            <a:picLocks noChangeAspect="1"/>
          </p:cNvPicPr>
          <p:nvPr/>
        </p:nvPicPr>
        <p:blipFill>
          <a:blip r:embed="rId2"/>
          <a:stretch>
            <a:fillRect/>
          </a:stretch>
        </p:blipFill>
        <p:spPr>
          <a:xfrm>
            <a:off x="360806" y="985712"/>
            <a:ext cx="3732464" cy="2512637"/>
          </a:xfrm>
          <a:prstGeom prst="rect">
            <a:avLst/>
          </a:prstGeom>
        </p:spPr>
      </p:pic>
      <p:pic>
        <p:nvPicPr>
          <p:cNvPr id="27" name="Picture 26">
            <a:extLst>
              <a:ext uri="{FF2B5EF4-FFF2-40B4-BE49-F238E27FC236}">
                <a16:creationId xmlns:a16="http://schemas.microsoft.com/office/drawing/2014/main" id="{669D2D69-F26D-47C3-A320-6220DE9D538A}"/>
              </a:ext>
            </a:extLst>
          </p:cNvPr>
          <p:cNvPicPr>
            <a:picLocks noChangeAspect="1"/>
          </p:cNvPicPr>
          <p:nvPr/>
        </p:nvPicPr>
        <p:blipFill>
          <a:blip r:embed="rId3"/>
          <a:stretch>
            <a:fillRect/>
          </a:stretch>
        </p:blipFill>
        <p:spPr>
          <a:xfrm>
            <a:off x="4187223" y="1419508"/>
            <a:ext cx="4839329" cy="2002030"/>
          </a:xfrm>
          <a:prstGeom prst="rect">
            <a:avLst/>
          </a:prstGeom>
          <a:solidFill>
            <a:schemeClr val="tx1"/>
          </a:solidFill>
        </p:spPr>
      </p:pic>
      <p:sp>
        <p:nvSpPr>
          <p:cNvPr id="28" name="Rectangle: Rounded Corners 27">
            <a:extLst>
              <a:ext uri="{FF2B5EF4-FFF2-40B4-BE49-F238E27FC236}">
                <a16:creationId xmlns:a16="http://schemas.microsoft.com/office/drawing/2014/main" id="{1588C9F3-0F98-4BAD-A755-07C9E8335095}"/>
              </a:ext>
            </a:extLst>
          </p:cNvPr>
          <p:cNvSpPr/>
          <p:nvPr/>
        </p:nvSpPr>
        <p:spPr>
          <a:xfrm>
            <a:off x="4606394" y="1000391"/>
            <a:ext cx="4000989" cy="276836"/>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Top items in first quadrant</a:t>
            </a:r>
          </a:p>
        </p:txBody>
      </p:sp>
      <p:sp>
        <p:nvSpPr>
          <p:cNvPr id="38" name="Rectangle: Rounded Corners 37">
            <a:extLst>
              <a:ext uri="{FF2B5EF4-FFF2-40B4-BE49-F238E27FC236}">
                <a16:creationId xmlns:a16="http://schemas.microsoft.com/office/drawing/2014/main" id="{EB1C1B3A-7E07-4554-BA02-0C49F5C7CCC9}"/>
              </a:ext>
            </a:extLst>
          </p:cNvPr>
          <p:cNvSpPr/>
          <p:nvPr/>
        </p:nvSpPr>
        <p:spPr>
          <a:xfrm>
            <a:off x="233735" y="3856183"/>
            <a:ext cx="4355461" cy="276836"/>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Top items in store outgoing records.</a:t>
            </a:r>
          </a:p>
        </p:txBody>
      </p:sp>
      <p:sp>
        <p:nvSpPr>
          <p:cNvPr id="40" name="TextBox 39">
            <a:extLst>
              <a:ext uri="{FF2B5EF4-FFF2-40B4-BE49-F238E27FC236}">
                <a16:creationId xmlns:a16="http://schemas.microsoft.com/office/drawing/2014/main" id="{B81BB76C-C8D6-4DE6-9F3E-7EBE54AB8C63}"/>
              </a:ext>
            </a:extLst>
          </p:cNvPr>
          <p:cNvSpPr txBox="1"/>
          <p:nvPr/>
        </p:nvSpPr>
        <p:spPr>
          <a:xfrm>
            <a:off x="4605558" y="3856183"/>
            <a:ext cx="4304707" cy="2308324"/>
          </a:xfrm>
          <a:prstGeom prst="rect">
            <a:avLst/>
          </a:prstGeom>
          <a:noFill/>
        </p:spPr>
        <p:txBody>
          <a:bodyPr wrap="square" rtlCol="0">
            <a:spAutoFit/>
          </a:bodyPr>
          <a:lstStyle/>
          <a:p>
            <a:pPr marL="285750" indent="-285750">
              <a:buFont typeface="Arial" panose="020B0604020202020204" pitchFamily="34" charset="0"/>
              <a:buChar char="•"/>
            </a:pPr>
            <a:r>
              <a:rPr lang="en-IN" sz="1600" dirty="0"/>
              <a:t>From 1</a:t>
            </a:r>
            <a:r>
              <a:rPr lang="en-IN" sz="1600" baseline="30000" dirty="0"/>
              <a:t>st</a:t>
            </a:r>
            <a:r>
              <a:rPr lang="en-IN" sz="1600" dirty="0"/>
              <a:t> quadrant of portfolio analysis that is plotting volume of items bought vs per unit price and then dividing regions using median of data, we get </a:t>
            </a:r>
            <a:r>
              <a:rPr lang="en-IN" sz="1600" dirty="0" err="1"/>
              <a:t>get</a:t>
            </a:r>
            <a:r>
              <a:rPr lang="en-IN" sz="1600" dirty="0"/>
              <a:t> an approximation of items which fail most often.</a:t>
            </a:r>
          </a:p>
          <a:p>
            <a:pPr marL="285750" indent="-285750">
              <a:buFont typeface="Arial" panose="020B0604020202020204" pitchFamily="34" charset="0"/>
              <a:buChar char="•"/>
            </a:pPr>
            <a:r>
              <a:rPr lang="en-IN" sz="1600" dirty="0"/>
              <a:t>We can also verify this result by analysing the data of store outgoing stock entered manually by the store keeper.</a:t>
            </a:r>
          </a:p>
        </p:txBody>
      </p:sp>
      <p:pic>
        <p:nvPicPr>
          <p:cNvPr id="5" name="Picture 4">
            <a:extLst>
              <a:ext uri="{FF2B5EF4-FFF2-40B4-BE49-F238E27FC236}">
                <a16:creationId xmlns:a16="http://schemas.microsoft.com/office/drawing/2014/main" id="{63D51521-BFCC-48EA-AFB0-FACC8C65C2B7}"/>
              </a:ext>
            </a:extLst>
          </p:cNvPr>
          <p:cNvPicPr>
            <a:picLocks noChangeAspect="1"/>
          </p:cNvPicPr>
          <p:nvPr/>
        </p:nvPicPr>
        <p:blipFill>
          <a:blip r:embed="rId4"/>
          <a:stretch>
            <a:fillRect/>
          </a:stretch>
        </p:blipFill>
        <p:spPr>
          <a:xfrm>
            <a:off x="311925" y="4245474"/>
            <a:ext cx="4226519" cy="2044199"/>
          </a:xfrm>
          <a:prstGeom prst="rect">
            <a:avLst/>
          </a:prstGeom>
          <a:solidFill>
            <a:schemeClr val="tx1"/>
          </a:solidFill>
        </p:spPr>
      </p:pic>
      <p:sp>
        <p:nvSpPr>
          <p:cNvPr id="6" name="TextBox 5">
            <a:extLst>
              <a:ext uri="{FF2B5EF4-FFF2-40B4-BE49-F238E27FC236}">
                <a16:creationId xmlns:a16="http://schemas.microsoft.com/office/drawing/2014/main" id="{BE697411-A0C6-474F-B61D-EA0FAD37342F}"/>
              </a:ext>
            </a:extLst>
          </p:cNvPr>
          <p:cNvSpPr txBox="1"/>
          <p:nvPr/>
        </p:nvSpPr>
        <p:spPr>
          <a:xfrm>
            <a:off x="4857226" y="3409930"/>
            <a:ext cx="3934357" cy="307777"/>
          </a:xfrm>
          <a:prstGeom prst="rect">
            <a:avLst/>
          </a:prstGeom>
          <a:noFill/>
        </p:spPr>
        <p:txBody>
          <a:bodyPr wrap="square" rtlCol="0">
            <a:spAutoFit/>
          </a:bodyPr>
          <a:lstStyle/>
          <a:p>
            <a:r>
              <a:rPr lang="en-IN" sz="1400" i="1" dirty="0">
                <a:solidFill>
                  <a:schemeClr val="bg1"/>
                </a:solidFill>
              </a:rPr>
              <a:t>#All these items are ordered more than once</a:t>
            </a:r>
          </a:p>
        </p:txBody>
      </p:sp>
      <p:sp>
        <p:nvSpPr>
          <p:cNvPr id="7" name="TextBox 6">
            <a:extLst>
              <a:ext uri="{FF2B5EF4-FFF2-40B4-BE49-F238E27FC236}">
                <a16:creationId xmlns:a16="http://schemas.microsoft.com/office/drawing/2014/main" id="{86543572-A96E-4FA1-A4B3-C8CB0E228222}"/>
              </a:ext>
            </a:extLst>
          </p:cNvPr>
          <p:cNvSpPr txBox="1"/>
          <p:nvPr/>
        </p:nvSpPr>
        <p:spPr>
          <a:xfrm>
            <a:off x="2172677" y="1931319"/>
            <a:ext cx="252507" cy="338554"/>
          </a:xfrm>
          <a:prstGeom prst="rect">
            <a:avLst/>
          </a:prstGeom>
          <a:noFill/>
          <a:ln>
            <a:solidFill>
              <a:schemeClr val="bg1"/>
            </a:solidFill>
          </a:ln>
        </p:spPr>
        <p:txBody>
          <a:bodyPr wrap="square" rtlCol="0">
            <a:spAutoFit/>
          </a:bodyPr>
          <a:lstStyle/>
          <a:p>
            <a:r>
              <a:rPr lang="en-IN" sz="1600" dirty="0">
                <a:solidFill>
                  <a:schemeClr val="bg1"/>
                </a:solidFill>
                <a:latin typeface="Artifakt Element" panose="020B0503050000020004" pitchFamily="34" charset="0"/>
                <a:ea typeface="Artifakt Element" panose="020B0503050000020004" pitchFamily="34" charset="0"/>
              </a:rPr>
              <a:t>I</a:t>
            </a:r>
          </a:p>
        </p:txBody>
      </p:sp>
    </p:spTree>
    <p:extLst>
      <p:ext uri="{BB962C8B-B14F-4D97-AF65-F5344CB8AC3E}">
        <p14:creationId xmlns:p14="http://schemas.microsoft.com/office/powerpoint/2010/main" val="289125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0">
              <a:schemeClr val="bg2">
                <a:tint val="96000"/>
                <a:shade val="100000"/>
                <a:hueMod val="270000"/>
                <a:satMod val="200000"/>
                <a:lumMod val="128000"/>
              </a:schemeClr>
            </a:gs>
            <a:gs pos="23000">
              <a:schemeClr val="bg2">
                <a:shade val="100000"/>
                <a:hueMod val="100000"/>
                <a:satMod val="110000"/>
                <a:lumMod val="130000"/>
              </a:schemeClr>
            </a:gs>
            <a:gs pos="0">
              <a:schemeClr val="bg2">
                <a:shade val="78000"/>
                <a:hueMod val="44000"/>
                <a:satMod val="200000"/>
                <a:lumMod val="69000"/>
              </a:schemeClr>
            </a:gs>
          </a:gsLst>
          <a:lin ang="252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4130" y="162042"/>
            <a:ext cx="6740917" cy="455986"/>
          </a:xfrm>
        </p:spPr>
        <p:style>
          <a:lnRef idx="1">
            <a:schemeClr val="dk1"/>
          </a:lnRef>
          <a:fillRef idx="3">
            <a:schemeClr val="dk1"/>
          </a:fillRef>
          <a:effectRef idx="2">
            <a:schemeClr val="dk1"/>
          </a:effectRef>
          <a:fontRef idx="minor">
            <a:schemeClr val="lt1"/>
          </a:fontRef>
        </p:style>
        <p:txBody>
          <a:bodyPr>
            <a:normAutofit fontScale="90000"/>
          </a:bodyPr>
          <a:lstStyle/>
          <a:p>
            <a:r>
              <a:rPr lang="en-US" sz="2400" dirty="0">
                <a:solidFill>
                  <a:srgbClr val="FFFFFF"/>
                </a:solidFill>
                <a:latin typeface="Arial Rounded MT Bold" panose="020F0704030504030204" pitchFamily="34" charset="0"/>
              </a:rPr>
              <a:t>Analysis (Graphs and Charts) and interpretation</a:t>
            </a:r>
            <a:endParaRPr lang="en-IN" sz="2400" dirty="0">
              <a:latin typeface="Arial Rounded MT Bold" panose="020F0704030504030204" pitchFamily="34" charset="0"/>
            </a:endParaRPr>
          </a:p>
        </p:txBody>
      </p:sp>
      <p:pic>
        <p:nvPicPr>
          <p:cNvPr id="6" name="Picture 5">
            <a:extLst>
              <a:ext uri="{FF2B5EF4-FFF2-40B4-BE49-F238E27FC236}">
                <a16:creationId xmlns:a16="http://schemas.microsoft.com/office/drawing/2014/main" id="{1A15AAD6-97C9-4CE4-9492-847A2E66090A}"/>
              </a:ext>
            </a:extLst>
          </p:cNvPr>
          <p:cNvPicPr>
            <a:picLocks noChangeAspect="1"/>
          </p:cNvPicPr>
          <p:nvPr/>
        </p:nvPicPr>
        <p:blipFill rotWithShape="1">
          <a:blip r:embed="rId2"/>
          <a:srcRect b="38503"/>
          <a:stretch/>
        </p:blipFill>
        <p:spPr>
          <a:xfrm>
            <a:off x="4193827" y="1971819"/>
            <a:ext cx="4859506" cy="2482590"/>
          </a:xfrm>
          <a:prstGeom prst="rect">
            <a:avLst/>
          </a:prstGeom>
          <a:solidFill>
            <a:schemeClr val="tx1"/>
          </a:solidFill>
          <a:ln>
            <a:solidFill>
              <a:schemeClr val="bg1"/>
            </a:solidFill>
          </a:ln>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CC7CED8D-22F6-48DC-87DA-1837D0CF9E00}"/>
              </a:ext>
            </a:extLst>
          </p:cNvPr>
          <p:cNvSpPr txBox="1"/>
          <p:nvPr/>
        </p:nvSpPr>
        <p:spPr>
          <a:xfrm>
            <a:off x="515027" y="772015"/>
            <a:ext cx="7684316" cy="1200329"/>
          </a:xfrm>
          <a:prstGeom prst="rect">
            <a:avLst/>
          </a:prstGeom>
          <a:noFill/>
        </p:spPr>
        <p:txBody>
          <a:bodyPr wrap="square" rtlCol="0">
            <a:spAutoFit/>
          </a:bodyPr>
          <a:lstStyle/>
          <a:p>
            <a:r>
              <a:rPr lang="en-IN" dirty="0"/>
              <a:t>Looking at expenditure distribution from a different metric that is Average Days of order which is the average number of days between successive order, we find that temperature stickers are also being used excessively.</a:t>
            </a:r>
          </a:p>
        </p:txBody>
      </p:sp>
      <p:pic>
        <p:nvPicPr>
          <p:cNvPr id="5" name="Picture 4">
            <a:extLst>
              <a:ext uri="{FF2B5EF4-FFF2-40B4-BE49-F238E27FC236}">
                <a16:creationId xmlns:a16="http://schemas.microsoft.com/office/drawing/2014/main" id="{F1DCBA70-E9AA-4F03-9913-87F866B78B37}"/>
              </a:ext>
            </a:extLst>
          </p:cNvPr>
          <p:cNvPicPr>
            <a:picLocks noChangeAspect="1"/>
          </p:cNvPicPr>
          <p:nvPr/>
        </p:nvPicPr>
        <p:blipFill>
          <a:blip r:embed="rId3"/>
          <a:stretch>
            <a:fillRect/>
          </a:stretch>
        </p:blipFill>
        <p:spPr>
          <a:xfrm>
            <a:off x="410499" y="1963284"/>
            <a:ext cx="3514653" cy="248259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7F4AC70-B852-4062-B061-A3C0555182B0}"/>
              </a:ext>
            </a:extLst>
          </p:cNvPr>
          <p:cNvPicPr>
            <a:picLocks noChangeAspect="1"/>
          </p:cNvPicPr>
          <p:nvPr/>
        </p:nvPicPr>
        <p:blipFill>
          <a:blip r:embed="rId4"/>
          <a:stretch>
            <a:fillRect/>
          </a:stretch>
        </p:blipFill>
        <p:spPr>
          <a:xfrm>
            <a:off x="1941184" y="4726511"/>
            <a:ext cx="4731787" cy="1893295"/>
          </a:xfrm>
          <a:prstGeom prst="rect">
            <a:avLst/>
          </a:prstGeom>
          <a:solidFill>
            <a:schemeClr val="tx1"/>
          </a:solidFill>
        </p:spPr>
      </p:pic>
      <p:sp>
        <p:nvSpPr>
          <p:cNvPr id="4" name="Oval 3" descr="1&#10;">
            <a:extLst>
              <a:ext uri="{FF2B5EF4-FFF2-40B4-BE49-F238E27FC236}">
                <a16:creationId xmlns:a16="http://schemas.microsoft.com/office/drawing/2014/main" id="{689ACA10-934B-4AB0-A0C9-ADDA43FD50A9}"/>
              </a:ext>
            </a:extLst>
          </p:cNvPr>
          <p:cNvSpPr/>
          <p:nvPr/>
        </p:nvSpPr>
        <p:spPr>
          <a:xfrm>
            <a:off x="229474" y="1794701"/>
            <a:ext cx="226503" cy="2217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1</a:t>
            </a:r>
          </a:p>
        </p:txBody>
      </p:sp>
      <p:sp>
        <p:nvSpPr>
          <p:cNvPr id="8" name="Oval 7">
            <a:extLst>
              <a:ext uri="{FF2B5EF4-FFF2-40B4-BE49-F238E27FC236}">
                <a16:creationId xmlns:a16="http://schemas.microsoft.com/office/drawing/2014/main" id="{9FA7A266-E81D-4A8A-B575-A292F719C275}"/>
              </a:ext>
            </a:extLst>
          </p:cNvPr>
          <p:cNvSpPr/>
          <p:nvPr/>
        </p:nvSpPr>
        <p:spPr>
          <a:xfrm>
            <a:off x="4043159" y="1795359"/>
            <a:ext cx="226503" cy="2217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2</a:t>
            </a:r>
          </a:p>
        </p:txBody>
      </p:sp>
      <p:sp>
        <p:nvSpPr>
          <p:cNvPr id="9" name="Oval 8">
            <a:extLst>
              <a:ext uri="{FF2B5EF4-FFF2-40B4-BE49-F238E27FC236}">
                <a16:creationId xmlns:a16="http://schemas.microsoft.com/office/drawing/2014/main" id="{6BADB95F-A109-464A-B31C-3B60D5C1DE14}"/>
              </a:ext>
            </a:extLst>
          </p:cNvPr>
          <p:cNvSpPr/>
          <p:nvPr/>
        </p:nvSpPr>
        <p:spPr>
          <a:xfrm>
            <a:off x="1785987" y="4588261"/>
            <a:ext cx="226503" cy="2217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3</a:t>
            </a:r>
          </a:p>
        </p:txBody>
      </p:sp>
      <p:sp>
        <p:nvSpPr>
          <p:cNvPr id="10" name="TextBox 9">
            <a:extLst>
              <a:ext uri="{FF2B5EF4-FFF2-40B4-BE49-F238E27FC236}">
                <a16:creationId xmlns:a16="http://schemas.microsoft.com/office/drawing/2014/main" id="{FB377C27-06D1-49F5-AD1C-43F2C92DD680}"/>
              </a:ext>
            </a:extLst>
          </p:cNvPr>
          <p:cNvSpPr txBox="1"/>
          <p:nvPr/>
        </p:nvSpPr>
        <p:spPr>
          <a:xfrm>
            <a:off x="6845417" y="4810029"/>
            <a:ext cx="1929467" cy="1477328"/>
          </a:xfrm>
          <a:prstGeom prst="rect">
            <a:avLst/>
          </a:prstGeom>
          <a:noFill/>
        </p:spPr>
        <p:txBody>
          <a:bodyPr wrap="square" rtlCol="0">
            <a:spAutoFit/>
          </a:bodyPr>
          <a:lstStyle/>
          <a:p>
            <a:r>
              <a:rPr lang="en-IN" sz="1800" dirty="0"/>
              <a:t>Purchase pattern is more regular for temperature stickers.</a:t>
            </a:r>
            <a:endParaRPr lang="en-IN" dirty="0"/>
          </a:p>
        </p:txBody>
      </p:sp>
      <p:sp>
        <p:nvSpPr>
          <p:cNvPr id="11" name="TextBox 10">
            <a:extLst>
              <a:ext uri="{FF2B5EF4-FFF2-40B4-BE49-F238E27FC236}">
                <a16:creationId xmlns:a16="http://schemas.microsoft.com/office/drawing/2014/main" id="{EC5A85F1-300E-4628-953B-AA825805BFF5}"/>
              </a:ext>
            </a:extLst>
          </p:cNvPr>
          <p:cNvSpPr txBox="1"/>
          <p:nvPr/>
        </p:nvSpPr>
        <p:spPr>
          <a:xfrm>
            <a:off x="410499" y="4952415"/>
            <a:ext cx="1421628" cy="1077218"/>
          </a:xfrm>
          <a:prstGeom prst="rect">
            <a:avLst/>
          </a:prstGeom>
          <a:noFill/>
        </p:spPr>
        <p:txBody>
          <a:bodyPr wrap="square" rtlCol="0">
            <a:spAutoFit/>
          </a:bodyPr>
          <a:lstStyle/>
          <a:p>
            <a:r>
              <a:rPr lang="en-IN" sz="1600" i="1" dirty="0"/>
              <a:t>Contribution towards total cost is in Lakhs</a:t>
            </a:r>
          </a:p>
        </p:txBody>
      </p:sp>
    </p:spTree>
    <p:extLst>
      <p:ext uri="{BB962C8B-B14F-4D97-AF65-F5344CB8AC3E}">
        <p14:creationId xmlns:p14="http://schemas.microsoft.com/office/powerpoint/2010/main" val="208240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D353-C798-47C3-AA0F-1931DC1383AA}"/>
              </a:ext>
            </a:extLst>
          </p:cNvPr>
          <p:cNvSpPr>
            <a:spLocks noGrp="1"/>
          </p:cNvSpPr>
          <p:nvPr>
            <p:ph type="title"/>
          </p:nvPr>
        </p:nvSpPr>
        <p:spPr>
          <a:xfrm>
            <a:off x="533399" y="753228"/>
            <a:ext cx="6952129" cy="1080938"/>
          </a:xfrm>
        </p:spPr>
        <p:txBody>
          <a:bodyPr/>
          <a:lstStyle/>
          <a:p>
            <a:r>
              <a:rPr lang="en-IN" dirty="0"/>
              <a:t>INSIGHTS AND RECOMMENDATIONS</a:t>
            </a:r>
          </a:p>
        </p:txBody>
      </p:sp>
      <p:sp>
        <p:nvSpPr>
          <p:cNvPr id="4" name="Content Placeholder 3">
            <a:extLst>
              <a:ext uri="{FF2B5EF4-FFF2-40B4-BE49-F238E27FC236}">
                <a16:creationId xmlns:a16="http://schemas.microsoft.com/office/drawing/2014/main" id="{D215D07A-4FFF-4A0D-ADB3-C2AE0AD20B20}"/>
              </a:ext>
            </a:extLst>
          </p:cNvPr>
          <p:cNvSpPr>
            <a:spLocks noGrp="1"/>
          </p:cNvSpPr>
          <p:nvPr>
            <p:ph sz="half" idx="2"/>
          </p:nvPr>
        </p:nvSpPr>
        <p:spPr>
          <a:xfrm>
            <a:off x="533399" y="2076896"/>
            <a:ext cx="7490013" cy="4679504"/>
          </a:xfrm>
        </p:spPr>
        <p:txBody>
          <a:bodyPr>
            <a:normAutofit/>
          </a:bodyPr>
          <a:lstStyle/>
          <a:p>
            <a:pPr marL="457200" indent="-457200">
              <a:buFont typeface="+mj-lt"/>
              <a:buAutoNum type="arabicPeriod"/>
            </a:pPr>
            <a:r>
              <a:rPr lang="en-IN" sz="2000" dirty="0"/>
              <a:t>There are items which are both costly and high failure rate or rate of consumption which needs to be replaced with a better alternative.</a:t>
            </a:r>
          </a:p>
          <a:p>
            <a:pPr marL="457200" indent="-457200">
              <a:buFont typeface="+mj-lt"/>
              <a:buAutoNum type="arabicPeriod"/>
            </a:pPr>
            <a:r>
              <a:rPr lang="en-IN" sz="2000" dirty="0"/>
              <a:t>Due to manual entry in store records and low price per unit there are some items whose consumption stay hidden, Temperature sticker is one such item. Replacement time of temperature stickers should be increased and should be used at motor TB only.</a:t>
            </a:r>
          </a:p>
          <a:p>
            <a:pPr marL="457200" indent="-457200">
              <a:buFont typeface="+mj-lt"/>
              <a:buAutoNum type="arabicPeriod"/>
            </a:pPr>
            <a:endParaRPr lang="en-IN" sz="2000" dirty="0"/>
          </a:p>
          <a:p>
            <a:pPr marL="457200" indent="-457200">
              <a:buFont typeface="+mj-lt"/>
              <a:buAutoNum type="arabicPeriod"/>
            </a:pPr>
            <a:endParaRPr lang="en-IN" sz="2000" dirty="0"/>
          </a:p>
          <a:p>
            <a:pPr marL="457200" indent="-457200">
              <a:buFont typeface="+mj-lt"/>
              <a:buAutoNum type="arabicPeriod"/>
            </a:pPr>
            <a:endParaRPr lang="en-IN" sz="2000" dirty="0"/>
          </a:p>
          <a:p>
            <a:pPr marL="457200" indent="-457200">
              <a:buFont typeface="+mj-lt"/>
              <a:buAutoNum type="arabicPeriod"/>
            </a:pPr>
            <a:endParaRPr lang="en-IN" sz="2000" dirty="0"/>
          </a:p>
          <a:p>
            <a:pPr marL="457200" indent="-457200">
              <a:buFont typeface="+mj-lt"/>
              <a:buAutoNum type="arabicPeriod"/>
            </a:pPr>
            <a:r>
              <a:rPr lang="en-IN" sz="2000" dirty="0"/>
              <a:t>A proper store stock record system needs to be prepared.</a:t>
            </a:r>
          </a:p>
          <a:p>
            <a:endParaRPr lang="en-IN" dirty="0"/>
          </a:p>
          <a:p>
            <a:pPr marL="0" indent="0">
              <a:buNone/>
            </a:pPr>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71AB639B-C1F3-4792-9992-556590C86892}"/>
              </a:ext>
            </a:extLst>
          </p:cNvPr>
          <p:cNvPicPr>
            <a:picLocks noChangeAspect="1"/>
          </p:cNvPicPr>
          <p:nvPr/>
        </p:nvPicPr>
        <p:blipFill>
          <a:blip r:embed="rId2"/>
          <a:stretch>
            <a:fillRect/>
          </a:stretch>
        </p:blipFill>
        <p:spPr>
          <a:xfrm>
            <a:off x="1271109" y="4556017"/>
            <a:ext cx="6797585" cy="1361425"/>
          </a:xfrm>
          <a:prstGeom prst="rect">
            <a:avLst/>
          </a:prstGeom>
        </p:spPr>
      </p:pic>
      <p:sp>
        <p:nvSpPr>
          <p:cNvPr id="6" name="TextBox 5">
            <a:extLst>
              <a:ext uri="{FF2B5EF4-FFF2-40B4-BE49-F238E27FC236}">
                <a16:creationId xmlns:a16="http://schemas.microsoft.com/office/drawing/2014/main" id="{A0E863AD-8E92-46CE-A026-2EA3BD2D6CA5}"/>
              </a:ext>
            </a:extLst>
          </p:cNvPr>
          <p:cNvSpPr txBox="1"/>
          <p:nvPr/>
        </p:nvSpPr>
        <p:spPr>
          <a:xfrm>
            <a:off x="204318" y="4852008"/>
            <a:ext cx="1203512" cy="769441"/>
          </a:xfrm>
          <a:prstGeom prst="rect">
            <a:avLst/>
          </a:prstGeom>
          <a:noFill/>
        </p:spPr>
        <p:txBody>
          <a:bodyPr wrap="square" rtlCol="0">
            <a:spAutoFit/>
          </a:bodyPr>
          <a:lstStyle/>
          <a:p>
            <a:r>
              <a:rPr lang="en-IN" sz="1100" dirty="0">
                <a:solidFill>
                  <a:schemeClr val="bg1"/>
                </a:solidFill>
                <a:latin typeface="Arial Rounded MT Bold" panose="020F0704030504030204" pitchFamily="34" charset="0"/>
              </a:rPr>
              <a:t>Reference:- </a:t>
            </a:r>
            <a:r>
              <a:rPr lang="en-IN" sz="1100" i="1" dirty="0">
                <a:solidFill>
                  <a:schemeClr val="bg1"/>
                </a:solidFill>
                <a:latin typeface="Arial Rounded MT Bold" panose="020F0704030504030204" pitchFamily="34" charset="0"/>
              </a:rPr>
              <a:t>Standard maintenance guide.</a:t>
            </a:r>
          </a:p>
        </p:txBody>
      </p:sp>
    </p:spTree>
    <p:extLst>
      <p:ext uri="{BB962C8B-B14F-4D97-AF65-F5344CB8AC3E}">
        <p14:creationId xmlns:p14="http://schemas.microsoft.com/office/powerpoint/2010/main" val="79536244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1351</TotalTime>
  <Words>397</Words>
  <Application>Microsoft Office PowerPoint</Application>
  <PresentationFormat>On-screen Show (4:3)</PresentationFormat>
  <Paragraphs>38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Narrow</vt:lpstr>
      <vt:lpstr>Arial Rounded MT Bold</vt:lpstr>
      <vt:lpstr>Artifakt Element</vt:lpstr>
      <vt:lpstr>Trebuchet MS</vt:lpstr>
      <vt:lpstr>Berlin</vt:lpstr>
      <vt:lpstr>CAPSTONE PROJECT -Integrated Electrical Maintenance Equipment Analysis (2018-2021) </vt:lpstr>
      <vt:lpstr>Data- Collection</vt:lpstr>
      <vt:lpstr>Analysis (Graphs and Charts) and interpretation</vt:lpstr>
      <vt:lpstr>Analysis (Graphs and Charts) and interpretation</vt:lpstr>
      <vt:lpstr>INSIGHTS AND RECOMMENDATIONS</vt:lpstr>
    </vt:vector>
  </TitlesOfParts>
  <Company>TATASTEEL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CAPSTONE PROJECT-</dc:title>
  <dc:creator>SHEKHAR MOHANTY HEMANT</dc:creator>
  <cp:lastModifiedBy>Hemant 436</cp:lastModifiedBy>
  <cp:revision>35</cp:revision>
  <dcterms:created xsi:type="dcterms:W3CDTF">2021-11-24T13:58:48Z</dcterms:created>
  <dcterms:modified xsi:type="dcterms:W3CDTF">2021-12-06T13:50:53Z</dcterms:modified>
</cp:coreProperties>
</file>