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5"/>
  </p:notesMasterIdLst>
  <p:sldIdLst>
    <p:sldId id="300" r:id="rId2"/>
    <p:sldId id="301" r:id="rId3"/>
    <p:sldId id="309" r:id="rId4"/>
    <p:sldId id="310" r:id="rId5"/>
    <p:sldId id="311" r:id="rId6"/>
    <p:sldId id="312" r:id="rId7"/>
    <p:sldId id="313" r:id="rId8"/>
    <p:sldId id="314" r:id="rId9"/>
    <p:sldId id="318" r:id="rId10"/>
    <p:sldId id="315" r:id="rId11"/>
    <p:sldId id="316" r:id="rId12"/>
    <p:sldId id="317" r:id="rId13"/>
    <p:sldId id="319" r:id="rId14"/>
    <p:sldId id="320" r:id="rId15"/>
    <p:sldId id="321" r:id="rId16"/>
    <p:sldId id="299" r:id="rId17"/>
    <p:sldId id="287" r:id="rId18"/>
    <p:sldId id="322" r:id="rId19"/>
    <p:sldId id="323" r:id="rId20"/>
    <p:sldId id="324" r:id="rId21"/>
    <p:sldId id="325" r:id="rId22"/>
    <p:sldId id="326" r:id="rId23"/>
    <p:sldId id="327" r:id="rId24"/>
    <p:sldId id="328" r:id="rId25"/>
    <p:sldId id="330" r:id="rId26"/>
    <p:sldId id="331" r:id="rId27"/>
    <p:sldId id="332" r:id="rId28"/>
    <p:sldId id="333" r:id="rId29"/>
    <p:sldId id="334" r:id="rId30"/>
    <p:sldId id="335" r:id="rId31"/>
    <p:sldId id="336" r:id="rId32"/>
    <p:sldId id="337" r:id="rId33"/>
    <p:sldId id="338" r:id="rId34"/>
    <p:sldId id="339" r:id="rId35"/>
    <p:sldId id="340" r:id="rId36"/>
    <p:sldId id="341" r:id="rId37"/>
    <p:sldId id="342" r:id="rId38"/>
    <p:sldId id="343" r:id="rId39"/>
    <p:sldId id="344" r:id="rId40"/>
    <p:sldId id="345" r:id="rId41"/>
    <p:sldId id="346" r:id="rId42"/>
    <p:sldId id="347" r:id="rId43"/>
    <p:sldId id="348" r:id="rId44"/>
    <p:sldId id="349" r:id="rId45"/>
    <p:sldId id="350" r:id="rId46"/>
    <p:sldId id="351" r:id="rId47"/>
    <p:sldId id="352" r:id="rId48"/>
    <p:sldId id="353" r:id="rId49"/>
    <p:sldId id="354" r:id="rId50"/>
    <p:sldId id="355" r:id="rId51"/>
    <p:sldId id="356" r:id="rId52"/>
    <p:sldId id="357" r:id="rId53"/>
    <p:sldId id="358" r:id="rId54"/>
    <p:sldId id="359" r:id="rId55"/>
    <p:sldId id="360" r:id="rId56"/>
    <p:sldId id="361" r:id="rId57"/>
    <p:sldId id="362" r:id="rId58"/>
    <p:sldId id="363" r:id="rId59"/>
    <p:sldId id="365" r:id="rId60"/>
    <p:sldId id="364" r:id="rId61"/>
    <p:sldId id="366" r:id="rId62"/>
    <p:sldId id="367" r:id="rId63"/>
    <p:sldId id="368" r:id="rId6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l" defTabSz="2438338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kumimoji="0" sz="4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Neue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41651"/>
    <a:srgbClr val="42424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9448"/>
    <p:restoredTop sz="94682"/>
  </p:normalViewPr>
  <p:slideViewPr>
    <p:cSldViewPr snapToGrid="0">
      <p:cViewPr>
        <p:scale>
          <a:sx n="99" d="100"/>
          <a:sy n="99" d="100"/>
        </p:scale>
        <p:origin x="-5352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69" name="Shape 169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hor and Dat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1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10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10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Agenda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r>
              <a:t>Agenda Title</a:t>
            </a:r>
          </a:p>
        </p:txBody>
      </p:sp>
      <p:sp>
        <p:nvSpPr>
          <p:cNvPr id="109" name="Agenda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Agenda Subtitle</a:t>
            </a:r>
          </a:p>
        </p:txBody>
      </p:sp>
      <p:sp>
        <p:nvSpPr>
          <p:cNvPr id="110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z="5500" spc="-55"/>
            </a:lvl5pPr>
          </a:lstStyle>
          <a:p>
            <a:r>
              <a:t>Agenda Topics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1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tat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1160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Statement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1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ig F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z="25000" b="1" spc="-250"/>
            </a:lvl5pPr>
          </a:lstStyle>
          <a:p>
            <a:r>
              <a:t>100%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27" name="Fact informa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Fact information</a:t>
            </a:r>
          </a:p>
        </p:txBody>
      </p:sp>
      <p:sp>
        <p:nvSpPr>
          <p:cNvPr id="12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Attribution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Attribution</a:t>
            </a:r>
          </a:p>
        </p:txBody>
      </p:sp>
      <p:sp>
        <p:nvSpPr>
          <p:cNvPr id="136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z="8500" spc="-17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r>
              <a:t>“Notable Quote”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13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 - 3 U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wl of salad with fried rice, boiled eggs and chopsticks"/>
          <p:cNvSpPr>
            <a:spLocks noGrp="1"/>
          </p:cNvSpPr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5" name="Bowl with salmon cakes, salad and houmous "/>
          <p:cNvSpPr>
            <a:spLocks noGrp="1"/>
          </p:cNvSpPr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6" name="Bowl of pappardelle pasta with parsley butter, roasted hazelnuts and shaved parmesan cheese"/>
          <p:cNvSpPr>
            <a:spLocks noGrp="1"/>
          </p:cNvSpPr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47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wl of salad with fried rice, boiled eggs and chopsticks"/>
          <p:cNvSpPr>
            <a:spLocks noGrp="1"/>
          </p:cNvSpPr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15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dos and limes"/>
          <p:cNvSpPr>
            <a:spLocks noGrp="1"/>
          </p:cNvSpPr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22" name="Presentation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z="11600" spc="-232"/>
            </a:lvl1pPr>
          </a:lstStyle>
          <a:p>
            <a:r>
              <a:t>Presentation Title</a:t>
            </a:r>
          </a:p>
        </p:txBody>
      </p:sp>
      <p:sp>
        <p:nvSpPr>
          <p:cNvPr id="23" name="Author and Date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3600" b="1"/>
            </a:lvl1pPr>
          </a:lstStyle>
          <a:p>
            <a:r>
              <a:t>Author and Date</a:t>
            </a:r>
          </a:p>
        </p:txBody>
      </p:sp>
      <p:sp>
        <p:nvSpPr>
          <p:cNvPr id="2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Presentation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2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Photo 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wl with salmon cakes, salad and houmous"/>
          <p:cNvSpPr>
            <a:spLocks noGrp="1"/>
          </p:cNvSpPr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3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r>
              <a:t>Slide Title</a:t>
            </a:r>
          </a:p>
        </p:txBody>
      </p:sp>
      <p:sp>
        <p:nvSpPr>
          <p:cNvPr id="34" name="Body Level One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5pPr>
          </a:lstStyle>
          <a:p>
            <a:r>
              <a:t>Slide Subtitle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3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&amp;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Slide Title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43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44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5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ody Level One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5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61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62" name="Bowl of pappardelle pasta with parsley butter, roasted hazelnuts and shaved parmesan cheese"/>
          <p:cNvSpPr>
            <a:spLocks noGrp="1"/>
          </p:cNvSpPr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6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6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Smal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7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7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7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Live Video La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Slide Subtitle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sz="5500" b="1"/>
            </a:lvl1pPr>
          </a:lstStyle>
          <a:p>
            <a:r>
              <a:t>Slide Subtitle</a:t>
            </a:r>
          </a:p>
        </p:txBody>
      </p:sp>
      <p:sp>
        <p:nvSpPr>
          <p:cNvPr id="82" name="Body Level One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83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r>
              <a:t>Slide Title</a:t>
            </a:r>
          </a:p>
        </p:txBody>
      </p:sp>
      <p:sp>
        <p:nvSpPr>
          <p:cNvPr id="84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ection Title"/>
          <p:cNvSpPr txBox="1">
            <a:spLocks noGrp="1"/>
          </p:cNvSpPr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sz="11600" b="0" spc="-232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r>
              <a:t>Section Title</a:t>
            </a:r>
          </a:p>
        </p:txBody>
      </p:sp>
      <p:sp>
        <p:nvSpPr>
          <p:cNvPr id="9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Title"/>
          <p:cNvSpPr txBox="1">
            <a:spLocks noGrp="1"/>
          </p:cNvSpPr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Title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normAutofit/>
          </a:bodyPr>
          <a:lstStyle/>
          <a:p>
            <a:r>
              <a:t>Slide bullet text</a:t>
            </a:r>
          </a:p>
          <a:p>
            <a:pPr lvl="1"/>
            <a:endParaRPr/>
          </a:p>
          <a:p>
            <a:pPr lvl="2"/>
            <a:endParaRPr/>
          </a:p>
          <a:p>
            <a:pPr lvl="3"/>
            <a:endParaRPr/>
          </a:p>
          <a:p>
            <a:pPr lvl="4"/>
            <a:endParaRPr/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500" b="1" i="0" u="none" strike="noStrike" cap="none" spc="-17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sz="48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1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7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5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7.xml"/><Relationship Id="rId5" Type="http://schemas.openxmlformats.org/officeDocument/2006/relationships/image" Target="../media/image16.png"/><Relationship Id="rId4" Type="http://schemas.openxmlformats.org/officeDocument/2006/relationships/image" Target="../media/image2.jp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in a suit and tie&#10;&#10;Description automatically generated">
            <a:extLst>
              <a:ext uri="{FF2B5EF4-FFF2-40B4-BE49-F238E27FC236}">
                <a16:creationId xmlns:a16="http://schemas.microsoft.com/office/drawing/2014/main" id="{7B8D90F0-42BA-49DA-56FB-93817A0438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24" y="2162629"/>
            <a:ext cx="3263899" cy="4125205"/>
          </a:xfrm>
          <a:prstGeom prst="rect">
            <a:avLst/>
          </a:prstGeom>
        </p:spPr>
      </p:pic>
      <p:sp>
        <p:nvSpPr>
          <p:cNvPr id="3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4FBEE3F5-1D26-00A2-A10A-6A51D17F432A}"/>
              </a:ext>
            </a:extLst>
          </p:cNvPr>
          <p:cNvSpPr/>
          <p:nvPr/>
        </p:nvSpPr>
        <p:spPr>
          <a:xfrm>
            <a:off x="1432724" y="7165604"/>
            <a:ext cx="3263900" cy="1910903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000" dirty="0">
                <a:solidFill>
                  <a:srgbClr val="7030A0"/>
                </a:solidFill>
                <a:latin typeface="Bradley Hand" pitchFamily="2" charset="77"/>
              </a:rPr>
              <a:t>Robert Prim</a:t>
            </a:r>
          </a:p>
        </p:txBody>
      </p:sp>
      <p:sp>
        <p:nvSpPr>
          <p:cNvPr id="4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D458E1C6-B38F-16A5-53E8-8B95199149FD}"/>
              </a:ext>
            </a:extLst>
          </p:cNvPr>
          <p:cNvSpPr/>
          <p:nvPr/>
        </p:nvSpPr>
        <p:spPr>
          <a:xfrm>
            <a:off x="1432723" y="9487578"/>
            <a:ext cx="3263900" cy="955452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000" dirty="0">
                <a:solidFill>
                  <a:srgbClr val="7030A0"/>
                </a:solidFill>
                <a:latin typeface="Bradley Hand" pitchFamily="2" charset="77"/>
              </a:rPr>
              <a:t>1957</a:t>
            </a:r>
          </a:p>
        </p:txBody>
      </p:sp>
      <p:sp>
        <p:nvSpPr>
          <p:cNvPr id="5" name="Candy: A problem on leetcode">
            <a:extLst>
              <a:ext uri="{FF2B5EF4-FFF2-40B4-BE49-F238E27FC236}">
                <a16:creationId xmlns:a16="http://schemas.microsoft.com/office/drawing/2014/main" id="{0361972A-4DDE-5EF3-914E-BC6CEEA01DDC}"/>
              </a:ext>
            </a:extLst>
          </p:cNvPr>
          <p:cNvSpPr/>
          <p:nvPr/>
        </p:nvSpPr>
        <p:spPr>
          <a:xfrm>
            <a:off x="6531428" y="5230559"/>
            <a:ext cx="16751273" cy="2114550"/>
          </a:xfrm>
          <a:prstGeom prst="roundRect">
            <a:avLst>
              <a:gd name="adj" fmla="val 1661"/>
            </a:avLst>
          </a:prstGeom>
          <a:gradFill>
            <a:gsLst>
              <a:gs pos="0">
                <a:srgbClr val="FF40FF">
                  <a:alpha val="93276"/>
                </a:srgbClr>
              </a:gs>
              <a:gs pos="100000">
                <a:srgbClr val="FF2600">
                  <a:alpha val="93276"/>
                </a:srgbClr>
              </a:gs>
            </a:gsLst>
            <a:lin ang="5461434"/>
          </a:gradFill>
          <a:ln w="12700">
            <a:solidFill>
              <a:srgbClr val="000000">
                <a:alpha val="93276"/>
              </a:srgbClr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rPr lang="en-US" sz="6600" dirty="0"/>
              <a:t>Prims Algorithm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11533603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Box 28">
            <a:extLst>
              <a:ext uri="{FF2B5EF4-FFF2-40B4-BE49-F238E27FC236}">
                <a16:creationId xmlns:a16="http://schemas.microsoft.com/office/drawing/2014/main" id="{6B4D1D20-DDF1-2D73-CA2F-42D91113AC9E}"/>
              </a:ext>
            </a:extLst>
          </p:cNvPr>
          <p:cNvSpPr txBox="1"/>
          <p:nvPr/>
        </p:nvSpPr>
        <p:spPr>
          <a:xfrm>
            <a:off x="4166077" y="100966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5" name="!!star1">
            <a:extLst>
              <a:ext uri="{FF2B5EF4-FFF2-40B4-BE49-F238E27FC236}">
                <a16:creationId xmlns:a16="http://schemas.microsoft.com/office/drawing/2014/main" id="{6CF89BCA-E651-4B57-CE72-DC0EC1E18799}"/>
              </a:ext>
            </a:extLst>
          </p:cNvPr>
          <p:cNvSpPr/>
          <p:nvPr/>
        </p:nvSpPr>
        <p:spPr>
          <a:xfrm>
            <a:off x="578875" y="2297836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6" name="!!star8">
            <a:extLst>
              <a:ext uri="{FF2B5EF4-FFF2-40B4-BE49-F238E27FC236}">
                <a16:creationId xmlns:a16="http://schemas.microsoft.com/office/drawing/2014/main" id="{373604AF-18A7-223C-93B5-EC43558F6F9E}"/>
              </a:ext>
            </a:extLst>
          </p:cNvPr>
          <p:cNvSpPr/>
          <p:nvPr/>
        </p:nvSpPr>
        <p:spPr>
          <a:xfrm>
            <a:off x="8237677" y="162116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7" name="!!star5">
            <a:extLst>
              <a:ext uri="{FF2B5EF4-FFF2-40B4-BE49-F238E27FC236}">
                <a16:creationId xmlns:a16="http://schemas.microsoft.com/office/drawing/2014/main" id="{6E67BAB4-6CDA-15A2-003B-97EB8804C29F}"/>
              </a:ext>
            </a:extLst>
          </p:cNvPr>
          <p:cNvSpPr/>
          <p:nvPr/>
        </p:nvSpPr>
        <p:spPr>
          <a:xfrm>
            <a:off x="2736519" y="5792716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!!star4">
            <a:extLst>
              <a:ext uri="{FF2B5EF4-FFF2-40B4-BE49-F238E27FC236}">
                <a16:creationId xmlns:a16="http://schemas.microsoft.com/office/drawing/2014/main" id="{9280ADD5-62CF-E6C4-0D7D-792119163DDA}"/>
              </a:ext>
            </a:extLst>
          </p:cNvPr>
          <p:cNvSpPr/>
          <p:nvPr/>
        </p:nvSpPr>
        <p:spPr>
          <a:xfrm>
            <a:off x="853642" y="9722873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9" name="!!star3">
            <a:extLst>
              <a:ext uri="{FF2B5EF4-FFF2-40B4-BE49-F238E27FC236}">
                <a16:creationId xmlns:a16="http://schemas.microsoft.com/office/drawing/2014/main" id="{B27248D0-C77D-15B1-AD70-49F18D8497C0}"/>
              </a:ext>
            </a:extLst>
          </p:cNvPr>
          <p:cNvSpPr/>
          <p:nvPr/>
        </p:nvSpPr>
        <p:spPr>
          <a:xfrm>
            <a:off x="5610446" y="919124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0" name="!!star2">
            <a:extLst>
              <a:ext uri="{FF2B5EF4-FFF2-40B4-BE49-F238E27FC236}">
                <a16:creationId xmlns:a16="http://schemas.microsoft.com/office/drawing/2014/main" id="{848B9DE5-C619-84FD-0DAB-860AB9E6186D}"/>
              </a:ext>
            </a:extLst>
          </p:cNvPr>
          <p:cNvSpPr/>
          <p:nvPr/>
        </p:nvSpPr>
        <p:spPr>
          <a:xfrm>
            <a:off x="11928172" y="82187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62" name="!!af">
            <a:extLst>
              <a:ext uri="{FF2B5EF4-FFF2-40B4-BE49-F238E27FC236}">
                <a16:creationId xmlns:a16="http://schemas.microsoft.com/office/drawing/2014/main" id="{C5B39199-B14D-1723-92A3-2027BA68E480}"/>
              </a:ext>
            </a:extLst>
          </p:cNvPr>
          <p:cNvCxnSpPr>
            <a:cxnSpLocks/>
            <a:stCxn id="60" idx="1"/>
            <a:endCxn id="55" idx="5"/>
          </p:cNvCxnSpPr>
          <p:nvPr/>
        </p:nvCxnSpPr>
        <p:spPr>
          <a:xfrm flipH="1" flipV="1">
            <a:off x="1359364" y="3012031"/>
            <a:ext cx="10702719" cy="5329255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390FA65-451D-7A1C-8E61-42826DE9489A}"/>
              </a:ext>
            </a:extLst>
          </p:cNvPr>
          <p:cNvCxnSpPr>
            <a:cxnSpLocks/>
            <a:stCxn id="58" idx="0"/>
            <a:endCxn id="57" idx="3"/>
          </p:cNvCxnSpPr>
          <p:nvPr/>
        </p:nvCxnSpPr>
        <p:spPr>
          <a:xfrm flipV="1">
            <a:off x="1310842" y="6506911"/>
            <a:ext cx="1559588" cy="321596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EF481ED-65F8-404A-5B8E-D47F932ED81D}"/>
              </a:ext>
            </a:extLst>
          </p:cNvPr>
          <p:cNvCxnSpPr>
            <a:cxnSpLocks/>
            <a:stCxn id="57" idx="1"/>
            <a:endCxn id="55" idx="5"/>
          </p:cNvCxnSpPr>
          <p:nvPr/>
        </p:nvCxnSpPr>
        <p:spPr>
          <a:xfrm flipH="1" flipV="1">
            <a:off x="1359364" y="3012031"/>
            <a:ext cx="1511066" cy="290322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!!ad">
            <a:extLst>
              <a:ext uri="{FF2B5EF4-FFF2-40B4-BE49-F238E27FC236}">
                <a16:creationId xmlns:a16="http://schemas.microsoft.com/office/drawing/2014/main" id="{EECA31C1-A09A-4F94-B13C-7C1803AA2E93}"/>
              </a:ext>
            </a:extLst>
          </p:cNvPr>
          <p:cNvCxnSpPr>
            <a:cxnSpLocks/>
            <a:stCxn id="56" idx="2"/>
            <a:endCxn id="55" idx="7"/>
          </p:cNvCxnSpPr>
          <p:nvPr/>
        </p:nvCxnSpPr>
        <p:spPr>
          <a:xfrm flipH="1">
            <a:off x="1359364" y="2039535"/>
            <a:ext cx="6878313" cy="380838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2D0FAA0-6463-AB6F-AE20-B8334A2CB3FF}"/>
              </a:ext>
            </a:extLst>
          </p:cNvPr>
          <p:cNvCxnSpPr>
            <a:cxnSpLocks/>
            <a:stCxn id="58" idx="6"/>
            <a:endCxn id="59" idx="3"/>
          </p:cNvCxnSpPr>
          <p:nvPr/>
        </p:nvCxnSpPr>
        <p:spPr>
          <a:xfrm flipV="1">
            <a:off x="1768042" y="9905440"/>
            <a:ext cx="3976315" cy="235799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FCD8883-463A-83D7-ECBE-65019CABCECA}"/>
              </a:ext>
            </a:extLst>
          </p:cNvPr>
          <p:cNvSpPr txBox="1"/>
          <p:nvPr/>
        </p:nvSpPr>
        <p:spPr>
          <a:xfrm>
            <a:off x="3548304" y="293192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48B8F07-2FC4-F9C0-F02E-01405912D347}"/>
              </a:ext>
            </a:extLst>
          </p:cNvPr>
          <p:cNvSpPr txBox="1"/>
          <p:nvPr/>
        </p:nvSpPr>
        <p:spPr>
          <a:xfrm>
            <a:off x="1842331" y="413202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4D06C38-48A2-1CC9-75F5-8DAC729B219C}"/>
              </a:ext>
            </a:extLst>
          </p:cNvPr>
          <p:cNvSpPr txBox="1"/>
          <p:nvPr/>
        </p:nvSpPr>
        <p:spPr>
          <a:xfrm>
            <a:off x="2286867" y="763216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3" name="!!box">
            <a:extLst>
              <a:ext uri="{FF2B5EF4-FFF2-40B4-BE49-F238E27FC236}">
                <a16:creationId xmlns:a16="http://schemas.microsoft.com/office/drawing/2014/main" id="{D1F6CA23-6424-563A-16E9-A636946BC14D}"/>
              </a:ext>
            </a:extLst>
          </p:cNvPr>
          <p:cNvSpPr/>
          <p:nvPr/>
        </p:nvSpPr>
        <p:spPr>
          <a:xfrm>
            <a:off x="13831824" y="436413"/>
            <a:ext cx="9805091" cy="1284317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Proof: 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Let us assume that the edge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a,f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is in the minimum spanning tree T.</a:t>
            </a: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FA729-0B49-61B8-000A-6E560F83E9BA}"/>
              </a:ext>
            </a:extLst>
          </p:cNvPr>
          <p:cNvSpPr txBox="1"/>
          <p:nvPr/>
        </p:nvSpPr>
        <p:spPr>
          <a:xfrm>
            <a:off x="3462167" y="973543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1750220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112F4A51-A154-9D7B-7C97-7DBDDEB524C6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5ED7059-5167-D5C2-4132-4303854051D3}"/>
              </a:ext>
            </a:extLst>
          </p:cNvPr>
          <p:cNvSpPr/>
          <p:nvPr/>
        </p:nvSpPr>
        <p:spPr>
          <a:xfrm>
            <a:off x="-27162" y="712052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4D1D20-DDF1-2D73-CA2F-42D91113AC9E}"/>
              </a:ext>
            </a:extLst>
          </p:cNvPr>
          <p:cNvSpPr txBox="1"/>
          <p:nvPr/>
        </p:nvSpPr>
        <p:spPr>
          <a:xfrm>
            <a:off x="3208635" y="146086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5" name="!!star1">
            <a:extLst>
              <a:ext uri="{FF2B5EF4-FFF2-40B4-BE49-F238E27FC236}">
                <a16:creationId xmlns:a16="http://schemas.microsoft.com/office/drawing/2014/main" id="{6CF89BCA-E651-4B57-CE72-DC0EC1E18799}"/>
              </a:ext>
            </a:extLst>
          </p:cNvPr>
          <p:cNvSpPr/>
          <p:nvPr/>
        </p:nvSpPr>
        <p:spPr>
          <a:xfrm>
            <a:off x="962193" y="228589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6" name="!!star8">
            <a:extLst>
              <a:ext uri="{FF2B5EF4-FFF2-40B4-BE49-F238E27FC236}">
                <a16:creationId xmlns:a16="http://schemas.microsoft.com/office/drawing/2014/main" id="{373604AF-18A7-223C-93B5-EC43558F6F9E}"/>
              </a:ext>
            </a:extLst>
          </p:cNvPr>
          <p:cNvSpPr/>
          <p:nvPr/>
        </p:nvSpPr>
        <p:spPr>
          <a:xfrm>
            <a:off x="4760252" y="254763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7" name="!!star5">
            <a:extLst>
              <a:ext uri="{FF2B5EF4-FFF2-40B4-BE49-F238E27FC236}">
                <a16:creationId xmlns:a16="http://schemas.microsoft.com/office/drawing/2014/main" id="{6E67BAB4-6CDA-15A2-003B-97EB8804C29F}"/>
              </a:ext>
            </a:extLst>
          </p:cNvPr>
          <p:cNvSpPr/>
          <p:nvPr/>
        </p:nvSpPr>
        <p:spPr>
          <a:xfrm>
            <a:off x="2736519" y="5792716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!!star4">
            <a:extLst>
              <a:ext uri="{FF2B5EF4-FFF2-40B4-BE49-F238E27FC236}">
                <a16:creationId xmlns:a16="http://schemas.microsoft.com/office/drawing/2014/main" id="{9280ADD5-62CF-E6C4-0D7D-792119163DDA}"/>
              </a:ext>
            </a:extLst>
          </p:cNvPr>
          <p:cNvSpPr/>
          <p:nvPr/>
        </p:nvSpPr>
        <p:spPr>
          <a:xfrm>
            <a:off x="853642" y="9722873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9" name="!!star3">
            <a:extLst>
              <a:ext uri="{FF2B5EF4-FFF2-40B4-BE49-F238E27FC236}">
                <a16:creationId xmlns:a16="http://schemas.microsoft.com/office/drawing/2014/main" id="{B27248D0-C77D-15B1-AD70-49F18D8497C0}"/>
              </a:ext>
            </a:extLst>
          </p:cNvPr>
          <p:cNvSpPr/>
          <p:nvPr/>
        </p:nvSpPr>
        <p:spPr>
          <a:xfrm>
            <a:off x="3976297" y="9354746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0" name="!!star2">
            <a:extLst>
              <a:ext uri="{FF2B5EF4-FFF2-40B4-BE49-F238E27FC236}">
                <a16:creationId xmlns:a16="http://schemas.microsoft.com/office/drawing/2014/main" id="{848B9DE5-C619-84FD-0DAB-860AB9E6186D}"/>
              </a:ext>
            </a:extLst>
          </p:cNvPr>
          <p:cNvSpPr/>
          <p:nvPr/>
        </p:nvSpPr>
        <p:spPr>
          <a:xfrm>
            <a:off x="11928172" y="82187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62" name="!!af">
            <a:extLst>
              <a:ext uri="{FF2B5EF4-FFF2-40B4-BE49-F238E27FC236}">
                <a16:creationId xmlns:a16="http://schemas.microsoft.com/office/drawing/2014/main" id="{C5B39199-B14D-1723-92A3-2027BA68E480}"/>
              </a:ext>
            </a:extLst>
          </p:cNvPr>
          <p:cNvCxnSpPr>
            <a:cxnSpLocks/>
            <a:stCxn id="60" idx="1"/>
            <a:endCxn id="55" idx="5"/>
          </p:cNvCxnSpPr>
          <p:nvPr/>
        </p:nvCxnSpPr>
        <p:spPr>
          <a:xfrm flipH="1" flipV="1">
            <a:off x="1742682" y="3000086"/>
            <a:ext cx="10319401" cy="5341200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390FA65-451D-7A1C-8E61-42826DE9489A}"/>
              </a:ext>
            </a:extLst>
          </p:cNvPr>
          <p:cNvCxnSpPr>
            <a:cxnSpLocks/>
            <a:stCxn id="58" idx="0"/>
            <a:endCxn id="57" idx="3"/>
          </p:cNvCxnSpPr>
          <p:nvPr/>
        </p:nvCxnSpPr>
        <p:spPr>
          <a:xfrm flipV="1">
            <a:off x="1310842" y="6506911"/>
            <a:ext cx="1559588" cy="321596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EF481ED-65F8-404A-5B8E-D47F932ED81D}"/>
              </a:ext>
            </a:extLst>
          </p:cNvPr>
          <p:cNvCxnSpPr>
            <a:cxnSpLocks/>
            <a:stCxn id="57" idx="1"/>
            <a:endCxn id="55" idx="5"/>
          </p:cNvCxnSpPr>
          <p:nvPr/>
        </p:nvCxnSpPr>
        <p:spPr>
          <a:xfrm flipH="1" flipV="1">
            <a:off x="1742682" y="3000086"/>
            <a:ext cx="1127748" cy="2915167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!!ad">
            <a:extLst>
              <a:ext uri="{FF2B5EF4-FFF2-40B4-BE49-F238E27FC236}">
                <a16:creationId xmlns:a16="http://schemas.microsoft.com/office/drawing/2014/main" id="{EECA31C1-A09A-4F94-B13C-7C1803AA2E93}"/>
              </a:ext>
            </a:extLst>
          </p:cNvPr>
          <p:cNvCxnSpPr>
            <a:cxnSpLocks/>
            <a:stCxn id="56" idx="2"/>
          </p:cNvCxnSpPr>
          <p:nvPr/>
        </p:nvCxnSpPr>
        <p:spPr>
          <a:xfrm flipH="1" flipV="1">
            <a:off x="1842331" y="2800075"/>
            <a:ext cx="2917921" cy="165929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2D0FAA0-6463-AB6F-AE20-B8334A2CB3FF}"/>
              </a:ext>
            </a:extLst>
          </p:cNvPr>
          <p:cNvCxnSpPr>
            <a:cxnSpLocks/>
            <a:stCxn id="58" idx="6"/>
            <a:endCxn id="59" idx="3"/>
          </p:cNvCxnSpPr>
          <p:nvPr/>
        </p:nvCxnSpPr>
        <p:spPr>
          <a:xfrm flipV="1">
            <a:off x="1768042" y="10068941"/>
            <a:ext cx="2342166" cy="72298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FCD8883-463A-83D7-ECBE-65019CABCECA}"/>
              </a:ext>
            </a:extLst>
          </p:cNvPr>
          <p:cNvSpPr txBox="1"/>
          <p:nvPr/>
        </p:nvSpPr>
        <p:spPr>
          <a:xfrm>
            <a:off x="3548304" y="293192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48B8F07-2FC4-F9C0-F02E-01405912D347}"/>
              </a:ext>
            </a:extLst>
          </p:cNvPr>
          <p:cNvSpPr txBox="1"/>
          <p:nvPr/>
        </p:nvSpPr>
        <p:spPr>
          <a:xfrm>
            <a:off x="1842331" y="413202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4D06C38-48A2-1CC9-75F5-8DAC729B219C}"/>
              </a:ext>
            </a:extLst>
          </p:cNvPr>
          <p:cNvSpPr txBox="1"/>
          <p:nvPr/>
        </p:nvSpPr>
        <p:spPr>
          <a:xfrm>
            <a:off x="2286867" y="763216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3" name="!!box">
            <a:extLst>
              <a:ext uri="{FF2B5EF4-FFF2-40B4-BE49-F238E27FC236}">
                <a16:creationId xmlns:a16="http://schemas.microsoft.com/office/drawing/2014/main" id="{D1F6CA23-6424-563A-16E9-A636946BC14D}"/>
              </a:ext>
            </a:extLst>
          </p:cNvPr>
          <p:cNvSpPr/>
          <p:nvPr/>
        </p:nvSpPr>
        <p:spPr>
          <a:xfrm>
            <a:off x="13831824" y="436413"/>
            <a:ext cx="9805091" cy="1284317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Proof: 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Let us assume that the edge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a,f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is in the minimum spanning tree T.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Consider the cut (S,V-s) obtained by removing the edge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a,f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We claim there is an edge going across the cut with weight less than w(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a,f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Remember the cycle C</a:t>
            </a: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FA729-0B49-61B8-000A-6E560F83E9BA}"/>
              </a:ext>
            </a:extLst>
          </p:cNvPr>
          <p:cNvSpPr txBox="1"/>
          <p:nvPr/>
        </p:nvSpPr>
        <p:spPr>
          <a:xfrm>
            <a:off x="2516367" y="979305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8D8F6F-8A27-C19A-249E-C4D65490200C}"/>
              </a:ext>
            </a:extLst>
          </p:cNvPr>
          <p:cNvSpPr/>
          <p:nvPr/>
        </p:nvSpPr>
        <p:spPr>
          <a:xfrm>
            <a:off x="414904" y="11587471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A93EADF-63BA-8C64-50A6-46DC4F5D2844}"/>
              </a:ext>
            </a:extLst>
          </p:cNvPr>
          <p:cNvSpPr/>
          <p:nvPr/>
        </p:nvSpPr>
        <p:spPr>
          <a:xfrm>
            <a:off x="10952492" y="3097902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V-S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6180479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112F4A51-A154-9D7B-7C97-7DBDDEB524C6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5ED7059-5167-D5C2-4132-4303854051D3}"/>
              </a:ext>
            </a:extLst>
          </p:cNvPr>
          <p:cNvSpPr/>
          <p:nvPr/>
        </p:nvSpPr>
        <p:spPr>
          <a:xfrm>
            <a:off x="-27162" y="712052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4D1D20-DDF1-2D73-CA2F-42D91113AC9E}"/>
              </a:ext>
            </a:extLst>
          </p:cNvPr>
          <p:cNvSpPr txBox="1"/>
          <p:nvPr/>
        </p:nvSpPr>
        <p:spPr>
          <a:xfrm>
            <a:off x="3208635" y="146086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5" name="!!star1">
            <a:extLst>
              <a:ext uri="{FF2B5EF4-FFF2-40B4-BE49-F238E27FC236}">
                <a16:creationId xmlns:a16="http://schemas.microsoft.com/office/drawing/2014/main" id="{6CF89BCA-E651-4B57-CE72-DC0EC1E18799}"/>
              </a:ext>
            </a:extLst>
          </p:cNvPr>
          <p:cNvSpPr/>
          <p:nvPr/>
        </p:nvSpPr>
        <p:spPr>
          <a:xfrm>
            <a:off x="962193" y="228589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6" name="!!star8">
            <a:extLst>
              <a:ext uri="{FF2B5EF4-FFF2-40B4-BE49-F238E27FC236}">
                <a16:creationId xmlns:a16="http://schemas.microsoft.com/office/drawing/2014/main" id="{373604AF-18A7-223C-93B5-EC43558F6F9E}"/>
              </a:ext>
            </a:extLst>
          </p:cNvPr>
          <p:cNvSpPr/>
          <p:nvPr/>
        </p:nvSpPr>
        <p:spPr>
          <a:xfrm>
            <a:off x="4760252" y="254763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7" name="!!star5">
            <a:extLst>
              <a:ext uri="{FF2B5EF4-FFF2-40B4-BE49-F238E27FC236}">
                <a16:creationId xmlns:a16="http://schemas.microsoft.com/office/drawing/2014/main" id="{6E67BAB4-6CDA-15A2-003B-97EB8804C29F}"/>
              </a:ext>
            </a:extLst>
          </p:cNvPr>
          <p:cNvSpPr/>
          <p:nvPr/>
        </p:nvSpPr>
        <p:spPr>
          <a:xfrm>
            <a:off x="2736519" y="5792716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!!star4">
            <a:extLst>
              <a:ext uri="{FF2B5EF4-FFF2-40B4-BE49-F238E27FC236}">
                <a16:creationId xmlns:a16="http://schemas.microsoft.com/office/drawing/2014/main" id="{9280ADD5-62CF-E6C4-0D7D-792119163DDA}"/>
              </a:ext>
            </a:extLst>
          </p:cNvPr>
          <p:cNvSpPr/>
          <p:nvPr/>
        </p:nvSpPr>
        <p:spPr>
          <a:xfrm>
            <a:off x="853642" y="9722873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9" name="!!star3">
            <a:extLst>
              <a:ext uri="{FF2B5EF4-FFF2-40B4-BE49-F238E27FC236}">
                <a16:creationId xmlns:a16="http://schemas.microsoft.com/office/drawing/2014/main" id="{B27248D0-C77D-15B1-AD70-49F18D8497C0}"/>
              </a:ext>
            </a:extLst>
          </p:cNvPr>
          <p:cNvSpPr/>
          <p:nvPr/>
        </p:nvSpPr>
        <p:spPr>
          <a:xfrm>
            <a:off x="3976297" y="9354746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0" name="!!star2">
            <a:extLst>
              <a:ext uri="{FF2B5EF4-FFF2-40B4-BE49-F238E27FC236}">
                <a16:creationId xmlns:a16="http://schemas.microsoft.com/office/drawing/2014/main" id="{848B9DE5-C619-84FD-0DAB-860AB9E6186D}"/>
              </a:ext>
            </a:extLst>
          </p:cNvPr>
          <p:cNvSpPr/>
          <p:nvPr/>
        </p:nvSpPr>
        <p:spPr>
          <a:xfrm>
            <a:off x="11928172" y="82187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62" name="!!af">
            <a:extLst>
              <a:ext uri="{FF2B5EF4-FFF2-40B4-BE49-F238E27FC236}">
                <a16:creationId xmlns:a16="http://schemas.microsoft.com/office/drawing/2014/main" id="{C5B39199-B14D-1723-92A3-2027BA68E480}"/>
              </a:ext>
            </a:extLst>
          </p:cNvPr>
          <p:cNvCxnSpPr>
            <a:cxnSpLocks/>
            <a:stCxn id="60" idx="1"/>
            <a:endCxn id="55" idx="5"/>
          </p:cNvCxnSpPr>
          <p:nvPr/>
        </p:nvCxnSpPr>
        <p:spPr>
          <a:xfrm flipH="1" flipV="1">
            <a:off x="1742682" y="3000086"/>
            <a:ext cx="10319401" cy="5341200"/>
          </a:xfrm>
          <a:prstGeom prst="line">
            <a:avLst/>
          </a:prstGeom>
          <a:noFill/>
          <a:ln w="127000" cap="flat" cmpd="thinThick">
            <a:solidFill>
              <a:schemeClr val="accent6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390FA65-451D-7A1C-8E61-42826DE9489A}"/>
              </a:ext>
            </a:extLst>
          </p:cNvPr>
          <p:cNvCxnSpPr>
            <a:cxnSpLocks/>
            <a:stCxn id="58" idx="0"/>
            <a:endCxn id="57" idx="3"/>
          </p:cNvCxnSpPr>
          <p:nvPr/>
        </p:nvCxnSpPr>
        <p:spPr>
          <a:xfrm flipV="1">
            <a:off x="1310842" y="6506911"/>
            <a:ext cx="1559588" cy="321596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EC39435-9BEB-DFDD-04C8-36FDA3A063F3}"/>
              </a:ext>
            </a:extLst>
          </p:cNvPr>
          <p:cNvCxnSpPr>
            <a:cxnSpLocks/>
            <a:stCxn id="59" idx="1"/>
            <a:endCxn id="57" idx="5"/>
          </p:cNvCxnSpPr>
          <p:nvPr/>
        </p:nvCxnSpPr>
        <p:spPr>
          <a:xfrm flipH="1" flipV="1">
            <a:off x="3517008" y="6506911"/>
            <a:ext cx="593200" cy="2970372"/>
          </a:xfrm>
          <a:prstGeom prst="line">
            <a:avLst/>
          </a:prstGeom>
          <a:noFill/>
          <a:ln w="127000" cap="flat" cmpd="thinThick">
            <a:solidFill>
              <a:schemeClr val="accent6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F232F9C-2847-D228-5ECF-C47B15E02901}"/>
              </a:ext>
            </a:extLst>
          </p:cNvPr>
          <p:cNvCxnSpPr>
            <a:cxnSpLocks/>
            <a:stCxn id="60" idx="2"/>
            <a:endCxn id="59" idx="6"/>
          </p:cNvCxnSpPr>
          <p:nvPr/>
        </p:nvCxnSpPr>
        <p:spPr>
          <a:xfrm flipH="1">
            <a:off x="4890697" y="8637115"/>
            <a:ext cx="7037475" cy="1135997"/>
          </a:xfrm>
          <a:prstGeom prst="line">
            <a:avLst/>
          </a:prstGeom>
          <a:noFill/>
          <a:ln w="127000" cap="flat" cmpd="thinThick">
            <a:solidFill>
              <a:schemeClr val="accent6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EF481ED-65F8-404A-5B8E-D47F932ED81D}"/>
              </a:ext>
            </a:extLst>
          </p:cNvPr>
          <p:cNvCxnSpPr>
            <a:cxnSpLocks/>
            <a:stCxn id="57" idx="1"/>
            <a:endCxn id="55" idx="5"/>
          </p:cNvCxnSpPr>
          <p:nvPr/>
        </p:nvCxnSpPr>
        <p:spPr>
          <a:xfrm flipH="1" flipV="1">
            <a:off x="1742682" y="3000086"/>
            <a:ext cx="1127748" cy="2915167"/>
          </a:xfrm>
          <a:prstGeom prst="line">
            <a:avLst/>
          </a:prstGeom>
          <a:noFill/>
          <a:ln w="127000" cap="flat" cmpd="thinThick">
            <a:solidFill>
              <a:schemeClr val="accent6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!!ad">
            <a:extLst>
              <a:ext uri="{FF2B5EF4-FFF2-40B4-BE49-F238E27FC236}">
                <a16:creationId xmlns:a16="http://schemas.microsoft.com/office/drawing/2014/main" id="{EECA31C1-A09A-4F94-B13C-7C1803AA2E93}"/>
              </a:ext>
            </a:extLst>
          </p:cNvPr>
          <p:cNvCxnSpPr>
            <a:cxnSpLocks/>
            <a:stCxn id="56" idx="2"/>
          </p:cNvCxnSpPr>
          <p:nvPr/>
        </p:nvCxnSpPr>
        <p:spPr>
          <a:xfrm flipH="1" flipV="1">
            <a:off x="1842331" y="2800075"/>
            <a:ext cx="2917921" cy="165929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2D0FAA0-6463-AB6F-AE20-B8334A2CB3FF}"/>
              </a:ext>
            </a:extLst>
          </p:cNvPr>
          <p:cNvCxnSpPr>
            <a:cxnSpLocks/>
            <a:stCxn id="58" idx="6"/>
            <a:endCxn id="59" idx="3"/>
          </p:cNvCxnSpPr>
          <p:nvPr/>
        </p:nvCxnSpPr>
        <p:spPr>
          <a:xfrm flipV="1">
            <a:off x="1768042" y="10068941"/>
            <a:ext cx="2342166" cy="72298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3" name="TextBox 72">
            <a:extLst>
              <a:ext uri="{FF2B5EF4-FFF2-40B4-BE49-F238E27FC236}">
                <a16:creationId xmlns:a16="http://schemas.microsoft.com/office/drawing/2014/main" id="{0FCD8883-463A-83D7-ECBE-65019CABCECA}"/>
              </a:ext>
            </a:extLst>
          </p:cNvPr>
          <p:cNvSpPr txBox="1"/>
          <p:nvPr/>
        </p:nvSpPr>
        <p:spPr>
          <a:xfrm>
            <a:off x="3548304" y="293192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48B8F07-2FC4-F9C0-F02E-01405912D347}"/>
              </a:ext>
            </a:extLst>
          </p:cNvPr>
          <p:cNvSpPr txBox="1"/>
          <p:nvPr/>
        </p:nvSpPr>
        <p:spPr>
          <a:xfrm>
            <a:off x="1842331" y="413202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4D06C38-48A2-1CC9-75F5-8DAC729B219C}"/>
              </a:ext>
            </a:extLst>
          </p:cNvPr>
          <p:cNvSpPr txBox="1"/>
          <p:nvPr/>
        </p:nvSpPr>
        <p:spPr>
          <a:xfrm>
            <a:off x="2286867" y="763216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EC4529B-20A7-354A-3FA3-79DF353175DB}"/>
              </a:ext>
            </a:extLst>
          </p:cNvPr>
          <p:cNvSpPr txBox="1"/>
          <p:nvPr/>
        </p:nvSpPr>
        <p:spPr>
          <a:xfrm>
            <a:off x="8694877" y="878490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FA729-0B49-61B8-000A-6E560F83E9BA}"/>
              </a:ext>
            </a:extLst>
          </p:cNvPr>
          <p:cNvSpPr txBox="1"/>
          <p:nvPr/>
        </p:nvSpPr>
        <p:spPr>
          <a:xfrm>
            <a:off x="2516367" y="979305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8D8F6F-8A27-C19A-249E-C4D65490200C}"/>
              </a:ext>
            </a:extLst>
          </p:cNvPr>
          <p:cNvSpPr/>
          <p:nvPr/>
        </p:nvSpPr>
        <p:spPr>
          <a:xfrm>
            <a:off x="414904" y="11587471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A93EADF-63BA-8C64-50A6-46DC4F5D2844}"/>
              </a:ext>
            </a:extLst>
          </p:cNvPr>
          <p:cNvSpPr/>
          <p:nvPr/>
        </p:nvSpPr>
        <p:spPr>
          <a:xfrm>
            <a:off x="10952492" y="3097902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V-S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4612CD-F82C-C30B-B3E7-0A9FDE3EA724}"/>
              </a:ext>
            </a:extLst>
          </p:cNvPr>
          <p:cNvSpPr txBox="1"/>
          <p:nvPr/>
        </p:nvSpPr>
        <p:spPr>
          <a:xfrm>
            <a:off x="3940219" y="709723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" name="!!box">
            <a:extLst>
              <a:ext uri="{FF2B5EF4-FFF2-40B4-BE49-F238E27FC236}">
                <a16:creationId xmlns:a16="http://schemas.microsoft.com/office/drawing/2014/main" id="{A998FA01-6AF2-FFB4-A9FA-0A0ECF5A8672}"/>
              </a:ext>
            </a:extLst>
          </p:cNvPr>
          <p:cNvSpPr/>
          <p:nvPr/>
        </p:nvSpPr>
        <p:spPr>
          <a:xfrm>
            <a:off x="13831824" y="436413"/>
            <a:ext cx="9805091" cy="1284317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Proof: 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Let us assume that the edge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a,f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is in the minimum spanning tree T.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Consider the cut (S,V-s) obtained by removing the edge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a,f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We claim there is an edge going across the cut with weight less than w(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a,f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Remember the cycle C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Remove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a,f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from T and add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e,f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to T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endParaRPr lang="en-IN" sz="4000" dirty="0">
              <a:solidFill>
                <a:srgbClr val="7030A0"/>
              </a:solidFill>
              <a:latin typeface="Bradley Hand" pitchFamily="2" charset="77"/>
            </a:endParaRP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9560293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Oval 15">
            <a:extLst>
              <a:ext uri="{FF2B5EF4-FFF2-40B4-BE49-F238E27FC236}">
                <a16:creationId xmlns:a16="http://schemas.microsoft.com/office/drawing/2014/main" id="{112F4A51-A154-9D7B-7C97-7DBDDEB524C6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05ED7059-5167-D5C2-4132-4303854051D3}"/>
              </a:ext>
            </a:extLst>
          </p:cNvPr>
          <p:cNvSpPr/>
          <p:nvPr/>
        </p:nvSpPr>
        <p:spPr>
          <a:xfrm>
            <a:off x="-27162" y="712052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4D1D20-DDF1-2D73-CA2F-42D91113AC9E}"/>
              </a:ext>
            </a:extLst>
          </p:cNvPr>
          <p:cNvSpPr txBox="1"/>
          <p:nvPr/>
        </p:nvSpPr>
        <p:spPr>
          <a:xfrm>
            <a:off x="3208635" y="146086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5" name="!!star1">
            <a:extLst>
              <a:ext uri="{FF2B5EF4-FFF2-40B4-BE49-F238E27FC236}">
                <a16:creationId xmlns:a16="http://schemas.microsoft.com/office/drawing/2014/main" id="{6CF89BCA-E651-4B57-CE72-DC0EC1E18799}"/>
              </a:ext>
            </a:extLst>
          </p:cNvPr>
          <p:cNvSpPr/>
          <p:nvPr/>
        </p:nvSpPr>
        <p:spPr>
          <a:xfrm>
            <a:off x="962193" y="228589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6" name="!!star8">
            <a:extLst>
              <a:ext uri="{FF2B5EF4-FFF2-40B4-BE49-F238E27FC236}">
                <a16:creationId xmlns:a16="http://schemas.microsoft.com/office/drawing/2014/main" id="{373604AF-18A7-223C-93B5-EC43558F6F9E}"/>
              </a:ext>
            </a:extLst>
          </p:cNvPr>
          <p:cNvSpPr/>
          <p:nvPr/>
        </p:nvSpPr>
        <p:spPr>
          <a:xfrm>
            <a:off x="4760252" y="254763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7" name="!!star5">
            <a:extLst>
              <a:ext uri="{FF2B5EF4-FFF2-40B4-BE49-F238E27FC236}">
                <a16:creationId xmlns:a16="http://schemas.microsoft.com/office/drawing/2014/main" id="{6E67BAB4-6CDA-15A2-003B-97EB8804C29F}"/>
              </a:ext>
            </a:extLst>
          </p:cNvPr>
          <p:cNvSpPr/>
          <p:nvPr/>
        </p:nvSpPr>
        <p:spPr>
          <a:xfrm>
            <a:off x="2736519" y="5792716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!!star4">
            <a:extLst>
              <a:ext uri="{FF2B5EF4-FFF2-40B4-BE49-F238E27FC236}">
                <a16:creationId xmlns:a16="http://schemas.microsoft.com/office/drawing/2014/main" id="{9280ADD5-62CF-E6C4-0D7D-792119163DDA}"/>
              </a:ext>
            </a:extLst>
          </p:cNvPr>
          <p:cNvSpPr/>
          <p:nvPr/>
        </p:nvSpPr>
        <p:spPr>
          <a:xfrm>
            <a:off x="853642" y="9722873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9" name="!!star3">
            <a:extLst>
              <a:ext uri="{FF2B5EF4-FFF2-40B4-BE49-F238E27FC236}">
                <a16:creationId xmlns:a16="http://schemas.microsoft.com/office/drawing/2014/main" id="{B27248D0-C77D-15B1-AD70-49F18D8497C0}"/>
              </a:ext>
            </a:extLst>
          </p:cNvPr>
          <p:cNvSpPr/>
          <p:nvPr/>
        </p:nvSpPr>
        <p:spPr>
          <a:xfrm>
            <a:off x="3976297" y="9354746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0" name="!!star2">
            <a:extLst>
              <a:ext uri="{FF2B5EF4-FFF2-40B4-BE49-F238E27FC236}">
                <a16:creationId xmlns:a16="http://schemas.microsoft.com/office/drawing/2014/main" id="{848B9DE5-C619-84FD-0DAB-860AB9E6186D}"/>
              </a:ext>
            </a:extLst>
          </p:cNvPr>
          <p:cNvSpPr/>
          <p:nvPr/>
        </p:nvSpPr>
        <p:spPr>
          <a:xfrm>
            <a:off x="11928172" y="82187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390FA65-451D-7A1C-8E61-42826DE9489A}"/>
              </a:ext>
            </a:extLst>
          </p:cNvPr>
          <p:cNvCxnSpPr>
            <a:cxnSpLocks/>
            <a:stCxn id="58" idx="0"/>
            <a:endCxn id="57" idx="3"/>
          </p:cNvCxnSpPr>
          <p:nvPr/>
        </p:nvCxnSpPr>
        <p:spPr>
          <a:xfrm flipV="1">
            <a:off x="1310842" y="6506911"/>
            <a:ext cx="1559588" cy="321596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F232F9C-2847-D228-5ECF-C47B15E02901}"/>
              </a:ext>
            </a:extLst>
          </p:cNvPr>
          <p:cNvCxnSpPr>
            <a:cxnSpLocks/>
            <a:stCxn id="60" idx="2"/>
            <a:endCxn id="59" idx="6"/>
          </p:cNvCxnSpPr>
          <p:nvPr/>
        </p:nvCxnSpPr>
        <p:spPr>
          <a:xfrm flipH="1">
            <a:off x="4890697" y="8637115"/>
            <a:ext cx="7037475" cy="1135997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EF481ED-65F8-404A-5B8E-D47F932ED81D}"/>
              </a:ext>
            </a:extLst>
          </p:cNvPr>
          <p:cNvCxnSpPr>
            <a:cxnSpLocks/>
            <a:stCxn id="57" idx="1"/>
            <a:endCxn id="55" idx="5"/>
          </p:cNvCxnSpPr>
          <p:nvPr/>
        </p:nvCxnSpPr>
        <p:spPr>
          <a:xfrm flipH="1" flipV="1">
            <a:off x="1742682" y="3000086"/>
            <a:ext cx="1127748" cy="2915167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!!ad">
            <a:extLst>
              <a:ext uri="{FF2B5EF4-FFF2-40B4-BE49-F238E27FC236}">
                <a16:creationId xmlns:a16="http://schemas.microsoft.com/office/drawing/2014/main" id="{EECA31C1-A09A-4F94-B13C-7C1803AA2E93}"/>
              </a:ext>
            </a:extLst>
          </p:cNvPr>
          <p:cNvCxnSpPr>
            <a:cxnSpLocks/>
            <a:stCxn id="56" idx="2"/>
          </p:cNvCxnSpPr>
          <p:nvPr/>
        </p:nvCxnSpPr>
        <p:spPr>
          <a:xfrm flipH="1" flipV="1">
            <a:off x="1842331" y="2800075"/>
            <a:ext cx="2917921" cy="165929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2D0FAA0-6463-AB6F-AE20-B8334A2CB3FF}"/>
              </a:ext>
            </a:extLst>
          </p:cNvPr>
          <p:cNvCxnSpPr>
            <a:cxnSpLocks/>
            <a:stCxn id="58" idx="6"/>
            <a:endCxn id="59" idx="3"/>
          </p:cNvCxnSpPr>
          <p:nvPr/>
        </p:nvCxnSpPr>
        <p:spPr>
          <a:xfrm flipV="1">
            <a:off x="1768042" y="10068941"/>
            <a:ext cx="2342166" cy="72298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048B8F07-2FC4-F9C0-F02E-01405912D347}"/>
              </a:ext>
            </a:extLst>
          </p:cNvPr>
          <p:cNvSpPr txBox="1"/>
          <p:nvPr/>
        </p:nvSpPr>
        <p:spPr>
          <a:xfrm>
            <a:off x="1842331" y="413202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4D06C38-48A2-1CC9-75F5-8DAC729B219C}"/>
              </a:ext>
            </a:extLst>
          </p:cNvPr>
          <p:cNvSpPr txBox="1"/>
          <p:nvPr/>
        </p:nvSpPr>
        <p:spPr>
          <a:xfrm>
            <a:off x="2286867" y="763216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EC4529B-20A7-354A-3FA3-79DF353175DB}"/>
              </a:ext>
            </a:extLst>
          </p:cNvPr>
          <p:cNvSpPr txBox="1"/>
          <p:nvPr/>
        </p:nvSpPr>
        <p:spPr>
          <a:xfrm>
            <a:off x="8694877" y="878490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FA729-0B49-61B8-000A-6E560F83E9BA}"/>
              </a:ext>
            </a:extLst>
          </p:cNvPr>
          <p:cNvSpPr txBox="1"/>
          <p:nvPr/>
        </p:nvSpPr>
        <p:spPr>
          <a:xfrm>
            <a:off x="2516367" y="979305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908D8F6F-8A27-C19A-249E-C4D65490200C}"/>
              </a:ext>
            </a:extLst>
          </p:cNvPr>
          <p:cNvSpPr/>
          <p:nvPr/>
        </p:nvSpPr>
        <p:spPr>
          <a:xfrm>
            <a:off x="414904" y="11587471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3A93EADF-63BA-8C64-50A6-46DC4F5D2844}"/>
              </a:ext>
            </a:extLst>
          </p:cNvPr>
          <p:cNvSpPr/>
          <p:nvPr/>
        </p:nvSpPr>
        <p:spPr>
          <a:xfrm>
            <a:off x="10952492" y="3097902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V-S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!!box">
            <a:extLst>
              <a:ext uri="{FF2B5EF4-FFF2-40B4-BE49-F238E27FC236}">
                <a16:creationId xmlns:a16="http://schemas.microsoft.com/office/drawing/2014/main" id="{A998FA01-6AF2-FFB4-A9FA-0A0ECF5A8672}"/>
              </a:ext>
            </a:extLst>
          </p:cNvPr>
          <p:cNvSpPr/>
          <p:nvPr/>
        </p:nvSpPr>
        <p:spPr>
          <a:xfrm>
            <a:off x="13831824" y="436413"/>
            <a:ext cx="9805091" cy="1284317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Proof: 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Let us assume that the edge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a,f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is in the minimum spanning tree T.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Consider the cut (S,V-s) obtained by removing the edge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a,f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We claim there is an edge going across the cut with weight less than w(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a,f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Remember the cycle C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Remove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a,f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from T and add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e,f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to T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T-(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a,f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)+(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e,f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is a tree with lesser weight.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But we started out with a minimum spanning tree T.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This implies that our assumption is wrong.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Or, in words,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a,f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is not in the minimum spanning tree.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endParaRPr lang="en-IN" sz="4000" dirty="0">
              <a:solidFill>
                <a:srgbClr val="7030A0"/>
              </a:solidFill>
              <a:latin typeface="Bradley Hand" pitchFamily="2" charset="77"/>
            </a:endParaRP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3540736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971841BF-8812-32A4-9B4E-5E5692327B84}"/>
              </a:ext>
            </a:extLst>
          </p:cNvPr>
          <p:cNvSpPr/>
          <p:nvPr/>
        </p:nvSpPr>
        <p:spPr>
          <a:xfrm>
            <a:off x="-27162" y="712052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6BAEA1-9712-C5CB-8408-F33DC4A14D31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1D1A095-FDFB-7D9F-D6BF-5B1FC32F1A46}"/>
              </a:ext>
            </a:extLst>
          </p:cNvPr>
          <p:cNvSpPr/>
          <p:nvPr/>
        </p:nvSpPr>
        <p:spPr>
          <a:xfrm>
            <a:off x="617887" y="12034435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D85C2F71-9C5F-C754-91AA-65555E83B838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0D892D4-53F4-0FEE-5C6A-63B2AC0B5E7F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50D5C691-CB6C-1C6E-A8B9-77C93909143C}"/>
              </a:ext>
            </a:extLst>
          </p:cNvPr>
          <p:cNvSpPr/>
          <p:nvPr/>
        </p:nvSpPr>
        <p:spPr>
          <a:xfrm>
            <a:off x="625163" y="58838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5C71075B-8704-D9E2-EF72-1B69767D3228}"/>
              </a:ext>
            </a:extLst>
          </p:cNvPr>
          <p:cNvSpPr/>
          <p:nvPr/>
        </p:nvSpPr>
        <p:spPr>
          <a:xfrm>
            <a:off x="2213418" y="10059670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621C9A15-5B93-ACDA-B880-E20684560E25}"/>
              </a:ext>
            </a:extLst>
          </p:cNvPr>
          <p:cNvSpPr/>
          <p:nvPr/>
        </p:nvSpPr>
        <p:spPr>
          <a:xfrm>
            <a:off x="11277600" y="1127659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CC8AF083-2C41-3C98-8D14-F8B0DAEFE322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37" name="!!df">
            <a:extLst>
              <a:ext uri="{FF2B5EF4-FFF2-40B4-BE49-F238E27FC236}">
                <a16:creationId xmlns:a16="http://schemas.microsoft.com/office/drawing/2014/main" id="{BAB85CFB-691A-F456-C161-FF22095E41B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11115195" y="2297316"/>
            <a:ext cx="1909465" cy="5374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!!af">
            <a:extLst>
              <a:ext uri="{FF2B5EF4-FFF2-40B4-BE49-F238E27FC236}">
                <a16:creationId xmlns:a16="http://schemas.microsoft.com/office/drawing/2014/main" id="{5420A008-7616-CA11-D943-7A193490E8E5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2670618" y="2754769"/>
            <a:ext cx="10354042" cy="47651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!!bd">
            <a:extLst>
              <a:ext uri="{FF2B5EF4-FFF2-40B4-BE49-F238E27FC236}">
                <a16:creationId xmlns:a16="http://schemas.microsoft.com/office/drawing/2014/main" id="{36A1F051-CA7D-E2A7-FDDE-EFF124E80FCA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1405652" y="2297316"/>
            <a:ext cx="9062965" cy="370903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!!bc">
            <a:extLst>
              <a:ext uri="{FF2B5EF4-FFF2-40B4-BE49-F238E27FC236}">
                <a16:creationId xmlns:a16="http://schemas.microsoft.com/office/drawing/2014/main" id="{9BACFC18-F6CB-5B79-9C31-BD06AB548B3C}"/>
              </a:ext>
            </a:extLst>
          </p:cNvPr>
          <p:cNvCxnSpPr>
            <a:cxnSpLocks/>
            <a:stCxn id="34" idx="0"/>
            <a:endCxn id="33" idx="4"/>
          </p:cNvCxnSpPr>
          <p:nvPr/>
        </p:nvCxnSpPr>
        <p:spPr>
          <a:xfrm flipH="1" flipV="1">
            <a:off x="1082363" y="6720544"/>
            <a:ext cx="1588255" cy="3339126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!!be">
            <a:extLst>
              <a:ext uri="{FF2B5EF4-FFF2-40B4-BE49-F238E27FC236}">
                <a16:creationId xmlns:a16="http://schemas.microsoft.com/office/drawing/2014/main" id="{588BB187-DD7F-9F3F-F127-191187D5DAB9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1405652" y="6598007"/>
            <a:ext cx="10005859" cy="4801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!!ef">
            <a:extLst>
              <a:ext uri="{FF2B5EF4-FFF2-40B4-BE49-F238E27FC236}">
                <a16:creationId xmlns:a16="http://schemas.microsoft.com/office/drawing/2014/main" id="{06AA3168-07FA-9BF0-F51B-14700E5F5CC7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11734800" y="8234081"/>
            <a:ext cx="1613149" cy="316505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!!ab">
            <a:extLst>
              <a:ext uri="{FF2B5EF4-FFF2-40B4-BE49-F238E27FC236}">
                <a16:creationId xmlns:a16="http://schemas.microsoft.com/office/drawing/2014/main" id="{04BFB163-C3C2-9D58-4CBE-CAAAE66B0243}"/>
              </a:ext>
            </a:extLst>
          </p:cNvPr>
          <p:cNvCxnSpPr>
            <a:cxnSpLocks/>
            <a:stCxn id="33" idx="0"/>
            <a:endCxn id="31" idx="3"/>
          </p:cNvCxnSpPr>
          <p:nvPr/>
        </p:nvCxnSpPr>
        <p:spPr>
          <a:xfrm flipV="1">
            <a:off x="1082363" y="2754769"/>
            <a:ext cx="941677" cy="3129043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!!ad">
            <a:extLst>
              <a:ext uri="{FF2B5EF4-FFF2-40B4-BE49-F238E27FC236}">
                <a16:creationId xmlns:a16="http://schemas.microsoft.com/office/drawing/2014/main" id="{30C60E4C-DAE5-9F39-BF00-DAD9D863388D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!!ac">
            <a:extLst>
              <a:ext uri="{FF2B5EF4-FFF2-40B4-BE49-F238E27FC236}">
                <a16:creationId xmlns:a16="http://schemas.microsoft.com/office/drawing/2014/main" id="{50F68362-FBC4-291D-E5F2-1553DC54BFD7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2347329" y="2877306"/>
            <a:ext cx="323289" cy="718236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!!ce">
            <a:extLst>
              <a:ext uri="{FF2B5EF4-FFF2-40B4-BE49-F238E27FC236}">
                <a16:creationId xmlns:a16="http://schemas.microsoft.com/office/drawing/2014/main" id="{5DA3B6D9-0605-0D29-0140-DE5A0CD68ACC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3127818" y="10478036"/>
            <a:ext cx="8149782" cy="12169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!!bf">
            <a:extLst>
              <a:ext uri="{FF2B5EF4-FFF2-40B4-BE49-F238E27FC236}">
                <a16:creationId xmlns:a16="http://schemas.microsoft.com/office/drawing/2014/main" id="{D5731923-F0E2-1CC6-39AD-570542F2899A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1539563" y="6302178"/>
            <a:ext cx="11485097" cy="121770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DF987C-272A-BA12-B981-1CAA9B6FAB29}"/>
              </a:ext>
            </a:extLst>
          </p:cNvPr>
          <p:cNvSpPr txBox="1"/>
          <p:nvPr/>
        </p:nvSpPr>
        <p:spPr>
          <a:xfrm>
            <a:off x="2074160" y="413567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245"/>
                  </a:srgb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565452-457C-5B3B-37AF-3CE89174E36C}"/>
              </a:ext>
            </a:extLst>
          </p:cNvPr>
          <p:cNvSpPr txBox="1"/>
          <p:nvPr/>
        </p:nvSpPr>
        <p:spPr>
          <a:xfrm>
            <a:off x="7073056" y="371651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99614E-D262-550D-3329-3EB5B6D3472C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3D1FB7-4507-89EC-231D-85914000A249}"/>
              </a:ext>
            </a:extLst>
          </p:cNvPr>
          <p:cNvSpPr txBox="1"/>
          <p:nvPr/>
        </p:nvSpPr>
        <p:spPr>
          <a:xfrm>
            <a:off x="1045571" y="340687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018083-680C-F05F-05F2-D30382FA1DA3}"/>
              </a:ext>
            </a:extLst>
          </p:cNvPr>
          <p:cNvSpPr txBox="1"/>
          <p:nvPr/>
        </p:nvSpPr>
        <p:spPr>
          <a:xfrm>
            <a:off x="6464330" y="1063335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7F9FD4-3F90-3DC0-8863-701D2525ADBD}"/>
              </a:ext>
            </a:extLst>
          </p:cNvPr>
          <p:cNvSpPr txBox="1"/>
          <p:nvPr/>
        </p:nvSpPr>
        <p:spPr>
          <a:xfrm>
            <a:off x="5629185" y="753538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BB0219-ADED-CEBD-B589-830F5A6CE523}"/>
              </a:ext>
            </a:extLst>
          </p:cNvPr>
          <p:cNvSpPr txBox="1"/>
          <p:nvPr/>
        </p:nvSpPr>
        <p:spPr>
          <a:xfrm>
            <a:off x="7013794" y="643057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7E782F-63DA-C17E-4D1A-79DBB06F9588}"/>
              </a:ext>
            </a:extLst>
          </p:cNvPr>
          <p:cNvSpPr txBox="1"/>
          <p:nvPr/>
        </p:nvSpPr>
        <p:spPr>
          <a:xfrm>
            <a:off x="11903581" y="935516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ED5BEC-5624-1DD9-4C3E-7372FA4DDE45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5AF6141-BFCD-9228-26AD-4E9E8A12378F}"/>
              </a:ext>
            </a:extLst>
          </p:cNvPr>
          <p:cNvSpPr/>
          <p:nvPr/>
        </p:nvSpPr>
        <p:spPr>
          <a:xfrm>
            <a:off x="10952492" y="3097902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V-S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D8589E-20AF-7A40-6FF3-2778C7BB51E0}"/>
              </a:ext>
            </a:extLst>
          </p:cNvPr>
          <p:cNvSpPr txBox="1"/>
          <p:nvPr/>
        </p:nvSpPr>
        <p:spPr>
          <a:xfrm>
            <a:off x="1568099" y="766528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D47F5-5382-DB69-E151-24097039472D}"/>
              </a:ext>
            </a:extLst>
          </p:cNvPr>
          <p:cNvSpPr txBox="1"/>
          <p:nvPr/>
        </p:nvSpPr>
        <p:spPr>
          <a:xfrm>
            <a:off x="6761225" y="242293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  <p:sp>
        <p:nvSpPr>
          <p:cNvPr id="9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596EA78F-621C-67A7-6D01-E959EA3588BD}"/>
              </a:ext>
            </a:extLst>
          </p:cNvPr>
          <p:cNvSpPr/>
          <p:nvPr/>
        </p:nvSpPr>
        <p:spPr>
          <a:xfrm>
            <a:off x="14146131" y="2082299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But why is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a,c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not in the minimum spanning tree?</a:t>
            </a:r>
          </a:p>
        </p:txBody>
      </p:sp>
      <p:sp>
        <p:nvSpPr>
          <p:cNvPr id="10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57AB2782-90EA-07B3-9C6C-D4A5E2BEB7A9}"/>
              </a:ext>
            </a:extLst>
          </p:cNvPr>
          <p:cNvSpPr/>
          <p:nvPr/>
        </p:nvSpPr>
        <p:spPr>
          <a:xfrm>
            <a:off x="14189076" y="3668733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Can we use the cycle property?</a:t>
            </a:r>
          </a:p>
        </p:txBody>
      </p:sp>
      <p:sp>
        <p:nvSpPr>
          <p:cNvPr id="11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41735B84-3F05-45BA-4359-1CB8D563D5F6}"/>
              </a:ext>
            </a:extLst>
          </p:cNvPr>
          <p:cNvSpPr/>
          <p:nvPr/>
        </p:nvSpPr>
        <p:spPr>
          <a:xfrm>
            <a:off x="14146131" y="5379066"/>
            <a:ext cx="9805091" cy="1829808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Can you see that there is a cycle in which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a,c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is the heaviest edge?</a:t>
            </a:r>
          </a:p>
        </p:txBody>
      </p:sp>
      <p:sp>
        <p:nvSpPr>
          <p:cNvPr id="13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D797365B-6696-5E5F-B402-6C3088E4BDE4}"/>
              </a:ext>
            </a:extLst>
          </p:cNvPr>
          <p:cNvSpPr/>
          <p:nvPr/>
        </p:nvSpPr>
        <p:spPr>
          <a:xfrm>
            <a:off x="14189076" y="495865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Coming back to Prim’s algorithm example.</a:t>
            </a:r>
          </a:p>
        </p:txBody>
      </p:sp>
    </p:spTree>
    <p:extLst>
      <p:ext uri="{BB962C8B-B14F-4D97-AF65-F5344CB8AC3E}">
        <p14:creationId xmlns:p14="http://schemas.microsoft.com/office/powerpoint/2010/main" val="3914339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971841BF-8812-32A4-9B4E-5E5692327B84}"/>
              </a:ext>
            </a:extLst>
          </p:cNvPr>
          <p:cNvSpPr/>
          <p:nvPr/>
        </p:nvSpPr>
        <p:spPr>
          <a:xfrm>
            <a:off x="-27162" y="712052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6BAEA1-9712-C5CB-8408-F33DC4A14D31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1D1A095-FDFB-7D9F-D6BF-5B1FC32F1A46}"/>
              </a:ext>
            </a:extLst>
          </p:cNvPr>
          <p:cNvSpPr/>
          <p:nvPr/>
        </p:nvSpPr>
        <p:spPr>
          <a:xfrm>
            <a:off x="617887" y="12034435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D85C2F71-9C5F-C754-91AA-65555E83B838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0D892D4-53F4-0FEE-5C6A-63B2AC0B5E7F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50D5C691-CB6C-1C6E-A8B9-77C93909143C}"/>
              </a:ext>
            </a:extLst>
          </p:cNvPr>
          <p:cNvSpPr/>
          <p:nvPr/>
        </p:nvSpPr>
        <p:spPr>
          <a:xfrm>
            <a:off x="625163" y="58838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5C71075B-8704-D9E2-EF72-1B69767D3228}"/>
              </a:ext>
            </a:extLst>
          </p:cNvPr>
          <p:cNvSpPr/>
          <p:nvPr/>
        </p:nvSpPr>
        <p:spPr>
          <a:xfrm>
            <a:off x="2213418" y="10059670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621C9A15-5B93-ACDA-B880-E20684560E25}"/>
              </a:ext>
            </a:extLst>
          </p:cNvPr>
          <p:cNvSpPr/>
          <p:nvPr/>
        </p:nvSpPr>
        <p:spPr>
          <a:xfrm>
            <a:off x="11277600" y="1127659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CC8AF083-2C41-3C98-8D14-F8B0DAEFE322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37" name="!!df">
            <a:extLst>
              <a:ext uri="{FF2B5EF4-FFF2-40B4-BE49-F238E27FC236}">
                <a16:creationId xmlns:a16="http://schemas.microsoft.com/office/drawing/2014/main" id="{BAB85CFB-691A-F456-C161-FF22095E41B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11115195" y="2297316"/>
            <a:ext cx="1909465" cy="5374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!!af">
            <a:extLst>
              <a:ext uri="{FF2B5EF4-FFF2-40B4-BE49-F238E27FC236}">
                <a16:creationId xmlns:a16="http://schemas.microsoft.com/office/drawing/2014/main" id="{5420A008-7616-CA11-D943-7A193490E8E5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2670618" y="2754769"/>
            <a:ext cx="10354042" cy="47651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!!bd">
            <a:extLst>
              <a:ext uri="{FF2B5EF4-FFF2-40B4-BE49-F238E27FC236}">
                <a16:creationId xmlns:a16="http://schemas.microsoft.com/office/drawing/2014/main" id="{36A1F051-CA7D-E2A7-FDDE-EFF124E80FCA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1405652" y="2297316"/>
            <a:ext cx="9062965" cy="370903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!!bc">
            <a:extLst>
              <a:ext uri="{FF2B5EF4-FFF2-40B4-BE49-F238E27FC236}">
                <a16:creationId xmlns:a16="http://schemas.microsoft.com/office/drawing/2014/main" id="{9BACFC18-F6CB-5B79-9C31-BD06AB548B3C}"/>
              </a:ext>
            </a:extLst>
          </p:cNvPr>
          <p:cNvCxnSpPr>
            <a:cxnSpLocks/>
            <a:stCxn id="34" idx="0"/>
            <a:endCxn id="33" idx="4"/>
          </p:cNvCxnSpPr>
          <p:nvPr/>
        </p:nvCxnSpPr>
        <p:spPr>
          <a:xfrm flipH="1" flipV="1">
            <a:off x="1082363" y="6720544"/>
            <a:ext cx="1588255" cy="3339126"/>
          </a:xfrm>
          <a:prstGeom prst="line">
            <a:avLst/>
          </a:prstGeom>
          <a:noFill/>
          <a:ln w="127000" cap="flat" cmpd="thinThick">
            <a:solidFill>
              <a:schemeClr val="accent6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!!be">
            <a:extLst>
              <a:ext uri="{FF2B5EF4-FFF2-40B4-BE49-F238E27FC236}">
                <a16:creationId xmlns:a16="http://schemas.microsoft.com/office/drawing/2014/main" id="{588BB187-DD7F-9F3F-F127-191187D5DAB9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1405652" y="6598007"/>
            <a:ext cx="10005859" cy="4801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!!ef">
            <a:extLst>
              <a:ext uri="{FF2B5EF4-FFF2-40B4-BE49-F238E27FC236}">
                <a16:creationId xmlns:a16="http://schemas.microsoft.com/office/drawing/2014/main" id="{06AA3168-07FA-9BF0-F51B-14700E5F5CC7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11734800" y="8234081"/>
            <a:ext cx="1613149" cy="316505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!!ab">
            <a:extLst>
              <a:ext uri="{FF2B5EF4-FFF2-40B4-BE49-F238E27FC236}">
                <a16:creationId xmlns:a16="http://schemas.microsoft.com/office/drawing/2014/main" id="{04BFB163-C3C2-9D58-4CBE-CAAAE66B0243}"/>
              </a:ext>
            </a:extLst>
          </p:cNvPr>
          <p:cNvCxnSpPr>
            <a:cxnSpLocks/>
            <a:stCxn id="33" idx="0"/>
            <a:endCxn id="31" idx="3"/>
          </p:cNvCxnSpPr>
          <p:nvPr/>
        </p:nvCxnSpPr>
        <p:spPr>
          <a:xfrm flipV="1">
            <a:off x="1082363" y="2754769"/>
            <a:ext cx="941677" cy="3129043"/>
          </a:xfrm>
          <a:prstGeom prst="line">
            <a:avLst/>
          </a:prstGeom>
          <a:noFill/>
          <a:ln w="127000" cap="flat" cmpd="thinThick">
            <a:solidFill>
              <a:schemeClr val="accent6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!!ad">
            <a:extLst>
              <a:ext uri="{FF2B5EF4-FFF2-40B4-BE49-F238E27FC236}">
                <a16:creationId xmlns:a16="http://schemas.microsoft.com/office/drawing/2014/main" id="{30C60E4C-DAE5-9F39-BF00-DAD9D863388D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!!ac">
            <a:extLst>
              <a:ext uri="{FF2B5EF4-FFF2-40B4-BE49-F238E27FC236}">
                <a16:creationId xmlns:a16="http://schemas.microsoft.com/office/drawing/2014/main" id="{50F68362-FBC4-291D-E5F2-1553DC54BFD7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2347329" y="2877306"/>
            <a:ext cx="323289" cy="7182364"/>
          </a:xfrm>
          <a:prstGeom prst="line">
            <a:avLst/>
          </a:prstGeom>
          <a:noFill/>
          <a:ln w="127000" cap="flat" cmpd="thinThick">
            <a:solidFill>
              <a:schemeClr val="accent6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!!ce">
            <a:extLst>
              <a:ext uri="{FF2B5EF4-FFF2-40B4-BE49-F238E27FC236}">
                <a16:creationId xmlns:a16="http://schemas.microsoft.com/office/drawing/2014/main" id="{5DA3B6D9-0605-0D29-0140-DE5A0CD68ACC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3127818" y="10478036"/>
            <a:ext cx="8149782" cy="12169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!!bf">
            <a:extLst>
              <a:ext uri="{FF2B5EF4-FFF2-40B4-BE49-F238E27FC236}">
                <a16:creationId xmlns:a16="http://schemas.microsoft.com/office/drawing/2014/main" id="{D5731923-F0E2-1CC6-39AD-570542F2899A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1539563" y="6302178"/>
            <a:ext cx="11485097" cy="121770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DF987C-272A-BA12-B981-1CAA9B6FAB29}"/>
              </a:ext>
            </a:extLst>
          </p:cNvPr>
          <p:cNvSpPr txBox="1"/>
          <p:nvPr/>
        </p:nvSpPr>
        <p:spPr>
          <a:xfrm>
            <a:off x="2074160" y="413567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245"/>
                  </a:srgb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565452-457C-5B3B-37AF-3CE89174E36C}"/>
              </a:ext>
            </a:extLst>
          </p:cNvPr>
          <p:cNvSpPr txBox="1"/>
          <p:nvPr/>
        </p:nvSpPr>
        <p:spPr>
          <a:xfrm>
            <a:off x="7073056" y="371651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99614E-D262-550D-3329-3EB5B6D3472C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3D1FB7-4507-89EC-231D-85914000A249}"/>
              </a:ext>
            </a:extLst>
          </p:cNvPr>
          <p:cNvSpPr txBox="1"/>
          <p:nvPr/>
        </p:nvSpPr>
        <p:spPr>
          <a:xfrm>
            <a:off x="1045571" y="340687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018083-680C-F05F-05F2-D30382FA1DA3}"/>
              </a:ext>
            </a:extLst>
          </p:cNvPr>
          <p:cNvSpPr txBox="1"/>
          <p:nvPr/>
        </p:nvSpPr>
        <p:spPr>
          <a:xfrm>
            <a:off x="6464330" y="1063335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7F9FD4-3F90-3DC0-8863-701D2525ADBD}"/>
              </a:ext>
            </a:extLst>
          </p:cNvPr>
          <p:cNvSpPr txBox="1"/>
          <p:nvPr/>
        </p:nvSpPr>
        <p:spPr>
          <a:xfrm>
            <a:off x="5629185" y="753538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BB0219-ADED-CEBD-B589-830F5A6CE523}"/>
              </a:ext>
            </a:extLst>
          </p:cNvPr>
          <p:cNvSpPr txBox="1"/>
          <p:nvPr/>
        </p:nvSpPr>
        <p:spPr>
          <a:xfrm>
            <a:off x="7013794" y="643057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7E782F-63DA-C17E-4D1A-79DBB06F9588}"/>
              </a:ext>
            </a:extLst>
          </p:cNvPr>
          <p:cNvSpPr txBox="1"/>
          <p:nvPr/>
        </p:nvSpPr>
        <p:spPr>
          <a:xfrm>
            <a:off x="11903581" y="935516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ED5BEC-5624-1DD9-4C3E-7372FA4DDE45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5AF6141-BFCD-9228-26AD-4E9E8A12378F}"/>
              </a:ext>
            </a:extLst>
          </p:cNvPr>
          <p:cNvSpPr/>
          <p:nvPr/>
        </p:nvSpPr>
        <p:spPr>
          <a:xfrm>
            <a:off x="10952492" y="3097902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V-S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D8589E-20AF-7A40-6FF3-2778C7BB51E0}"/>
              </a:ext>
            </a:extLst>
          </p:cNvPr>
          <p:cNvSpPr txBox="1"/>
          <p:nvPr/>
        </p:nvSpPr>
        <p:spPr>
          <a:xfrm>
            <a:off x="1568099" y="766528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D47F5-5382-DB69-E151-24097039472D}"/>
              </a:ext>
            </a:extLst>
          </p:cNvPr>
          <p:cNvSpPr txBox="1"/>
          <p:nvPr/>
        </p:nvSpPr>
        <p:spPr>
          <a:xfrm>
            <a:off x="6761225" y="242293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  <p:sp>
        <p:nvSpPr>
          <p:cNvPr id="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7C631EA5-6B0B-FF35-8437-1BB512F5A1EF}"/>
              </a:ext>
            </a:extLst>
          </p:cNvPr>
          <p:cNvSpPr/>
          <p:nvPr/>
        </p:nvSpPr>
        <p:spPr>
          <a:xfrm>
            <a:off x="14146131" y="2082299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But why is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a,c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not in the minimum spanning tree?</a:t>
            </a:r>
          </a:p>
        </p:txBody>
      </p:sp>
      <p:sp>
        <p:nvSpPr>
          <p:cNvPr id="5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4D3F9A96-4598-DFC3-D61F-5139A62C3F8B}"/>
              </a:ext>
            </a:extLst>
          </p:cNvPr>
          <p:cNvSpPr/>
          <p:nvPr/>
        </p:nvSpPr>
        <p:spPr>
          <a:xfrm>
            <a:off x="14146131" y="5379066"/>
            <a:ext cx="9805091" cy="1723484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Can you see that there is a cycle in which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a,c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is the heaviest edge?</a:t>
            </a:r>
          </a:p>
        </p:txBody>
      </p:sp>
      <p:sp>
        <p:nvSpPr>
          <p:cNvPr id="3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C09E7A93-7CBB-47E4-A92E-340C3E9B0940}"/>
              </a:ext>
            </a:extLst>
          </p:cNvPr>
          <p:cNvSpPr/>
          <p:nvPr/>
        </p:nvSpPr>
        <p:spPr>
          <a:xfrm>
            <a:off x="14146131" y="10011747"/>
            <a:ext cx="9805091" cy="2101580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Homework: Convince yourself that for all edges not in MST, such a cycle always exists.</a:t>
            </a:r>
          </a:p>
        </p:txBody>
      </p:sp>
      <p:sp>
        <p:nvSpPr>
          <p:cNvPr id="6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C0FE570A-4A7A-6ADA-6091-747EF02A839B}"/>
              </a:ext>
            </a:extLst>
          </p:cNvPr>
          <p:cNvSpPr/>
          <p:nvPr/>
        </p:nvSpPr>
        <p:spPr>
          <a:xfrm>
            <a:off x="14189076" y="495865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Coming back to Prim’s algorithm example.</a:t>
            </a:r>
          </a:p>
        </p:txBody>
      </p:sp>
      <p:sp>
        <p:nvSpPr>
          <p:cNvPr id="7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896759AE-5B35-FD5B-3D79-AEE408250453}"/>
              </a:ext>
            </a:extLst>
          </p:cNvPr>
          <p:cNvSpPr/>
          <p:nvPr/>
        </p:nvSpPr>
        <p:spPr>
          <a:xfrm>
            <a:off x="14189076" y="7668495"/>
            <a:ext cx="9805091" cy="1686670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This cycle take all the MST edges with one non-MST edge, that is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a,c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</a:t>
            </a:r>
          </a:p>
        </p:txBody>
      </p:sp>
      <p:sp>
        <p:nvSpPr>
          <p:cNvPr id="9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DA5C1F15-BA39-CBC7-026E-E0E447C71A4D}"/>
              </a:ext>
            </a:extLst>
          </p:cNvPr>
          <p:cNvSpPr/>
          <p:nvPr/>
        </p:nvSpPr>
        <p:spPr>
          <a:xfrm>
            <a:off x="14189076" y="3668733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Can we use the cycle property?</a:t>
            </a:r>
          </a:p>
        </p:txBody>
      </p:sp>
    </p:spTree>
    <p:extLst>
      <p:ext uri="{BB962C8B-B14F-4D97-AF65-F5344CB8AC3E}">
        <p14:creationId xmlns:p14="http://schemas.microsoft.com/office/powerpoint/2010/main" val="96046644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dy: A problem on leetcode">
            <a:extLst>
              <a:ext uri="{FF2B5EF4-FFF2-40B4-BE49-F238E27FC236}">
                <a16:creationId xmlns:a16="http://schemas.microsoft.com/office/drawing/2014/main" id="{0361972A-4DDE-5EF3-914E-BC6CEEA01DDC}"/>
              </a:ext>
            </a:extLst>
          </p:cNvPr>
          <p:cNvSpPr/>
          <p:nvPr/>
        </p:nvSpPr>
        <p:spPr>
          <a:xfrm>
            <a:off x="6531428" y="5230559"/>
            <a:ext cx="16751273" cy="2114550"/>
          </a:xfrm>
          <a:prstGeom prst="roundRect">
            <a:avLst>
              <a:gd name="adj" fmla="val 1661"/>
            </a:avLst>
          </a:prstGeom>
          <a:gradFill>
            <a:gsLst>
              <a:gs pos="0">
                <a:srgbClr val="FF40FF">
                  <a:alpha val="93276"/>
                </a:srgbClr>
              </a:gs>
              <a:gs pos="100000">
                <a:srgbClr val="FF2600">
                  <a:alpha val="93276"/>
                </a:srgbClr>
              </a:gs>
            </a:gsLst>
            <a:lin ang="5461434"/>
          </a:gradFill>
          <a:ln w="12700">
            <a:solidFill>
              <a:srgbClr val="000000">
                <a:alpha val="93276"/>
              </a:srgbClr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rPr lang="en-US" sz="6600" dirty="0"/>
              <a:t>Kruskal’s Algorithm</a:t>
            </a:r>
            <a:endParaRPr sz="6600" dirty="0"/>
          </a:p>
        </p:txBody>
      </p:sp>
      <p:pic>
        <p:nvPicPr>
          <p:cNvPr id="6" name="Picture 5" descr="A person with glasses and a beard&#10;&#10;Description automatically generated">
            <a:extLst>
              <a:ext uri="{FF2B5EF4-FFF2-40B4-BE49-F238E27FC236}">
                <a16:creationId xmlns:a16="http://schemas.microsoft.com/office/drawing/2014/main" id="{BE8F4973-5133-F109-535F-8DA0519693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3585" y="2058582"/>
            <a:ext cx="3289300" cy="4140200"/>
          </a:xfrm>
          <a:prstGeom prst="rect">
            <a:avLst/>
          </a:prstGeom>
        </p:spPr>
      </p:pic>
      <p:sp>
        <p:nvSpPr>
          <p:cNvPr id="7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6F9F86ED-97D0-7DBD-35DB-ECB6D41CBF24}"/>
              </a:ext>
            </a:extLst>
          </p:cNvPr>
          <p:cNvSpPr/>
          <p:nvPr/>
        </p:nvSpPr>
        <p:spPr>
          <a:xfrm>
            <a:off x="1523585" y="7061558"/>
            <a:ext cx="3263900" cy="1910903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000" dirty="0">
                <a:solidFill>
                  <a:srgbClr val="7030A0"/>
                </a:solidFill>
                <a:latin typeface="Bradley Hand" pitchFamily="2" charset="77"/>
              </a:rPr>
              <a:t>Joseph Kruskal</a:t>
            </a:r>
          </a:p>
        </p:txBody>
      </p:sp>
      <p:sp>
        <p:nvSpPr>
          <p:cNvPr id="8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9E3DD4B8-22BF-2316-635F-41E8D9EDFABB}"/>
              </a:ext>
            </a:extLst>
          </p:cNvPr>
          <p:cNvSpPr/>
          <p:nvPr/>
        </p:nvSpPr>
        <p:spPr>
          <a:xfrm>
            <a:off x="1523585" y="9383531"/>
            <a:ext cx="3263900" cy="955452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000" dirty="0">
                <a:solidFill>
                  <a:srgbClr val="7030A0"/>
                </a:solidFill>
                <a:latin typeface="Bradley Hand" pitchFamily="2" charset="77"/>
              </a:rPr>
              <a:t>1956</a:t>
            </a:r>
          </a:p>
        </p:txBody>
      </p:sp>
    </p:spTree>
    <p:extLst>
      <p:ext uri="{BB962C8B-B14F-4D97-AF65-F5344CB8AC3E}">
        <p14:creationId xmlns:p14="http://schemas.microsoft.com/office/powerpoint/2010/main" val="40669098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star1">
            <a:extLst>
              <a:ext uri="{FF2B5EF4-FFF2-40B4-BE49-F238E27FC236}">
                <a16:creationId xmlns:a16="http://schemas.microsoft.com/office/drawing/2014/main" id="{5999F5B8-9BDA-9CDB-5A63-DD1687D0FCDE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!!star8">
            <a:extLst>
              <a:ext uri="{FF2B5EF4-FFF2-40B4-BE49-F238E27FC236}">
                <a16:creationId xmlns:a16="http://schemas.microsoft.com/office/drawing/2014/main" id="{3C7C8242-D5FC-0CC5-595F-DA2D2C522C62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!!star5">
            <a:extLst>
              <a:ext uri="{FF2B5EF4-FFF2-40B4-BE49-F238E27FC236}">
                <a16:creationId xmlns:a16="http://schemas.microsoft.com/office/drawing/2014/main" id="{C474C2F9-9CCE-B959-4819-16F4E55DD249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6" name="!!star4">
            <a:extLst>
              <a:ext uri="{FF2B5EF4-FFF2-40B4-BE49-F238E27FC236}">
                <a16:creationId xmlns:a16="http://schemas.microsoft.com/office/drawing/2014/main" id="{56EA38CB-AC0B-E2F3-0A90-3CADF5EDC72C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7" name="!!star3">
            <a:extLst>
              <a:ext uri="{FF2B5EF4-FFF2-40B4-BE49-F238E27FC236}">
                <a16:creationId xmlns:a16="http://schemas.microsoft.com/office/drawing/2014/main" id="{AC1BC1E4-588C-C641-9540-986D0B354FB3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8" name="!!star2">
            <a:extLst>
              <a:ext uri="{FF2B5EF4-FFF2-40B4-BE49-F238E27FC236}">
                <a16:creationId xmlns:a16="http://schemas.microsoft.com/office/drawing/2014/main" id="{C3374A5E-D45B-945F-AB88-7F3FF591F159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0912D70-E2BD-A219-AA9E-974AC735CA4C}"/>
              </a:ext>
            </a:extLst>
          </p:cNvPr>
          <p:cNvCxnSpPr>
            <a:cxnSpLocks/>
            <a:stCxn id="28" idx="5"/>
            <a:endCxn id="48" idx="0"/>
          </p:cNvCxnSpPr>
          <p:nvPr/>
        </p:nvCxnSpPr>
        <p:spPr>
          <a:xfrm>
            <a:off x="9464734" y="1325703"/>
            <a:ext cx="3367206" cy="588338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5F06AA8-4EC2-A272-B408-10C461FEA36C}"/>
              </a:ext>
            </a:extLst>
          </p:cNvPr>
          <p:cNvCxnSpPr>
            <a:cxnSpLocks/>
            <a:stCxn id="48" idx="1"/>
            <a:endCxn id="3" idx="5"/>
          </p:cNvCxnSpPr>
          <p:nvPr/>
        </p:nvCxnSpPr>
        <p:spPr>
          <a:xfrm flipH="1" flipV="1">
            <a:off x="1805932" y="2002370"/>
            <a:ext cx="10702719" cy="532925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AD56128-D738-360F-DFC7-24EEFEC33CD2}"/>
              </a:ext>
            </a:extLst>
          </p:cNvPr>
          <p:cNvCxnSpPr>
            <a:cxnSpLocks/>
            <a:stCxn id="28" idx="3"/>
            <a:endCxn id="45" idx="7"/>
          </p:cNvCxnSpPr>
          <p:nvPr/>
        </p:nvCxnSpPr>
        <p:spPr>
          <a:xfrm flipH="1">
            <a:off x="3963576" y="1325703"/>
            <a:ext cx="4854580" cy="357988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099A6CD-849F-E6F9-645A-252D0BCB4E2B}"/>
              </a:ext>
            </a:extLst>
          </p:cNvPr>
          <p:cNvCxnSpPr>
            <a:cxnSpLocks/>
            <a:stCxn id="46" idx="0"/>
            <a:endCxn id="45" idx="3"/>
          </p:cNvCxnSpPr>
          <p:nvPr/>
        </p:nvCxnSpPr>
        <p:spPr>
          <a:xfrm flipV="1">
            <a:off x="1757410" y="5497250"/>
            <a:ext cx="1559588" cy="321596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BE4E85A-77EA-8DE5-B67F-BEF9CA7C8654}"/>
              </a:ext>
            </a:extLst>
          </p:cNvPr>
          <p:cNvCxnSpPr>
            <a:cxnSpLocks/>
            <a:stCxn id="47" idx="1"/>
            <a:endCxn id="45" idx="5"/>
          </p:cNvCxnSpPr>
          <p:nvPr/>
        </p:nvCxnSpPr>
        <p:spPr>
          <a:xfrm flipH="1" flipV="1">
            <a:off x="3963576" y="5497250"/>
            <a:ext cx="2227349" cy="280687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7B1CEBC-76D8-9014-A97D-C93B21B647A6}"/>
              </a:ext>
            </a:extLst>
          </p:cNvPr>
          <p:cNvCxnSpPr>
            <a:cxnSpLocks/>
            <a:stCxn id="48" idx="2"/>
            <a:endCxn id="47" idx="6"/>
          </p:cNvCxnSpPr>
          <p:nvPr/>
        </p:nvCxnSpPr>
        <p:spPr>
          <a:xfrm flipH="1">
            <a:off x="6971414" y="7627454"/>
            <a:ext cx="5403326" cy="97249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05B1CA2-85DB-6532-A256-1820F3471AE9}"/>
              </a:ext>
            </a:extLst>
          </p:cNvPr>
          <p:cNvCxnSpPr>
            <a:cxnSpLocks/>
            <a:stCxn id="45" idx="1"/>
            <a:endCxn id="3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E24138-9DCC-F8D8-6A84-F531DC1588CB}"/>
              </a:ext>
            </a:extLst>
          </p:cNvPr>
          <p:cNvCxnSpPr>
            <a:cxnSpLocks/>
            <a:stCxn id="28" idx="2"/>
            <a:endCxn id="3" idx="7"/>
          </p:cNvCxnSpPr>
          <p:nvPr/>
        </p:nvCxnSpPr>
        <p:spPr>
          <a:xfrm flipH="1">
            <a:off x="1805932" y="1029874"/>
            <a:ext cx="6878313" cy="38083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B2C60A-91F0-69F3-D983-CE95C16F4065}"/>
              </a:ext>
            </a:extLst>
          </p:cNvPr>
          <p:cNvCxnSpPr>
            <a:cxnSpLocks/>
            <a:stCxn id="46" idx="0"/>
            <a:endCxn id="3" idx="4"/>
          </p:cNvCxnSpPr>
          <p:nvPr/>
        </p:nvCxnSpPr>
        <p:spPr>
          <a:xfrm flipH="1" flipV="1">
            <a:off x="1482643" y="2124907"/>
            <a:ext cx="274767" cy="658830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71AA36F-350A-1895-C2F7-54F7CBD1D1BC}"/>
              </a:ext>
            </a:extLst>
          </p:cNvPr>
          <p:cNvCxnSpPr>
            <a:cxnSpLocks/>
            <a:stCxn id="46" idx="6"/>
            <a:endCxn id="47" idx="3"/>
          </p:cNvCxnSpPr>
          <p:nvPr/>
        </p:nvCxnSpPr>
        <p:spPr>
          <a:xfrm flipV="1">
            <a:off x="2214610" y="8895779"/>
            <a:ext cx="3976315" cy="23579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88362D-94E2-3839-DC90-E7F84832410B}"/>
              </a:ext>
            </a:extLst>
          </p:cNvPr>
          <p:cNvCxnSpPr>
            <a:cxnSpLocks/>
            <a:stCxn id="48" idx="1"/>
            <a:endCxn id="45" idx="6"/>
          </p:cNvCxnSpPr>
          <p:nvPr/>
        </p:nvCxnSpPr>
        <p:spPr>
          <a:xfrm flipH="1" flipV="1">
            <a:off x="4097487" y="5201421"/>
            <a:ext cx="8411164" cy="213020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5534E5E-838D-22A2-4D32-723AA19AF6B9}"/>
              </a:ext>
            </a:extLst>
          </p:cNvPr>
          <p:cNvSpPr txBox="1"/>
          <p:nvPr/>
        </p:nvSpPr>
        <p:spPr>
          <a:xfrm>
            <a:off x="4612645" y="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F5882E-9B09-742B-A4E0-0DC0255DBE3C}"/>
              </a:ext>
            </a:extLst>
          </p:cNvPr>
          <p:cNvSpPr txBox="1"/>
          <p:nvPr/>
        </p:nvSpPr>
        <p:spPr>
          <a:xfrm>
            <a:off x="1053571" y="489385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7D9849-7E7A-35D3-D6AE-56F893659515}"/>
              </a:ext>
            </a:extLst>
          </p:cNvPr>
          <p:cNvSpPr txBox="1"/>
          <p:nvPr/>
        </p:nvSpPr>
        <p:spPr>
          <a:xfrm>
            <a:off x="3994872" y="192226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408C6C-CBE3-11B2-2194-5AC35AD3848C}"/>
              </a:ext>
            </a:extLst>
          </p:cNvPr>
          <p:cNvSpPr txBox="1"/>
          <p:nvPr/>
        </p:nvSpPr>
        <p:spPr>
          <a:xfrm>
            <a:off x="10634802" y="212296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187194-8E1F-8DB7-7C91-C4320D5C5632}"/>
              </a:ext>
            </a:extLst>
          </p:cNvPr>
          <p:cNvSpPr txBox="1"/>
          <p:nvPr/>
        </p:nvSpPr>
        <p:spPr>
          <a:xfrm>
            <a:off x="2288899" y="312235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65E13B-52DB-A27C-9E81-24343D89C9DF}"/>
              </a:ext>
            </a:extLst>
          </p:cNvPr>
          <p:cNvSpPr txBox="1"/>
          <p:nvPr/>
        </p:nvSpPr>
        <p:spPr>
          <a:xfrm>
            <a:off x="4204043" y="85999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25073DD-1A99-EA35-21F4-65D498EDA5A2}"/>
              </a:ext>
            </a:extLst>
          </p:cNvPr>
          <p:cNvSpPr txBox="1"/>
          <p:nvPr/>
        </p:nvSpPr>
        <p:spPr>
          <a:xfrm>
            <a:off x="5345757" y="608854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A14764-2411-CB9E-CC21-5050E6CC9DA1}"/>
              </a:ext>
            </a:extLst>
          </p:cNvPr>
          <p:cNvSpPr txBox="1"/>
          <p:nvPr/>
        </p:nvSpPr>
        <p:spPr>
          <a:xfrm>
            <a:off x="2733435" y="662250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C43D93-D4A7-DD45-55FF-51BA0122AA89}"/>
              </a:ext>
            </a:extLst>
          </p:cNvPr>
          <p:cNvSpPr txBox="1"/>
          <p:nvPr/>
        </p:nvSpPr>
        <p:spPr>
          <a:xfrm>
            <a:off x="6121220" y="456479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2F2279-C79D-B922-00B3-A4194F3AC190}"/>
              </a:ext>
            </a:extLst>
          </p:cNvPr>
          <p:cNvSpPr txBox="1"/>
          <p:nvPr/>
        </p:nvSpPr>
        <p:spPr>
          <a:xfrm>
            <a:off x="9141445" y="777523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8770E-1D47-0C53-BA10-B121DEAC92EE}"/>
              </a:ext>
            </a:extLst>
          </p:cNvPr>
          <p:cNvSpPr txBox="1"/>
          <p:nvPr/>
        </p:nvSpPr>
        <p:spPr>
          <a:xfrm>
            <a:off x="7191364" y="196484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220939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star1">
            <a:extLst>
              <a:ext uri="{FF2B5EF4-FFF2-40B4-BE49-F238E27FC236}">
                <a16:creationId xmlns:a16="http://schemas.microsoft.com/office/drawing/2014/main" id="{5999F5B8-9BDA-9CDB-5A63-DD1687D0FCDE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!!star8">
            <a:extLst>
              <a:ext uri="{FF2B5EF4-FFF2-40B4-BE49-F238E27FC236}">
                <a16:creationId xmlns:a16="http://schemas.microsoft.com/office/drawing/2014/main" id="{3C7C8242-D5FC-0CC5-595F-DA2D2C522C62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!!star5">
            <a:extLst>
              <a:ext uri="{FF2B5EF4-FFF2-40B4-BE49-F238E27FC236}">
                <a16:creationId xmlns:a16="http://schemas.microsoft.com/office/drawing/2014/main" id="{C474C2F9-9CCE-B959-4819-16F4E55DD249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6" name="!!star4">
            <a:extLst>
              <a:ext uri="{FF2B5EF4-FFF2-40B4-BE49-F238E27FC236}">
                <a16:creationId xmlns:a16="http://schemas.microsoft.com/office/drawing/2014/main" id="{56EA38CB-AC0B-E2F3-0A90-3CADF5EDC72C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7" name="!!star3">
            <a:extLst>
              <a:ext uri="{FF2B5EF4-FFF2-40B4-BE49-F238E27FC236}">
                <a16:creationId xmlns:a16="http://schemas.microsoft.com/office/drawing/2014/main" id="{AC1BC1E4-588C-C641-9540-986D0B354FB3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8" name="!!star2">
            <a:extLst>
              <a:ext uri="{FF2B5EF4-FFF2-40B4-BE49-F238E27FC236}">
                <a16:creationId xmlns:a16="http://schemas.microsoft.com/office/drawing/2014/main" id="{C3374A5E-D45B-945F-AB88-7F3FF591F159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0912D70-E2BD-A219-AA9E-974AC735CA4C}"/>
              </a:ext>
            </a:extLst>
          </p:cNvPr>
          <p:cNvCxnSpPr>
            <a:cxnSpLocks/>
            <a:stCxn id="28" idx="5"/>
            <a:endCxn id="48" idx="0"/>
          </p:cNvCxnSpPr>
          <p:nvPr/>
        </p:nvCxnSpPr>
        <p:spPr>
          <a:xfrm>
            <a:off x="9464734" y="1325703"/>
            <a:ext cx="3367206" cy="588338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5F06AA8-4EC2-A272-B408-10C461FEA36C}"/>
              </a:ext>
            </a:extLst>
          </p:cNvPr>
          <p:cNvCxnSpPr>
            <a:cxnSpLocks/>
            <a:stCxn id="48" idx="1"/>
            <a:endCxn id="3" idx="5"/>
          </p:cNvCxnSpPr>
          <p:nvPr/>
        </p:nvCxnSpPr>
        <p:spPr>
          <a:xfrm flipH="1" flipV="1">
            <a:off x="1805932" y="2002370"/>
            <a:ext cx="10702719" cy="532925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AD56128-D738-360F-DFC7-24EEFEC33CD2}"/>
              </a:ext>
            </a:extLst>
          </p:cNvPr>
          <p:cNvCxnSpPr>
            <a:cxnSpLocks/>
            <a:stCxn id="28" idx="3"/>
            <a:endCxn id="45" idx="7"/>
          </p:cNvCxnSpPr>
          <p:nvPr/>
        </p:nvCxnSpPr>
        <p:spPr>
          <a:xfrm flipH="1">
            <a:off x="3963576" y="1325703"/>
            <a:ext cx="4854580" cy="357988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099A6CD-849F-E6F9-645A-252D0BCB4E2B}"/>
              </a:ext>
            </a:extLst>
          </p:cNvPr>
          <p:cNvCxnSpPr>
            <a:cxnSpLocks/>
            <a:stCxn id="46" idx="0"/>
            <a:endCxn id="45" idx="3"/>
          </p:cNvCxnSpPr>
          <p:nvPr/>
        </p:nvCxnSpPr>
        <p:spPr>
          <a:xfrm flipV="1">
            <a:off x="1757410" y="5497250"/>
            <a:ext cx="1559588" cy="321596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BE4E85A-77EA-8DE5-B67F-BEF9CA7C8654}"/>
              </a:ext>
            </a:extLst>
          </p:cNvPr>
          <p:cNvCxnSpPr>
            <a:cxnSpLocks/>
            <a:stCxn id="47" idx="1"/>
            <a:endCxn id="45" idx="5"/>
          </p:cNvCxnSpPr>
          <p:nvPr/>
        </p:nvCxnSpPr>
        <p:spPr>
          <a:xfrm flipH="1" flipV="1">
            <a:off x="3963576" y="5497250"/>
            <a:ext cx="2227349" cy="280687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7B1CEBC-76D8-9014-A97D-C93B21B647A6}"/>
              </a:ext>
            </a:extLst>
          </p:cNvPr>
          <p:cNvCxnSpPr>
            <a:cxnSpLocks/>
            <a:stCxn id="48" idx="2"/>
            <a:endCxn id="47" idx="6"/>
          </p:cNvCxnSpPr>
          <p:nvPr/>
        </p:nvCxnSpPr>
        <p:spPr>
          <a:xfrm flipH="1">
            <a:off x="6971414" y="7627454"/>
            <a:ext cx="5403326" cy="97249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05B1CA2-85DB-6532-A256-1820F3471AE9}"/>
              </a:ext>
            </a:extLst>
          </p:cNvPr>
          <p:cNvCxnSpPr>
            <a:cxnSpLocks/>
            <a:stCxn id="45" idx="1"/>
            <a:endCxn id="3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E24138-9DCC-F8D8-6A84-F531DC1588CB}"/>
              </a:ext>
            </a:extLst>
          </p:cNvPr>
          <p:cNvCxnSpPr>
            <a:cxnSpLocks/>
            <a:stCxn id="28" idx="2"/>
            <a:endCxn id="3" idx="7"/>
          </p:cNvCxnSpPr>
          <p:nvPr/>
        </p:nvCxnSpPr>
        <p:spPr>
          <a:xfrm flipH="1">
            <a:off x="1805932" y="1029874"/>
            <a:ext cx="6878313" cy="38083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B2C60A-91F0-69F3-D983-CE95C16F4065}"/>
              </a:ext>
            </a:extLst>
          </p:cNvPr>
          <p:cNvCxnSpPr>
            <a:cxnSpLocks/>
            <a:stCxn id="46" idx="0"/>
            <a:endCxn id="3" idx="4"/>
          </p:cNvCxnSpPr>
          <p:nvPr/>
        </p:nvCxnSpPr>
        <p:spPr>
          <a:xfrm flipH="1" flipV="1">
            <a:off x="1482643" y="2124907"/>
            <a:ext cx="274767" cy="658830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71AA36F-350A-1895-C2F7-54F7CBD1D1BC}"/>
              </a:ext>
            </a:extLst>
          </p:cNvPr>
          <p:cNvCxnSpPr>
            <a:cxnSpLocks/>
            <a:stCxn id="46" idx="6"/>
            <a:endCxn id="47" idx="3"/>
          </p:cNvCxnSpPr>
          <p:nvPr/>
        </p:nvCxnSpPr>
        <p:spPr>
          <a:xfrm flipV="1">
            <a:off x="2214610" y="8895779"/>
            <a:ext cx="3976315" cy="23579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88362D-94E2-3839-DC90-E7F84832410B}"/>
              </a:ext>
            </a:extLst>
          </p:cNvPr>
          <p:cNvCxnSpPr>
            <a:cxnSpLocks/>
            <a:stCxn id="48" idx="1"/>
            <a:endCxn id="45" idx="6"/>
          </p:cNvCxnSpPr>
          <p:nvPr/>
        </p:nvCxnSpPr>
        <p:spPr>
          <a:xfrm flipH="1" flipV="1">
            <a:off x="4097487" y="5201421"/>
            <a:ext cx="8411164" cy="213020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5534E5E-838D-22A2-4D32-723AA19AF6B9}"/>
              </a:ext>
            </a:extLst>
          </p:cNvPr>
          <p:cNvSpPr txBox="1"/>
          <p:nvPr/>
        </p:nvSpPr>
        <p:spPr>
          <a:xfrm>
            <a:off x="4612645" y="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F5882E-9B09-742B-A4E0-0DC0255DBE3C}"/>
              </a:ext>
            </a:extLst>
          </p:cNvPr>
          <p:cNvSpPr txBox="1"/>
          <p:nvPr/>
        </p:nvSpPr>
        <p:spPr>
          <a:xfrm>
            <a:off x="1053571" y="489385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7D9849-7E7A-35D3-D6AE-56F893659515}"/>
              </a:ext>
            </a:extLst>
          </p:cNvPr>
          <p:cNvSpPr txBox="1"/>
          <p:nvPr/>
        </p:nvSpPr>
        <p:spPr>
          <a:xfrm>
            <a:off x="3994872" y="192226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408C6C-CBE3-11B2-2194-5AC35AD3848C}"/>
              </a:ext>
            </a:extLst>
          </p:cNvPr>
          <p:cNvSpPr txBox="1"/>
          <p:nvPr/>
        </p:nvSpPr>
        <p:spPr>
          <a:xfrm>
            <a:off x="10634802" y="212296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187194-8E1F-8DB7-7C91-C4320D5C5632}"/>
              </a:ext>
            </a:extLst>
          </p:cNvPr>
          <p:cNvSpPr txBox="1"/>
          <p:nvPr/>
        </p:nvSpPr>
        <p:spPr>
          <a:xfrm>
            <a:off x="2288899" y="312235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65E13B-52DB-A27C-9E81-24343D89C9DF}"/>
              </a:ext>
            </a:extLst>
          </p:cNvPr>
          <p:cNvSpPr txBox="1"/>
          <p:nvPr/>
        </p:nvSpPr>
        <p:spPr>
          <a:xfrm>
            <a:off x="4204043" y="85999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25073DD-1A99-EA35-21F4-65D498EDA5A2}"/>
              </a:ext>
            </a:extLst>
          </p:cNvPr>
          <p:cNvSpPr txBox="1"/>
          <p:nvPr/>
        </p:nvSpPr>
        <p:spPr>
          <a:xfrm>
            <a:off x="5345757" y="608854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A14764-2411-CB9E-CC21-5050E6CC9DA1}"/>
              </a:ext>
            </a:extLst>
          </p:cNvPr>
          <p:cNvSpPr txBox="1"/>
          <p:nvPr/>
        </p:nvSpPr>
        <p:spPr>
          <a:xfrm>
            <a:off x="2733435" y="662250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C43D93-D4A7-DD45-55FF-51BA0122AA89}"/>
              </a:ext>
            </a:extLst>
          </p:cNvPr>
          <p:cNvSpPr txBox="1"/>
          <p:nvPr/>
        </p:nvSpPr>
        <p:spPr>
          <a:xfrm>
            <a:off x="6121220" y="456479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2F2279-C79D-B922-00B3-A4194F3AC190}"/>
              </a:ext>
            </a:extLst>
          </p:cNvPr>
          <p:cNvSpPr txBox="1"/>
          <p:nvPr/>
        </p:nvSpPr>
        <p:spPr>
          <a:xfrm>
            <a:off x="9141445" y="777523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8770E-1D47-0C53-BA10-B121DEAC92EE}"/>
              </a:ext>
            </a:extLst>
          </p:cNvPr>
          <p:cNvSpPr txBox="1"/>
          <p:nvPr/>
        </p:nvSpPr>
        <p:spPr>
          <a:xfrm>
            <a:off x="7191364" y="196484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15</a:t>
            </a:r>
          </a:p>
        </p:txBody>
      </p:sp>
      <p:sp>
        <p:nvSpPr>
          <p:cNvPr id="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C26F1367-858A-FC70-D498-A0398F393957}"/>
              </a:ext>
            </a:extLst>
          </p:cNvPr>
          <p:cNvSpPr/>
          <p:nvPr/>
        </p:nvSpPr>
        <p:spPr>
          <a:xfrm>
            <a:off x="13831824" y="436414"/>
            <a:ext cx="9805091" cy="1307326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Add edges  in the MST in increasing order of their weights</a:t>
            </a: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97186847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star1">
            <a:extLst>
              <a:ext uri="{FF2B5EF4-FFF2-40B4-BE49-F238E27FC236}">
                <a16:creationId xmlns:a16="http://schemas.microsoft.com/office/drawing/2014/main" id="{5999F5B8-9BDA-9CDB-5A63-DD1687D0FCDE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!!star8">
            <a:extLst>
              <a:ext uri="{FF2B5EF4-FFF2-40B4-BE49-F238E27FC236}">
                <a16:creationId xmlns:a16="http://schemas.microsoft.com/office/drawing/2014/main" id="{3C7C8242-D5FC-0CC5-595F-DA2D2C522C62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!!star5">
            <a:extLst>
              <a:ext uri="{FF2B5EF4-FFF2-40B4-BE49-F238E27FC236}">
                <a16:creationId xmlns:a16="http://schemas.microsoft.com/office/drawing/2014/main" id="{C474C2F9-9CCE-B959-4819-16F4E55DD249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6" name="!!star4">
            <a:extLst>
              <a:ext uri="{FF2B5EF4-FFF2-40B4-BE49-F238E27FC236}">
                <a16:creationId xmlns:a16="http://schemas.microsoft.com/office/drawing/2014/main" id="{56EA38CB-AC0B-E2F3-0A90-3CADF5EDC72C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7" name="!!star3">
            <a:extLst>
              <a:ext uri="{FF2B5EF4-FFF2-40B4-BE49-F238E27FC236}">
                <a16:creationId xmlns:a16="http://schemas.microsoft.com/office/drawing/2014/main" id="{AC1BC1E4-588C-C641-9540-986D0B354FB3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8" name="!!star2">
            <a:extLst>
              <a:ext uri="{FF2B5EF4-FFF2-40B4-BE49-F238E27FC236}">
                <a16:creationId xmlns:a16="http://schemas.microsoft.com/office/drawing/2014/main" id="{C3374A5E-D45B-945F-AB88-7F3FF591F159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0912D70-E2BD-A219-AA9E-974AC735CA4C}"/>
              </a:ext>
            </a:extLst>
          </p:cNvPr>
          <p:cNvCxnSpPr>
            <a:cxnSpLocks/>
            <a:stCxn id="28" idx="5"/>
            <a:endCxn id="48" idx="0"/>
          </p:cNvCxnSpPr>
          <p:nvPr/>
        </p:nvCxnSpPr>
        <p:spPr>
          <a:xfrm>
            <a:off x="9464734" y="1325703"/>
            <a:ext cx="3367206" cy="588338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5F06AA8-4EC2-A272-B408-10C461FEA36C}"/>
              </a:ext>
            </a:extLst>
          </p:cNvPr>
          <p:cNvCxnSpPr>
            <a:cxnSpLocks/>
            <a:stCxn id="48" idx="1"/>
            <a:endCxn id="3" idx="5"/>
          </p:cNvCxnSpPr>
          <p:nvPr/>
        </p:nvCxnSpPr>
        <p:spPr>
          <a:xfrm flipH="1" flipV="1">
            <a:off x="1805932" y="2002370"/>
            <a:ext cx="10702719" cy="532925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AD56128-D738-360F-DFC7-24EEFEC33CD2}"/>
              </a:ext>
            </a:extLst>
          </p:cNvPr>
          <p:cNvCxnSpPr>
            <a:cxnSpLocks/>
            <a:stCxn id="28" idx="3"/>
            <a:endCxn id="45" idx="7"/>
          </p:cNvCxnSpPr>
          <p:nvPr/>
        </p:nvCxnSpPr>
        <p:spPr>
          <a:xfrm flipH="1">
            <a:off x="3963576" y="1325703"/>
            <a:ext cx="4854580" cy="357988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099A6CD-849F-E6F9-645A-252D0BCB4E2B}"/>
              </a:ext>
            </a:extLst>
          </p:cNvPr>
          <p:cNvCxnSpPr>
            <a:cxnSpLocks/>
            <a:stCxn id="46" idx="0"/>
            <a:endCxn id="45" idx="3"/>
          </p:cNvCxnSpPr>
          <p:nvPr/>
        </p:nvCxnSpPr>
        <p:spPr>
          <a:xfrm flipV="1">
            <a:off x="1757410" y="5497250"/>
            <a:ext cx="1559588" cy="321596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BE4E85A-77EA-8DE5-B67F-BEF9CA7C8654}"/>
              </a:ext>
            </a:extLst>
          </p:cNvPr>
          <p:cNvCxnSpPr>
            <a:cxnSpLocks/>
            <a:stCxn id="47" idx="1"/>
            <a:endCxn id="45" idx="5"/>
          </p:cNvCxnSpPr>
          <p:nvPr/>
        </p:nvCxnSpPr>
        <p:spPr>
          <a:xfrm flipH="1" flipV="1">
            <a:off x="3963576" y="5497250"/>
            <a:ext cx="2227349" cy="280687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7B1CEBC-76D8-9014-A97D-C93B21B647A6}"/>
              </a:ext>
            </a:extLst>
          </p:cNvPr>
          <p:cNvCxnSpPr>
            <a:cxnSpLocks/>
            <a:stCxn id="48" idx="2"/>
            <a:endCxn id="47" idx="6"/>
          </p:cNvCxnSpPr>
          <p:nvPr/>
        </p:nvCxnSpPr>
        <p:spPr>
          <a:xfrm flipH="1">
            <a:off x="6971414" y="7627454"/>
            <a:ext cx="5403326" cy="97249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05B1CA2-85DB-6532-A256-1820F3471AE9}"/>
              </a:ext>
            </a:extLst>
          </p:cNvPr>
          <p:cNvCxnSpPr>
            <a:cxnSpLocks/>
            <a:stCxn id="45" idx="1"/>
            <a:endCxn id="3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E24138-9DCC-F8D8-6A84-F531DC1588CB}"/>
              </a:ext>
            </a:extLst>
          </p:cNvPr>
          <p:cNvCxnSpPr>
            <a:cxnSpLocks/>
            <a:stCxn id="28" idx="2"/>
            <a:endCxn id="3" idx="7"/>
          </p:cNvCxnSpPr>
          <p:nvPr/>
        </p:nvCxnSpPr>
        <p:spPr>
          <a:xfrm flipH="1">
            <a:off x="1805932" y="1029874"/>
            <a:ext cx="6878313" cy="38083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B2C60A-91F0-69F3-D983-CE95C16F4065}"/>
              </a:ext>
            </a:extLst>
          </p:cNvPr>
          <p:cNvCxnSpPr>
            <a:cxnSpLocks/>
            <a:stCxn id="46" idx="0"/>
            <a:endCxn id="3" idx="4"/>
          </p:cNvCxnSpPr>
          <p:nvPr/>
        </p:nvCxnSpPr>
        <p:spPr>
          <a:xfrm flipH="1" flipV="1">
            <a:off x="1482643" y="2124907"/>
            <a:ext cx="274767" cy="658830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71AA36F-350A-1895-C2F7-54F7CBD1D1BC}"/>
              </a:ext>
            </a:extLst>
          </p:cNvPr>
          <p:cNvCxnSpPr>
            <a:cxnSpLocks/>
            <a:stCxn id="46" idx="6"/>
            <a:endCxn id="47" idx="3"/>
          </p:cNvCxnSpPr>
          <p:nvPr/>
        </p:nvCxnSpPr>
        <p:spPr>
          <a:xfrm flipV="1">
            <a:off x="2214610" y="8895779"/>
            <a:ext cx="3976315" cy="23579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88362D-94E2-3839-DC90-E7F84832410B}"/>
              </a:ext>
            </a:extLst>
          </p:cNvPr>
          <p:cNvCxnSpPr>
            <a:cxnSpLocks/>
            <a:stCxn id="48" idx="1"/>
            <a:endCxn id="45" idx="6"/>
          </p:cNvCxnSpPr>
          <p:nvPr/>
        </p:nvCxnSpPr>
        <p:spPr>
          <a:xfrm flipH="1" flipV="1">
            <a:off x="4097487" y="5201421"/>
            <a:ext cx="8411164" cy="213020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5534E5E-838D-22A2-4D32-723AA19AF6B9}"/>
              </a:ext>
            </a:extLst>
          </p:cNvPr>
          <p:cNvSpPr txBox="1"/>
          <p:nvPr/>
        </p:nvSpPr>
        <p:spPr>
          <a:xfrm>
            <a:off x="4612645" y="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F5882E-9B09-742B-A4E0-0DC0255DBE3C}"/>
              </a:ext>
            </a:extLst>
          </p:cNvPr>
          <p:cNvSpPr txBox="1"/>
          <p:nvPr/>
        </p:nvSpPr>
        <p:spPr>
          <a:xfrm>
            <a:off x="1053571" y="489385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7D9849-7E7A-35D3-D6AE-56F893659515}"/>
              </a:ext>
            </a:extLst>
          </p:cNvPr>
          <p:cNvSpPr txBox="1"/>
          <p:nvPr/>
        </p:nvSpPr>
        <p:spPr>
          <a:xfrm>
            <a:off x="3994872" y="192226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408C6C-CBE3-11B2-2194-5AC35AD3848C}"/>
              </a:ext>
            </a:extLst>
          </p:cNvPr>
          <p:cNvSpPr txBox="1"/>
          <p:nvPr/>
        </p:nvSpPr>
        <p:spPr>
          <a:xfrm>
            <a:off x="10634802" y="212296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187194-8E1F-8DB7-7C91-C4320D5C5632}"/>
              </a:ext>
            </a:extLst>
          </p:cNvPr>
          <p:cNvSpPr txBox="1"/>
          <p:nvPr/>
        </p:nvSpPr>
        <p:spPr>
          <a:xfrm>
            <a:off x="2288899" y="312235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65E13B-52DB-A27C-9E81-24343D89C9DF}"/>
              </a:ext>
            </a:extLst>
          </p:cNvPr>
          <p:cNvSpPr txBox="1"/>
          <p:nvPr/>
        </p:nvSpPr>
        <p:spPr>
          <a:xfrm>
            <a:off x="4204043" y="85999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25073DD-1A99-EA35-21F4-65D498EDA5A2}"/>
              </a:ext>
            </a:extLst>
          </p:cNvPr>
          <p:cNvSpPr txBox="1"/>
          <p:nvPr/>
        </p:nvSpPr>
        <p:spPr>
          <a:xfrm>
            <a:off x="5345757" y="608854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A14764-2411-CB9E-CC21-5050E6CC9DA1}"/>
              </a:ext>
            </a:extLst>
          </p:cNvPr>
          <p:cNvSpPr txBox="1"/>
          <p:nvPr/>
        </p:nvSpPr>
        <p:spPr>
          <a:xfrm>
            <a:off x="2733435" y="662250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C43D93-D4A7-DD45-55FF-51BA0122AA89}"/>
              </a:ext>
            </a:extLst>
          </p:cNvPr>
          <p:cNvSpPr txBox="1"/>
          <p:nvPr/>
        </p:nvSpPr>
        <p:spPr>
          <a:xfrm>
            <a:off x="6121220" y="456479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2F2279-C79D-B922-00B3-A4194F3AC190}"/>
              </a:ext>
            </a:extLst>
          </p:cNvPr>
          <p:cNvSpPr txBox="1"/>
          <p:nvPr/>
        </p:nvSpPr>
        <p:spPr>
          <a:xfrm>
            <a:off x="9141445" y="777523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8770E-1D47-0C53-BA10-B121DEAC92EE}"/>
              </a:ext>
            </a:extLst>
          </p:cNvPr>
          <p:cNvSpPr txBox="1"/>
          <p:nvPr/>
        </p:nvSpPr>
        <p:spPr>
          <a:xfrm>
            <a:off x="7191364" y="196484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15</a:t>
            </a:r>
          </a:p>
        </p:txBody>
      </p:sp>
      <p:sp>
        <p:nvSpPr>
          <p:cNvPr id="5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ECB1D3F3-EFC0-9E01-D0F1-B945E853B3C2}"/>
              </a:ext>
            </a:extLst>
          </p:cNvPr>
          <p:cNvSpPr/>
          <p:nvPr/>
        </p:nvSpPr>
        <p:spPr>
          <a:xfrm>
            <a:off x="13831824" y="2218933"/>
            <a:ext cx="9805091" cy="1464861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Use the cut property to show that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a,b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is in the MST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endParaRPr lang="en-IN" sz="4000" dirty="0">
              <a:solidFill>
                <a:srgbClr val="7030A0"/>
              </a:solidFill>
              <a:latin typeface="Bradley Hand" pitchFamily="2" charset="77"/>
            </a:endParaRP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 </a:t>
            </a:r>
          </a:p>
        </p:txBody>
      </p:sp>
      <p:sp>
        <p:nvSpPr>
          <p:cNvPr id="7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E66EE860-71EF-A27B-0EDE-D3FC16C43780}"/>
              </a:ext>
            </a:extLst>
          </p:cNvPr>
          <p:cNvSpPr/>
          <p:nvPr/>
        </p:nvSpPr>
        <p:spPr>
          <a:xfrm>
            <a:off x="13831824" y="436414"/>
            <a:ext cx="9805091" cy="1307326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Add edges  in the MST in increasing order of their weights</a:t>
            </a: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850501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971841BF-8812-32A4-9B4E-5E5692327B84}"/>
              </a:ext>
            </a:extLst>
          </p:cNvPr>
          <p:cNvSpPr/>
          <p:nvPr/>
        </p:nvSpPr>
        <p:spPr>
          <a:xfrm>
            <a:off x="0" y="716644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6BAEA1-9712-C5CB-8408-F33DC4A14D31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1D1A095-FDFB-7D9F-D6BF-5B1FC32F1A46}"/>
              </a:ext>
            </a:extLst>
          </p:cNvPr>
          <p:cNvSpPr/>
          <p:nvPr/>
        </p:nvSpPr>
        <p:spPr>
          <a:xfrm>
            <a:off x="438774" y="6971647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D85C2F71-9C5F-C754-91AA-65555E83B838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0D892D4-53F4-0FEE-5C6A-63B2AC0B5E7F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50D5C691-CB6C-1C6E-A8B9-77C93909143C}"/>
              </a:ext>
            </a:extLst>
          </p:cNvPr>
          <p:cNvSpPr/>
          <p:nvPr/>
        </p:nvSpPr>
        <p:spPr>
          <a:xfrm>
            <a:off x="7672538" y="70004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5C71075B-8704-D9E2-EF72-1B69767D3228}"/>
              </a:ext>
            </a:extLst>
          </p:cNvPr>
          <p:cNvSpPr/>
          <p:nvPr/>
        </p:nvSpPr>
        <p:spPr>
          <a:xfrm>
            <a:off x="8686070" y="1091949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621C9A15-5B93-ACDA-B880-E20684560E25}"/>
              </a:ext>
            </a:extLst>
          </p:cNvPr>
          <p:cNvSpPr/>
          <p:nvPr/>
        </p:nvSpPr>
        <p:spPr>
          <a:xfrm>
            <a:off x="11277600" y="1127659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CC8AF083-2C41-3C98-8D14-F8B0DAEFE322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37" name="!!df">
            <a:extLst>
              <a:ext uri="{FF2B5EF4-FFF2-40B4-BE49-F238E27FC236}">
                <a16:creationId xmlns:a16="http://schemas.microsoft.com/office/drawing/2014/main" id="{BAB85CFB-691A-F456-C161-FF22095E41B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11115195" y="2297316"/>
            <a:ext cx="1909465" cy="5374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!!af">
            <a:extLst>
              <a:ext uri="{FF2B5EF4-FFF2-40B4-BE49-F238E27FC236}">
                <a16:creationId xmlns:a16="http://schemas.microsoft.com/office/drawing/2014/main" id="{5420A008-7616-CA11-D943-7A193490E8E5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2670618" y="2754769"/>
            <a:ext cx="10354042" cy="47651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!!bd">
            <a:extLst>
              <a:ext uri="{FF2B5EF4-FFF2-40B4-BE49-F238E27FC236}">
                <a16:creationId xmlns:a16="http://schemas.microsoft.com/office/drawing/2014/main" id="{36A1F051-CA7D-E2A7-FDDE-EFF124E80FCA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8453027" y="2297316"/>
            <a:ext cx="2015590" cy="482563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!!bc">
            <a:extLst>
              <a:ext uri="{FF2B5EF4-FFF2-40B4-BE49-F238E27FC236}">
                <a16:creationId xmlns:a16="http://schemas.microsoft.com/office/drawing/2014/main" id="{9BACFC18-F6CB-5B79-9C31-BD06AB548B3C}"/>
              </a:ext>
            </a:extLst>
          </p:cNvPr>
          <p:cNvCxnSpPr>
            <a:cxnSpLocks/>
            <a:stCxn id="34" idx="0"/>
            <a:endCxn id="33" idx="5"/>
          </p:cNvCxnSpPr>
          <p:nvPr/>
        </p:nvCxnSpPr>
        <p:spPr>
          <a:xfrm flipH="1" flipV="1">
            <a:off x="8453027" y="7714607"/>
            <a:ext cx="690243" cy="320489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!!be">
            <a:extLst>
              <a:ext uri="{FF2B5EF4-FFF2-40B4-BE49-F238E27FC236}">
                <a16:creationId xmlns:a16="http://schemas.microsoft.com/office/drawing/2014/main" id="{588BB187-DD7F-9F3F-F127-191187D5DAB9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8453027" y="7714607"/>
            <a:ext cx="2958484" cy="36845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!!ef">
            <a:extLst>
              <a:ext uri="{FF2B5EF4-FFF2-40B4-BE49-F238E27FC236}">
                <a16:creationId xmlns:a16="http://schemas.microsoft.com/office/drawing/2014/main" id="{06AA3168-07FA-9BF0-F51B-14700E5F5CC7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11734800" y="8234081"/>
            <a:ext cx="1613149" cy="316505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!!ab">
            <a:extLst>
              <a:ext uri="{FF2B5EF4-FFF2-40B4-BE49-F238E27FC236}">
                <a16:creationId xmlns:a16="http://schemas.microsoft.com/office/drawing/2014/main" id="{04BFB163-C3C2-9D58-4CBE-CAAAE66B0243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2670618" y="2754769"/>
            <a:ext cx="5135831" cy="4368180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!!ad">
            <a:extLst>
              <a:ext uri="{FF2B5EF4-FFF2-40B4-BE49-F238E27FC236}">
                <a16:creationId xmlns:a16="http://schemas.microsoft.com/office/drawing/2014/main" id="{30C60E4C-DAE5-9F39-BF00-DAD9D863388D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!!ac">
            <a:extLst>
              <a:ext uri="{FF2B5EF4-FFF2-40B4-BE49-F238E27FC236}">
                <a16:creationId xmlns:a16="http://schemas.microsoft.com/office/drawing/2014/main" id="{50F68362-FBC4-291D-E5F2-1553DC54BFD7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2347329" y="2877306"/>
            <a:ext cx="6795941" cy="804219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!!ce">
            <a:extLst>
              <a:ext uri="{FF2B5EF4-FFF2-40B4-BE49-F238E27FC236}">
                <a16:creationId xmlns:a16="http://schemas.microsoft.com/office/drawing/2014/main" id="{5DA3B6D9-0605-0D29-0140-DE5A0CD68ACC}"/>
              </a:ext>
            </a:extLst>
          </p:cNvPr>
          <p:cNvCxnSpPr>
            <a:cxnSpLocks/>
            <a:stCxn id="34" idx="6"/>
            <a:endCxn id="35" idx="3"/>
          </p:cNvCxnSpPr>
          <p:nvPr/>
        </p:nvCxnSpPr>
        <p:spPr>
          <a:xfrm>
            <a:off x="9600470" y="11337864"/>
            <a:ext cx="1811041" cy="65292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!!bf">
            <a:extLst>
              <a:ext uri="{FF2B5EF4-FFF2-40B4-BE49-F238E27FC236}">
                <a16:creationId xmlns:a16="http://schemas.microsoft.com/office/drawing/2014/main" id="{D5731923-F0E2-1CC6-39AD-570542F2899A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8586938" y="7418778"/>
            <a:ext cx="4437722" cy="10110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DF987C-272A-BA12-B981-1CAA9B6FAB29}"/>
              </a:ext>
            </a:extLst>
          </p:cNvPr>
          <p:cNvSpPr txBox="1"/>
          <p:nvPr/>
        </p:nvSpPr>
        <p:spPr>
          <a:xfrm>
            <a:off x="5179569" y="634646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565452-457C-5B3B-37AF-3CE89174E36C}"/>
              </a:ext>
            </a:extLst>
          </p:cNvPr>
          <p:cNvSpPr txBox="1"/>
          <p:nvPr/>
        </p:nvSpPr>
        <p:spPr>
          <a:xfrm>
            <a:off x="7073056" y="371651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99614E-D262-550D-3329-3EB5B6D3472C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3D1FB7-4507-89EC-231D-85914000A249}"/>
              </a:ext>
            </a:extLst>
          </p:cNvPr>
          <p:cNvSpPr txBox="1"/>
          <p:nvPr/>
        </p:nvSpPr>
        <p:spPr>
          <a:xfrm>
            <a:off x="5889148" y="433512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018083-680C-F05F-05F2-D30382FA1DA3}"/>
              </a:ext>
            </a:extLst>
          </p:cNvPr>
          <p:cNvSpPr txBox="1"/>
          <p:nvPr/>
        </p:nvSpPr>
        <p:spPr>
          <a:xfrm>
            <a:off x="10234767" y="1113352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7F9FD4-3F90-3DC0-8863-701D2525ADBD}"/>
              </a:ext>
            </a:extLst>
          </p:cNvPr>
          <p:cNvSpPr txBox="1"/>
          <p:nvPr/>
        </p:nvSpPr>
        <p:spPr>
          <a:xfrm>
            <a:off x="9306159" y="879293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BB0219-ADED-CEBD-B589-830F5A6CE523}"/>
              </a:ext>
            </a:extLst>
          </p:cNvPr>
          <p:cNvSpPr txBox="1"/>
          <p:nvPr/>
        </p:nvSpPr>
        <p:spPr>
          <a:xfrm>
            <a:off x="10521678" y="71038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7E782F-63DA-C17E-4D1A-79DBB06F9588}"/>
              </a:ext>
            </a:extLst>
          </p:cNvPr>
          <p:cNvSpPr txBox="1"/>
          <p:nvPr/>
        </p:nvSpPr>
        <p:spPr>
          <a:xfrm>
            <a:off x="11903581" y="935516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ED5BEC-5624-1DD9-4C3E-7372FA4DDE45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5AF6141-BFCD-9228-26AD-4E9E8A12378F}"/>
              </a:ext>
            </a:extLst>
          </p:cNvPr>
          <p:cNvSpPr/>
          <p:nvPr/>
        </p:nvSpPr>
        <p:spPr>
          <a:xfrm>
            <a:off x="10952492" y="3097902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V-S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D8589E-20AF-7A40-6FF3-2778C7BB51E0}"/>
              </a:ext>
            </a:extLst>
          </p:cNvPr>
          <p:cNvSpPr txBox="1"/>
          <p:nvPr/>
        </p:nvSpPr>
        <p:spPr>
          <a:xfrm>
            <a:off x="8152607" y="80869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81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0F20EA7E-CED9-DC8F-45EF-90D73804A596}"/>
              </a:ext>
            </a:extLst>
          </p:cNvPr>
          <p:cNvSpPr/>
          <p:nvPr/>
        </p:nvSpPr>
        <p:spPr>
          <a:xfrm>
            <a:off x="13967554" y="364696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Start with a trivial cut {a}, V-{a}.</a:t>
            </a:r>
          </a:p>
        </p:txBody>
      </p:sp>
      <p:sp>
        <p:nvSpPr>
          <p:cNvPr id="8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5B8CEA68-262C-00A7-4F94-2D65A3614E99}"/>
              </a:ext>
            </a:extLst>
          </p:cNvPr>
          <p:cNvSpPr/>
          <p:nvPr/>
        </p:nvSpPr>
        <p:spPr>
          <a:xfrm>
            <a:off x="13967553" y="1995082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0D6762C-5259-09F6-2060-ADFA8D8740F7}"/>
              </a:ext>
            </a:extLst>
          </p:cNvPr>
          <p:cNvSpPr txBox="1"/>
          <p:nvPr/>
        </p:nvSpPr>
        <p:spPr>
          <a:xfrm>
            <a:off x="8877776" y="309790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9235119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star1">
            <a:extLst>
              <a:ext uri="{FF2B5EF4-FFF2-40B4-BE49-F238E27FC236}">
                <a16:creationId xmlns:a16="http://schemas.microsoft.com/office/drawing/2014/main" id="{5999F5B8-9BDA-9CDB-5A63-DD1687D0FCDE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!!star8">
            <a:extLst>
              <a:ext uri="{FF2B5EF4-FFF2-40B4-BE49-F238E27FC236}">
                <a16:creationId xmlns:a16="http://schemas.microsoft.com/office/drawing/2014/main" id="{3C7C8242-D5FC-0CC5-595F-DA2D2C522C62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!!star5">
            <a:extLst>
              <a:ext uri="{FF2B5EF4-FFF2-40B4-BE49-F238E27FC236}">
                <a16:creationId xmlns:a16="http://schemas.microsoft.com/office/drawing/2014/main" id="{C474C2F9-9CCE-B959-4819-16F4E55DD249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6" name="!!star4">
            <a:extLst>
              <a:ext uri="{FF2B5EF4-FFF2-40B4-BE49-F238E27FC236}">
                <a16:creationId xmlns:a16="http://schemas.microsoft.com/office/drawing/2014/main" id="{56EA38CB-AC0B-E2F3-0A90-3CADF5EDC72C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7" name="!!star3">
            <a:extLst>
              <a:ext uri="{FF2B5EF4-FFF2-40B4-BE49-F238E27FC236}">
                <a16:creationId xmlns:a16="http://schemas.microsoft.com/office/drawing/2014/main" id="{AC1BC1E4-588C-C641-9540-986D0B354FB3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8" name="!!star2">
            <a:extLst>
              <a:ext uri="{FF2B5EF4-FFF2-40B4-BE49-F238E27FC236}">
                <a16:creationId xmlns:a16="http://schemas.microsoft.com/office/drawing/2014/main" id="{C3374A5E-D45B-945F-AB88-7F3FF591F159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0912D70-E2BD-A219-AA9E-974AC735CA4C}"/>
              </a:ext>
            </a:extLst>
          </p:cNvPr>
          <p:cNvCxnSpPr>
            <a:cxnSpLocks/>
            <a:stCxn id="28" idx="5"/>
            <a:endCxn id="48" idx="0"/>
          </p:cNvCxnSpPr>
          <p:nvPr/>
        </p:nvCxnSpPr>
        <p:spPr>
          <a:xfrm>
            <a:off x="9464734" y="1325703"/>
            <a:ext cx="3367206" cy="588338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5F06AA8-4EC2-A272-B408-10C461FEA36C}"/>
              </a:ext>
            </a:extLst>
          </p:cNvPr>
          <p:cNvCxnSpPr>
            <a:cxnSpLocks/>
            <a:stCxn id="48" idx="1"/>
            <a:endCxn id="3" idx="5"/>
          </p:cNvCxnSpPr>
          <p:nvPr/>
        </p:nvCxnSpPr>
        <p:spPr>
          <a:xfrm flipH="1" flipV="1">
            <a:off x="1805932" y="2002370"/>
            <a:ext cx="10702719" cy="532925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AD56128-D738-360F-DFC7-24EEFEC33CD2}"/>
              </a:ext>
            </a:extLst>
          </p:cNvPr>
          <p:cNvCxnSpPr>
            <a:cxnSpLocks/>
            <a:stCxn id="28" idx="3"/>
            <a:endCxn id="45" idx="7"/>
          </p:cNvCxnSpPr>
          <p:nvPr/>
        </p:nvCxnSpPr>
        <p:spPr>
          <a:xfrm flipH="1">
            <a:off x="3963576" y="1325703"/>
            <a:ext cx="4854580" cy="357988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099A6CD-849F-E6F9-645A-252D0BCB4E2B}"/>
              </a:ext>
            </a:extLst>
          </p:cNvPr>
          <p:cNvCxnSpPr>
            <a:cxnSpLocks/>
            <a:stCxn id="46" idx="0"/>
            <a:endCxn id="45" idx="3"/>
          </p:cNvCxnSpPr>
          <p:nvPr/>
        </p:nvCxnSpPr>
        <p:spPr>
          <a:xfrm flipV="1">
            <a:off x="1757410" y="5497250"/>
            <a:ext cx="1559588" cy="321596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BE4E85A-77EA-8DE5-B67F-BEF9CA7C8654}"/>
              </a:ext>
            </a:extLst>
          </p:cNvPr>
          <p:cNvCxnSpPr>
            <a:cxnSpLocks/>
            <a:stCxn id="47" idx="1"/>
            <a:endCxn id="45" idx="5"/>
          </p:cNvCxnSpPr>
          <p:nvPr/>
        </p:nvCxnSpPr>
        <p:spPr>
          <a:xfrm flipH="1" flipV="1">
            <a:off x="3963576" y="5497250"/>
            <a:ext cx="2227349" cy="280687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7B1CEBC-76D8-9014-A97D-C93B21B647A6}"/>
              </a:ext>
            </a:extLst>
          </p:cNvPr>
          <p:cNvCxnSpPr>
            <a:cxnSpLocks/>
            <a:stCxn id="48" idx="2"/>
            <a:endCxn id="47" idx="6"/>
          </p:cNvCxnSpPr>
          <p:nvPr/>
        </p:nvCxnSpPr>
        <p:spPr>
          <a:xfrm flipH="1">
            <a:off x="6971414" y="7627454"/>
            <a:ext cx="5403326" cy="97249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05B1CA2-85DB-6532-A256-1820F3471AE9}"/>
              </a:ext>
            </a:extLst>
          </p:cNvPr>
          <p:cNvCxnSpPr>
            <a:cxnSpLocks/>
            <a:stCxn id="45" idx="1"/>
            <a:endCxn id="3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E24138-9DCC-F8D8-6A84-F531DC1588CB}"/>
              </a:ext>
            </a:extLst>
          </p:cNvPr>
          <p:cNvCxnSpPr>
            <a:cxnSpLocks/>
            <a:stCxn id="28" idx="2"/>
            <a:endCxn id="3" idx="7"/>
          </p:cNvCxnSpPr>
          <p:nvPr/>
        </p:nvCxnSpPr>
        <p:spPr>
          <a:xfrm flipH="1">
            <a:off x="1805932" y="1029874"/>
            <a:ext cx="6878313" cy="38083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B2C60A-91F0-69F3-D983-CE95C16F4065}"/>
              </a:ext>
            </a:extLst>
          </p:cNvPr>
          <p:cNvCxnSpPr>
            <a:cxnSpLocks/>
            <a:stCxn id="46" idx="0"/>
            <a:endCxn id="3" idx="4"/>
          </p:cNvCxnSpPr>
          <p:nvPr/>
        </p:nvCxnSpPr>
        <p:spPr>
          <a:xfrm flipH="1" flipV="1">
            <a:off x="1482643" y="2124907"/>
            <a:ext cx="274767" cy="658830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71AA36F-350A-1895-C2F7-54F7CBD1D1BC}"/>
              </a:ext>
            </a:extLst>
          </p:cNvPr>
          <p:cNvCxnSpPr>
            <a:cxnSpLocks/>
            <a:stCxn id="46" idx="6"/>
            <a:endCxn id="47" idx="3"/>
          </p:cNvCxnSpPr>
          <p:nvPr/>
        </p:nvCxnSpPr>
        <p:spPr>
          <a:xfrm flipV="1">
            <a:off x="2214610" y="8895779"/>
            <a:ext cx="3976315" cy="23579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88362D-94E2-3839-DC90-E7F84832410B}"/>
              </a:ext>
            </a:extLst>
          </p:cNvPr>
          <p:cNvCxnSpPr>
            <a:cxnSpLocks/>
            <a:stCxn id="48" idx="1"/>
            <a:endCxn id="45" idx="6"/>
          </p:cNvCxnSpPr>
          <p:nvPr/>
        </p:nvCxnSpPr>
        <p:spPr>
          <a:xfrm flipH="1" flipV="1">
            <a:off x="4097487" y="5201421"/>
            <a:ext cx="8411164" cy="213020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5534E5E-838D-22A2-4D32-723AA19AF6B9}"/>
              </a:ext>
            </a:extLst>
          </p:cNvPr>
          <p:cNvSpPr txBox="1"/>
          <p:nvPr/>
        </p:nvSpPr>
        <p:spPr>
          <a:xfrm>
            <a:off x="4612645" y="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F5882E-9B09-742B-A4E0-0DC0255DBE3C}"/>
              </a:ext>
            </a:extLst>
          </p:cNvPr>
          <p:cNvSpPr txBox="1"/>
          <p:nvPr/>
        </p:nvSpPr>
        <p:spPr>
          <a:xfrm>
            <a:off x="1053571" y="489385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7D9849-7E7A-35D3-D6AE-56F893659515}"/>
              </a:ext>
            </a:extLst>
          </p:cNvPr>
          <p:cNvSpPr txBox="1"/>
          <p:nvPr/>
        </p:nvSpPr>
        <p:spPr>
          <a:xfrm>
            <a:off x="3994872" y="192226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408C6C-CBE3-11B2-2194-5AC35AD3848C}"/>
              </a:ext>
            </a:extLst>
          </p:cNvPr>
          <p:cNvSpPr txBox="1"/>
          <p:nvPr/>
        </p:nvSpPr>
        <p:spPr>
          <a:xfrm>
            <a:off x="10634802" y="212296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187194-8E1F-8DB7-7C91-C4320D5C5632}"/>
              </a:ext>
            </a:extLst>
          </p:cNvPr>
          <p:cNvSpPr txBox="1"/>
          <p:nvPr/>
        </p:nvSpPr>
        <p:spPr>
          <a:xfrm>
            <a:off x="2288899" y="312235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65E13B-52DB-A27C-9E81-24343D89C9DF}"/>
              </a:ext>
            </a:extLst>
          </p:cNvPr>
          <p:cNvSpPr txBox="1"/>
          <p:nvPr/>
        </p:nvSpPr>
        <p:spPr>
          <a:xfrm>
            <a:off x="4204043" y="85999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25073DD-1A99-EA35-21F4-65D498EDA5A2}"/>
              </a:ext>
            </a:extLst>
          </p:cNvPr>
          <p:cNvSpPr txBox="1"/>
          <p:nvPr/>
        </p:nvSpPr>
        <p:spPr>
          <a:xfrm>
            <a:off x="5345757" y="608854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A14764-2411-CB9E-CC21-5050E6CC9DA1}"/>
              </a:ext>
            </a:extLst>
          </p:cNvPr>
          <p:cNvSpPr txBox="1"/>
          <p:nvPr/>
        </p:nvSpPr>
        <p:spPr>
          <a:xfrm>
            <a:off x="2733435" y="662250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C43D93-D4A7-DD45-55FF-51BA0122AA89}"/>
              </a:ext>
            </a:extLst>
          </p:cNvPr>
          <p:cNvSpPr txBox="1"/>
          <p:nvPr/>
        </p:nvSpPr>
        <p:spPr>
          <a:xfrm>
            <a:off x="6121220" y="456479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2F2279-C79D-B922-00B3-A4194F3AC190}"/>
              </a:ext>
            </a:extLst>
          </p:cNvPr>
          <p:cNvSpPr txBox="1"/>
          <p:nvPr/>
        </p:nvSpPr>
        <p:spPr>
          <a:xfrm>
            <a:off x="9141445" y="777523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8770E-1D47-0C53-BA10-B121DEAC92EE}"/>
              </a:ext>
            </a:extLst>
          </p:cNvPr>
          <p:cNvSpPr txBox="1"/>
          <p:nvPr/>
        </p:nvSpPr>
        <p:spPr>
          <a:xfrm>
            <a:off x="7191364" y="196484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15</a:t>
            </a:r>
          </a:p>
        </p:txBody>
      </p:sp>
      <p:sp>
        <p:nvSpPr>
          <p:cNvPr id="10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096B6F7F-551F-5D15-14D1-C01B1290AD86}"/>
              </a:ext>
            </a:extLst>
          </p:cNvPr>
          <p:cNvSpPr/>
          <p:nvPr/>
        </p:nvSpPr>
        <p:spPr>
          <a:xfrm>
            <a:off x="13831824" y="2218933"/>
            <a:ext cx="9805091" cy="1464861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Use the cut property to show that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b,c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is in the MST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endParaRPr lang="en-IN" sz="4000" dirty="0">
              <a:solidFill>
                <a:srgbClr val="7030A0"/>
              </a:solidFill>
              <a:latin typeface="Bradley Hand" pitchFamily="2" charset="77"/>
            </a:endParaRP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 </a:t>
            </a:r>
          </a:p>
        </p:txBody>
      </p:sp>
      <p:sp>
        <p:nvSpPr>
          <p:cNvPr id="1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E1FAC3F7-3B43-DE63-71FA-D9A95EBFB4BB}"/>
              </a:ext>
            </a:extLst>
          </p:cNvPr>
          <p:cNvSpPr/>
          <p:nvPr/>
        </p:nvSpPr>
        <p:spPr>
          <a:xfrm>
            <a:off x="13831824" y="436414"/>
            <a:ext cx="9805091" cy="1307326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Add edges  in the MST in increasing order of their weights</a:t>
            </a: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370855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star1">
            <a:extLst>
              <a:ext uri="{FF2B5EF4-FFF2-40B4-BE49-F238E27FC236}">
                <a16:creationId xmlns:a16="http://schemas.microsoft.com/office/drawing/2014/main" id="{5999F5B8-9BDA-9CDB-5A63-DD1687D0FCDE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!!star8">
            <a:extLst>
              <a:ext uri="{FF2B5EF4-FFF2-40B4-BE49-F238E27FC236}">
                <a16:creationId xmlns:a16="http://schemas.microsoft.com/office/drawing/2014/main" id="{3C7C8242-D5FC-0CC5-595F-DA2D2C522C62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!!star5">
            <a:extLst>
              <a:ext uri="{FF2B5EF4-FFF2-40B4-BE49-F238E27FC236}">
                <a16:creationId xmlns:a16="http://schemas.microsoft.com/office/drawing/2014/main" id="{C474C2F9-9CCE-B959-4819-16F4E55DD249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6" name="!!star4">
            <a:extLst>
              <a:ext uri="{FF2B5EF4-FFF2-40B4-BE49-F238E27FC236}">
                <a16:creationId xmlns:a16="http://schemas.microsoft.com/office/drawing/2014/main" id="{56EA38CB-AC0B-E2F3-0A90-3CADF5EDC72C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7" name="!!star3">
            <a:extLst>
              <a:ext uri="{FF2B5EF4-FFF2-40B4-BE49-F238E27FC236}">
                <a16:creationId xmlns:a16="http://schemas.microsoft.com/office/drawing/2014/main" id="{AC1BC1E4-588C-C641-9540-986D0B354FB3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8" name="!!star2">
            <a:extLst>
              <a:ext uri="{FF2B5EF4-FFF2-40B4-BE49-F238E27FC236}">
                <a16:creationId xmlns:a16="http://schemas.microsoft.com/office/drawing/2014/main" id="{C3374A5E-D45B-945F-AB88-7F3FF591F159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0912D70-E2BD-A219-AA9E-974AC735CA4C}"/>
              </a:ext>
            </a:extLst>
          </p:cNvPr>
          <p:cNvCxnSpPr>
            <a:cxnSpLocks/>
            <a:stCxn id="28" idx="5"/>
            <a:endCxn id="48" idx="0"/>
          </p:cNvCxnSpPr>
          <p:nvPr/>
        </p:nvCxnSpPr>
        <p:spPr>
          <a:xfrm>
            <a:off x="9464734" y="1325703"/>
            <a:ext cx="3367206" cy="588338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5F06AA8-4EC2-A272-B408-10C461FEA36C}"/>
              </a:ext>
            </a:extLst>
          </p:cNvPr>
          <p:cNvCxnSpPr>
            <a:cxnSpLocks/>
            <a:stCxn id="48" idx="1"/>
            <a:endCxn id="3" idx="5"/>
          </p:cNvCxnSpPr>
          <p:nvPr/>
        </p:nvCxnSpPr>
        <p:spPr>
          <a:xfrm flipH="1" flipV="1">
            <a:off x="1805932" y="2002370"/>
            <a:ext cx="10702719" cy="532925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AD56128-D738-360F-DFC7-24EEFEC33CD2}"/>
              </a:ext>
            </a:extLst>
          </p:cNvPr>
          <p:cNvCxnSpPr>
            <a:cxnSpLocks/>
            <a:stCxn id="28" idx="3"/>
            <a:endCxn id="45" idx="7"/>
          </p:cNvCxnSpPr>
          <p:nvPr/>
        </p:nvCxnSpPr>
        <p:spPr>
          <a:xfrm flipH="1">
            <a:off x="3963576" y="1325703"/>
            <a:ext cx="4854580" cy="357988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099A6CD-849F-E6F9-645A-252D0BCB4E2B}"/>
              </a:ext>
            </a:extLst>
          </p:cNvPr>
          <p:cNvCxnSpPr>
            <a:cxnSpLocks/>
            <a:stCxn id="46" idx="0"/>
            <a:endCxn id="45" idx="3"/>
          </p:cNvCxnSpPr>
          <p:nvPr/>
        </p:nvCxnSpPr>
        <p:spPr>
          <a:xfrm flipV="1">
            <a:off x="1757410" y="5497250"/>
            <a:ext cx="1559588" cy="321596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Straight Connector 52">
            <a:extLst>
              <a:ext uri="{FF2B5EF4-FFF2-40B4-BE49-F238E27FC236}">
                <a16:creationId xmlns:a16="http://schemas.microsoft.com/office/drawing/2014/main" id="{9BE4E85A-77EA-8DE5-B67F-BEF9CA7C8654}"/>
              </a:ext>
            </a:extLst>
          </p:cNvPr>
          <p:cNvCxnSpPr>
            <a:cxnSpLocks/>
            <a:stCxn id="47" idx="1"/>
            <a:endCxn id="45" idx="5"/>
          </p:cNvCxnSpPr>
          <p:nvPr/>
        </p:nvCxnSpPr>
        <p:spPr>
          <a:xfrm flipH="1" flipV="1">
            <a:off x="3963576" y="5497250"/>
            <a:ext cx="2227349" cy="280687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7B1CEBC-76D8-9014-A97D-C93B21B647A6}"/>
              </a:ext>
            </a:extLst>
          </p:cNvPr>
          <p:cNvCxnSpPr>
            <a:cxnSpLocks/>
            <a:stCxn id="48" idx="2"/>
            <a:endCxn id="47" idx="6"/>
          </p:cNvCxnSpPr>
          <p:nvPr/>
        </p:nvCxnSpPr>
        <p:spPr>
          <a:xfrm flipH="1">
            <a:off x="6971414" y="7627454"/>
            <a:ext cx="5403326" cy="97249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05B1CA2-85DB-6532-A256-1820F3471AE9}"/>
              </a:ext>
            </a:extLst>
          </p:cNvPr>
          <p:cNvCxnSpPr>
            <a:cxnSpLocks/>
            <a:stCxn id="45" idx="1"/>
            <a:endCxn id="3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E24138-9DCC-F8D8-6A84-F531DC1588CB}"/>
              </a:ext>
            </a:extLst>
          </p:cNvPr>
          <p:cNvCxnSpPr>
            <a:cxnSpLocks/>
            <a:stCxn id="28" idx="2"/>
            <a:endCxn id="3" idx="7"/>
          </p:cNvCxnSpPr>
          <p:nvPr/>
        </p:nvCxnSpPr>
        <p:spPr>
          <a:xfrm flipH="1">
            <a:off x="1805932" y="1029874"/>
            <a:ext cx="6878313" cy="38083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B2C60A-91F0-69F3-D983-CE95C16F4065}"/>
              </a:ext>
            </a:extLst>
          </p:cNvPr>
          <p:cNvCxnSpPr>
            <a:cxnSpLocks/>
            <a:stCxn id="46" idx="0"/>
            <a:endCxn id="3" idx="4"/>
          </p:cNvCxnSpPr>
          <p:nvPr/>
        </p:nvCxnSpPr>
        <p:spPr>
          <a:xfrm flipH="1" flipV="1">
            <a:off x="1482643" y="2124907"/>
            <a:ext cx="274767" cy="658830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71AA36F-350A-1895-C2F7-54F7CBD1D1BC}"/>
              </a:ext>
            </a:extLst>
          </p:cNvPr>
          <p:cNvCxnSpPr>
            <a:cxnSpLocks/>
            <a:stCxn id="46" idx="6"/>
            <a:endCxn id="47" idx="3"/>
          </p:cNvCxnSpPr>
          <p:nvPr/>
        </p:nvCxnSpPr>
        <p:spPr>
          <a:xfrm flipV="1">
            <a:off x="2214610" y="8895779"/>
            <a:ext cx="3976315" cy="235799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88362D-94E2-3839-DC90-E7F84832410B}"/>
              </a:ext>
            </a:extLst>
          </p:cNvPr>
          <p:cNvCxnSpPr>
            <a:cxnSpLocks/>
            <a:stCxn id="48" idx="1"/>
            <a:endCxn id="45" idx="6"/>
          </p:cNvCxnSpPr>
          <p:nvPr/>
        </p:nvCxnSpPr>
        <p:spPr>
          <a:xfrm flipH="1" flipV="1">
            <a:off x="4097487" y="5201421"/>
            <a:ext cx="8411164" cy="213020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5534E5E-838D-22A2-4D32-723AA19AF6B9}"/>
              </a:ext>
            </a:extLst>
          </p:cNvPr>
          <p:cNvSpPr txBox="1"/>
          <p:nvPr/>
        </p:nvSpPr>
        <p:spPr>
          <a:xfrm>
            <a:off x="4612645" y="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F5882E-9B09-742B-A4E0-0DC0255DBE3C}"/>
              </a:ext>
            </a:extLst>
          </p:cNvPr>
          <p:cNvSpPr txBox="1"/>
          <p:nvPr/>
        </p:nvSpPr>
        <p:spPr>
          <a:xfrm>
            <a:off x="1053571" y="489385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7D9849-7E7A-35D3-D6AE-56F893659515}"/>
              </a:ext>
            </a:extLst>
          </p:cNvPr>
          <p:cNvSpPr txBox="1"/>
          <p:nvPr/>
        </p:nvSpPr>
        <p:spPr>
          <a:xfrm>
            <a:off x="3994872" y="192226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408C6C-CBE3-11B2-2194-5AC35AD3848C}"/>
              </a:ext>
            </a:extLst>
          </p:cNvPr>
          <p:cNvSpPr txBox="1"/>
          <p:nvPr/>
        </p:nvSpPr>
        <p:spPr>
          <a:xfrm>
            <a:off x="10634802" y="212296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187194-8E1F-8DB7-7C91-C4320D5C5632}"/>
              </a:ext>
            </a:extLst>
          </p:cNvPr>
          <p:cNvSpPr txBox="1"/>
          <p:nvPr/>
        </p:nvSpPr>
        <p:spPr>
          <a:xfrm>
            <a:off x="2288899" y="312235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4765E13B-52DB-A27C-9E81-24343D89C9DF}"/>
              </a:ext>
            </a:extLst>
          </p:cNvPr>
          <p:cNvSpPr txBox="1"/>
          <p:nvPr/>
        </p:nvSpPr>
        <p:spPr>
          <a:xfrm>
            <a:off x="4204043" y="85999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25073DD-1A99-EA35-21F4-65D498EDA5A2}"/>
              </a:ext>
            </a:extLst>
          </p:cNvPr>
          <p:cNvSpPr txBox="1"/>
          <p:nvPr/>
        </p:nvSpPr>
        <p:spPr>
          <a:xfrm>
            <a:off x="5345757" y="608854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A14764-2411-CB9E-CC21-5050E6CC9DA1}"/>
              </a:ext>
            </a:extLst>
          </p:cNvPr>
          <p:cNvSpPr txBox="1"/>
          <p:nvPr/>
        </p:nvSpPr>
        <p:spPr>
          <a:xfrm>
            <a:off x="2733435" y="662250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C43D93-D4A7-DD45-55FF-51BA0122AA89}"/>
              </a:ext>
            </a:extLst>
          </p:cNvPr>
          <p:cNvSpPr txBox="1"/>
          <p:nvPr/>
        </p:nvSpPr>
        <p:spPr>
          <a:xfrm>
            <a:off x="6121220" y="456479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2F2279-C79D-B922-00B3-A4194F3AC190}"/>
              </a:ext>
            </a:extLst>
          </p:cNvPr>
          <p:cNvSpPr txBox="1"/>
          <p:nvPr/>
        </p:nvSpPr>
        <p:spPr>
          <a:xfrm>
            <a:off x="9141445" y="777523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8770E-1D47-0C53-BA10-B121DEAC92EE}"/>
              </a:ext>
            </a:extLst>
          </p:cNvPr>
          <p:cNvSpPr txBox="1"/>
          <p:nvPr/>
        </p:nvSpPr>
        <p:spPr>
          <a:xfrm>
            <a:off x="7191364" y="196484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15</a:t>
            </a:r>
          </a:p>
        </p:txBody>
      </p:sp>
      <p:sp>
        <p:nvSpPr>
          <p:cNvPr id="6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2BA83AC0-C9C3-3C49-8648-F5A0072247DF}"/>
              </a:ext>
            </a:extLst>
          </p:cNvPr>
          <p:cNvSpPr/>
          <p:nvPr/>
        </p:nvSpPr>
        <p:spPr>
          <a:xfrm>
            <a:off x="13831824" y="2218933"/>
            <a:ext cx="9805091" cy="1464861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Use the cut property to show that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c,e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is in the MST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endParaRPr lang="en-IN" sz="4000" dirty="0">
              <a:solidFill>
                <a:srgbClr val="7030A0"/>
              </a:solidFill>
              <a:latin typeface="Bradley Hand" pitchFamily="2" charset="77"/>
            </a:endParaRP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 </a:t>
            </a:r>
          </a:p>
        </p:txBody>
      </p:sp>
      <p:sp>
        <p:nvSpPr>
          <p:cNvPr id="8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DD1F247C-F522-22D8-2D31-6558842F155B}"/>
              </a:ext>
            </a:extLst>
          </p:cNvPr>
          <p:cNvSpPr/>
          <p:nvPr/>
        </p:nvSpPr>
        <p:spPr>
          <a:xfrm>
            <a:off x="13831824" y="436414"/>
            <a:ext cx="9805091" cy="1307326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Add edges  in the MST in increasing order of their weights</a:t>
            </a: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34475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star1">
            <a:extLst>
              <a:ext uri="{FF2B5EF4-FFF2-40B4-BE49-F238E27FC236}">
                <a16:creationId xmlns:a16="http://schemas.microsoft.com/office/drawing/2014/main" id="{5999F5B8-9BDA-9CDB-5A63-DD1687D0FCDE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!!star8">
            <a:extLst>
              <a:ext uri="{FF2B5EF4-FFF2-40B4-BE49-F238E27FC236}">
                <a16:creationId xmlns:a16="http://schemas.microsoft.com/office/drawing/2014/main" id="{3C7C8242-D5FC-0CC5-595F-DA2D2C522C62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!!star5">
            <a:extLst>
              <a:ext uri="{FF2B5EF4-FFF2-40B4-BE49-F238E27FC236}">
                <a16:creationId xmlns:a16="http://schemas.microsoft.com/office/drawing/2014/main" id="{C474C2F9-9CCE-B959-4819-16F4E55DD249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6" name="!!star4">
            <a:extLst>
              <a:ext uri="{FF2B5EF4-FFF2-40B4-BE49-F238E27FC236}">
                <a16:creationId xmlns:a16="http://schemas.microsoft.com/office/drawing/2014/main" id="{56EA38CB-AC0B-E2F3-0A90-3CADF5EDC72C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7" name="!!star3">
            <a:extLst>
              <a:ext uri="{FF2B5EF4-FFF2-40B4-BE49-F238E27FC236}">
                <a16:creationId xmlns:a16="http://schemas.microsoft.com/office/drawing/2014/main" id="{AC1BC1E4-588C-C641-9540-986D0B354FB3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8" name="!!star2">
            <a:extLst>
              <a:ext uri="{FF2B5EF4-FFF2-40B4-BE49-F238E27FC236}">
                <a16:creationId xmlns:a16="http://schemas.microsoft.com/office/drawing/2014/main" id="{C3374A5E-D45B-945F-AB88-7F3FF591F159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0912D70-E2BD-A219-AA9E-974AC735CA4C}"/>
              </a:ext>
            </a:extLst>
          </p:cNvPr>
          <p:cNvCxnSpPr>
            <a:cxnSpLocks/>
            <a:stCxn id="28" idx="5"/>
            <a:endCxn id="48" idx="0"/>
          </p:cNvCxnSpPr>
          <p:nvPr/>
        </p:nvCxnSpPr>
        <p:spPr>
          <a:xfrm>
            <a:off x="9464734" y="1325703"/>
            <a:ext cx="3367206" cy="588338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5F06AA8-4EC2-A272-B408-10C461FEA36C}"/>
              </a:ext>
            </a:extLst>
          </p:cNvPr>
          <p:cNvCxnSpPr>
            <a:cxnSpLocks/>
            <a:stCxn id="48" idx="1"/>
            <a:endCxn id="3" idx="5"/>
          </p:cNvCxnSpPr>
          <p:nvPr/>
        </p:nvCxnSpPr>
        <p:spPr>
          <a:xfrm flipH="1" flipV="1">
            <a:off x="1805932" y="2002370"/>
            <a:ext cx="10702719" cy="532925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AD56128-D738-360F-DFC7-24EEFEC33CD2}"/>
              </a:ext>
            </a:extLst>
          </p:cNvPr>
          <p:cNvCxnSpPr>
            <a:cxnSpLocks/>
            <a:stCxn id="28" idx="3"/>
            <a:endCxn id="45" idx="7"/>
          </p:cNvCxnSpPr>
          <p:nvPr/>
        </p:nvCxnSpPr>
        <p:spPr>
          <a:xfrm flipH="1">
            <a:off x="3963576" y="1325703"/>
            <a:ext cx="4854580" cy="357988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099A6CD-849F-E6F9-645A-252D0BCB4E2B}"/>
              </a:ext>
            </a:extLst>
          </p:cNvPr>
          <p:cNvCxnSpPr>
            <a:cxnSpLocks/>
            <a:stCxn id="46" idx="0"/>
            <a:endCxn id="45" idx="3"/>
          </p:cNvCxnSpPr>
          <p:nvPr/>
        </p:nvCxnSpPr>
        <p:spPr>
          <a:xfrm flipV="1">
            <a:off x="1757410" y="5497250"/>
            <a:ext cx="1559588" cy="321596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3" name="!!be">
            <a:extLst>
              <a:ext uri="{FF2B5EF4-FFF2-40B4-BE49-F238E27FC236}">
                <a16:creationId xmlns:a16="http://schemas.microsoft.com/office/drawing/2014/main" id="{9BE4E85A-77EA-8DE5-B67F-BEF9CA7C8654}"/>
              </a:ext>
            </a:extLst>
          </p:cNvPr>
          <p:cNvCxnSpPr>
            <a:cxnSpLocks/>
            <a:stCxn id="47" idx="1"/>
            <a:endCxn id="45" idx="5"/>
          </p:cNvCxnSpPr>
          <p:nvPr/>
        </p:nvCxnSpPr>
        <p:spPr>
          <a:xfrm flipH="1" flipV="1">
            <a:off x="3963576" y="5497250"/>
            <a:ext cx="2227349" cy="2806871"/>
          </a:xfrm>
          <a:prstGeom prst="line">
            <a:avLst/>
          </a:prstGeom>
          <a:noFill/>
          <a:ln w="127000" cap="flat" cmpd="thinThick">
            <a:solidFill>
              <a:schemeClr val="accent6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7B1CEBC-76D8-9014-A97D-C93B21B647A6}"/>
              </a:ext>
            </a:extLst>
          </p:cNvPr>
          <p:cNvCxnSpPr>
            <a:cxnSpLocks/>
            <a:stCxn id="48" idx="2"/>
            <a:endCxn id="47" idx="6"/>
          </p:cNvCxnSpPr>
          <p:nvPr/>
        </p:nvCxnSpPr>
        <p:spPr>
          <a:xfrm flipH="1">
            <a:off x="6971414" y="7627454"/>
            <a:ext cx="5403326" cy="97249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05B1CA2-85DB-6532-A256-1820F3471AE9}"/>
              </a:ext>
            </a:extLst>
          </p:cNvPr>
          <p:cNvCxnSpPr>
            <a:cxnSpLocks/>
            <a:stCxn id="45" idx="1"/>
            <a:endCxn id="3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E24138-9DCC-F8D8-6A84-F531DC1588CB}"/>
              </a:ext>
            </a:extLst>
          </p:cNvPr>
          <p:cNvCxnSpPr>
            <a:cxnSpLocks/>
            <a:stCxn id="28" idx="2"/>
            <a:endCxn id="3" idx="7"/>
          </p:cNvCxnSpPr>
          <p:nvPr/>
        </p:nvCxnSpPr>
        <p:spPr>
          <a:xfrm flipH="1">
            <a:off x="1805932" y="1029874"/>
            <a:ext cx="6878313" cy="38083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B2C60A-91F0-69F3-D983-CE95C16F4065}"/>
              </a:ext>
            </a:extLst>
          </p:cNvPr>
          <p:cNvCxnSpPr>
            <a:cxnSpLocks/>
            <a:stCxn id="46" idx="0"/>
            <a:endCxn id="3" idx="4"/>
          </p:cNvCxnSpPr>
          <p:nvPr/>
        </p:nvCxnSpPr>
        <p:spPr>
          <a:xfrm flipH="1" flipV="1">
            <a:off x="1482643" y="2124907"/>
            <a:ext cx="274767" cy="658830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71AA36F-350A-1895-C2F7-54F7CBD1D1BC}"/>
              </a:ext>
            </a:extLst>
          </p:cNvPr>
          <p:cNvCxnSpPr>
            <a:cxnSpLocks/>
            <a:stCxn id="46" idx="6"/>
            <a:endCxn id="47" idx="3"/>
          </p:cNvCxnSpPr>
          <p:nvPr/>
        </p:nvCxnSpPr>
        <p:spPr>
          <a:xfrm flipV="1">
            <a:off x="2214610" y="8895779"/>
            <a:ext cx="3976315" cy="235799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88362D-94E2-3839-DC90-E7F84832410B}"/>
              </a:ext>
            </a:extLst>
          </p:cNvPr>
          <p:cNvCxnSpPr>
            <a:cxnSpLocks/>
            <a:stCxn id="48" idx="1"/>
            <a:endCxn id="45" idx="6"/>
          </p:cNvCxnSpPr>
          <p:nvPr/>
        </p:nvCxnSpPr>
        <p:spPr>
          <a:xfrm flipH="1" flipV="1">
            <a:off x="4097487" y="5201421"/>
            <a:ext cx="8411164" cy="213020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5534E5E-838D-22A2-4D32-723AA19AF6B9}"/>
              </a:ext>
            </a:extLst>
          </p:cNvPr>
          <p:cNvSpPr txBox="1"/>
          <p:nvPr/>
        </p:nvSpPr>
        <p:spPr>
          <a:xfrm>
            <a:off x="4612645" y="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F5882E-9B09-742B-A4E0-0DC0255DBE3C}"/>
              </a:ext>
            </a:extLst>
          </p:cNvPr>
          <p:cNvSpPr txBox="1"/>
          <p:nvPr/>
        </p:nvSpPr>
        <p:spPr>
          <a:xfrm>
            <a:off x="1053571" y="489385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7D9849-7E7A-35D3-D6AE-56F893659515}"/>
              </a:ext>
            </a:extLst>
          </p:cNvPr>
          <p:cNvSpPr txBox="1"/>
          <p:nvPr/>
        </p:nvSpPr>
        <p:spPr>
          <a:xfrm>
            <a:off x="3994872" y="192226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408C6C-CBE3-11B2-2194-5AC35AD3848C}"/>
              </a:ext>
            </a:extLst>
          </p:cNvPr>
          <p:cNvSpPr txBox="1"/>
          <p:nvPr/>
        </p:nvSpPr>
        <p:spPr>
          <a:xfrm>
            <a:off x="10634802" y="212296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187194-8E1F-8DB7-7C91-C4320D5C5632}"/>
              </a:ext>
            </a:extLst>
          </p:cNvPr>
          <p:cNvSpPr txBox="1"/>
          <p:nvPr/>
        </p:nvSpPr>
        <p:spPr>
          <a:xfrm>
            <a:off x="2288899" y="312235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025073DD-1A99-EA35-21F4-65D498EDA5A2}"/>
              </a:ext>
            </a:extLst>
          </p:cNvPr>
          <p:cNvSpPr txBox="1"/>
          <p:nvPr/>
        </p:nvSpPr>
        <p:spPr>
          <a:xfrm>
            <a:off x="5345757" y="608854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A14764-2411-CB9E-CC21-5050E6CC9DA1}"/>
              </a:ext>
            </a:extLst>
          </p:cNvPr>
          <p:cNvSpPr txBox="1"/>
          <p:nvPr/>
        </p:nvSpPr>
        <p:spPr>
          <a:xfrm>
            <a:off x="2733435" y="662250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C43D93-D4A7-DD45-55FF-51BA0122AA89}"/>
              </a:ext>
            </a:extLst>
          </p:cNvPr>
          <p:cNvSpPr txBox="1"/>
          <p:nvPr/>
        </p:nvSpPr>
        <p:spPr>
          <a:xfrm>
            <a:off x="6121220" y="456479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2F2279-C79D-B922-00B3-A4194F3AC190}"/>
              </a:ext>
            </a:extLst>
          </p:cNvPr>
          <p:cNvSpPr txBox="1"/>
          <p:nvPr/>
        </p:nvSpPr>
        <p:spPr>
          <a:xfrm>
            <a:off x="9141445" y="777523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8770E-1D47-0C53-BA10-B121DEAC92EE}"/>
              </a:ext>
            </a:extLst>
          </p:cNvPr>
          <p:cNvSpPr txBox="1"/>
          <p:nvPr/>
        </p:nvSpPr>
        <p:spPr>
          <a:xfrm>
            <a:off x="7191364" y="196484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15</a:t>
            </a:r>
          </a:p>
        </p:txBody>
      </p:sp>
      <p:sp>
        <p:nvSpPr>
          <p:cNvPr id="7" name="Candy: A problem on leetcode">
            <a:extLst>
              <a:ext uri="{FF2B5EF4-FFF2-40B4-BE49-F238E27FC236}">
                <a16:creationId xmlns:a16="http://schemas.microsoft.com/office/drawing/2014/main" id="{4D94F205-4B51-EE82-CB3D-5A7CCF902991}"/>
              </a:ext>
            </a:extLst>
          </p:cNvPr>
          <p:cNvSpPr/>
          <p:nvPr/>
        </p:nvSpPr>
        <p:spPr>
          <a:xfrm>
            <a:off x="13831825" y="2532154"/>
            <a:ext cx="9805091" cy="1122871"/>
          </a:xfrm>
          <a:prstGeom prst="roundRect">
            <a:avLst>
              <a:gd name="adj" fmla="val 1661"/>
            </a:avLst>
          </a:prstGeom>
          <a:gradFill>
            <a:gsLst>
              <a:gs pos="0">
                <a:srgbClr val="FF40FF">
                  <a:alpha val="93276"/>
                </a:srgbClr>
              </a:gs>
              <a:gs pos="100000">
                <a:srgbClr val="FF2600">
                  <a:alpha val="93276"/>
                </a:srgbClr>
              </a:gs>
            </a:gsLst>
            <a:lin ang="5461434"/>
          </a:gradFill>
          <a:ln w="12700">
            <a:solidFill>
              <a:srgbClr val="000000">
                <a:alpha val="93276"/>
              </a:srgbClr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rPr lang="en-US" sz="4000" dirty="0"/>
              <a:t>What about (</a:t>
            </a:r>
            <a:r>
              <a:rPr lang="en-US" sz="4000" dirty="0" err="1"/>
              <a:t>b,e</a:t>
            </a:r>
            <a:r>
              <a:rPr lang="en-US" sz="4000" dirty="0"/>
              <a:t>)?</a:t>
            </a:r>
            <a:endParaRPr sz="4000" dirty="0"/>
          </a:p>
        </p:txBody>
      </p:sp>
      <p:sp>
        <p:nvSpPr>
          <p:cNvPr id="8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CEE81609-7412-292E-A108-B7F0B3B61707}"/>
              </a:ext>
            </a:extLst>
          </p:cNvPr>
          <p:cNvSpPr/>
          <p:nvPr/>
        </p:nvSpPr>
        <p:spPr>
          <a:xfrm>
            <a:off x="13831824" y="4050624"/>
            <a:ext cx="9805091" cy="1464861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Use the cycle property to show that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b,e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is not in the MST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endParaRPr lang="en-IN" sz="4000" dirty="0">
              <a:solidFill>
                <a:srgbClr val="7030A0"/>
              </a:solidFill>
              <a:latin typeface="Bradley Hand" pitchFamily="2" charset="77"/>
            </a:endParaRP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0B10D7A-62DC-2093-2CA2-E817B2C9E964}"/>
              </a:ext>
            </a:extLst>
          </p:cNvPr>
          <p:cNvSpPr txBox="1"/>
          <p:nvPr/>
        </p:nvSpPr>
        <p:spPr>
          <a:xfrm>
            <a:off x="4204043" y="85999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10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0503AFEF-3627-BDAD-4EE0-289E70D58C54}"/>
              </a:ext>
            </a:extLst>
          </p:cNvPr>
          <p:cNvSpPr/>
          <p:nvPr/>
        </p:nvSpPr>
        <p:spPr>
          <a:xfrm>
            <a:off x="13831824" y="436414"/>
            <a:ext cx="9805091" cy="1307326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Add edges  in the MST in increasing order of their weights</a:t>
            </a: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412007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22" presetClass="exit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8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star1">
            <a:extLst>
              <a:ext uri="{FF2B5EF4-FFF2-40B4-BE49-F238E27FC236}">
                <a16:creationId xmlns:a16="http://schemas.microsoft.com/office/drawing/2014/main" id="{5999F5B8-9BDA-9CDB-5A63-DD1687D0FCDE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!!star8">
            <a:extLst>
              <a:ext uri="{FF2B5EF4-FFF2-40B4-BE49-F238E27FC236}">
                <a16:creationId xmlns:a16="http://schemas.microsoft.com/office/drawing/2014/main" id="{3C7C8242-D5FC-0CC5-595F-DA2D2C522C62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!!star5">
            <a:extLst>
              <a:ext uri="{FF2B5EF4-FFF2-40B4-BE49-F238E27FC236}">
                <a16:creationId xmlns:a16="http://schemas.microsoft.com/office/drawing/2014/main" id="{C474C2F9-9CCE-B959-4819-16F4E55DD249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6" name="!!star4">
            <a:extLst>
              <a:ext uri="{FF2B5EF4-FFF2-40B4-BE49-F238E27FC236}">
                <a16:creationId xmlns:a16="http://schemas.microsoft.com/office/drawing/2014/main" id="{56EA38CB-AC0B-E2F3-0A90-3CADF5EDC72C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7" name="!!star3">
            <a:extLst>
              <a:ext uri="{FF2B5EF4-FFF2-40B4-BE49-F238E27FC236}">
                <a16:creationId xmlns:a16="http://schemas.microsoft.com/office/drawing/2014/main" id="{AC1BC1E4-588C-C641-9540-986D0B354FB3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8" name="!!star2">
            <a:extLst>
              <a:ext uri="{FF2B5EF4-FFF2-40B4-BE49-F238E27FC236}">
                <a16:creationId xmlns:a16="http://schemas.microsoft.com/office/drawing/2014/main" id="{C3374A5E-D45B-945F-AB88-7F3FF591F159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0912D70-E2BD-A219-AA9E-974AC735CA4C}"/>
              </a:ext>
            </a:extLst>
          </p:cNvPr>
          <p:cNvCxnSpPr>
            <a:cxnSpLocks/>
            <a:stCxn id="28" idx="5"/>
            <a:endCxn id="48" idx="0"/>
          </p:cNvCxnSpPr>
          <p:nvPr/>
        </p:nvCxnSpPr>
        <p:spPr>
          <a:xfrm>
            <a:off x="9464734" y="1325703"/>
            <a:ext cx="3367206" cy="5883385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5F06AA8-4EC2-A272-B408-10C461FEA36C}"/>
              </a:ext>
            </a:extLst>
          </p:cNvPr>
          <p:cNvCxnSpPr>
            <a:cxnSpLocks/>
            <a:stCxn id="48" idx="1"/>
            <a:endCxn id="3" idx="5"/>
          </p:cNvCxnSpPr>
          <p:nvPr/>
        </p:nvCxnSpPr>
        <p:spPr>
          <a:xfrm flipH="1" flipV="1">
            <a:off x="1805932" y="2002370"/>
            <a:ext cx="10702719" cy="532925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AD56128-D738-360F-DFC7-24EEFEC33CD2}"/>
              </a:ext>
            </a:extLst>
          </p:cNvPr>
          <p:cNvCxnSpPr>
            <a:cxnSpLocks/>
            <a:stCxn id="28" idx="3"/>
            <a:endCxn id="45" idx="7"/>
          </p:cNvCxnSpPr>
          <p:nvPr/>
        </p:nvCxnSpPr>
        <p:spPr>
          <a:xfrm flipH="1">
            <a:off x="3963576" y="1325703"/>
            <a:ext cx="4854580" cy="357988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099A6CD-849F-E6F9-645A-252D0BCB4E2B}"/>
              </a:ext>
            </a:extLst>
          </p:cNvPr>
          <p:cNvCxnSpPr>
            <a:cxnSpLocks/>
            <a:stCxn id="46" idx="0"/>
            <a:endCxn id="45" idx="3"/>
          </p:cNvCxnSpPr>
          <p:nvPr/>
        </p:nvCxnSpPr>
        <p:spPr>
          <a:xfrm flipV="1">
            <a:off x="1757410" y="5497250"/>
            <a:ext cx="1559588" cy="321596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7B1CEBC-76D8-9014-A97D-C93B21B647A6}"/>
              </a:ext>
            </a:extLst>
          </p:cNvPr>
          <p:cNvCxnSpPr>
            <a:cxnSpLocks/>
            <a:stCxn id="48" idx="2"/>
            <a:endCxn id="47" idx="6"/>
          </p:cNvCxnSpPr>
          <p:nvPr/>
        </p:nvCxnSpPr>
        <p:spPr>
          <a:xfrm flipH="1">
            <a:off x="6971414" y="7627454"/>
            <a:ext cx="5403326" cy="97249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05B1CA2-85DB-6532-A256-1820F3471AE9}"/>
              </a:ext>
            </a:extLst>
          </p:cNvPr>
          <p:cNvCxnSpPr>
            <a:cxnSpLocks/>
            <a:stCxn id="45" idx="1"/>
            <a:endCxn id="3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E24138-9DCC-F8D8-6A84-F531DC1588CB}"/>
              </a:ext>
            </a:extLst>
          </p:cNvPr>
          <p:cNvCxnSpPr>
            <a:cxnSpLocks/>
            <a:stCxn id="28" idx="2"/>
            <a:endCxn id="3" idx="7"/>
          </p:cNvCxnSpPr>
          <p:nvPr/>
        </p:nvCxnSpPr>
        <p:spPr>
          <a:xfrm flipH="1">
            <a:off x="1805932" y="1029874"/>
            <a:ext cx="6878313" cy="38083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B2C60A-91F0-69F3-D983-CE95C16F4065}"/>
              </a:ext>
            </a:extLst>
          </p:cNvPr>
          <p:cNvCxnSpPr>
            <a:cxnSpLocks/>
            <a:stCxn id="46" idx="0"/>
            <a:endCxn id="3" idx="4"/>
          </p:cNvCxnSpPr>
          <p:nvPr/>
        </p:nvCxnSpPr>
        <p:spPr>
          <a:xfrm flipH="1" flipV="1">
            <a:off x="1482643" y="2124907"/>
            <a:ext cx="274767" cy="658830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71AA36F-350A-1895-C2F7-54F7CBD1D1BC}"/>
              </a:ext>
            </a:extLst>
          </p:cNvPr>
          <p:cNvCxnSpPr>
            <a:cxnSpLocks/>
            <a:stCxn id="46" idx="6"/>
            <a:endCxn id="47" idx="3"/>
          </p:cNvCxnSpPr>
          <p:nvPr/>
        </p:nvCxnSpPr>
        <p:spPr>
          <a:xfrm flipV="1">
            <a:off x="2214610" y="8895779"/>
            <a:ext cx="3976315" cy="235799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88362D-94E2-3839-DC90-E7F84832410B}"/>
              </a:ext>
            </a:extLst>
          </p:cNvPr>
          <p:cNvCxnSpPr>
            <a:cxnSpLocks/>
            <a:stCxn id="48" idx="1"/>
            <a:endCxn id="45" idx="6"/>
          </p:cNvCxnSpPr>
          <p:nvPr/>
        </p:nvCxnSpPr>
        <p:spPr>
          <a:xfrm flipH="1" flipV="1">
            <a:off x="4097487" y="5201421"/>
            <a:ext cx="8411164" cy="213020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5534E5E-838D-22A2-4D32-723AA19AF6B9}"/>
              </a:ext>
            </a:extLst>
          </p:cNvPr>
          <p:cNvSpPr txBox="1"/>
          <p:nvPr/>
        </p:nvSpPr>
        <p:spPr>
          <a:xfrm>
            <a:off x="4612645" y="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F5882E-9B09-742B-A4E0-0DC0255DBE3C}"/>
              </a:ext>
            </a:extLst>
          </p:cNvPr>
          <p:cNvSpPr txBox="1"/>
          <p:nvPr/>
        </p:nvSpPr>
        <p:spPr>
          <a:xfrm>
            <a:off x="1053571" y="489385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7D9849-7E7A-35D3-D6AE-56F893659515}"/>
              </a:ext>
            </a:extLst>
          </p:cNvPr>
          <p:cNvSpPr txBox="1"/>
          <p:nvPr/>
        </p:nvSpPr>
        <p:spPr>
          <a:xfrm>
            <a:off x="3994872" y="192226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408C6C-CBE3-11B2-2194-5AC35AD3848C}"/>
              </a:ext>
            </a:extLst>
          </p:cNvPr>
          <p:cNvSpPr txBox="1"/>
          <p:nvPr/>
        </p:nvSpPr>
        <p:spPr>
          <a:xfrm>
            <a:off x="10634802" y="212296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187194-8E1F-8DB7-7C91-C4320D5C5632}"/>
              </a:ext>
            </a:extLst>
          </p:cNvPr>
          <p:cNvSpPr txBox="1"/>
          <p:nvPr/>
        </p:nvSpPr>
        <p:spPr>
          <a:xfrm>
            <a:off x="2288899" y="312235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A14764-2411-CB9E-CC21-5050E6CC9DA1}"/>
              </a:ext>
            </a:extLst>
          </p:cNvPr>
          <p:cNvSpPr txBox="1"/>
          <p:nvPr/>
        </p:nvSpPr>
        <p:spPr>
          <a:xfrm>
            <a:off x="2733435" y="662250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C43D93-D4A7-DD45-55FF-51BA0122AA89}"/>
              </a:ext>
            </a:extLst>
          </p:cNvPr>
          <p:cNvSpPr txBox="1"/>
          <p:nvPr/>
        </p:nvSpPr>
        <p:spPr>
          <a:xfrm>
            <a:off x="6121220" y="456479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2F2279-C79D-B922-00B3-A4194F3AC190}"/>
              </a:ext>
            </a:extLst>
          </p:cNvPr>
          <p:cNvSpPr txBox="1"/>
          <p:nvPr/>
        </p:nvSpPr>
        <p:spPr>
          <a:xfrm>
            <a:off x="9141445" y="777523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8770E-1D47-0C53-BA10-B121DEAC92EE}"/>
              </a:ext>
            </a:extLst>
          </p:cNvPr>
          <p:cNvSpPr txBox="1"/>
          <p:nvPr/>
        </p:nvSpPr>
        <p:spPr>
          <a:xfrm>
            <a:off x="7191364" y="196484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BFE38-FAEE-9799-A735-CE8E8E8D8210}"/>
              </a:ext>
            </a:extLst>
          </p:cNvPr>
          <p:cNvSpPr txBox="1"/>
          <p:nvPr/>
        </p:nvSpPr>
        <p:spPr>
          <a:xfrm>
            <a:off x="4204043" y="85999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9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2BA6D94B-7F65-5AEA-1495-234C5EB994C6}"/>
              </a:ext>
            </a:extLst>
          </p:cNvPr>
          <p:cNvSpPr/>
          <p:nvPr/>
        </p:nvSpPr>
        <p:spPr>
          <a:xfrm>
            <a:off x="13885806" y="5284295"/>
            <a:ext cx="9805091" cy="1464861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Observation: we are building a forest here which will eventually become a tree.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endParaRPr lang="en-IN" sz="4000" dirty="0">
              <a:solidFill>
                <a:srgbClr val="7030A0"/>
              </a:solidFill>
              <a:latin typeface="Bradley Hand" pitchFamily="2" charset="77"/>
            </a:endParaRP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 </a:t>
            </a:r>
          </a:p>
        </p:txBody>
      </p:sp>
      <p:sp>
        <p:nvSpPr>
          <p:cNvPr id="7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16B54447-EE28-E1A5-DBBD-5F23C4D8DD74}"/>
              </a:ext>
            </a:extLst>
          </p:cNvPr>
          <p:cNvSpPr/>
          <p:nvPr/>
        </p:nvSpPr>
        <p:spPr>
          <a:xfrm>
            <a:off x="13831824" y="2218933"/>
            <a:ext cx="9805091" cy="1464861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Use the cut property to show that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d,f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is in the MST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endParaRPr lang="en-IN" sz="4000" dirty="0">
              <a:solidFill>
                <a:srgbClr val="7030A0"/>
              </a:solidFill>
              <a:latin typeface="Bradley Hand" pitchFamily="2" charset="77"/>
            </a:endParaRP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 </a:t>
            </a:r>
          </a:p>
        </p:txBody>
      </p:sp>
      <p:sp>
        <p:nvSpPr>
          <p:cNvPr id="10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DA122710-93A2-8F64-EE87-489A85BDB8BD}"/>
              </a:ext>
            </a:extLst>
          </p:cNvPr>
          <p:cNvSpPr/>
          <p:nvPr/>
        </p:nvSpPr>
        <p:spPr>
          <a:xfrm>
            <a:off x="13831824" y="436414"/>
            <a:ext cx="9805091" cy="1307326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Add edges  in the MST in increasing order of their weights</a:t>
            </a: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2089512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star1">
            <a:extLst>
              <a:ext uri="{FF2B5EF4-FFF2-40B4-BE49-F238E27FC236}">
                <a16:creationId xmlns:a16="http://schemas.microsoft.com/office/drawing/2014/main" id="{5999F5B8-9BDA-9CDB-5A63-DD1687D0FCDE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!!star8">
            <a:extLst>
              <a:ext uri="{FF2B5EF4-FFF2-40B4-BE49-F238E27FC236}">
                <a16:creationId xmlns:a16="http://schemas.microsoft.com/office/drawing/2014/main" id="{3C7C8242-D5FC-0CC5-595F-DA2D2C522C62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!!star5">
            <a:extLst>
              <a:ext uri="{FF2B5EF4-FFF2-40B4-BE49-F238E27FC236}">
                <a16:creationId xmlns:a16="http://schemas.microsoft.com/office/drawing/2014/main" id="{C474C2F9-9CCE-B959-4819-16F4E55DD249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6" name="!!star4">
            <a:extLst>
              <a:ext uri="{FF2B5EF4-FFF2-40B4-BE49-F238E27FC236}">
                <a16:creationId xmlns:a16="http://schemas.microsoft.com/office/drawing/2014/main" id="{56EA38CB-AC0B-E2F3-0A90-3CADF5EDC72C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7" name="!!star3">
            <a:extLst>
              <a:ext uri="{FF2B5EF4-FFF2-40B4-BE49-F238E27FC236}">
                <a16:creationId xmlns:a16="http://schemas.microsoft.com/office/drawing/2014/main" id="{AC1BC1E4-588C-C641-9540-986D0B354FB3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8" name="!!star2">
            <a:extLst>
              <a:ext uri="{FF2B5EF4-FFF2-40B4-BE49-F238E27FC236}">
                <a16:creationId xmlns:a16="http://schemas.microsoft.com/office/drawing/2014/main" id="{C3374A5E-D45B-945F-AB88-7F3FF591F159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0912D70-E2BD-A219-AA9E-974AC735CA4C}"/>
              </a:ext>
            </a:extLst>
          </p:cNvPr>
          <p:cNvCxnSpPr>
            <a:cxnSpLocks/>
            <a:stCxn id="28" idx="5"/>
            <a:endCxn id="48" idx="0"/>
          </p:cNvCxnSpPr>
          <p:nvPr/>
        </p:nvCxnSpPr>
        <p:spPr>
          <a:xfrm>
            <a:off x="9464734" y="1325703"/>
            <a:ext cx="3367206" cy="5883385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5F06AA8-4EC2-A272-B408-10C461FEA36C}"/>
              </a:ext>
            </a:extLst>
          </p:cNvPr>
          <p:cNvCxnSpPr>
            <a:cxnSpLocks/>
            <a:stCxn id="48" idx="1"/>
            <a:endCxn id="3" idx="5"/>
          </p:cNvCxnSpPr>
          <p:nvPr/>
        </p:nvCxnSpPr>
        <p:spPr>
          <a:xfrm flipH="1" flipV="1">
            <a:off x="1805932" y="2002370"/>
            <a:ext cx="10702719" cy="532925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AD56128-D738-360F-DFC7-24EEFEC33CD2}"/>
              </a:ext>
            </a:extLst>
          </p:cNvPr>
          <p:cNvCxnSpPr>
            <a:cxnSpLocks/>
            <a:stCxn id="28" idx="3"/>
            <a:endCxn id="45" idx="7"/>
          </p:cNvCxnSpPr>
          <p:nvPr/>
        </p:nvCxnSpPr>
        <p:spPr>
          <a:xfrm flipH="1">
            <a:off x="3963576" y="1325703"/>
            <a:ext cx="4854580" cy="357988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099A6CD-849F-E6F9-645A-252D0BCB4E2B}"/>
              </a:ext>
            </a:extLst>
          </p:cNvPr>
          <p:cNvCxnSpPr>
            <a:cxnSpLocks/>
            <a:stCxn id="46" idx="0"/>
            <a:endCxn id="45" idx="3"/>
          </p:cNvCxnSpPr>
          <p:nvPr/>
        </p:nvCxnSpPr>
        <p:spPr>
          <a:xfrm flipV="1">
            <a:off x="1757410" y="5497250"/>
            <a:ext cx="1559588" cy="321596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7B1CEBC-76D8-9014-A97D-C93B21B647A6}"/>
              </a:ext>
            </a:extLst>
          </p:cNvPr>
          <p:cNvCxnSpPr>
            <a:cxnSpLocks/>
            <a:stCxn id="48" idx="2"/>
            <a:endCxn id="47" idx="6"/>
          </p:cNvCxnSpPr>
          <p:nvPr/>
        </p:nvCxnSpPr>
        <p:spPr>
          <a:xfrm flipH="1">
            <a:off x="6971414" y="7627454"/>
            <a:ext cx="5403326" cy="97249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05B1CA2-85DB-6532-A256-1820F3471AE9}"/>
              </a:ext>
            </a:extLst>
          </p:cNvPr>
          <p:cNvCxnSpPr>
            <a:cxnSpLocks/>
            <a:stCxn id="45" idx="1"/>
            <a:endCxn id="3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E24138-9DCC-F8D8-6A84-F531DC1588CB}"/>
              </a:ext>
            </a:extLst>
          </p:cNvPr>
          <p:cNvCxnSpPr>
            <a:cxnSpLocks/>
            <a:stCxn id="28" idx="2"/>
            <a:endCxn id="3" idx="7"/>
          </p:cNvCxnSpPr>
          <p:nvPr/>
        </p:nvCxnSpPr>
        <p:spPr>
          <a:xfrm flipH="1">
            <a:off x="1805932" y="1029874"/>
            <a:ext cx="6878313" cy="38083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7" name="Straight Connector 56">
            <a:extLst>
              <a:ext uri="{FF2B5EF4-FFF2-40B4-BE49-F238E27FC236}">
                <a16:creationId xmlns:a16="http://schemas.microsoft.com/office/drawing/2014/main" id="{74B2C60A-91F0-69F3-D983-CE95C16F4065}"/>
              </a:ext>
            </a:extLst>
          </p:cNvPr>
          <p:cNvCxnSpPr>
            <a:cxnSpLocks/>
            <a:stCxn id="46" idx="0"/>
            <a:endCxn id="3" idx="4"/>
          </p:cNvCxnSpPr>
          <p:nvPr/>
        </p:nvCxnSpPr>
        <p:spPr>
          <a:xfrm flipH="1" flipV="1">
            <a:off x="1482643" y="2124907"/>
            <a:ext cx="274767" cy="6588305"/>
          </a:xfrm>
          <a:prstGeom prst="line">
            <a:avLst/>
          </a:prstGeom>
          <a:noFill/>
          <a:ln w="127000" cap="flat" cmpd="thinThick">
            <a:solidFill>
              <a:schemeClr val="accent6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71AA36F-350A-1895-C2F7-54F7CBD1D1BC}"/>
              </a:ext>
            </a:extLst>
          </p:cNvPr>
          <p:cNvCxnSpPr>
            <a:cxnSpLocks/>
            <a:stCxn id="46" idx="6"/>
            <a:endCxn id="47" idx="3"/>
          </p:cNvCxnSpPr>
          <p:nvPr/>
        </p:nvCxnSpPr>
        <p:spPr>
          <a:xfrm flipV="1">
            <a:off x="2214610" y="8895779"/>
            <a:ext cx="3976315" cy="235799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88362D-94E2-3839-DC90-E7F84832410B}"/>
              </a:ext>
            </a:extLst>
          </p:cNvPr>
          <p:cNvCxnSpPr>
            <a:cxnSpLocks/>
            <a:stCxn id="48" idx="1"/>
            <a:endCxn id="45" idx="6"/>
          </p:cNvCxnSpPr>
          <p:nvPr/>
        </p:nvCxnSpPr>
        <p:spPr>
          <a:xfrm flipH="1" flipV="1">
            <a:off x="4097487" y="5201421"/>
            <a:ext cx="8411164" cy="213020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5534E5E-838D-22A2-4D32-723AA19AF6B9}"/>
              </a:ext>
            </a:extLst>
          </p:cNvPr>
          <p:cNvSpPr txBox="1"/>
          <p:nvPr/>
        </p:nvSpPr>
        <p:spPr>
          <a:xfrm>
            <a:off x="4612645" y="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9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4EF5882E-9B09-742B-A4E0-0DC0255DBE3C}"/>
              </a:ext>
            </a:extLst>
          </p:cNvPr>
          <p:cNvSpPr txBox="1"/>
          <p:nvPr/>
        </p:nvSpPr>
        <p:spPr>
          <a:xfrm>
            <a:off x="1053571" y="489385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6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7D9849-7E7A-35D3-D6AE-56F893659515}"/>
              </a:ext>
            </a:extLst>
          </p:cNvPr>
          <p:cNvSpPr txBox="1"/>
          <p:nvPr/>
        </p:nvSpPr>
        <p:spPr>
          <a:xfrm>
            <a:off x="3994872" y="192226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408C6C-CBE3-11B2-2194-5AC35AD3848C}"/>
              </a:ext>
            </a:extLst>
          </p:cNvPr>
          <p:cNvSpPr txBox="1"/>
          <p:nvPr/>
        </p:nvSpPr>
        <p:spPr>
          <a:xfrm>
            <a:off x="10634802" y="212296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187194-8E1F-8DB7-7C91-C4320D5C5632}"/>
              </a:ext>
            </a:extLst>
          </p:cNvPr>
          <p:cNvSpPr txBox="1"/>
          <p:nvPr/>
        </p:nvSpPr>
        <p:spPr>
          <a:xfrm>
            <a:off x="2288899" y="312235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A14764-2411-CB9E-CC21-5050E6CC9DA1}"/>
              </a:ext>
            </a:extLst>
          </p:cNvPr>
          <p:cNvSpPr txBox="1"/>
          <p:nvPr/>
        </p:nvSpPr>
        <p:spPr>
          <a:xfrm>
            <a:off x="2733435" y="662250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C43D93-D4A7-DD45-55FF-51BA0122AA89}"/>
              </a:ext>
            </a:extLst>
          </p:cNvPr>
          <p:cNvSpPr txBox="1"/>
          <p:nvPr/>
        </p:nvSpPr>
        <p:spPr>
          <a:xfrm>
            <a:off x="6121220" y="456479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2F2279-C79D-B922-00B3-A4194F3AC190}"/>
              </a:ext>
            </a:extLst>
          </p:cNvPr>
          <p:cNvSpPr txBox="1"/>
          <p:nvPr/>
        </p:nvSpPr>
        <p:spPr>
          <a:xfrm>
            <a:off x="9141445" y="777523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8770E-1D47-0C53-BA10-B121DEAC92EE}"/>
              </a:ext>
            </a:extLst>
          </p:cNvPr>
          <p:cNvSpPr txBox="1"/>
          <p:nvPr/>
        </p:nvSpPr>
        <p:spPr>
          <a:xfrm>
            <a:off x="7191364" y="196484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BFE38-FAEE-9799-A735-CE8E8E8D8210}"/>
              </a:ext>
            </a:extLst>
          </p:cNvPr>
          <p:cNvSpPr txBox="1"/>
          <p:nvPr/>
        </p:nvSpPr>
        <p:spPr>
          <a:xfrm>
            <a:off x="4204043" y="85999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7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14B3883C-590A-B344-21B8-0BCC99B14DC9}"/>
              </a:ext>
            </a:extLst>
          </p:cNvPr>
          <p:cNvSpPr/>
          <p:nvPr/>
        </p:nvSpPr>
        <p:spPr>
          <a:xfrm>
            <a:off x="13831824" y="2122968"/>
            <a:ext cx="9805091" cy="1464861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Use the cycle property to show that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a,c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is not in the MST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endParaRPr lang="en-IN" sz="4000" dirty="0">
              <a:solidFill>
                <a:srgbClr val="7030A0"/>
              </a:solidFill>
              <a:latin typeface="Bradley Hand" pitchFamily="2" charset="77"/>
            </a:endParaRP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 </a:t>
            </a:r>
          </a:p>
        </p:txBody>
      </p:sp>
      <p:sp>
        <p:nvSpPr>
          <p:cNvPr id="8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6A633CEE-F708-81AC-9CEB-EA1A61905F72}"/>
              </a:ext>
            </a:extLst>
          </p:cNvPr>
          <p:cNvSpPr/>
          <p:nvPr/>
        </p:nvSpPr>
        <p:spPr>
          <a:xfrm>
            <a:off x="13831824" y="436414"/>
            <a:ext cx="9805091" cy="1307326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Add edges  in the MST in increasing order of their weights</a:t>
            </a: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0209136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star1">
            <a:extLst>
              <a:ext uri="{FF2B5EF4-FFF2-40B4-BE49-F238E27FC236}">
                <a16:creationId xmlns:a16="http://schemas.microsoft.com/office/drawing/2014/main" id="{5999F5B8-9BDA-9CDB-5A63-DD1687D0FCDE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8" name="!!star8">
            <a:extLst>
              <a:ext uri="{FF2B5EF4-FFF2-40B4-BE49-F238E27FC236}">
                <a16:creationId xmlns:a16="http://schemas.microsoft.com/office/drawing/2014/main" id="{3C7C8242-D5FC-0CC5-595F-DA2D2C522C62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5" name="!!star5">
            <a:extLst>
              <a:ext uri="{FF2B5EF4-FFF2-40B4-BE49-F238E27FC236}">
                <a16:creationId xmlns:a16="http://schemas.microsoft.com/office/drawing/2014/main" id="{C474C2F9-9CCE-B959-4819-16F4E55DD249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6" name="!!star4">
            <a:extLst>
              <a:ext uri="{FF2B5EF4-FFF2-40B4-BE49-F238E27FC236}">
                <a16:creationId xmlns:a16="http://schemas.microsoft.com/office/drawing/2014/main" id="{56EA38CB-AC0B-E2F3-0A90-3CADF5EDC72C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7" name="!!star3">
            <a:extLst>
              <a:ext uri="{FF2B5EF4-FFF2-40B4-BE49-F238E27FC236}">
                <a16:creationId xmlns:a16="http://schemas.microsoft.com/office/drawing/2014/main" id="{AC1BC1E4-588C-C641-9540-986D0B354FB3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8" name="!!star2">
            <a:extLst>
              <a:ext uri="{FF2B5EF4-FFF2-40B4-BE49-F238E27FC236}">
                <a16:creationId xmlns:a16="http://schemas.microsoft.com/office/drawing/2014/main" id="{C3374A5E-D45B-945F-AB88-7F3FF591F159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50912D70-E2BD-A219-AA9E-974AC735CA4C}"/>
              </a:ext>
            </a:extLst>
          </p:cNvPr>
          <p:cNvCxnSpPr>
            <a:cxnSpLocks/>
            <a:stCxn id="28" idx="5"/>
            <a:endCxn id="48" idx="0"/>
          </p:cNvCxnSpPr>
          <p:nvPr/>
        </p:nvCxnSpPr>
        <p:spPr>
          <a:xfrm>
            <a:off x="9464734" y="1325703"/>
            <a:ext cx="3367206" cy="5883385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A5F06AA8-4EC2-A272-B408-10C461FEA36C}"/>
              </a:ext>
            </a:extLst>
          </p:cNvPr>
          <p:cNvCxnSpPr>
            <a:cxnSpLocks/>
            <a:stCxn id="48" idx="1"/>
            <a:endCxn id="3" idx="5"/>
          </p:cNvCxnSpPr>
          <p:nvPr/>
        </p:nvCxnSpPr>
        <p:spPr>
          <a:xfrm flipH="1" flipV="1">
            <a:off x="1805932" y="2002370"/>
            <a:ext cx="10702719" cy="532925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1" name="Straight Connector 50">
            <a:extLst>
              <a:ext uri="{FF2B5EF4-FFF2-40B4-BE49-F238E27FC236}">
                <a16:creationId xmlns:a16="http://schemas.microsoft.com/office/drawing/2014/main" id="{3AD56128-D738-360F-DFC7-24EEFEC33CD2}"/>
              </a:ext>
            </a:extLst>
          </p:cNvPr>
          <p:cNvCxnSpPr>
            <a:cxnSpLocks/>
            <a:stCxn id="28" idx="3"/>
            <a:endCxn id="45" idx="7"/>
          </p:cNvCxnSpPr>
          <p:nvPr/>
        </p:nvCxnSpPr>
        <p:spPr>
          <a:xfrm flipH="1">
            <a:off x="3963576" y="1325703"/>
            <a:ext cx="4854580" cy="357988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5099A6CD-849F-E6F9-645A-252D0BCB4E2B}"/>
              </a:ext>
            </a:extLst>
          </p:cNvPr>
          <p:cNvCxnSpPr>
            <a:cxnSpLocks/>
            <a:stCxn id="46" idx="0"/>
            <a:endCxn id="45" idx="3"/>
          </p:cNvCxnSpPr>
          <p:nvPr/>
        </p:nvCxnSpPr>
        <p:spPr>
          <a:xfrm flipV="1">
            <a:off x="1757410" y="5497250"/>
            <a:ext cx="1559588" cy="321596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4" name="Straight Connector 53">
            <a:extLst>
              <a:ext uri="{FF2B5EF4-FFF2-40B4-BE49-F238E27FC236}">
                <a16:creationId xmlns:a16="http://schemas.microsoft.com/office/drawing/2014/main" id="{07B1CEBC-76D8-9014-A97D-C93B21B647A6}"/>
              </a:ext>
            </a:extLst>
          </p:cNvPr>
          <p:cNvCxnSpPr>
            <a:cxnSpLocks/>
            <a:stCxn id="48" idx="2"/>
            <a:endCxn id="47" idx="6"/>
          </p:cNvCxnSpPr>
          <p:nvPr/>
        </p:nvCxnSpPr>
        <p:spPr>
          <a:xfrm flipH="1">
            <a:off x="6971414" y="7627454"/>
            <a:ext cx="5403326" cy="97249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905B1CA2-85DB-6532-A256-1820F3471AE9}"/>
              </a:ext>
            </a:extLst>
          </p:cNvPr>
          <p:cNvCxnSpPr>
            <a:cxnSpLocks/>
            <a:stCxn id="45" idx="1"/>
            <a:endCxn id="3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00E24138-9DCC-F8D8-6A84-F531DC1588CB}"/>
              </a:ext>
            </a:extLst>
          </p:cNvPr>
          <p:cNvCxnSpPr>
            <a:cxnSpLocks/>
            <a:stCxn id="28" idx="2"/>
            <a:endCxn id="3" idx="7"/>
          </p:cNvCxnSpPr>
          <p:nvPr/>
        </p:nvCxnSpPr>
        <p:spPr>
          <a:xfrm flipH="1">
            <a:off x="1805932" y="1029874"/>
            <a:ext cx="6878313" cy="38083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471AA36F-350A-1895-C2F7-54F7CBD1D1BC}"/>
              </a:ext>
            </a:extLst>
          </p:cNvPr>
          <p:cNvCxnSpPr>
            <a:cxnSpLocks/>
            <a:stCxn id="46" idx="6"/>
            <a:endCxn id="47" idx="3"/>
          </p:cNvCxnSpPr>
          <p:nvPr/>
        </p:nvCxnSpPr>
        <p:spPr>
          <a:xfrm flipV="1">
            <a:off x="2214610" y="8895779"/>
            <a:ext cx="3976315" cy="235799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3288362D-94E2-3839-DC90-E7F84832410B}"/>
              </a:ext>
            </a:extLst>
          </p:cNvPr>
          <p:cNvCxnSpPr>
            <a:cxnSpLocks/>
            <a:stCxn id="48" idx="1"/>
            <a:endCxn id="45" idx="6"/>
          </p:cNvCxnSpPr>
          <p:nvPr/>
        </p:nvCxnSpPr>
        <p:spPr>
          <a:xfrm flipH="1" flipV="1">
            <a:off x="4097487" y="5201421"/>
            <a:ext cx="8411164" cy="2130204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15534E5E-838D-22A2-4D32-723AA19AF6B9}"/>
              </a:ext>
            </a:extLst>
          </p:cNvPr>
          <p:cNvSpPr txBox="1"/>
          <p:nvPr/>
        </p:nvSpPr>
        <p:spPr>
          <a:xfrm>
            <a:off x="4612645" y="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9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67D9849-7E7A-35D3-D6AE-56F893659515}"/>
              </a:ext>
            </a:extLst>
          </p:cNvPr>
          <p:cNvSpPr txBox="1"/>
          <p:nvPr/>
        </p:nvSpPr>
        <p:spPr>
          <a:xfrm>
            <a:off x="3994872" y="192226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10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3408C6C-CBE3-11B2-2194-5AC35AD3848C}"/>
              </a:ext>
            </a:extLst>
          </p:cNvPr>
          <p:cNvSpPr txBox="1"/>
          <p:nvPr/>
        </p:nvSpPr>
        <p:spPr>
          <a:xfrm>
            <a:off x="10634802" y="212296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56187194-8E1F-8DB7-7C91-C4320D5C5632}"/>
              </a:ext>
            </a:extLst>
          </p:cNvPr>
          <p:cNvSpPr txBox="1"/>
          <p:nvPr/>
        </p:nvSpPr>
        <p:spPr>
          <a:xfrm>
            <a:off x="2288899" y="312235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98A14764-2411-CB9E-CC21-5050E6CC9DA1}"/>
              </a:ext>
            </a:extLst>
          </p:cNvPr>
          <p:cNvSpPr txBox="1"/>
          <p:nvPr/>
        </p:nvSpPr>
        <p:spPr>
          <a:xfrm>
            <a:off x="2733435" y="662250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F2C43D93-D4A7-DD45-55FF-51BA0122AA89}"/>
              </a:ext>
            </a:extLst>
          </p:cNvPr>
          <p:cNvSpPr txBox="1"/>
          <p:nvPr/>
        </p:nvSpPr>
        <p:spPr>
          <a:xfrm>
            <a:off x="6121220" y="456479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7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D2F2279-C79D-B922-00B3-A4194F3AC190}"/>
              </a:ext>
            </a:extLst>
          </p:cNvPr>
          <p:cNvSpPr txBox="1"/>
          <p:nvPr/>
        </p:nvSpPr>
        <p:spPr>
          <a:xfrm>
            <a:off x="9141445" y="777523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318770E-1D47-0C53-BA10-B121DEAC92EE}"/>
              </a:ext>
            </a:extLst>
          </p:cNvPr>
          <p:cNvSpPr txBox="1"/>
          <p:nvPr/>
        </p:nvSpPr>
        <p:spPr>
          <a:xfrm>
            <a:off x="7191364" y="196484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9CBFE38-FAEE-9799-A735-CE8E8E8D8210}"/>
              </a:ext>
            </a:extLst>
          </p:cNvPr>
          <p:cNvSpPr txBox="1"/>
          <p:nvPr/>
        </p:nvSpPr>
        <p:spPr>
          <a:xfrm>
            <a:off x="4204043" y="85999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5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1C2B8F91-5CE9-4A0D-8B22-92F90C815A66}"/>
              </a:ext>
            </a:extLst>
          </p:cNvPr>
          <p:cNvSpPr/>
          <p:nvPr/>
        </p:nvSpPr>
        <p:spPr>
          <a:xfrm>
            <a:off x="13831823" y="2218933"/>
            <a:ext cx="9805091" cy="1464861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Use the cut property to show that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b,f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is in the MST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endParaRPr lang="en-IN" sz="4000" dirty="0">
              <a:solidFill>
                <a:srgbClr val="7030A0"/>
              </a:solidFill>
              <a:latin typeface="Bradley Hand" pitchFamily="2" charset="77"/>
            </a:endParaRP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 </a:t>
            </a:r>
          </a:p>
        </p:txBody>
      </p:sp>
      <p:sp>
        <p:nvSpPr>
          <p:cNvPr id="8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23491D50-53ED-36F5-90A7-D4780FAC36C5}"/>
              </a:ext>
            </a:extLst>
          </p:cNvPr>
          <p:cNvSpPr/>
          <p:nvPr/>
        </p:nvSpPr>
        <p:spPr>
          <a:xfrm>
            <a:off x="13831823" y="5890074"/>
            <a:ext cx="9805091" cy="1464861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Completely visualize this algorithm.</a:t>
            </a: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 </a:t>
            </a:r>
          </a:p>
        </p:txBody>
      </p:sp>
      <p:sp>
        <p:nvSpPr>
          <p:cNvPr id="9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94455009-2BF0-3814-546F-F99F0AC5ED7C}"/>
              </a:ext>
            </a:extLst>
          </p:cNvPr>
          <p:cNvSpPr/>
          <p:nvPr/>
        </p:nvSpPr>
        <p:spPr>
          <a:xfrm>
            <a:off x="13831824" y="436414"/>
            <a:ext cx="9805091" cy="1307326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Add edges  in the MST in increasing order of their weights</a:t>
            </a:r>
          </a:p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142292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andy: A problem on leetcode">
            <a:extLst>
              <a:ext uri="{FF2B5EF4-FFF2-40B4-BE49-F238E27FC236}">
                <a16:creationId xmlns:a16="http://schemas.microsoft.com/office/drawing/2014/main" id="{1463B2C6-49E2-4828-73CE-BB74E45056AD}"/>
              </a:ext>
            </a:extLst>
          </p:cNvPr>
          <p:cNvSpPr/>
          <p:nvPr/>
        </p:nvSpPr>
        <p:spPr>
          <a:xfrm>
            <a:off x="885186" y="5252861"/>
            <a:ext cx="22613628" cy="2114550"/>
          </a:xfrm>
          <a:prstGeom prst="roundRect">
            <a:avLst>
              <a:gd name="adj" fmla="val 1661"/>
            </a:avLst>
          </a:prstGeom>
          <a:gradFill>
            <a:gsLst>
              <a:gs pos="0">
                <a:srgbClr val="FF40FF">
                  <a:alpha val="93276"/>
                </a:srgbClr>
              </a:gs>
              <a:gs pos="100000">
                <a:srgbClr val="FF2600">
                  <a:alpha val="93276"/>
                </a:srgbClr>
              </a:gs>
            </a:gsLst>
            <a:lin ang="5461434"/>
          </a:gradFill>
          <a:ln w="12700">
            <a:solidFill>
              <a:srgbClr val="000000">
                <a:alpha val="93276"/>
              </a:srgbClr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rPr lang="en-US" sz="6600" dirty="0"/>
              <a:t>Implementation</a:t>
            </a:r>
            <a:endParaRPr sz="6600" dirty="0"/>
          </a:p>
        </p:txBody>
      </p:sp>
    </p:spTree>
    <p:extLst>
      <p:ext uri="{BB962C8B-B14F-4D97-AF65-F5344CB8AC3E}">
        <p14:creationId xmlns:p14="http://schemas.microsoft.com/office/powerpoint/2010/main" val="26002379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A8067BA7-31DA-9A66-515B-D0341A502D4B}"/>
                  </a:ext>
                </a:extLst>
              </p:cNvPr>
              <p:cNvSpPr/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(Initially there are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𝑛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singleton trees)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Sort the edges based on their weights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edge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= (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  <m:r>
                      <a:rPr lang="en-US" sz="3200" i="1" dirty="0" err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):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lie in different tree in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</p:txBody>
          </p:sp>
        </mc:Choice>
        <mc:Fallback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A8067BA7-31DA-9A66-515B-D0341A502D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blipFill>
                <a:blip r:embed="rId2"/>
                <a:stretch>
                  <a:fillRect l="-735" b="-22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51487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!!star1">
            <a:extLst>
              <a:ext uri="{FF2B5EF4-FFF2-40B4-BE49-F238E27FC236}">
                <a16:creationId xmlns:a16="http://schemas.microsoft.com/office/drawing/2014/main" id="{962CCDBF-2419-D8B7-3BB0-8C158E2E4703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!!star8">
            <a:extLst>
              <a:ext uri="{FF2B5EF4-FFF2-40B4-BE49-F238E27FC236}">
                <a16:creationId xmlns:a16="http://schemas.microsoft.com/office/drawing/2014/main" id="{AE9A8FCE-AD23-6415-59A0-1B49BABDD5D1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!!star5">
            <a:extLst>
              <a:ext uri="{FF2B5EF4-FFF2-40B4-BE49-F238E27FC236}">
                <a16:creationId xmlns:a16="http://schemas.microsoft.com/office/drawing/2014/main" id="{A254CD03-71E9-1EED-0E3F-D3DB368C96B3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!!star4">
            <a:extLst>
              <a:ext uri="{FF2B5EF4-FFF2-40B4-BE49-F238E27FC236}">
                <a16:creationId xmlns:a16="http://schemas.microsoft.com/office/drawing/2014/main" id="{79B18B68-EA1E-75F9-7E46-05E820B44684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!!star3">
            <a:extLst>
              <a:ext uri="{FF2B5EF4-FFF2-40B4-BE49-F238E27FC236}">
                <a16:creationId xmlns:a16="http://schemas.microsoft.com/office/drawing/2014/main" id="{0E450E19-B405-DFB7-A11B-1B3ED0804B7B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!!star2">
            <a:extLst>
              <a:ext uri="{FF2B5EF4-FFF2-40B4-BE49-F238E27FC236}">
                <a16:creationId xmlns:a16="http://schemas.microsoft.com/office/drawing/2014/main" id="{BC7102A5-3466-EF3D-94BA-30774DD43B6B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A62A949-23E0-925C-A1F1-3562559D1F59}"/>
              </a:ext>
            </a:extLst>
          </p:cNvPr>
          <p:cNvCxnSpPr>
            <a:cxnSpLocks/>
            <a:stCxn id="4" idx="5"/>
            <a:endCxn id="8" idx="0"/>
          </p:cNvCxnSpPr>
          <p:nvPr/>
        </p:nvCxnSpPr>
        <p:spPr>
          <a:xfrm>
            <a:off x="9464734" y="1325703"/>
            <a:ext cx="3367206" cy="588338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4D3908E-A8CD-A1F5-87EF-A7EAC422AFBE}"/>
              </a:ext>
            </a:extLst>
          </p:cNvPr>
          <p:cNvCxnSpPr>
            <a:cxnSpLocks/>
            <a:stCxn id="8" idx="1"/>
            <a:endCxn id="3" idx="5"/>
          </p:cNvCxnSpPr>
          <p:nvPr/>
        </p:nvCxnSpPr>
        <p:spPr>
          <a:xfrm flipH="1" flipV="1">
            <a:off x="1805932" y="2002370"/>
            <a:ext cx="10702719" cy="532925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10C75FF8-7AB3-FB8F-0784-858D4ABC87F6}"/>
              </a:ext>
            </a:extLst>
          </p:cNvPr>
          <p:cNvCxnSpPr>
            <a:cxnSpLocks/>
            <a:stCxn id="4" idx="3"/>
            <a:endCxn id="5" idx="7"/>
          </p:cNvCxnSpPr>
          <p:nvPr/>
        </p:nvCxnSpPr>
        <p:spPr>
          <a:xfrm flipH="1">
            <a:off x="3963576" y="1325703"/>
            <a:ext cx="4854580" cy="357988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39E6CF2-ECE2-9B49-517A-CFA1C294724D}"/>
              </a:ext>
            </a:extLst>
          </p:cNvPr>
          <p:cNvCxnSpPr>
            <a:cxnSpLocks/>
            <a:stCxn id="6" idx="0"/>
            <a:endCxn id="5" idx="3"/>
          </p:cNvCxnSpPr>
          <p:nvPr/>
        </p:nvCxnSpPr>
        <p:spPr>
          <a:xfrm flipV="1">
            <a:off x="1757410" y="5497250"/>
            <a:ext cx="1559588" cy="321596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BD6A3C8-8DBB-86AD-78F8-4C9597395772}"/>
              </a:ext>
            </a:extLst>
          </p:cNvPr>
          <p:cNvCxnSpPr>
            <a:cxnSpLocks/>
            <a:stCxn id="7" idx="1"/>
            <a:endCxn id="5" idx="5"/>
          </p:cNvCxnSpPr>
          <p:nvPr/>
        </p:nvCxnSpPr>
        <p:spPr>
          <a:xfrm flipH="1" flipV="1">
            <a:off x="3963576" y="5497250"/>
            <a:ext cx="2227349" cy="280687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0E51C5B-4BC1-4A82-F7BB-E4D64EF5F2F0}"/>
              </a:ext>
            </a:extLst>
          </p:cNvPr>
          <p:cNvCxnSpPr>
            <a:cxnSpLocks/>
            <a:stCxn id="8" idx="2"/>
            <a:endCxn id="7" idx="6"/>
          </p:cNvCxnSpPr>
          <p:nvPr/>
        </p:nvCxnSpPr>
        <p:spPr>
          <a:xfrm flipH="1">
            <a:off x="6971414" y="7627454"/>
            <a:ext cx="5403326" cy="97249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AA7AB32-C26A-852D-7138-FF9D9BB89691}"/>
              </a:ext>
            </a:extLst>
          </p:cNvPr>
          <p:cNvCxnSpPr>
            <a:cxnSpLocks/>
            <a:stCxn id="5" idx="1"/>
            <a:endCxn id="3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5B55310-D20E-5FE2-9FEB-63ED74D0C0A4}"/>
              </a:ext>
            </a:extLst>
          </p:cNvPr>
          <p:cNvCxnSpPr>
            <a:cxnSpLocks/>
            <a:stCxn id="4" idx="2"/>
            <a:endCxn id="3" idx="7"/>
          </p:cNvCxnSpPr>
          <p:nvPr/>
        </p:nvCxnSpPr>
        <p:spPr>
          <a:xfrm flipH="1">
            <a:off x="1805932" y="1029874"/>
            <a:ext cx="6878313" cy="38083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52C8F888-ECB6-2460-E187-A8BEBC3FD300}"/>
              </a:ext>
            </a:extLst>
          </p:cNvPr>
          <p:cNvCxnSpPr>
            <a:cxnSpLocks/>
            <a:stCxn id="6" idx="0"/>
            <a:endCxn id="3" idx="4"/>
          </p:cNvCxnSpPr>
          <p:nvPr/>
        </p:nvCxnSpPr>
        <p:spPr>
          <a:xfrm flipH="1" flipV="1">
            <a:off x="1482643" y="2124907"/>
            <a:ext cx="274767" cy="658830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5395501-43A2-A3DD-6F20-EA141A9DEB14}"/>
              </a:ext>
            </a:extLst>
          </p:cNvPr>
          <p:cNvCxnSpPr>
            <a:cxnSpLocks/>
            <a:stCxn id="6" idx="6"/>
            <a:endCxn id="7" idx="3"/>
          </p:cNvCxnSpPr>
          <p:nvPr/>
        </p:nvCxnSpPr>
        <p:spPr>
          <a:xfrm flipV="1">
            <a:off x="2214610" y="8895779"/>
            <a:ext cx="3976315" cy="23579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67FA9CB9-6F9D-2373-9945-F2175FFBAA00}"/>
              </a:ext>
            </a:extLst>
          </p:cNvPr>
          <p:cNvCxnSpPr>
            <a:cxnSpLocks/>
            <a:stCxn id="8" idx="1"/>
            <a:endCxn id="5" idx="6"/>
          </p:cNvCxnSpPr>
          <p:nvPr/>
        </p:nvCxnSpPr>
        <p:spPr>
          <a:xfrm flipH="1" flipV="1">
            <a:off x="4097487" y="5201421"/>
            <a:ext cx="8411164" cy="213020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3A9A996-2FFF-2343-117A-1F425ACAA497}"/>
              </a:ext>
            </a:extLst>
          </p:cNvPr>
          <p:cNvSpPr txBox="1"/>
          <p:nvPr/>
        </p:nvSpPr>
        <p:spPr>
          <a:xfrm>
            <a:off x="1053571" y="489385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509CED3-DC7F-D227-F69C-D20FF105086B}"/>
              </a:ext>
            </a:extLst>
          </p:cNvPr>
          <p:cNvSpPr txBox="1"/>
          <p:nvPr/>
        </p:nvSpPr>
        <p:spPr>
          <a:xfrm>
            <a:off x="3994872" y="192226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0BD0EC7-2C22-0FDE-4691-8187CA3ED80B}"/>
              </a:ext>
            </a:extLst>
          </p:cNvPr>
          <p:cNvSpPr txBox="1"/>
          <p:nvPr/>
        </p:nvSpPr>
        <p:spPr>
          <a:xfrm>
            <a:off x="10634802" y="212296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82C9F2-AE50-3443-9CC9-9200C5C15AF1}"/>
              </a:ext>
            </a:extLst>
          </p:cNvPr>
          <p:cNvSpPr txBox="1"/>
          <p:nvPr/>
        </p:nvSpPr>
        <p:spPr>
          <a:xfrm>
            <a:off x="2288899" y="312235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0A2781D-9CBE-1480-0B2C-37CA89872EA6}"/>
              </a:ext>
            </a:extLst>
          </p:cNvPr>
          <p:cNvSpPr txBox="1"/>
          <p:nvPr/>
        </p:nvSpPr>
        <p:spPr>
          <a:xfrm>
            <a:off x="4204043" y="85999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B23678D-464C-D745-AF61-E6BE43046B90}"/>
              </a:ext>
            </a:extLst>
          </p:cNvPr>
          <p:cNvSpPr txBox="1"/>
          <p:nvPr/>
        </p:nvSpPr>
        <p:spPr>
          <a:xfrm>
            <a:off x="5345757" y="608854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246A380-A9F5-3D63-889C-AFD487DD25D5}"/>
              </a:ext>
            </a:extLst>
          </p:cNvPr>
          <p:cNvSpPr txBox="1"/>
          <p:nvPr/>
        </p:nvSpPr>
        <p:spPr>
          <a:xfrm>
            <a:off x="2733435" y="662250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24FB66F-8D1B-0CA2-9DE4-02BC5C3B57A7}"/>
              </a:ext>
            </a:extLst>
          </p:cNvPr>
          <p:cNvSpPr txBox="1"/>
          <p:nvPr/>
        </p:nvSpPr>
        <p:spPr>
          <a:xfrm>
            <a:off x="6121220" y="456479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6058B2E7-5F74-08B3-11A2-1D888EA3CBF5}"/>
              </a:ext>
            </a:extLst>
          </p:cNvPr>
          <p:cNvSpPr txBox="1"/>
          <p:nvPr/>
        </p:nvSpPr>
        <p:spPr>
          <a:xfrm>
            <a:off x="9141445" y="777523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4BB7A6BB-C8AF-9F4F-526F-CDB2F199A8CD}"/>
              </a:ext>
            </a:extLst>
          </p:cNvPr>
          <p:cNvSpPr txBox="1"/>
          <p:nvPr/>
        </p:nvSpPr>
        <p:spPr>
          <a:xfrm>
            <a:off x="7191364" y="196484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E997B0F1-3E4C-101A-CE7E-C2AAF647D110}"/>
                  </a:ext>
                </a:extLst>
              </p:cNvPr>
              <p:cNvSpPr/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(Initially there are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𝑛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singleton trees)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Sort the edges based on their weights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edge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= (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  <m:r>
                      <a:rPr lang="en-US" sz="3200" i="1" dirty="0" err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):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lie in different tree in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</p:txBody>
          </p:sp>
        </mc:Choice>
        <mc:Fallback>
          <p:sp>
            <p:nvSpPr>
              <p:cNvPr id="31" name="Rounded Rectangle 30">
                <a:extLst>
                  <a:ext uri="{FF2B5EF4-FFF2-40B4-BE49-F238E27FC236}">
                    <a16:creationId xmlns:a16="http://schemas.microsoft.com/office/drawing/2014/main" id="{E997B0F1-3E4C-101A-CE7E-C2AAF647D1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blipFill>
                <a:blip r:embed="rId2"/>
                <a:stretch>
                  <a:fillRect l="-735" b="-22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B71FF9B-625C-3D78-0354-DF58C0A67ADB}"/>
              </a:ext>
            </a:extLst>
          </p:cNvPr>
          <p:cNvSpPr/>
          <p:nvPr/>
        </p:nvSpPr>
        <p:spPr>
          <a:xfrm>
            <a:off x="15473566" y="611507"/>
            <a:ext cx="8593442" cy="515034"/>
          </a:xfrm>
          <a:prstGeom prst="roundRect">
            <a:avLst/>
          </a:prstGeom>
          <a:solidFill>
            <a:schemeClr val="accent1">
              <a:lumMod val="75000"/>
              <a:alpha val="4191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5245119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!!star1">
            <a:extLst>
              <a:ext uri="{FF2B5EF4-FFF2-40B4-BE49-F238E27FC236}">
                <a16:creationId xmlns:a16="http://schemas.microsoft.com/office/drawing/2014/main" id="{2FE946CF-672B-363C-F426-49A0FAF2834D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F3FACC9-C6CD-B424-B03E-6D059F5D990C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DB8713A7-CF1E-D9D4-123B-8532CAB48850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CA59DBDA-1717-CF4B-3A9C-08C44BE5123C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7DE7D934-4805-897E-A480-5F8B08A227B4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3126E4CF-F16C-5C08-40F6-ACD9F55041E3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4C6B2B-5D9C-DCC3-6B8C-C3F10364B6E3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9464734" y="1325703"/>
            <a:ext cx="3367206" cy="588338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BEEB13-7664-EF74-D367-6F6852F837EC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1805932" y="2002370"/>
            <a:ext cx="10702719" cy="532925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54718C-4D8F-CD49-3EBA-F3E5BAD9F3B9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3963576" y="1325703"/>
            <a:ext cx="4854580" cy="357988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A9BE11-351B-B642-AD96-29BE5BEF0C32}"/>
              </a:ext>
            </a:extLst>
          </p:cNvPr>
          <p:cNvCxnSpPr>
            <a:cxnSpLocks/>
            <a:stCxn id="34" idx="0"/>
            <a:endCxn id="33" idx="3"/>
          </p:cNvCxnSpPr>
          <p:nvPr/>
        </p:nvCxnSpPr>
        <p:spPr>
          <a:xfrm flipV="1">
            <a:off x="1757410" y="5497250"/>
            <a:ext cx="1559588" cy="321596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BC2FBE-9637-CE1E-743C-B7532FEE2ACF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3963576" y="5497250"/>
            <a:ext cx="2227349" cy="280687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C1A6C9-DBAE-0FEA-F60B-78572D6D858D}"/>
              </a:ext>
            </a:extLst>
          </p:cNvPr>
          <p:cNvCxnSpPr>
            <a:cxnSpLocks/>
            <a:stCxn id="36" idx="2"/>
            <a:endCxn id="35" idx="6"/>
          </p:cNvCxnSpPr>
          <p:nvPr/>
        </p:nvCxnSpPr>
        <p:spPr>
          <a:xfrm flipH="1">
            <a:off x="6971414" y="7627454"/>
            <a:ext cx="5403326" cy="97249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B2AF0D-2DD7-B33A-8E63-B768D069337D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1CD6739-100B-B79A-9B65-5A8463815EF2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1805932" y="1029874"/>
            <a:ext cx="6878313" cy="38083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CB0066-F9D9-53E7-21E0-746EC265A90D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1482643" y="2124907"/>
            <a:ext cx="274767" cy="658830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80BFC3-DC23-4C86-F1BA-84647B19FE4A}"/>
              </a:ext>
            </a:extLst>
          </p:cNvPr>
          <p:cNvCxnSpPr>
            <a:cxnSpLocks/>
            <a:stCxn id="34" idx="6"/>
            <a:endCxn id="35" idx="3"/>
          </p:cNvCxnSpPr>
          <p:nvPr/>
        </p:nvCxnSpPr>
        <p:spPr>
          <a:xfrm flipV="1">
            <a:off x="2214610" y="8895779"/>
            <a:ext cx="3976315" cy="23579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A6C8AA-30A1-10A6-231D-73637BB2A078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4097487" y="5201421"/>
            <a:ext cx="8411164" cy="213020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C9AC806-5832-BB1C-C6A1-6D2CC3B0FB1A}"/>
              </a:ext>
            </a:extLst>
          </p:cNvPr>
          <p:cNvSpPr txBox="1"/>
          <p:nvPr/>
        </p:nvSpPr>
        <p:spPr>
          <a:xfrm>
            <a:off x="1053571" y="489385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52A3AE-1054-0118-2632-7D0A5F50A29C}"/>
              </a:ext>
            </a:extLst>
          </p:cNvPr>
          <p:cNvSpPr txBox="1"/>
          <p:nvPr/>
        </p:nvSpPr>
        <p:spPr>
          <a:xfrm>
            <a:off x="3994872" y="192226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38C9A9-428B-D859-2FF4-2D7933B634B4}"/>
              </a:ext>
            </a:extLst>
          </p:cNvPr>
          <p:cNvSpPr txBox="1"/>
          <p:nvPr/>
        </p:nvSpPr>
        <p:spPr>
          <a:xfrm>
            <a:off x="10634802" y="212296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926C1C-B1EC-D79C-2780-334BBB18CBE1}"/>
              </a:ext>
            </a:extLst>
          </p:cNvPr>
          <p:cNvSpPr txBox="1"/>
          <p:nvPr/>
        </p:nvSpPr>
        <p:spPr>
          <a:xfrm>
            <a:off x="2288899" y="312235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B422C1-E875-51E7-3948-BF50C0897F4E}"/>
              </a:ext>
            </a:extLst>
          </p:cNvPr>
          <p:cNvSpPr txBox="1"/>
          <p:nvPr/>
        </p:nvSpPr>
        <p:spPr>
          <a:xfrm>
            <a:off x="4204043" y="85999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96F202-2AE9-24ED-1900-23A6D67B9B05}"/>
              </a:ext>
            </a:extLst>
          </p:cNvPr>
          <p:cNvSpPr txBox="1"/>
          <p:nvPr/>
        </p:nvSpPr>
        <p:spPr>
          <a:xfrm>
            <a:off x="5345757" y="608854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11F754-1762-7770-EFAA-66D2B8E0ECAE}"/>
              </a:ext>
            </a:extLst>
          </p:cNvPr>
          <p:cNvSpPr txBox="1"/>
          <p:nvPr/>
        </p:nvSpPr>
        <p:spPr>
          <a:xfrm>
            <a:off x="2733435" y="662250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BF6235-6359-1986-2E03-D5807539FBBF}"/>
              </a:ext>
            </a:extLst>
          </p:cNvPr>
          <p:cNvSpPr txBox="1"/>
          <p:nvPr/>
        </p:nvSpPr>
        <p:spPr>
          <a:xfrm>
            <a:off x="6121220" y="456479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F68969-A7FB-605A-039A-D3F533669FCC}"/>
              </a:ext>
            </a:extLst>
          </p:cNvPr>
          <p:cNvSpPr txBox="1"/>
          <p:nvPr/>
        </p:nvSpPr>
        <p:spPr>
          <a:xfrm>
            <a:off x="9141445" y="777523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0BF778-F0E1-B1A9-05DD-8D9A03EB2137}"/>
              </a:ext>
            </a:extLst>
          </p:cNvPr>
          <p:cNvSpPr txBox="1"/>
          <p:nvPr/>
        </p:nvSpPr>
        <p:spPr>
          <a:xfrm>
            <a:off x="7191364" y="196484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386A5C8-DCAF-4713-6F17-99827C1D4C2C}"/>
                  </a:ext>
                </a:extLst>
              </p:cNvPr>
              <p:cNvSpPr/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(Initially there are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𝑛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singleton trees)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Sort the edges based on their weights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edge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= (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  <m:r>
                      <a:rPr lang="en-US" sz="3200" i="1" dirty="0" err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):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lie in different tree in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9386A5C8-DCAF-4713-6F17-99827C1D4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blipFill>
                <a:blip r:embed="rId2"/>
                <a:stretch>
                  <a:fillRect l="-735" b="-22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29ECC75-44F2-DED5-41D6-3389B487C780}"/>
              </a:ext>
            </a:extLst>
          </p:cNvPr>
          <p:cNvSpPr/>
          <p:nvPr/>
        </p:nvSpPr>
        <p:spPr>
          <a:xfrm>
            <a:off x="15473565" y="1068186"/>
            <a:ext cx="8593442" cy="515034"/>
          </a:xfrm>
          <a:prstGeom prst="roundRect">
            <a:avLst/>
          </a:prstGeom>
          <a:solidFill>
            <a:schemeClr val="accent1">
              <a:lumMod val="75000"/>
              <a:alpha val="4191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1574776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971841BF-8812-32A4-9B4E-5E5692327B84}"/>
              </a:ext>
            </a:extLst>
          </p:cNvPr>
          <p:cNvSpPr/>
          <p:nvPr/>
        </p:nvSpPr>
        <p:spPr>
          <a:xfrm>
            <a:off x="-27162" y="712052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6BAEA1-9712-C5CB-8408-F33DC4A14D31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1D1A095-FDFB-7D9F-D6BF-5B1FC32F1A46}"/>
              </a:ext>
            </a:extLst>
          </p:cNvPr>
          <p:cNvSpPr/>
          <p:nvPr/>
        </p:nvSpPr>
        <p:spPr>
          <a:xfrm>
            <a:off x="438774" y="6971647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D85C2F71-9C5F-C754-91AA-65555E83B838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0D892D4-53F4-0FEE-5C6A-63B2AC0B5E7F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50D5C691-CB6C-1C6E-A8B9-77C93909143C}"/>
              </a:ext>
            </a:extLst>
          </p:cNvPr>
          <p:cNvSpPr/>
          <p:nvPr/>
        </p:nvSpPr>
        <p:spPr>
          <a:xfrm>
            <a:off x="7672538" y="70004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5C71075B-8704-D9E2-EF72-1B69767D3228}"/>
              </a:ext>
            </a:extLst>
          </p:cNvPr>
          <p:cNvSpPr/>
          <p:nvPr/>
        </p:nvSpPr>
        <p:spPr>
          <a:xfrm>
            <a:off x="8686070" y="1091949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621C9A15-5B93-ACDA-B880-E20684560E25}"/>
              </a:ext>
            </a:extLst>
          </p:cNvPr>
          <p:cNvSpPr/>
          <p:nvPr/>
        </p:nvSpPr>
        <p:spPr>
          <a:xfrm>
            <a:off x="11277600" y="1127659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CC8AF083-2C41-3C98-8D14-F8B0DAEFE322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37" name="!!df">
            <a:extLst>
              <a:ext uri="{FF2B5EF4-FFF2-40B4-BE49-F238E27FC236}">
                <a16:creationId xmlns:a16="http://schemas.microsoft.com/office/drawing/2014/main" id="{BAB85CFB-691A-F456-C161-FF22095E41B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11115195" y="2297316"/>
            <a:ext cx="1909465" cy="5374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!!af">
            <a:extLst>
              <a:ext uri="{FF2B5EF4-FFF2-40B4-BE49-F238E27FC236}">
                <a16:creationId xmlns:a16="http://schemas.microsoft.com/office/drawing/2014/main" id="{5420A008-7616-CA11-D943-7A193490E8E5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2670618" y="2754769"/>
            <a:ext cx="10354042" cy="47651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!!bd">
            <a:extLst>
              <a:ext uri="{FF2B5EF4-FFF2-40B4-BE49-F238E27FC236}">
                <a16:creationId xmlns:a16="http://schemas.microsoft.com/office/drawing/2014/main" id="{36A1F051-CA7D-E2A7-FDDE-EFF124E80FCA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8453027" y="2297316"/>
            <a:ext cx="2015590" cy="482563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!!bc">
            <a:extLst>
              <a:ext uri="{FF2B5EF4-FFF2-40B4-BE49-F238E27FC236}">
                <a16:creationId xmlns:a16="http://schemas.microsoft.com/office/drawing/2014/main" id="{9BACFC18-F6CB-5B79-9C31-BD06AB548B3C}"/>
              </a:ext>
            </a:extLst>
          </p:cNvPr>
          <p:cNvCxnSpPr>
            <a:cxnSpLocks/>
            <a:stCxn id="34" idx="0"/>
            <a:endCxn id="33" idx="5"/>
          </p:cNvCxnSpPr>
          <p:nvPr/>
        </p:nvCxnSpPr>
        <p:spPr>
          <a:xfrm flipH="1" flipV="1">
            <a:off x="8453027" y="7714607"/>
            <a:ext cx="690243" cy="320489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!!be">
            <a:extLst>
              <a:ext uri="{FF2B5EF4-FFF2-40B4-BE49-F238E27FC236}">
                <a16:creationId xmlns:a16="http://schemas.microsoft.com/office/drawing/2014/main" id="{588BB187-DD7F-9F3F-F127-191187D5DAB9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8453027" y="7714607"/>
            <a:ext cx="2958484" cy="36845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!!ef">
            <a:extLst>
              <a:ext uri="{FF2B5EF4-FFF2-40B4-BE49-F238E27FC236}">
                <a16:creationId xmlns:a16="http://schemas.microsoft.com/office/drawing/2014/main" id="{06AA3168-07FA-9BF0-F51B-14700E5F5CC7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11734800" y="8234081"/>
            <a:ext cx="1613149" cy="316505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!!ab">
            <a:extLst>
              <a:ext uri="{FF2B5EF4-FFF2-40B4-BE49-F238E27FC236}">
                <a16:creationId xmlns:a16="http://schemas.microsoft.com/office/drawing/2014/main" id="{04BFB163-C3C2-9D58-4CBE-CAAAE66B0243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2670618" y="2754769"/>
            <a:ext cx="5135831" cy="4368180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!!ad">
            <a:extLst>
              <a:ext uri="{FF2B5EF4-FFF2-40B4-BE49-F238E27FC236}">
                <a16:creationId xmlns:a16="http://schemas.microsoft.com/office/drawing/2014/main" id="{30C60E4C-DAE5-9F39-BF00-DAD9D863388D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!!ac">
            <a:extLst>
              <a:ext uri="{FF2B5EF4-FFF2-40B4-BE49-F238E27FC236}">
                <a16:creationId xmlns:a16="http://schemas.microsoft.com/office/drawing/2014/main" id="{50F68362-FBC4-291D-E5F2-1553DC54BFD7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2347329" y="2877306"/>
            <a:ext cx="6795941" cy="804219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!!ce">
            <a:extLst>
              <a:ext uri="{FF2B5EF4-FFF2-40B4-BE49-F238E27FC236}">
                <a16:creationId xmlns:a16="http://schemas.microsoft.com/office/drawing/2014/main" id="{5DA3B6D9-0605-0D29-0140-DE5A0CD68ACC}"/>
              </a:ext>
            </a:extLst>
          </p:cNvPr>
          <p:cNvCxnSpPr>
            <a:cxnSpLocks/>
            <a:stCxn id="34" idx="6"/>
            <a:endCxn id="35" idx="3"/>
          </p:cNvCxnSpPr>
          <p:nvPr/>
        </p:nvCxnSpPr>
        <p:spPr>
          <a:xfrm>
            <a:off x="9600470" y="11337864"/>
            <a:ext cx="1811041" cy="65292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!!bf">
            <a:extLst>
              <a:ext uri="{FF2B5EF4-FFF2-40B4-BE49-F238E27FC236}">
                <a16:creationId xmlns:a16="http://schemas.microsoft.com/office/drawing/2014/main" id="{D5731923-F0E2-1CC6-39AD-570542F2899A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8586938" y="7418778"/>
            <a:ext cx="4437722" cy="10110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DF987C-272A-BA12-B981-1CAA9B6FAB29}"/>
              </a:ext>
            </a:extLst>
          </p:cNvPr>
          <p:cNvSpPr txBox="1"/>
          <p:nvPr/>
        </p:nvSpPr>
        <p:spPr>
          <a:xfrm>
            <a:off x="5179569" y="634646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565452-457C-5B3B-37AF-3CE89174E36C}"/>
              </a:ext>
            </a:extLst>
          </p:cNvPr>
          <p:cNvSpPr txBox="1"/>
          <p:nvPr/>
        </p:nvSpPr>
        <p:spPr>
          <a:xfrm>
            <a:off x="7073056" y="371651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99614E-D262-550D-3329-3EB5B6D3472C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3D1FB7-4507-89EC-231D-85914000A249}"/>
              </a:ext>
            </a:extLst>
          </p:cNvPr>
          <p:cNvSpPr txBox="1"/>
          <p:nvPr/>
        </p:nvSpPr>
        <p:spPr>
          <a:xfrm>
            <a:off x="5889148" y="433512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018083-680C-F05F-05F2-D30382FA1DA3}"/>
              </a:ext>
            </a:extLst>
          </p:cNvPr>
          <p:cNvSpPr txBox="1"/>
          <p:nvPr/>
        </p:nvSpPr>
        <p:spPr>
          <a:xfrm>
            <a:off x="10234767" y="1113352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7F9FD4-3F90-3DC0-8863-701D2525ADBD}"/>
              </a:ext>
            </a:extLst>
          </p:cNvPr>
          <p:cNvSpPr txBox="1"/>
          <p:nvPr/>
        </p:nvSpPr>
        <p:spPr>
          <a:xfrm>
            <a:off x="9306159" y="879293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BB0219-ADED-CEBD-B589-830F5A6CE523}"/>
              </a:ext>
            </a:extLst>
          </p:cNvPr>
          <p:cNvSpPr txBox="1"/>
          <p:nvPr/>
        </p:nvSpPr>
        <p:spPr>
          <a:xfrm>
            <a:off x="10521678" y="71038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7E782F-63DA-C17E-4D1A-79DBB06F9588}"/>
              </a:ext>
            </a:extLst>
          </p:cNvPr>
          <p:cNvSpPr txBox="1"/>
          <p:nvPr/>
        </p:nvSpPr>
        <p:spPr>
          <a:xfrm>
            <a:off x="11903581" y="935516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ED5BEC-5624-1DD9-4C3E-7372FA4DDE45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5AF6141-BFCD-9228-26AD-4E9E8A12378F}"/>
              </a:ext>
            </a:extLst>
          </p:cNvPr>
          <p:cNvSpPr/>
          <p:nvPr/>
        </p:nvSpPr>
        <p:spPr>
          <a:xfrm>
            <a:off x="10952492" y="3097902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V-S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D8589E-20AF-7A40-6FF3-2778C7BB51E0}"/>
              </a:ext>
            </a:extLst>
          </p:cNvPr>
          <p:cNvSpPr txBox="1"/>
          <p:nvPr/>
        </p:nvSpPr>
        <p:spPr>
          <a:xfrm>
            <a:off x="8192792" y="805904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81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0F20EA7E-CED9-DC8F-45EF-90D73804A596}"/>
              </a:ext>
            </a:extLst>
          </p:cNvPr>
          <p:cNvSpPr/>
          <p:nvPr/>
        </p:nvSpPr>
        <p:spPr>
          <a:xfrm>
            <a:off x="13967554" y="364696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Start with a trivial cut {a}, V-{a}.</a:t>
            </a:r>
          </a:p>
        </p:txBody>
      </p:sp>
      <p:sp>
        <p:nvSpPr>
          <p:cNvPr id="8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5B8CEA68-262C-00A7-4F94-2D65A3614E99}"/>
              </a:ext>
            </a:extLst>
          </p:cNvPr>
          <p:cNvSpPr/>
          <p:nvPr/>
        </p:nvSpPr>
        <p:spPr>
          <a:xfrm>
            <a:off x="13967553" y="1995082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25C4B5F-8A67-EF75-8CBB-62EBBFDA3DC9}"/>
              </a:ext>
            </a:extLst>
          </p:cNvPr>
          <p:cNvSpPr txBox="1"/>
          <p:nvPr/>
        </p:nvSpPr>
        <p:spPr>
          <a:xfrm>
            <a:off x="8877776" y="309790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1937702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!!star1">
            <a:extLst>
              <a:ext uri="{FF2B5EF4-FFF2-40B4-BE49-F238E27FC236}">
                <a16:creationId xmlns:a16="http://schemas.microsoft.com/office/drawing/2014/main" id="{2FE946CF-672B-363C-F426-49A0FAF2834D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F3FACC9-C6CD-B424-B03E-6D059F5D990C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DB8713A7-CF1E-D9D4-123B-8532CAB48850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CA59DBDA-1717-CF4B-3A9C-08C44BE5123C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7DE7D934-4805-897E-A480-5F8B08A227B4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3126E4CF-F16C-5C08-40F6-ACD9F55041E3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4C6B2B-5D9C-DCC3-6B8C-C3F10364B6E3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9464734" y="1325703"/>
            <a:ext cx="3367206" cy="588338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BEEB13-7664-EF74-D367-6F6852F837EC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1805932" y="2002370"/>
            <a:ext cx="10702719" cy="532925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54718C-4D8F-CD49-3EBA-F3E5BAD9F3B9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3963576" y="1325703"/>
            <a:ext cx="4854580" cy="357988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A9BE11-351B-B642-AD96-29BE5BEF0C32}"/>
              </a:ext>
            </a:extLst>
          </p:cNvPr>
          <p:cNvCxnSpPr>
            <a:cxnSpLocks/>
            <a:stCxn id="34" idx="0"/>
            <a:endCxn id="33" idx="3"/>
          </p:cNvCxnSpPr>
          <p:nvPr/>
        </p:nvCxnSpPr>
        <p:spPr>
          <a:xfrm flipV="1">
            <a:off x="1757410" y="5497250"/>
            <a:ext cx="1559588" cy="321596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BC2FBE-9637-CE1E-743C-B7532FEE2ACF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3963576" y="5497250"/>
            <a:ext cx="2227349" cy="280687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C1A6C9-DBAE-0FEA-F60B-78572D6D858D}"/>
              </a:ext>
            </a:extLst>
          </p:cNvPr>
          <p:cNvCxnSpPr>
            <a:cxnSpLocks/>
            <a:stCxn id="36" idx="2"/>
            <a:endCxn id="35" idx="6"/>
          </p:cNvCxnSpPr>
          <p:nvPr/>
        </p:nvCxnSpPr>
        <p:spPr>
          <a:xfrm flipH="1">
            <a:off x="6971414" y="7627454"/>
            <a:ext cx="5403326" cy="97249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B2AF0D-2DD7-B33A-8E63-B768D069337D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1CD6739-100B-B79A-9B65-5A8463815EF2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1805932" y="1029874"/>
            <a:ext cx="6878313" cy="38083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CB0066-F9D9-53E7-21E0-746EC265A90D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1482643" y="2124907"/>
            <a:ext cx="274767" cy="658830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80BFC3-DC23-4C86-F1BA-84647B19FE4A}"/>
              </a:ext>
            </a:extLst>
          </p:cNvPr>
          <p:cNvCxnSpPr>
            <a:cxnSpLocks/>
            <a:stCxn id="34" idx="6"/>
            <a:endCxn id="35" idx="3"/>
          </p:cNvCxnSpPr>
          <p:nvPr/>
        </p:nvCxnSpPr>
        <p:spPr>
          <a:xfrm flipV="1">
            <a:off x="2214610" y="8895779"/>
            <a:ext cx="3976315" cy="23579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A6C8AA-30A1-10A6-231D-73637BB2A078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4097487" y="5201421"/>
            <a:ext cx="8411164" cy="213020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C9AC806-5832-BB1C-C6A1-6D2CC3B0FB1A}"/>
              </a:ext>
            </a:extLst>
          </p:cNvPr>
          <p:cNvSpPr txBox="1"/>
          <p:nvPr/>
        </p:nvSpPr>
        <p:spPr>
          <a:xfrm>
            <a:off x="1053571" y="489385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52A3AE-1054-0118-2632-7D0A5F50A29C}"/>
              </a:ext>
            </a:extLst>
          </p:cNvPr>
          <p:cNvSpPr txBox="1"/>
          <p:nvPr/>
        </p:nvSpPr>
        <p:spPr>
          <a:xfrm>
            <a:off x="3994872" y="192226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38C9A9-428B-D859-2FF4-2D7933B634B4}"/>
              </a:ext>
            </a:extLst>
          </p:cNvPr>
          <p:cNvSpPr txBox="1"/>
          <p:nvPr/>
        </p:nvSpPr>
        <p:spPr>
          <a:xfrm>
            <a:off x="10634802" y="212296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926C1C-B1EC-D79C-2780-334BBB18CBE1}"/>
              </a:ext>
            </a:extLst>
          </p:cNvPr>
          <p:cNvSpPr txBox="1"/>
          <p:nvPr/>
        </p:nvSpPr>
        <p:spPr>
          <a:xfrm>
            <a:off x="2288899" y="312235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B422C1-E875-51E7-3948-BF50C0897F4E}"/>
              </a:ext>
            </a:extLst>
          </p:cNvPr>
          <p:cNvSpPr txBox="1"/>
          <p:nvPr/>
        </p:nvSpPr>
        <p:spPr>
          <a:xfrm>
            <a:off x="4204043" y="85999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96F202-2AE9-24ED-1900-23A6D67B9B05}"/>
              </a:ext>
            </a:extLst>
          </p:cNvPr>
          <p:cNvSpPr txBox="1"/>
          <p:nvPr/>
        </p:nvSpPr>
        <p:spPr>
          <a:xfrm>
            <a:off x="5345757" y="608854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11F754-1762-7770-EFAA-66D2B8E0ECAE}"/>
              </a:ext>
            </a:extLst>
          </p:cNvPr>
          <p:cNvSpPr txBox="1"/>
          <p:nvPr/>
        </p:nvSpPr>
        <p:spPr>
          <a:xfrm>
            <a:off x="2733435" y="662250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BF6235-6359-1986-2E03-D5807539FBBF}"/>
              </a:ext>
            </a:extLst>
          </p:cNvPr>
          <p:cNvSpPr txBox="1"/>
          <p:nvPr/>
        </p:nvSpPr>
        <p:spPr>
          <a:xfrm>
            <a:off x="6121220" y="456479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F68969-A7FB-605A-039A-D3F533669FCC}"/>
              </a:ext>
            </a:extLst>
          </p:cNvPr>
          <p:cNvSpPr txBox="1"/>
          <p:nvPr/>
        </p:nvSpPr>
        <p:spPr>
          <a:xfrm>
            <a:off x="9141445" y="777523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0BF778-F0E1-B1A9-05DD-8D9A03EB2137}"/>
              </a:ext>
            </a:extLst>
          </p:cNvPr>
          <p:cNvSpPr txBox="1"/>
          <p:nvPr/>
        </p:nvSpPr>
        <p:spPr>
          <a:xfrm>
            <a:off x="7191364" y="196484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1F0DDF9F-9BAE-F772-1DD7-95D84569CE3A}"/>
                  </a:ext>
                </a:extLst>
              </p:cNvPr>
              <p:cNvSpPr/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(Initially there are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𝑛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singleton trees)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Sort the edges based on their weights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edge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= (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  <m:r>
                      <a:rPr lang="en-US" sz="3200" i="1" dirty="0" err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):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lie in different tree in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1F0DDF9F-9BAE-F772-1DD7-95D84569CE3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blipFill>
                <a:blip r:embed="rId2"/>
                <a:stretch>
                  <a:fillRect l="-735" b="-22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ED931ACA-C47C-464D-D09A-3441F45AA839}"/>
              </a:ext>
            </a:extLst>
          </p:cNvPr>
          <p:cNvSpPr/>
          <p:nvPr/>
        </p:nvSpPr>
        <p:spPr>
          <a:xfrm>
            <a:off x="15473565" y="1567689"/>
            <a:ext cx="8593442" cy="515034"/>
          </a:xfrm>
          <a:prstGeom prst="roundRect">
            <a:avLst/>
          </a:prstGeom>
          <a:solidFill>
            <a:schemeClr val="accent1">
              <a:lumMod val="75000"/>
              <a:alpha val="4191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929828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1000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10000" fill="remove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!!star1">
            <a:extLst>
              <a:ext uri="{FF2B5EF4-FFF2-40B4-BE49-F238E27FC236}">
                <a16:creationId xmlns:a16="http://schemas.microsoft.com/office/drawing/2014/main" id="{2FE946CF-672B-363C-F426-49A0FAF2834D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F3FACC9-C6CD-B424-B03E-6D059F5D990C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DB8713A7-CF1E-D9D4-123B-8532CAB48850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CA59DBDA-1717-CF4B-3A9C-08C44BE5123C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7DE7D934-4805-897E-A480-5F8B08A227B4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3126E4CF-F16C-5C08-40F6-ACD9F55041E3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4C6B2B-5D9C-DCC3-6B8C-C3F10364B6E3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9464734" y="1325703"/>
            <a:ext cx="3367206" cy="588338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BEEB13-7664-EF74-D367-6F6852F837EC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1805932" y="2002370"/>
            <a:ext cx="10702719" cy="532925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54718C-4D8F-CD49-3EBA-F3E5BAD9F3B9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3963576" y="1325703"/>
            <a:ext cx="4854580" cy="357988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A9BE11-351B-B642-AD96-29BE5BEF0C32}"/>
              </a:ext>
            </a:extLst>
          </p:cNvPr>
          <p:cNvCxnSpPr>
            <a:cxnSpLocks/>
            <a:stCxn id="34" idx="0"/>
            <a:endCxn id="33" idx="3"/>
          </p:cNvCxnSpPr>
          <p:nvPr/>
        </p:nvCxnSpPr>
        <p:spPr>
          <a:xfrm flipV="1">
            <a:off x="1757410" y="5497250"/>
            <a:ext cx="1559588" cy="321596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BC2FBE-9637-CE1E-743C-B7532FEE2ACF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3963576" y="5497250"/>
            <a:ext cx="2227349" cy="280687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C1A6C9-DBAE-0FEA-F60B-78572D6D858D}"/>
              </a:ext>
            </a:extLst>
          </p:cNvPr>
          <p:cNvCxnSpPr>
            <a:cxnSpLocks/>
            <a:stCxn id="36" idx="2"/>
            <a:endCxn id="35" idx="6"/>
          </p:cNvCxnSpPr>
          <p:nvPr/>
        </p:nvCxnSpPr>
        <p:spPr>
          <a:xfrm flipH="1">
            <a:off x="6971414" y="7627454"/>
            <a:ext cx="5403326" cy="97249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B2AF0D-2DD7-B33A-8E63-B768D069337D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1CD6739-100B-B79A-9B65-5A8463815EF2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1805932" y="1029874"/>
            <a:ext cx="6878313" cy="38083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CB0066-F9D9-53E7-21E0-746EC265A90D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1482643" y="2124907"/>
            <a:ext cx="274767" cy="658830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80BFC3-DC23-4C86-F1BA-84647B19FE4A}"/>
              </a:ext>
            </a:extLst>
          </p:cNvPr>
          <p:cNvCxnSpPr>
            <a:cxnSpLocks/>
            <a:stCxn id="34" idx="6"/>
            <a:endCxn id="35" idx="3"/>
          </p:cNvCxnSpPr>
          <p:nvPr/>
        </p:nvCxnSpPr>
        <p:spPr>
          <a:xfrm flipV="1">
            <a:off x="2214610" y="8895779"/>
            <a:ext cx="3976315" cy="23579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A6C8AA-30A1-10A6-231D-73637BB2A078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4097487" y="5201421"/>
            <a:ext cx="8411164" cy="213020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C9AC806-5832-BB1C-C6A1-6D2CC3B0FB1A}"/>
              </a:ext>
            </a:extLst>
          </p:cNvPr>
          <p:cNvSpPr txBox="1"/>
          <p:nvPr/>
        </p:nvSpPr>
        <p:spPr>
          <a:xfrm>
            <a:off x="1053571" y="489385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52A3AE-1054-0118-2632-7D0A5F50A29C}"/>
              </a:ext>
            </a:extLst>
          </p:cNvPr>
          <p:cNvSpPr txBox="1"/>
          <p:nvPr/>
        </p:nvSpPr>
        <p:spPr>
          <a:xfrm>
            <a:off x="3994872" y="192226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38C9A9-428B-D859-2FF4-2D7933B634B4}"/>
              </a:ext>
            </a:extLst>
          </p:cNvPr>
          <p:cNvSpPr txBox="1"/>
          <p:nvPr/>
        </p:nvSpPr>
        <p:spPr>
          <a:xfrm>
            <a:off x="10634802" y="212296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926C1C-B1EC-D79C-2780-334BBB18CBE1}"/>
              </a:ext>
            </a:extLst>
          </p:cNvPr>
          <p:cNvSpPr txBox="1"/>
          <p:nvPr/>
        </p:nvSpPr>
        <p:spPr>
          <a:xfrm>
            <a:off x="2288899" y="312235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B422C1-E875-51E7-3948-BF50C0897F4E}"/>
              </a:ext>
            </a:extLst>
          </p:cNvPr>
          <p:cNvSpPr txBox="1"/>
          <p:nvPr/>
        </p:nvSpPr>
        <p:spPr>
          <a:xfrm>
            <a:off x="4204043" y="85999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96F202-2AE9-24ED-1900-23A6D67B9B05}"/>
              </a:ext>
            </a:extLst>
          </p:cNvPr>
          <p:cNvSpPr txBox="1"/>
          <p:nvPr/>
        </p:nvSpPr>
        <p:spPr>
          <a:xfrm>
            <a:off x="5345757" y="608854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11F754-1762-7770-EFAA-66D2B8E0ECAE}"/>
              </a:ext>
            </a:extLst>
          </p:cNvPr>
          <p:cNvSpPr txBox="1"/>
          <p:nvPr/>
        </p:nvSpPr>
        <p:spPr>
          <a:xfrm>
            <a:off x="2733435" y="662250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BF6235-6359-1986-2E03-D5807539FBBF}"/>
              </a:ext>
            </a:extLst>
          </p:cNvPr>
          <p:cNvSpPr txBox="1"/>
          <p:nvPr/>
        </p:nvSpPr>
        <p:spPr>
          <a:xfrm>
            <a:off x="6121220" y="456479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F68969-A7FB-605A-039A-D3F533669FCC}"/>
              </a:ext>
            </a:extLst>
          </p:cNvPr>
          <p:cNvSpPr txBox="1"/>
          <p:nvPr/>
        </p:nvSpPr>
        <p:spPr>
          <a:xfrm>
            <a:off x="9141445" y="777523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0BF778-F0E1-B1A9-05DD-8D9A03EB2137}"/>
              </a:ext>
            </a:extLst>
          </p:cNvPr>
          <p:cNvSpPr txBox="1"/>
          <p:nvPr/>
        </p:nvSpPr>
        <p:spPr>
          <a:xfrm>
            <a:off x="7191364" y="196484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3C51EF0-1544-8F7E-967F-809E0DEDE89D}"/>
                  </a:ext>
                </a:extLst>
              </p:cNvPr>
              <p:cNvSpPr/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(Initially there are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𝑛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singleton trees)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Sort the edges based on their weights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edge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= (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  <m:r>
                      <a:rPr lang="en-US" sz="3200" i="1" dirty="0" err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):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lie in different tree in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53C51EF0-1544-8F7E-967F-809E0DEDE89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blipFill>
                <a:blip r:embed="rId2"/>
                <a:stretch>
                  <a:fillRect l="-735" b="-22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6E006912-E363-BF12-6A87-403BBE7FE53E}"/>
              </a:ext>
            </a:extLst>
          </p:cNvPr>
          <p:cNvSpPr/>
          <p:nvPr/>
        </p:nvSpPr>
        <p:spPr>
          <a:xfrm>
            <a:off x="15473565" y="2102178"/>
            <a:ext cx="8593442" cy="515034"/>
          </a:xfrm>
          <a:prstGeom prst="roundRect">
            <a:avLst/>
          </a:prstGeom>
          <a:solidFill>
            <a:schemeClr val="accent1">
              <a:lumMod val="75000"/>
              <a:alpha val="4191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9100766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7A249E08-44FF-7635-E764-AC263955E437}"/>
              </a:ext>
            </a:extLst>
          </p:cNvPr>
          <p:cNvSpPr/>
          <p:nvPr/>
        </p:nvSpPr>
        <p:spPr>
          <a:xfrm>
            <a:off x="67604" y="712052"/>
            <a:ext cx="4820953" cy="54920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2FE946CF-672B-363C-F426-49A0FAF2834D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F3FACC9-C6CD-B424-B03E-6D059F5D990C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DB8713A7-CF1E-D9D4-123B-8532CAB48850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CA59DBDA-1717-CF4B-3A9C-08C44BE5123C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7DE7D934-4805-897E-A480-5F8B08A227B4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3126E4CF-F16C-5C08-40F6-ACD9F55041E3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4C6B2B-5D9C-DCC3-6B8C-C3F10364B6E3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9464734" y="1325703"/>
            <a:ext cx="3367206" cy="588338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BEEB13-7664-EF74-D367-6F6852F837EC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1805932" y="2002370"/>
            <a:ext cx="10702719" cy="532925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54718C-4D8F-CD49-3EBA-F3E5BAD9F3B9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3963576" y="1325703"/>
            <a:ext cx="4854580" cy="357988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A9BE11-351B-B642-AD96-29BE5BEF0C32}"/>
              </a:ext>
            </a:extLst>
          </p:cNvPr>
          <p:cNvCxnSpPr>
            <a:cxnSpLocks/>
            <a:stCxn id="34" idx="0"/>
            <a:endCxn id="33" idx="3"/>
          </p:cNvCxnSpPr>
          <p:nvPr/>
        </p:nvCxnSpPr>
        <p:spPr>
          <a:xfrm flipV="1">
            <a:off x="1757410" y="5497250"/>
            <a:ext cx="1559588" cy="321596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BC2FBE-9637-CE1E-743C-B7532FEE2ACF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3963576" y="5497250"/>
            <a:ext cx="2227349" cy="280687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C1A6C9-DBAE-0FEA-F60B-78572D6D858D}"/>
              </a:ext>
            </a:extLst>
          </p:cNvPr>
          <p:cNvCxnSpPr>
            <a:cxnSpLocks/>
            <a:stCxn id="36" idx="2"/>
            <a:endCxn id="35" idx="6"/>
          </p:cNvCxnSpPr>
          <p:nvPr/>
        </p:nvCxnSpPr>
        <p:spPr>
          <a:xfrm flipH="1">
            <a:off x="6971414" y="7627454"/>
            <a:ext cx="5403326" cy="97249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B2AF0D-2DD7-B33A-8E63-B768D069337D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1CD6739-100B-B79A-9B65-5A8463815EF2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1805932" y="1029874"/>
            <a:ext cx="6878313" cy="38083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CB0066-F9D9-53E7-21E0-746EC265A90D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1482643" y="2124907"/>
            <a:ext cx="274767" cy="658830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80BFC3-DC23-4C86-F1BA-84647B19FE4A}"/>
              </a:ext>
            </a:extLst>
          </p:cNvPr>
          <p:cNvCxnSpPr>
            <a:cxnSpLocks/>
            <a:stCxn id="34" idx="6"/>
            <a:endCxn id="35" idx="3"/>
          </p:cNvCxnSpPr>
          <p:nvPr/>
        </p:nvCxnSpPr>
        <p:spPr>
          <a:xfrm flipV="1">
            <a:off x="2214610" y="8895779"/>
            <a:ext cx="3976315" cy="23579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A6C8AA-30A1-10A6-231D-73637BB2A078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4097487" y="5201421"/>
            <a:ext cx="8411164" cy="213020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C9AC806-5832-BB1C-C6A1-6D2CC3B0FB1A}"/>
              </a:ext>
            </a:extLst>
          </p:cNvPr>
          <p:cNvSpPr txBox="1"/>
          <p:nvPr/>
        </p:nvSpPr>
        <p:spPr>
          <a:xfrm>
            <a:off x="1053571" y="489385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52A3AE-1054-0118-2632-7D0A5F50A29C}"/>
              </a:ext>
            </a:extLst>
          </p:cNvPr>
          <p:cNvSpPr txBox="1"/>
          <p:nvPr/>
        </p:nvSpPr>
        <p:spPr>
          <a:xfrm>
            <a:off x="3994872" y="192226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38C9A9-428B-D859-2FF4-2D7933B634B4}"/>
              </a:ext>
            </a:extLst>
          </p:cNvPr>
          <p:cNvSpPr txBox="1"/>
          <p:nvPr/>
        </p:nvSpPr>
        <p:spPr>
          <a:xfrm>
            <a:off x="10634802" y="212296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926C1C-B1EC-D79C-2780-334BBB18CBE1}"/>
              </a:ext>
            </a:extLst>
          </p:cNvPr>
          <p:cNvSpPr txBox="1"/>
          <p:nvPr/>
        </p:nvSpPr>
        <p:spPr>
          <a:xfrm>
            <a:off x="2288899" y="312235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3200"/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B422C1-E875-51E7-3948-BF50C0897F4E}"/>
              </a:ext>
            </a:extLst>
          </p:cNvPr>
          <p:cNvSpPr txBox="1"/>
          <p:nvPr/>
        </p:nvSpPr>
        <p:spPr>
          <a:xfrm>
            <a:off x="4204043" y="85999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96F202-2AE9-24ED-1900-23A6D67B9B05}"/>
              </a:ext>
            </a:extLst>
          </p:cNvPr>
          <p:cNvSpPr txBox="1"/>
          <p:nvPr/>
        </p:nvSpPr>
        <p:spPr>
          <a:xfrm>
            <a:off x="5345757" y="608854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11F754-1762-7770-EFAA-66D2B8E0ECAE}"/>
              </a:ext>
            </a:extLst>
          </p:cNvPr>
          <p:cNvSpPr txBox="1"/>
          <p:nvPr/>
        </p:nvSpPr>
        <p:spPr>
          <a:xfrm>
            <a:off x="2733435" y="662250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BF6235-6359-1986-2E03-D5807539FBBF}"/>
              </a:ext>
            </a:extLst>
          </p:cNvPr>
          <p:cNvSpPr txBox="1"/>
          <p:nvPr/>
        </p:nvSpPr>
        <p:spPr>
          <a:xfrm>
            <a:off x="6121220" y="456479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F68969-A7FB-605A-039A-D3F533669FCC}"/>
              </a:ext>
            </a:extLst>
          </p:cNvPr>
          <p:cNvSpPr txBox="1"/>
          <p:nvPr/>
        </p:nvSpPr>
        <p:spPr>
          <a:xfrm>
            <a:off x="9141445" y="777523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0BF778-F0E1-B1A9-05DD-8D9A03EB2137}"/>
              </a:ext>
            </a:extLst>
          </p:cNvPr>
          <p:cNvSpPr txBox="1"/>
          <p:nvPr/>
        </p:nvSpPr>
        <p:spPr>
          <a:xfrm>
            <a:off x="7191364" y="196484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7E3099BC-C38D-EF6B-E41D-1E73B3524F16}"/>
                  </a:ext>
                </a:extLst>
              </p:cNvPr>
              <p:cNvSpPr/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(Initially there are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𝑛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singleton trees)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Sort the edges based on their weights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edge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= (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  <m:r>
                      <a:rPr lang="en-US" sz="3200" i="1" dirty="0" err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):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lie in different tree in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7E3099BC-C38D-EF6B-E41D-1E73B3524F1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blipFill>
                <a:blip r:embed="rId2"/>
                <a:stretch>
                  <a:fillRect l="-735" b="-22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EAA4FA0-940F-2028-8E7A-214AE99CA165}"/>
              </a:ext>
            </a:extLst>
          </p:cNvPr>
          <p:cNvSpPr/>
          <p:nvPr/>
        </p:nvSpPr>
        <p:spPr>
          <a:xfrm>
            <a:off x="15473566" y="2557352"/>
            <a:ext cx="8593442" cy="515034"/>
          </a:xfrm>
          <a:prstGeom prst="roundRect">
            <a:avLst/>
          </a:prstGeom>
          <a:solidFill>
            <a:schemeClr val="accent1">
              <a:lumMod val="75000"/>
              <a:alpha val="4191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2613858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3D49478-D65B-9333-C4D7-EFDE25D200A8}"/>
              </a:ext>
            </a:extLst>
          </p:cNvPr>
          <p:cNvSpPr/>
          <p:nvPr/>
        </p:nvSpPr>
        <p:spPr>
          <a:xfrm>
            <a:off x="67604" y="712052"/>
            <a:ext cx="4820953" cy="54920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2FE946CF-672B-363C-F426-49A0FAF2834D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F3FACC9-C6CD-B424-B03E-6D059F5D990C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DB8713A7-CF1E-D9D4-123B-8532CAB48850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CA59DBDA-1717-CF4B-3A9C-08C44BE5123C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7DE7D934-4805-897E-A480-5F8B08A227B4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3126E4CF-F16C-5C08-40F6-ACD9F55041E3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4C6B2B-5D9C-DCC3-6B8C-C3F10364B6E3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9464734" y="1325703"/>
            <a:ext cx="3367206" cy="588338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BEEB13-7664-EF74-D367-6F6852F837EC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1805932" y="2002370"/>
            <a:ext cx="10702719" cy="532925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54718C-4D8F-CD49-3EBA-F3E5BAD9F3B9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3963576" y="1325703"/>
            <a:ext cx="4854580" cy="357988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A9BE11-351B-B642-AD96-29BE5BEF0C32}"/>
              </a:ext>
            </a:extLst>
          </p:cNvPr>
          <p:cNvCxnSpPr>
            <a:cxnSpLocks/>
            <a:stCxn id="34" idx="0"/>
            <a:endCxn id="33" idx="3"/>
          </p:cNvCxnSpPr>
          <p:nvPr/>
        </p:nvCxnSpPr>
        <p:spPr>
          <a:xfrm flipV="1">
            <a:off x="1757410" y="5497250"/>
            <a:ext cx="1559588" cy="321596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BC2FBE-9637-CE1E-743C-B7532FEE2ACF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3963576" y="5497250"/>
            <a:ext cx="2227349" cy="280687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C1A6C9-DBAE-0FEA-F60B-78572D6D858D}"/>
              </a:ext>
            </a:extLst>
          </p:cNvPr>
          <p:cNvCxnSpPr>
            <a:cxnSpLocks/>
            <a:stCxn id="36" idx="2"/>
            <a:endCxn id="35" idx="6"/>
          </p:cNvCxnSpPr>
          <p:nvPr/>
        </p:nvCxnSpPr>
        <p:spPr>
          <a:xfrm flipH="1">
            <a:off x="6971414" y="7627454"/>
            <a:ext cx="5403326" cy="97249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B2AF0D-2DD7-B33A-8E63-B768D069337D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1CD6739-100B-B79A-9B65-5A8463815EF2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1805932" y="1029874"/>
            <a:ext cx="6878313" cy="38083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CB0066-F9D9-53E7-21E0-746EC265A90D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1482643" y="2124907"/>
            <a:ext cx="274767" cy="658830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80BFC3-DC23-4C86-F1BA-84647B19FE4A}"/>
              </a:ext>
            </a:extLst>
          </p:cNvPr>
          <p:cNvCxnSpPr>
            <a:cxnSpLocks/>
            <a:stCxn id="34" idx="6"/>
            <a:endCxn id="35" idx="3"/>
          </p:cNvCxnSpPr>
          <p:nvPr/>
        </p:nvCxnSpPr>
        <p:spPr>
          <a:xfrm flipV="1">
            <a:off x="2214610" y="8895779"/>
            <a:ext cx="3976315" cy="23579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A6C8AA-30A1-10A6-231D-73637BB2A078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4097487" y="5201421"/>
            <a:ext cx="8411164" cy="213020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C9AC806-5832-BB1C-C6A1-6D2CC3B0FB1A}"/>
              </a:ext>
            </a:extLst>
          </p:cNvPr>
          <p:cNvSpPr txBox="1"/>
          <p:nvPr/>
        </p:nvSpPr>
        <p:spPr>
          <a:xfrm>
            <a:off x="1053571" y="489385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52A3AE-1054-0118-2632-7D0A5F50A29C}"/>
              </a:ext>
            </a:extLst>
          </p:cNvPr>
          <p:cNvSpPr txBox="1"/>
          <p:nvPr/>
        </p:nvSpPr>
        <p:spPr>
          <a:xfrm>
            <a:off x="3994872" y="192226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38C9A9-428B-D859-2FF4-2D7933B634B4}"/>
              </a:ext>
            </a:extLst>
          </p:cNvPr>
          <p:cNvSpPr txBox="1"/>
          <p:nvPr/>
        </p:nvSpPr>
        <p:spPr>
          <a:xfrm>
            <a:off x="10634802" y="212296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926C1C-B1EC-D79C-2780-334BBB18CBE1}"/>
              </a:ext>
            </a:extLst>
          </p:cNvPr>
          <p:cNvSpPr txBox="1"/>
          <p:nvPr/>
        </p:nvSpPr>
        <p:spPr>
          <a:xfrm>
            <a:off x="2288899" y="312235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3200"/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B422C1-E875-51E7-3948-BF50C0897F4E}"/>
              </a:ext>
            </a:extLst>
          </p:cNvPr>
          <p:cNvSpPr txBox="1"/>
          <p:nvPr/>
        </p:nvSpPr>
        <p:spPr>
          <a:xfrm>
            <a:off x="4204043" y="85999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96F202-2AE9-24ED-1900-23A6D67B9B05}"/>
              </a:ext>
            </a:extLst>
          </p:cNvPr>
          <p:cNvSpPr txBox="1"/>
          <p:nvPr/>
        </p:nvSpPr>
        <p:spPr>
          <a:xfrm>
            <a:off x="5345757" y="608854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11F754-1762-7770-EFAA-66D2B8E0ECAE}"/>
              </a:ext>
            </a:extLst>
          </p:cNvPr>
          <p:cNvSpPr txBox="1"/>
          <p:nvPr/>
        </p:nvSpPr>
        <p:spPr>
          <a:xfrm>
            <a:off x="2733435" y="662250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BF6235-6359-1986-2E03-D5807539FBBF}"/>
              </a:ext>
            </a:extLst>
          </p:cNvPr>
          <p:cNvSpPr txBox="1"/>
          <p:nvPr/>
        </p:nvSpPr>
        <p:spPr>
          <a:xfrm>
            <a:off x="6121220" y="456479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F68969-A7FB-605A-039A-D3F533669FCC}"/>
              </a:ext>
            </a:extLst>
          </p:cNvPr>
          <p:cNvSpPr txBox="1"/>
          <p:nvPr/>
        </p:nvSpPr>
        <p:spPr>
          <a:xfrm>
            <a:off x="9141445" y="777523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0BF778-F0E1-B1A9-05DD-8D9A03EB2137}"/>
              </a:ext>
            </a:extLst>
          </p:cNvPr>
          <p:cNvSpPr txBox="1"/>
          <p:nvPr/>
        </p:nvSpPr>
        <p:spPr>
          <a:xfrm>
            <a:off x="7191364" y="196484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ABC7E9A-35B2-E406-FF05-655F67CAC24F}"/>
                  </a:ext>
                </a:extLst>
              </p:cNvPr>
              <p:cNvSpPr/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(Initially there are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𝑛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singleton trees)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Sort the edges based on their weights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edge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= (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  <m:r>
                      <a:rPr lang="en-US" sz="3200" i="1" dirty="0" err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):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lie in different tree in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ABC7E9A-35B2-E406-FF05-655F67CAC24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blipFill>
                <a:blip r:embed="rId2"/>
                <a:stretch>
                  <a:fillRect l="-735" b="-22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A02C804F-C480-1854-9147-BFDCB3398D2A}"/>
              </a:ext>
            </a:extLst>
          </p:cNvPr>
          <p:cNvSpPr/>
          <p:nvPr/>
        </p:nvSpPr>
        <p:spPr>
          <a:xfrm>
            <a:off x="15473565" y="1587144"/>
            <a:ext cx="8593442" cy="515034"/>
          </a:xfrm>
          <a:prstGeom prst="roundRect">
            <a:avLst/>
          </a:prstGeom>
          <a:solidFill>
            <a:schemeClr val="accent1">
              <a:lumMod val="75000"/>
              <a:alpha val="4191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5851568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3D49478-D65B-9333-C4D7-EFDE25D200A8}"/>
              </a:ext>
            </a:extLst>
          </p:cNvPr>
          <p:cNvSpPr/>
          <p:nvPr/>
        </p:nvSpPr>
        <p:spPr>
          <a:xfrm>
            <a:off x="67604" y="712052"/>
            <a:ext cx="4820953" cy="549208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2FE946CF-672B-363C-F426-49A0FAF2834D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F3FACC9-C6CD-B424-B03E-6D059F5D990C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DB8713A7-CF1E-D9D4-123B-8532CAB48850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CA59DBDA-1717-CF4B-3A9C-08C44BE5123C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7DE7D934-4805-897E-A480-5F8B08A227B4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3126E4CF-F16C-5C08-40F6-ACD9F55041E3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4C6B2B-5D9C-DCC3-6B8C-C3F10364B6E3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9464734" y="1325703"/>
            <a:ext cx="3367206" cy="588338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BEEB13-7664-EF74-D367-6F6852F837EC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1805932" y="2002370"/>
            <a:ext cx="10702719" cy="532925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54718C-4D8F-CD49-3EBA-F3E5BAD9F3B9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3963576" y="1325703"/>
            <a:ext cx="4854580" cy="357988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A9BE11-351B-B642-AD96-29BE5BEF0C32}"/>
              </a:ext>
            </a:extLst>
          </p:cNvPr>
          <p:cNvCxnSpPr>
            <a:cxnSpLocks/>
            <a:stCxn id="34" idx="0"/>
            <a:endCxn id="33" idx="3"/>
          </p:cNvCxnSpPr>
          <p:nvPr/>
        </p:nvCxnSpPr>
        <p:spPr>
          <a:xfrm flipV="1">
            <a:off x="1757410" y="5497250"/>
            <a:ext cx="1559588" cy="321596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BC2FBE-9637-CE1E-743C-B7532FEE2ACF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3963576" y="5497250"/>
            <a:ext cx="2227349" cy="280687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C1A6C9-DBAE-0FEA-F60B-78572D6D858D}"/>
              </a:ext>
            </a:extLst>
          </p:cNvPr>
          <p:cNvCxnSpPr>
            <a:cxnSpLocks/>
            <a:stCxn id="36" idx="2"/>
            <a:endCxn id="35" idx="6"/>
          </p:cNvCxnSpPr>
          <p:nvPr/>
        </p:nvCxnSpPr>
        <p:spPr>
          <a:xfrm flipH="1">
            <a:off x="6971414" y="7627454"/>
            <a:ext cx="5403326" cy="97249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B2AF0D-2DD7-B33A-8E63-B768D069337D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1CD6739-100B-B79A-9B65-5A8463815EF2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1805932" y="1029874"/>
            <a:ext cx="6878313" cy="38083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CB0066-F9D9-53E7-21E0-746EC265A90D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1482643" y="2124907"/>
            <a:ext cx="274767" cy="658830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80BFC3-DC23-4C86-F1BA-84647B19FE4A}"/>
              </a:ext>
            </a:extLst>
          </p:cNvPr>
          <p:cNvCxnSpPr>
            <a:cxnSpLocks/>
            <a:stCxn id="34" idx="6"/>
            <a:endCxn id="35" idx="3"/>
          </p:cNvCxnSpPr>
          <p:nvPr/>
        </p:nvCxnSpPr>
        <p:spPr>
          <a:xfrm flipV="1">
            <a:off x="2214610" y="8895779"/>
            <a:ext cx="3976315" cy="23579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A6C8AA-30A1-10A6-231D-73637BB2A078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4097487" y="5201421"/>
            <a:ext cx="8411164" cy="213020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C9AC806-5832-BB1C-C6A1-6D2CC3B0FB1A}"/>
              </a:ext>
            </a:extLst>
          </p:cNvPr>
          <p:cNvSpPr txBox="1"/>
          <p:nvPr/>
        </p:nvSpPr>
        <p:spPr>
          <a:xfrm>
            <a:off x="1053571" y="489385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52A3AE-1054-0118-2632-7D0A5F50A29C}"/>
              </a:ext>
            </a:extLst>
          </p:cNvPr>
          <p:cNvSpPr txBox="1"/>
          <p:nvPr/>
        </p:nvSpPr>
        <p:spPr>
          <a:xfrm>
            <a:off x="3994872" y="192226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38C9A9-428B-D859-2FF4-2D7933B634B4}"/>
              </a:ext>
            </a:extLst>
          </p:cNvPr>
          <p:cNvSpPr txBox="1"/>
          <p:nvPr/>
        </p:nvSpPr>
        <p:spPr>
          <a:xfrm>
            <a:off x="10634802" y="212296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926C1C-B1EC-D79C-2780-334BBB18CBE1}"/>
              </a:ext>
            </a:extLst>
          </p:cNvPr>
          <p:cNvSpPr txBox="1"/>
          <p:nvPr/>
        </p:nvSpPr>
        <p:spPr>
          <a:xfrm>
            <a:off x="2288899" y="312235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3200"/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B422C1-E875-51E7-3948-BF50C0897F4E}"/>
              </a:ext>
            </a:extLst>
          </p:cNvPr>
          <p:cNvSpPr txBox="1"/>
          <p:nvPr/>
        </p:nvSpPr>
        <p:spPr>
          <a:xfrm>
            <a:off x="4204043" y="85999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96F202-2AE9-24ED-1900-23A6D67B9B05}"/>
              </a:ext>
            </a:extLst>
          </p:cNvPr>
          <p:cNvSpPr txBox="1"/>
          <p:nvPr/>
        </p:nvSpPr>
        <p:spPr>
          <a:xfrm>
            <a:off x="5345757" y="608854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11F754-1762-7770-EFAA-66D2B8E0ECAE}"/>
              </a:ext>
            </a:extLst>
          </p:cNvPr>
          <p:cNvSpPr txBox="1"/>
          <p:nvPr/>
        </p:nvSpPr>
        <p:spPr>
          <a:xfrm>
            <a:off x="2733435" y="662250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BF6235-6359-1986-2E03-D5807539FBBF}"/>
              </a:ext>
            </a:extLst>
          </p:cNvPr>
          <p:cNvSpPr txBox="1"/>
          <p:nvPr/>
        </p:nvSpPr>
        <p:spPr>
          <a:xfrm>
            <a:off x="6121220" y="456479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F68969-A7FB-605A-039A-D3F533669FCC}"/>
              </a:ext>
            </a:extLst>
          </p:cNvPr>
          <p:cNvSpPr txBox="1"/>
          <p:nvPr/>
        </p:nvSpPr>
        <p:spPr>
          <a:xfrm>
            <a:off x="9141445" y="777523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0BF778-F0E1-B1A9-05DD-8D9A03EB2137}"/>
              </a:ext>
            </a:extLst>
          </p:cNvPr>
          <p:cNvSpPr txBox="1"/>
          <p:nvPr/>
        </p:nvSpPr>
        <p:spPr>
          <a:xfrm>
            <a:off x="7191364" y="196484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604D836-9300-2FCD-5990-EC288D002A7C}"/>
                  </a:ext>
                </a:extLst>
              </p:cNvPr>
              <p:cNvSpPr/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(Initially there are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𝑛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singleton trees)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Sort the edges based on their weights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edge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= (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  <m:r>
                      <a:rPr lang="en-US" sz="3200" i="1" dirty="0" err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):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lie in different tree in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604D836-9300-2FCD-5990-EC288D002A7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blipFill>
                <a:blip r:embed="rId2"/>
                <a:stretch>
                  <a:fillRect l="-735" b="-22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B93FAA7-4256-12BA-F98D-4733A4DBD11B}"/>
              </a:ext>
            </a:extLst>
          </p:cNvPr>
          <p:cNvSpPr/>
          <p:nvPr/>
        </p:nvSpPr>
        <p:spPr>
          <a:xfrm>
            <a:off x="15473565" y="2082723"/>
            <a:ext cx="8593442" cy="515034"/>
          </a:xfrm>
          <a:prstGeom prst="roundRect">
            <a:avLst/>
          </a:prstGeom>
          <a:solidFill>
            <a:schemeClr val="accent1">
              <a:lumMod val="75000"/>
              <a:alpha val="4191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70080394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3D49478-D65B-9333-C4D7-EFDE25D200A8}"/>
              </a:ext>
            </a:extLst>
          </p:cNvPr>
          <p:cNvSpPr/>
          <p:nvPr/>
        </p:nvSpPr>
        <p:spPr>
          <a:xfrm>
            <a:off x="67605" y="712052"/>
            <a:ext cx="4287826" cy="98815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2FE946CF-672B-363C-F426-49A0FAF2834D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F3FACC9-C6CD-B424-B03E-6D059F5D990C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DB8713A7-CF1E-D9D4-123B-8532CAB48850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CA59DBDA-1717-CF4B-3A9C-08C44BE5123C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7DE7D934-4805-897E-A480-5F8B08A227B4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3126E4CF-F16C-5C08-40F6-ACD9F55041E3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4C6B2B-5D9C-DCC3-6B8C-C3F10364B6E3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9464734" y="1325703"/>
            <a:ext cx="3367206" cy="588338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BEEB13-7664-EF74-D367-6F6852F837EC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1805932" y="2002370"/>
            <a:ext cx="10702719" cy="532925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54718C-4D8F-CD49-3EBA-F3E5BAD9F3B9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3963576" y="1325703"/>
            <a:ext cx="4854580" cy="357988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A9BE11-351B-B642-AD96-29BE5BEF0C32}"/>
              </a:ext>
            </a:extLst>
          </p:cNvPr>
          <p:cNvCxnSpPr>
            <a:cxnSpLocks/>
            <a:stCxn id="34" idx="0"/>
            <a:endCxn id="33" idx="3"/>
          </p:cNvCxnSpPr>
          <p:nvPr/>
        </p:nvCxnSpPr>
        <p:spPr>
          <a:xfrm flipV="1">
            <a:off x="1757410" y="5497250"/>
            <a:ext cx="1559588" cy="321596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BC2FBE-9637-CE1E-743C-B7532FEE2ACF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3963576" y="5497250"/>
            <a:ext cx="2227349" cy="280687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C1A6C9-DBAE-0FEA-F60B-78572D6D858D}"/>
              </a:ext>
            </a:extLst>
          </p:cNvPr>
          <p:cNvCxnSpPr>
            <a:cxnSpLocks/>
            <a:stCxn id="36" idx="2"/>
            <a:endCxn id="35" idx="6"/>
          </p:cNvCxnSpPr>
          <p:nvPr/>
        </p:nvCxnSpPr>
        <p:spPr>
          <a:xfrm flipH="1">
            <a:off x="6971414" y="7627454"/>
            <a:ext cx="5403326" cy="97249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B2AF0D-2DD7-B33A-8E63-B768D069337D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1CD6739-100B-B79A-9B65-5A8463815EF2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1805932" y="1029874"/>
            <a:ext cx="6878313" cy="38083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CB0066-F9D9-53E7-21E0-746EC265A90D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1482643" y="2124907"/>
            <a:ext cx="274767" cy="658830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80BFC3-DC23-4C86-F1BA-84647B19FE4A}"/>
              </a:ext>
            </a:extLst>
          </p:cNvPr>
          <p:cNvCxnSpPr>
            <a:cxnSpLocks/>
            <a:stCxn id="34" idx="6"/>
            <a:endCxn id="35" idx="3"/>
          </p:cNvCxnSpPr>
          <p:nvPr/>
        </p:nvCxnSpPr>
        <p:spPr>
          <a:xfrm flipV="1">
            <a:off x="2214610" y="8895779"/>
            <a:ext cx="3976315" cy="23579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A6C8AA-30A1-10A6-231D-73637BB2A078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4097487" y="5201421"/>
            <a:ext cx="8411164" cy="213020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C9AC806-5832-BB1C-C6A1-6D2CC3B0FB1A}"/>
              </a:ext>
            </a:extLst>
          </p:cNvPr>
          <p:cNvSpPr txBox="1"/>
          <p:nvPr/>
        </p:nvSpPr>
        <p:spPr>
          <a:xfrm>
            <a:off x="1053571" y="489385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52A3AE-1054-0118-2632-7D0A5F50A29C}"/>
              </a:ext>
            </a:extLst>
          </p:cNvPr>
          <p:cNvSpPr txBox="1"/>
          <p:nvPr/>
        </p:nvSpPr>
        <p:spPr>
          <a:xfrm>
            <a:off x="3994872" y="192226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38C9A9-428B-D859-2FF4-2D7933B634B4}"/>
              </a:ext>
            </a:extLst>
          </p:cNvPr>
          <p:cNvSpPr txBox="1"/>
          <p:nvPr/>
        </p:nvSpPr>
        <p:spPr>
          <a:xfrm>
            <a:off x="10634802" y="212296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926C1C-B1EC-D79C-2780-334BBB18CBE1}"/>
              </a:ext>
            </a:extLst>
          </p:cNvPr>
          <p:cNvSpPr txBox="1"/>
          <p:nvPr/>
        </p:nvSpPr>
        <p:spPr>
          <a:xfrm>
            <a:off x="2288899" y="312235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3200"/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B422C1-E875-51E7-3948-BF50C0897F4E}"/>
              </a:ext>
            </a:extLst>
          </p:cNvPr>
          <p:cNvSpPr txBox="1"/>
          <p:nvPr/>
        </p:nvSpPr>
        <p:spPr>
          <a:xfrm>
            <a:off x="4204043" y="85999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96F202-2AE9-24ED-1900-23A6D67B9B05}"/>
              </a:ext>
            </a:extLst>
          </p:cNvPr>
          <p:cNvSpPr txBox="1"/>
          <p:nvPr/>
        </p:nvSpPr>
        <p:spPr>
          <a:xfrm>
            <a:off x="5345757" y="608854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11F754-1762-7770-EFAA-66D2B8E0ECAE}"/>
              </a:ext>
            </a:extLst>
          </p:cNvPr>
          <p:cNvSpPr txBox="1"/>
          <p:nvPr/>
        </p:nvSpPr>
        <p:spPr>
          <a:xfrm>
            <a:off x="2733435" y="662250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BF6235-6359-1986-2E03-D5807539FBBF}"/>
              </a:ext>
            </a:extLst>
          </p:cNvPr>
          <p:cNvSpPr txBox="1"/>
          <p:nvPr/>
        </p:nvSpPr>
        <p:spPr>
          <a:xfrm>
            <a:off x="6121220" y="456479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F68969-A7FB-605A-039A-D3F533669FCC}"/>
              </a:ext>
            </a:extLst>
          </p:cNvPr>
          <p:cNvSpPr txBox="1"/>
          <p:nvPr/>
        </p:nvSpPr>
        <p:spPr>
          <a:xfrm>
            <a:off x="9141445" y="777523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0BF778-F0E1-B1A9-05DD-8D9A03EB2137}"/>
              </a:ext>
            </a:extLst>
          </p:cNvPr>
          <p:cNvSpPr txBox="1"/>
          <p:nvPr/>
        </p:nvSpPr>
        <p:spPr>
          <a:xfrm>
            <a:off x="7191364" y="196484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EC45AA1-36BE-990D-AB55-D0EA1DB11786}"/>
                  </a:ext>
                </a:extLst>
              </p:cNvPr>
              <p:cNvSpPr/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(Initially there are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𝑛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singleton trees)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Sort the edges based on their weights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edge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= (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  <m:r>
                      <a:rPr lang="en-US" sz="3200" i="1" dirty="0" err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):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lie in different tree in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0EC45AA1-36BE-990D-AB55-D0EA1DB1178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blipFill>
                <a:blip r:embed="rId2"/>
                <a:stretch>
                  <a:fillRect l="-735" b="-22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E73514B0-30EC-4475-09B1-DD434446274D}"/>
              </a:ext>
            </a:extLst>
          </p:cNvPr>
          <p:cNvSpPr/>
          <p:nvPr/>
        </p:nvSpPr>
        <p:spPr>
          <a:xfrm>
            <a:off x="15473566" y="2530098"/>
            <a:ext cx="8593442" cy="515034"/>
          </a:xfrm>
          <a:prstGeom prst="roundRect">
            <a:avLst/>
          </a:prstGeom>
          <a:solidFill>
            <a:schemeClr val="accent1">
              <a:lumMod val="75000"/>
              <a:alpha val="4191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4446680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3D49478-D65B-9333-C4D7-EFDE25D200A8}"/>
              </a:ext>
            </a:extLst>
          </p:cNvPr>
          <p:cNvSpPr/>
          <p:nvPr/>
        </p:nvSpPr>
        <p:spPr>
          <a:xfrm>
            <a:off x="67605" y="712052"/>
            <a:ext cx="4287826" cy="9881589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2FE946CF-672B-363C-F426-49A0FAF2834D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F3FACC9-C6CD-B424-B03E-6D059F5D990C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DB8713A7-CF1E-D9D4-123B-8532CAB48850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CA59DBDA-1717-CF4B-3A9C-08C44BE5123C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7DE7D934-4805-897E-A480-5F8B08A227B4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3126E4CF-F16C-5C08-40F6-ACD9F55041E3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4C6B2B-5D9C-DCC3-6B8C-C3F10364B6E3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9464734" y="1325703"/>
            <a:ext cx="3367206" cy="588338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BEEB13-7664-EF74-D367-6F6852F837EC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1805932" y="2002370"/>
            <a:ext cx="10702719" cy="532925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54718C-4D8F-CD49-3EBA-F3E5BAD9F3B9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3963576" y="1325703"/>
            <a:ext cx="4854580" cy="357988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A9BE11-351B-B642-AD96-29BE5BEF0C32}"/>
              </a:ext>
            </a:extLst>
          </p:cNvPr>
          <p:cNvCxnSpPr>
            <a:cxnSpLocks/>
            <a:stCxn id="34" idx="0"/>
            <a:endCxn id="33" idx="3"/>
          </p:cNvCxnSpPr>
          <p:nvPr/>
        </p:nvCxnSpPr>
        <p:spPr>
          <a:xfrm flipV="1">
            <a:off x="1757410" y="5497250"/>
            <a:ext cx="1559588" cy="321596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BC2FBE-9637-CE1E-743C-B7532FEE2ACF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3963576" y="5497250"/>
            <a:ext cx="2227349" cy="280687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C1A6C9-DBAE-0FEA-F60B-78572D6D858D}"/>
              </a:ext>
            </a:extLst>
          </p:cNvPr>
          <p:cNvCxnSpPr>
            <a:cxnSpLocks/>
            <a:stCxn id="36" idx="2"/>
            <a:endCxn id="35" idx="6"/>
          </p:cNvCxnSpPr>
          <p:nvPr/>
        </p:nvCxnSpPr>
        <p:spPr>
          <a:xfrm flipH="1">
            <a:off x="6971414" y="7627454"/>
            <a:ext cx="5403326" cy="97249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B2AF0D-2DD7-B33A-8E63-B768D069337D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1CD6739-100B-B79A-9B65-5A8463815EF2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1805932" y="1029874"/>
            <a:ext cx="6878313" cy="38083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CB0066-F9D9-53E7-21E0-746EC265A90D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1482643" y="2124907"/>
            <a:ext cx="274767" cy="658830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80BFC3-DC23-4C86-F1BA-84647B19FE4A}"/>
              </a:ext>
            </a:extLst>
          </p:cNvPr>
          <p:cNvCxnSpPr>
            <a:cxnSpLocks/>
            <a:stCxn id="34" idx="6"/>
            <a:endCxn id="35" idx="3"/>
          </p:cNvCxnSpPr>
          <p:nvPr/>
        </p:nvCxnSpPr>
        <p:spPr>
          <a:xfrm flipV="1">
            <a:off x="2214610" y="8895779"/>
            <a:ext cx="3976315" cy="23579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A6C8AA-30A1-10A6-231D-73637BB2A078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4097487" y="5201421"/>
            <a:ext cx="8411164" cy="213020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C9AC806-5832-BB1C-C6A1-6D2CC3B0FB1A}"/>
              </a:ext>
            </a:extLst>
          </p:cNvPr>
          <p:cNvSpPr txBox="1"/>
          <p:nvPr/>
        </p:nvSpPr>
        <p:spPr>
          <a:xfrm>
            <a:off x="1053571" y="489385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52A3AE-1054-0118-2632-7D0A5F50A29C}"/>
              </a:ext>
            </a:extLst>
          </p:cNvPr>
          <p:cNvSpPr txBox="1"/>
          <p:nvPr/>
        </p:nvSpPr>
        <p:spPr>
          <a:xfrm>
            <a:off x="3994872" y="192226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38C9A9-428B-D859-2FF4-2D7933B634B4}"/>
              </a:ext>
            </a:extLst>
          </p:cNvPr>
          <p:cNvSpPr txBox="1"/>
          <p:nvPr/>
        </p:nvSpPr>
        <p:spPr>
          <a:xfrm>
            <a:off x="10634802" y="212296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926C1C-B1EC-D79C-2780-334BBB18CBE1}"/>
              </a:ext>
            </a:extLst>
          </p:cNvPr>
          <p:cNvSpPr txBox="1"/>
          <p:nvPr/>
        </p:nvSpPr>
        <p:spPr>
          <a:xfrm>
            <a:off x="2288899" y="312235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3200"/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B422C1-E875-51E7-3948-BF50C0897F4E}"/>
              </a:ext>
            </a:extLst>
          </p:cNvPr>
          <p:cNvSpPr txBox="1"/>
          <p:nvPr/>
        </p:nvSpPr>
        <p:spPr>
          <a:xfrm>
            <a:off x="4204043" y="85999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96F202-2AE9-24ED-1900-23A6D67B9B05}"/>
              </a:ext>
            </a:extLst>
          </p:cNvPr>
          <p:cNvSpPr txBox="1"/>
          <p:nvPr/>
        </p:nvSpPr>
        <p:spPr>
          <a:xfrm>
            <a:off x="5345757" y="608854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11F754-1762-7770-EFAA-66D2B8E0ECAE}"/>
              </a:ext>
            </a:extLst>
          </p:cNvPr>
          <p:cNvSpPr txBox="1"/>
          <p:nvPr/>
        </p:nvSpPr>
        <p:spPr>
          <a:xfrm>
            <a:off x="2733435" y="662250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BF6235-6359-1986-2E03-D5807539FBBF}"/>
              </a:ext>
            </a:extLst>
          </p:cNvPr>
          <p:cNvSpPr txBox="1"/>
          <p:nvPr/>
        </p:nvSpPr>
        <p:spPr>
          <a:xfrm>
            <a:off x="6121220" y="456479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F68969-A7FB-605A-039A-D3F533669FCC}"/>
              </a:ext>
            </a:extLst>
          </p:cNvPr>
          <p:cNvSpPr txBox="1"/>
          <p:nvPr/>
        </p:nvSpPr>
        <p:spPr>
          <a:xfrm>
            <a:off x="9141445" y="777523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0BF778-F0E1-B1A9-05DD-8D9A03EB2137}"/>
              </a:ext>
            </a:extLst>
          </p:cNvPr>
          <p:cNvSpPr txBox="1"/>
          <p:nvPr/>
        </p:nvSpPr>
        <p:spPr>
          <a:xfrm>
            <a:off x="7191364" y="196484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64BEFAA-9F6C-D1A1-40DC-26838DEB9946}"/>
                  </a:ext>
                </a:extLst>
              </p:cNvPr>
              <p:cNvSpPr/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(Initially there are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𝑛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singleton trees)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Sort the edges based on their weights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edge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= (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  <m:r>
                      <a:rPr lang="en-US" sz="3200" i="1" dirty="0" err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):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lie in different tree in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64BEFAA-9F6C-D1A1-40DC-26838DEB994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blipFill>
                <a:blip r:embed="rId2"/>
                <a:stretch>
                  <a:fillRect l="-735" b="-22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11FB2A8-66A9-F375-4A49-DF3C51F79486}"/>
              </a:ext>
            </a:extLst>
          </p:cNvPr>
          <p:cNvSpPr/>
          <p:nvPr/>
        </p:nvSpPr>
        <p:spPr>
          <a:xfrm>
            <a:off x="15473566" y="1597556"/>
            <a:ext cx="8593442" cy="515034"/>
          </a:xfrm>
          <a:prstGeom prst="roundRect">
            <a:avLst/>
          </a:prstGeom>
          <a:solidFill>
            <a:schemeClr val="accent1">
              <a:lumMod val="75000"/>
              <a:alpha val="4191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2927572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2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3D49478-D65B-9333-C4D7-EFDE25D200A8}"/>
              </a:ext>
            </a:extLst>
          </p:cNvPr>
          <p:cNvSpPr/>
          <p:nvPr/>
        </p:nvSpPr>
        <p:spPr>
          <a:xfrm>
            <a:off x="-255181" y="-191386"/>
            <a:ext cx="8339344" cy="1078502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2FE946CF-672B-363C-F426-49A0FAF2834D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F3FACC9-C6CD-B424-B03E-6D059F5D990C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DB8713A7-CF1E-D9D4-123B-8532CAB48850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CA59DBDA-1717-CF4B-3A9C-08C44BE5123C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7DE7D934-4805-897E-A480-5F8B08A227B4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3126E4CF-F16C-5C08-40F6-ACD9F55041E3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4C6B2B-5D9C-DCC3-6B8C-C3F10364B6E3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9464734" y="1325703"/>
            <a:ext cx="3367206" cy="588338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BEEB13-7664-EF74-D367-6F6852F837EC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1805932" y="2002370"/>
            <a:ext cx="10702719" cy="532925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54718C-4D8F-CD49-3EBA-F3E5BAD9F3B9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3963576" y="1325703"/>
            <a:ext cx="4854580" cy="357988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A9BE11-351B-B642-AD96-29BE5BEF0C32}"/>
              </a:ext>
            </a:extLst>
          </p:cNvPr>
          <p:cNvCxnSpPr>
            <a:cxnSpLocks/>
            <a:stCxn id="34" idx="0"/>
            <a:endCxn id="33" idx="3"/>
          </p:cNvCxnSpPr>
          <p:nvPr/>
        </p:nvCxnSpPr>
        <p:spPr>
          <a:xfrm flipV="1">
            <a:off x="1757410" y="5497250"/>
            <a:ext cx="1559588" cy="321596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BC2FBE-9637-CE1E-743C-B7532FEE2ACF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3963576" y="5497250"/>
            <a:ext cx="2227349" cy="280687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C1A6C9-DBAE-0FEA-F60B-78572D6D858D}"/>
              </a:ext>
            </a:extLst>
          </p:cNvPr>
          <p:cNvCxnSpPr>
            <a:cxnSpLocks/>
            <a:stCxn id="36" idx="2"/>
            <a:endCxn id="35" idx="6"/>
          </p:cNvCxnSpPr>
          <p:nvPr/>
        </p:nvCxnSpPr>
        <p:spPr>
          <a:xfrm flipH="1">
            <a:off x="6971414" y="7627454"/>
            <a:ext cx="5403326" cy="97249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B2AF0D-2DD7-B33A-8E63-B768D069337D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1CD6739-100B-B79A-9B65-5A8463815EF2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1805932" y="1029874"/>
            <a:ext cx="6878313" cy="38083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CB0066-F9D9-53E7-21E0-746EC265A90D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1482643" y="2124907"/>
            <a:ext cx="274767" cy="658830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80BFC3-DC23-4C86-F1BA-84647B19FE4A}"/>
              </a:ext>
            </a:extLst>
          </p:cNvPr>
          <p:cNvCxnSpPr>
            <a:cxnSpLocks/>
            <a:stCxn id="34" idx="6"/>
            <a:endCxn id="35" idx="3"/>
          </p:cNvCxnSpPr>
          <p:nvPr/>
        </p:nvCxnSpPr>
        <p:spPr>
          <a:xfrm flipV="1">
            <a:off x="2214610" y="8895779"/>
            <a:ext cx="3976315" cy="235799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A6C8AA-30A1-10A6-231D-73637BB2A078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4097487" y="5201421"/>
            <a:ext cx="8411164" cy="213020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C9AC806-5832-BB1C-C6A1-6D2CC3B0FB1A}"/>
              </a:ext>
            </a:extLst>
          </p:cNvPr>
          <p:cNvSpPr txBox="1"/>
          <p:nvPr/>
        </p:nvSpPr>
        <p:spPr>
          <a:xfrm>
            <a:off x="1053571" y="489385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52A3AE-1054-0118-2632-7D0A5F50A29C}"/>
              </a:ext>
            </a:extLst>
          </p:cNvPr>
          <p:cNvSpPr txBox="1"/>
          <p:nvPr/>
        </p:nvSpPr>
        <p:spPr>
          <a:xfrm>
            <a:off x="3994872" y="192226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38C9A9-428B-D859-2FF4-2D7933B634B4}"/>
              </a:ext>
            </a:extLst>
          </p:cNvPr>
          <p:cNvSpPr txBox="1"/>
          <p:nvPr/>
        </p:nvSpPr>
        <p:spPr>
          <a:xfrm>
            <a:off x="10634802" y="212296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926C1C-B1EC-D79C-2780-334BBB18CBE1}"/>
              </a:ext>
            </a:extLst>
          </p:cNvPr>
          <p:cNvSpPr txBox="1"/>
          <p:nvPr/>
        </p:nvSpPr>
        <p:spPr>
          <a:xfrm>
            <a:off x="2288899" y="312235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3200"/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B422C1-E875-51E7-3948-BF50C0897F4E}"/>
              </a:ext>
            </a:extLst>
          </p:cNvPr>
          <p:cNvSpPr txBox="1"/>
          <p:nvPr/>
        </p:nvSpPr>
        <p:spPr>
          <a:xfrm>
            <a:off x="4204043" y="85999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96F202-2AE9-24ED-1900-23A6D67B9B05}"/>
              </a:ext>
            </a:extLst>
          </p:cNvPr>
          <p:cNvSpPr txBox="1"/>
          <p:nvPr/>
        </p:nvSpPr>
        <p:spPr>
          <a:xfrm>
            <a:off x="5345757" y="608854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11F754-1762-7770-EFAA-66D2B8E0ECAE}"/>
              </a:ext>
            </a:extLst>
          </p:cNvPr>
          <p:cNvSpPr txBox="1"/>
          <p:nvPr/>
        </p:nvSpPr>
        <p:spPr>
          <a:xfrm>
            <a:off x="2733435" y="662250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BF6235-6359-1986-2E03-D5807539FBBF}"/>
              </a:ext>
            </a:extLst>
          </p:cNvPr>
          <p:cNvSpPr txBox="1"/>
          <p:nvPr/>
        </p:nvSpPr>
        <p:spPr>
          <a:xfrm>
            <a:off x="6121220" y="456479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F68969-A7FB-605A-039A-D3F533669FCC}"/>
              </a:ext>
            </a:extLst>
          </p:cNvPr>
          <p:cNvSpPr txBox="1"/>
          <p:nvPr/>
        </p:nvSpPr>
        <p:spPr>
          <a:xfrm>
            <a:off x="9141445" y="777523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0BF778-F0E1-B1A9-05DD-8D9A03EB2137}"/>
              </a:ext>
            </a:extLst>
          </p:cNvPr>
          <p:cNvSpPr txBox="1"/>
          <p:nvPr/>
        </p:nvSpPr>
        <p:spPr>
          <a:xfrm>
            <a:off x="7191364" y="196484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A14E9FE3-9300-4953-5C8F-E34809A26012}"/>
                  </a:ext>
                </a:extLst>
              </p:cNvPr>
              <p:cNvSpPr/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(Initially there are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𝑛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singleton trees)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Sort the edges based on their weights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edge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= (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  <m:r>
                      <a:rPr lang="en-US" sz="3200" i="1" dirty="0" err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):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lie in different tree in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A14E9FE3-9300-4953-5C8F-E34809A2601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blipFill>
                <a:blip r:embed="rId2"/>
                <a:stretch>
                  <a:fillRect l="-735" b="-22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ED9F7B1-AB16-8A81-2C34-DC75F56177B6}"/>
              </a:ext>
            </a:extLst>
          </p:cNvPr>
          <p:cNvSpPr/>
          <p:nvPr/>
        </p:nvSpPr>
        <p:spPr>
          <a:xfrm>
            <a:off x="15473565" y="2571344"/>
            <a:ext cx="8593442" cy="515034"/>
          </a:xfrm>
          <a:prstGeom prst="roundRect">
            <a:avLst/>
          </a:prstGeom>
          <a:solidFill>
            <a:schemeClr val="accent1">
              <a:lumMod val="75000"/>
              <a:alpha val="4191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329637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3D49478-D65B-9333-C4D7-EFDE25D200A8}"/>
              </a:ext>
            </a:extLst>
          </p:cNvPr>
          <p:cNvSpPr/>
          <p:nvPr/>
        </p:nvSpPr>
        <p:spPr>
          <a:xfrm>
            <a:off x="-255181" y="-191386"/>
            <a:ext cx="8339344" cy="1078502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2FE946CF-672B-363C-F426-49A0FAF2834D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F3FACC9-C6CD-B424-B03E-6D059F5D990C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DB8713A7-CF1E-D9D4-123B-8532CAB48850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CA59DBDA-1717-CF4B-3A9C-08C44BE5123C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7DE7D934-4805-897E-A480-5F8B08A227B4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3126E4CF-F16C-5C08-40F6-ACD9F55041E3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4C6B2B-5D9C-DCC3-6B8C-C3F10364B6E3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9464734" y="1325703"/>
            <a:ext cx="3367206" cy="588338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BEEB13-7664-EF74-D367-6F6852F837EC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1805932" y="2002370"/>
            <a:ext cx="10702719" cy="532925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54718C-4D8F-CD49-3EBA-F3E5BAD9F3B9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3963576" y="1325703"/>
            <a:ext cx="4854580" cy="357988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A9BE11-351B-B642-AD96-29BE5BEF0C32}"/>
              </a:ext>
            </a:extLst>
          </p:cNvPr>
          <p:cNvCxnSpPr>
            <a:cxnSpLocks/>
            <a:stCxn id="34" idx="0"/>
            <a:endCxn id="33" idx="3"/>
          </p:cNvCxnSpPr>
          <p:nvPr/>
        </p:nvCxnSpPr>
        <p:spPr>
          <a:xfrm flipV="1">
            <a:off x="1757410" y="5497250"/>
            <a:ext cx="1559588" cy="321596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BC2FBE-9637-CE1E-743C-B7532FEE2ACF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3963576" y="5497250"/>
            <a:ext cx="2227349" cy="280687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C1A6C9-DBAE-0FEA-F60B-78572D6D858D}"/>
              </a:ext>
            </a:extLst>
          </p:cNvPr>
          <p:cNvCxnSpPr>
            <a:cxnSpLocks/>
            <a:stCxn id="36" idx="2"/>
            <a:endCxn id="35" idx="6"/>
          </p:cNvCxnSpPr>
          <p:nvPr/>
        </p:nvCxnSpPr>
        <p:spPr>
          <a:xfrm flipH="1">
            <a:off x="6971414" y="7627454"/>
            <a:ext cx="5403326" cy="97249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B2AF0D-2DD7-B33A-8E63-B768D069337D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1CD6739-100B-B79A-9B65-5A8463815EF2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1805932" y="1029874"/>
            <a:ext cx="6878313" cy="38083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CB0066-F9D9-53E7-21E0-746EC265A90D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1482643" y="2124907"/>
            <a:ext cx="274767" cy="658830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80BFC3-DC23-4C86-F1BA-84647B19FE4A}"/>
              </a:ext>
            </a:extLst>
          </p:cNvPr>
          <p:cNvCxnSpPr>
            <a:cxnSpLocks/>
            <a:stCxn id="34" idx="6"/>
            <a:endCxn id="35" idx="3"/>
          </p:cNvCxnSpPr>
          <p:nvPr/>
        </p:nvCxnSpPr>
        <p:spPr>
          <a:xfrm flipV="1">
            <a:off x="2214610" y="8895779"/>
            <a:ext cx="3976315" cy="235799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A6C8AA-30A1-10A6-231D-73637BB2A078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4097487" y="5201421"/>
            <a:ext cx="8411164" cy="213020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C9AC806-5832-BB1C-C6A1-6D2CC3B0FB1A}"/>
              </a:ext>
            </a:extLst>
          </p:cNvPr>
          <p:cNvSpPr txBox="1"/>
          <p:nvPr/>
        </p:nvSpPr>
        <p:spPr>
          <a:xfrm>
            <a:off x="1053571" y="489385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52A3AE-1054-0118-2632-7D0A5F50A29C}"/>
              </a:ext>
            </a:extLst>
          </p:cNvPr>
          <p:cNvSpPr txBox="1"/>
          <p:nvPr/>
        </p:nvSpPr>
        <p:spPr>
          <a:xfrm>
            <a:off x="3994872" y="192226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38C9A9-428B-D859-2FF4-2D7933B634B4}"/>
              </a:ext>
            </a:extLst>
          </p:cNvPr>
          <p:cNvSpPr txBox="1"/>
          <p:nvPr/>
        </p:nvSpPr>
        <p:spPr>
          <a:xfrm>
            <a:off x="10634802" y="212296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926C1C-B1EC-D79C-2780-334BBB18CBE1}"/>
              </a:ext>
            </a:extLst>
          </p:cNvPr>
          <p:cNvSpPr txBox="1"/>
          <p:nvPr/>
        </p:nvSpPr>
        <p:spPr>
          <a:xfrm>
            <a:off x="2288899" y="312235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3200"/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B422C1-E875-51E7-3948-BF50C0897F4E}"/>
              </a:ext>
            </a:extLst>
          </p:cNvPr>
          <p:cNvSpPr txBox="1"/>
          <p:nvPr/>
        </p:nvSpPr>
        <p:spPr>
          <a:xfrm>
            <a:off x="4204043" y="85999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96F202-2AE9-24ED-1900-23A6D67B9B05}"/>
              </a:ext>
            </a:extLst>
          </p:cNvPr>
          <p:cNvSpPr txBox="1"/>
          <p:nvPr/>
        </p:nvSpPr>
        <p:spPr>
          <a:xfrm>
            <a:off x="5345757" y="608854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11F754-1762-7770-EFAA-66D2B8E0ECAE}"/>
              </a:ext>
            </a:extLst>
          </p:cNvPr>
          <p:cNvSpPr txBox="1"/>
          <p:nvPr/>
        </p:nvSpPr>
        <p:spPr>
          <a:xfrm>
            <a:off x="2733435" y="662250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BF6235-6359-1986-2E03-D5807539FBBF}"/>
              </a:ext>
            </a:extLst>
          </p:cNvPr>
          <p:cNvSpPr txBox="1"/>
          <p:nvPr/>
        </p:nvSpPr>
        <p:spPr>
          <a:xfrm>
            <a:off x="6121220" y="456479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F68969-A7FB-605A-039A-D3F533669FCC}"/>
              </a:ext>
            </a:extLst>
          </p:cNvPr>
          <p:cNvSpPr txBox="1"/>
          <p:nvPr/>
        </p:nvSpPr>
        <p:spPr>
          <a:xfrm>
            <a:off x="9141445" y="777523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0BF778-F0E1-B1A9-05DD-8D9A03EB2137}"/>
              </a:ext>
            </a:extLst>
          </p:cNvPr>
          <p:cNvSpPr txBox="1"/>
          <p:nvPr/>
        </p:nvSpPr>
        <p:spPr>
          <a:xfrm>
            <a:off x="7191364" y="196484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4852BAA-FC10-1F12-5D58-83958D9107E3}"/>
                  </a:ext>
                </a:extLst>
              </p:cNvPr>
              <p:cNvSpPr/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(Initially there are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𝑛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singleton trees)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Sort the edges based on their weights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edge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= (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  <m:r>
                      <a:rPr lang="en-US" sz="3200" i="1" dirty="0" err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):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lie in different tree in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14852BAA-FC10-1F12-5D58-83958D9107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blipFill>
                <a:blip r:embed="rId2"/>
                <a:stretch>
                  <a:fillRect l="-735" b="-22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CE8AC201-021F-C7D0-506C-8B99D01F9E52}"/>
              </a:ext>
            </a:extLst>
          </p:cNvPr>
          <p:cNvSpPr/>
          <p:nvPr/>
        </p:nvSpPr>
        <p:spPr>
          <a:xfrm>
            <a:off x="15473566" y="1607818"/>
            <a:ext cx="8593442" cy="515034"/>
          </a:xfrm>
          <a:prstGeom prst="roundRect">
            <a:avLst/>
          </a:prstGeom>
          <a:solidFill>
            <a:schemeClr val="accent1">
              <a:lumMod val="75000"/>
              <a:alpha val="4191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2625796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3D49478-D65B-9333-C4D7-EFDE25D200A8}"/>
              </a:ext>
            </a:extLst>
          </p:cNvPr>
          <p:cNvSpPr/>
          <p:nvPr/>
        </p:nvSpPr>
        <p:spPr>
          <a:xfrm>
            <a:off x="-255181" y="-191386"/>
            <a:ext cx="8339344" cy="1078502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2FE946CF-672B-363C-F426-49A0FAF2834D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F3FACC9-C6CD-B424-B03E-6D059F5D990C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DB8713A7-CF1E-D9D4-123B-8532CAB48850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CA59DBDA-1717-CF4B-3A9C-08C44BE5123C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7DE7D934-4805-897E-A480-5F8B08A227B4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3126E4CF-F16C-5C08-40F6-ACD9F55041E3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4C6B2B-5D9C-DCC3-6B8C-C3F10364B6E3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9464734" y="1325703"/>
            <a:ext cx="3367206" cy="588338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BEEB13-7664-EF74-D367-6F6852F837EC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1805932" y="2002370"/>
            <a:ext cx="10702719" cy="532925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54718C-4D8F-CD49-3EBA-F3E5BAD9F3B9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3963576" y="1325703"/>
            <a:ext cx="4854580" cy="357988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A9BE11-351B-B642-AD96-29BE5BEF0C32}"/>
              </a:ext>
            </a:extLst>
          </p:cNvPr>
          <p:cNvCxnSpPr>
            <a:cxnSpLocks/>
            <a:stCxn id="34" idx="0"/>
            <a:endCxn id="33" idx="3"/>
          </p:cNvCxnSpPr>
          <p:nvPr/>
        </p:nvCxnSpPr>
        <p:spPr>
          <a:xfrm flipV="1">
            <a:off x="1757410" y="5497250"/>
            <a:ext cx="1559588" cy="321596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BC2FBE-9637-CE1E-743C-B7532FEE2ACF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3963576" y="5497250"/>
            <a:ext cx="2227349" cy="280687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C1A6C9-DBAE-0FEA-F60B-78572D6D858D}"/>
              </a:ext>
            </a:extLst>
          </p:cNvPr>
          <p:cNvCxnSpPr>
            <a:cxnSpLocks/>
            <a:stCxn id="36" idx="2"/>
            <a:endCxn id="35" idx="6"/>
          </p:cNvCxnSpPr>
          <p:nvPr/>
        </p:nvCxnSpPr>
        <p:spPr>
          <a:xfrm flipH="1">
            <a:off x="6971414" y="7627454"/>
            <a:ext cx="5403326" cy="97249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B2AF0D-2DD7-B33A-8E63-B768D069337D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1CD6739-100B-B79A-9B65-5A8463815EF2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1805932" y="1029874"/>
            <a:ext cx="6878313" cy="38083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CB0066-F9D9-53E7-21E0-746EC265A90D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1482643" y="2124907"/>
            <a:ext cx="274767" cy="658830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80BFC3-DC23-4C86-F1BA-84647B19FE4A}"/>
              </a:ext>
            </a:extLst>
          </p:cNvPr>
          <p:cNvCxnSpPr>
            <a:cxnSpLocks/>
            <a:stCxn id="34" idx="6"/>
            <a:endCxn id="35" idx="3"/>
          </p:cNvCxnSpPr>
          <p:nvPr/>
        </p:nvCxnSpPr>
        <p:spPr>
          <a:xfrm flipV="1">
            <a:off x="2214610" y="8895779"/>
            <a:ext cx="3976315" cy="235799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A6C8AA-30A1-10A6-231D-73637BB2A078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4097487" y="5201421"/>
            <a:ext cx="8411164" cy="213020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C9AC806-5832-BB1C-C6A1-6D2CC3B0FB1A}"/>
              </a:ext>
            </a:extLst>
          </p:cNvPr>
          <p:cNvSpPr txBox="1"/>
          <p:nvPr/>
        </p:nvSpPr>
        <p:spPr>
          <a:xfrm>
            <a:off x="1053571" y="489385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52A3AE-1054-0118-2632-7D0A5F50A29C}"/>
              </a:ext>
            </a:extLst>
          </p:cNvPr>
          <p:cNvSpPr txBox="1"/>
          <p:nvPr/>
        </p:nvSpPr>
        <p:spPr>
          <a:xfrm>
            <a:off x="3994872" y="192226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38C9A9-428B-D859-2FF4-2D7933B634B4}"/>
              </a:ext>
            </a:extLst>
          </p:cNvPr>
          <p:cNvSpPr txBox="1"/>
          <p:nvPr/>
        </p:nvSpPr>
        <p:spPr>
          <a:xfrm>
            <a:off x="10634802" y="212296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926C1C-B1EC-D79C-2780-334BBB18CBE1}"/>
              </a:ext>
            </a:extLst>
          </p:cNvPr>
          <p:cNvSpPr txBox="1"/>
          <p:nvPr/>
        </p:nvSpPr>
        <p:spPr>
          <a:xfrm>
            <a:off x="2288899" y="312235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3200"/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B422C1-E875-51E7-3948-BF50C0897F4E}"/>
              </a:ext>
            </a:extLst>
          </p:cNvPr>
          <p:cNvSpPr txBox="1"/>
          <p:nvPr/>
        </p:nvSpPr>
        <p:spPr>
          <a:xfrm>
            <a:off x="4204043" y="85999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96F202-2AE9-24ED-1900-23A6D67B9B05}"/>
              </a:ext>
            </a:extLst>
          </p:cNvPr>
          <p:cNvSpPr txBox="1"/>
          <p:nvPr/>
        </p:nvSpPr>
        <p:spPr>
          <a:xfrm>
            <a:off x="5345757" y="608854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11F754-1762-7770-EFAA-66D2B8E0ECAE}"/>
              </a:ext>
            </a:extLst>
          </p:cNvPr>
          <p:cNvSpPr txBox="1"/>
          <p:nvPr/>
        </p:nvSpPr>
        <p:spPr>
          <a:xfrm>
            <a:off x="2733435" y="662250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BF6235-6359-1986-2E03-D5807539FBBF}"/>
              </a:ext>
            </a:extLst>
          </p:cNvPr>
          <p:cNvSpPr txBox="1"/>
          <p:nvPr/>
        </p:nvSpPr>
        <p:spPr>
          <a:xfrm>
            <a:off x="6121220" y="456479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F68969-A7FB-605A-039A-D3F533669FCC}"/>
              </a:ext>
            </a:extLst>
          </p:cNvPr>
          <p:cNvSpPr txBox="1"/>
          <p:nvPr/>
        </p:nvSpPr>
        <p:spPr>
          <a:xfrm>
            <a:off x="9141445" y="777523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0BF778-F0E1-B1A9-05DD-8D9A03EB2137}"/>
              </a:ext>
            </a:extLst>
          </p:cNvPr>
          <p:cNvSpPr txBox="1"/>
          <p:nvPr/>
        </p:nvSpPr>
        <p:spPr>
          <a:xfrm>
            <a:off x="7191364" y="196484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2B4B674D-819A-C27A-791A-44BE82E9BCE6}"/>
                  </a:ext>
                </a:extLst>
              </p:cNvPr>
              <p:cNvSpPr/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(Initially there are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𝑛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singleton trees)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Sort the edges based on their weights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edge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= (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  <m:r>
                      <a:rPr lang="en-US" sz="3200" i="1" dirty="0" err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):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lie in different tree in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2B4B674D-819A-C27A-791A-44BE82E9BCE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blipFill>
                <a:blip r:embed="rId2"/>
                <a:stretch>
                  <a:fillRect l="-735" b="-22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83DF4D62-32E7-257D-E494-E6B769AEC1C4}"/>
              </a:ext>
            </a:extLst>
          </p:cNvPr>
          <p:cNvSpPr/>
          <p:nvPr/>
        </p:nvSpPr>
        <p:spPr>
          <a:xfrm>
            <a:off x="15473566" y="2121633"/>
            <a:ext cx="8593442" cy="515034"/>
          </a:xfrm>
          <a:prstGeom prst="roundRect">
            <a:avLst/>
          </a:prstGeom>
          <a:solidFill>
            <a:schemeClr val="accent1">
              <a:lumMod val="75000"/>
              <a:alpha val="4191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0047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971841BF-8812-32A4-9B4E-5E5692327B84}"/>
              </a:ext>
            </a:extLst>
          </p:cNvPr>
          <p:cNvSpPr/>
          <p:nvPr/>
        </p:nvSpPr>
        <p:spPr>
          <a:xfrm>
            <a:off x="-27162" y="712052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6BAEA1-9712-C5CB-8408-F33DC4A14D31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1D1A095-FDFB-7D9F-D6BF-5B1FC32F1A46}"/>
              </a:ext>
            </a:extLst>
          </p:cNvPr>
          <p:cNvSpPr/>
          <p:nvPr/>
        </p:nvSpPr>
        <p:spPr>
          <a:xfrm>
            <a:off x="395058" y="8437133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D85C2F71-9C5F-C754-91AA-65555E83B838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0D892D4-53F4-0FEE-5C6A-63B2AC0B5E7F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50D5C691-CB6C-1C6E-A8B9-77C93909143C}"/>
              </a:ext>
            </a:extLst>
          </p:cNvPr>
          <p:cNvSpPr/>
          <p:nvPr/>
        </p:nvSpPr>
        <p:spPr>
          <a:xfrm>
            <a:off x="625163" y="58838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5C71075B-8704-D9E2-EF72-1B69767D3228}"/>
              </a:ext>
            </a:extLst>
          </p:cNvPr>
          <p:cNvSpPr/>
          <p:nvPr/>
        </p:nvSpPr>
        <p:spPr>
          <a:xfrm>
            <a:off x="8686070" y="1091949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621C9A15-5B93-ACDA-B880-E20684560E25}"/>
              </a:ext>
            </a:extLst>
          </p:cNvPr>
          <p:cNvSpPr/>
          <p:nvPr/>
        </p:nvSpPr>
        <p:spPr>
          <a:xfrm>
            <a:off x="11277600" y="1127659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CC8AF083-2C41-3C98-8D14-F8B0DAEFE322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37" name="!!df">
            <a:extLst>
              <a:ext uri="{FF2B5EF4-FFF2-40B4-BE49-F238E27FC236}">
                <a16:creationId xmlns:a16="http://schemas.microsoft.com/office/drawing/2014/main" id="{BAB85CFB-691A-F456-C161-FF22095E41B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11115195" y="2297316"/>
            <a:ext cx="1909465" cy="5374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!!af">
            <a:extLst>
              <a:ext uri="{FF2B5EF4-FFF2-40B4-BE49-F238E27FC236}">
                <a16:creationId xmlns:a16="http://schemas.microsoft.com/office/drawing/2014/main" id="{5420A008-7616-CA11-D943-7A193490E8E5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2670618" y="2754769"/>
            <a:ext cx="10354042" cy="47651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!!bd">
            <a:extLst>
              <a:ext uri="{FF2B5EF4-FFF2-40B4-BE49-F238E27FC236}">
                <a16:creationId xmlns:a16="http://schemas.microsoft.com/office/drawing/2014/main" id="{36A1F051-CA7D-E2A7-FDDE-EFF124E80FCA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1405652" y="2297316"/>
            <a:ext cx="9062965" cy="370903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!!bc">
            <a:extLst>
              <a:ext uri="{FF2B5EF4-FFF2-40B4-BE49-F238E27FC236}">
                <a16:creationId xmlns:a16="http://schemas.microsoft.com/office/drawing/2014/main" id="{9BACFC18-F6CB-5B79-9C31-BD06AB548B3C}"/>
              </a:ext>
            </a:extLst>
          </p:cNvPr>
          <p:cNvCxnSpPr>
            <a:cxnSpLocks/>
            <a:stCxn id="34" idx="2"/>
            <a:endCxn id="33" idx="5"/>
          </p:cNvCxnSpPr>
          <p:nvPr/>
        </p:nvCxnSpPr>
        <p:spPr>
          <a:xfrm flipH="1" flipV="1">
            <a:off x="1405652" y="6598007"/>
            <a:ext cx="7280418" cy="473985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!!be">
            <a:extLst>
              <a:ext uri="{FF2B5EF4-FFF2-40B4-BE49-F238E27FC236}">
                <a16:creationId xmlns:a16="http://schemas.microsoft.com/office/drawing/2014/main" id="{588BB187-DD7F-9F3F-F127-191187D5DAB9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1405652" y="6598007"/>
            <a:ext cx="10005859" cy="4801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!!ef">
            <a:extLst>
              <a:ext uri="{FF2B5EF4-FFF2-40B4-BE49-F238E27FC236}">
                <a16:creationId xmlns:a16="http://schemas.microsoft.com/office/drawing/2014/main" id="{06AA3168-07FA-9BF0-F51B-14700E5F5CC7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11734800" y="8234081"/>
            <a:ext cx="1613149" cy="316505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!!ab">
            <a:extLst>
              <a:ext uri="{FF2B5EF4-FFF2-40B4-BE49-F238E27FC236}">
                <a16:creationId xmlns:a16="http://schemas.microsoft.com/office/drawing/2014/main" id="{04BFB163-C3C2-9D58-4CBE-CAAAE66B0243}"/>
              </a:ext>
            </a:extLst>
          </p:cNvPr>
          <p:cNvCxnSpPr>
            <a:cxnSpLocks/>
            <a:stCxn id="33" idx="0"/>
            <a:endCxn id="31" idx="3"/>
          </p:cNvCxnSpPr>
          <p:nvPr/>
        </p:nvCxnSpPr>
        <p:spPr>
          <a:xfrm flipV="1">
            <a:off x="1082363" y="2754769"/>
            <a:ext cx="941677" cy="3129043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!!ad">
            <a:extLst>
              <a:ext uri="{FF2B5EF4-FFF2-40B4-BE49-F238E27FC236}">
                <a16:creationId xmlns:a16="http://schemas.microsoft.com/office/drawing/2014/main" id="{30C60E4C-DAE5-9F39-BF00-DAD9D863388D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!!ac">
            <a:extLst>
              <a:ext uri="{FF2B5EF4-FFF2-40B4-BE49-F238E27FC236}">
                <a16:creationId xmlns:a16="http://schemas.microsoft.com/office/drawing/2014/main" id="{50F68362-FBC4-291D-E5F2-1553DC54BFD7}"/>
              </a:ext>
            </a:extLst>
          </p:cNvPr>
          <p:cNvCxnSpPr>
            <a:cxnSpLocks/>
            <a:stCxn id="34" idx="0"/>
            <a:endCxn id="31" idx="5"/>
          </p:cNvCxnSpPr>
          <p:nvPr/>
        </p:nvCxnSpPr>
        <p:spPr>
          <a:xfrm flipH="1" flipV="1">
            <a:off x="2670618" y="2754769"/>
            <a:ext cx="6472652" cy="816472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!!ce">
            <a:extLst>
              <a:ext uri="{FF2B5EF4-FFF2-40B4-BE49-F238E27FC236}">
                <a16:creationId xmlns:a16="http://schemas.microsoft.com/office/drawing/2014/main" id="{5DA3B6D9-0605-0D29-0140-DE5A0CD68ACC}"/>
              </a:ext>
            </a:extLst>
          </p:cNvPr>
          <p:cNvCxnSpPr>
            <a:cxnSpLocks/>
            <a:stCxn id="34" idx="6"/>
            <a:endCxn id="35" idx="3"/>
          </p:cNvCxnSpPr>
          <p:nvPr/>
        </p:nvCxnSpPr>
        <p:spPr>
          <a:xfrm>
            <a:off x="9600470" y="11337864"/>
            <a:ext cx="1811041" cy="65292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!!bf">
            <a:extLst>
              <a:ext uri="{FF2B5EF4-FFF2-40B4-BE49-F238E27FC236}">
                <a16:creationId xmlns:a16="http://schemas.microsoft.com/office/drawing/2014/main" id="{D5731923-F0E2-1CC6-39AD-570542F2899A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1539563" y="6302178"/>
            <a:ext cx="11485097" cy="121770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DF987C-272A-BA12-B981-1CAA9B6FAB29}"/>
              </a:ext>
            </a:extLst>
          </p:cNvPr>
          <p:cNvSpPr txBox="1"/>
          <p:nvPr/>
        </p:nvSpPr>
        <p:spPr>
          <a:xfrm>
            <a:off x="5179569" y="634646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565452-457C-5B3B-37AF-3CE89174E36C}"/>
              </a:ext>
            </a:extLst>
          </p:cNvPr>
          <p:cNvSpPr txBox="1"/>
          <p:nvPr/>
        </p:nvSpPr>
        <p:spPr>
          <a:xfrm>
            <a:off x="7073056" y="371651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99614E-D262-550D-3329-3EB5B6D3472C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3D1FB7-4507-89EC-231D-85914000A249}"/>
              </a:ext>
            </a:extLst>
          </p:cNvPr>
          <p:cNvSpPr txBox="1"/>
          <p:nvPr/>
        </p:nvSpPr>
        <p:spPr>
          <a:xfrm>
            <a:off x="1045571" y="340687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018083-680C-F05F-05F2-D30382FA1DA3}"/>
              </a:ext>
            </a:extLst>
          </p:cNvPr>
          <p:cNvSpPr txBox="1"/>
          <p:nvPr/>
        </p:nvSpPr>
        <p:spPr>
          <a:xfrm>
            <a:off x="10234767" y="1113352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7F9FD4-3F90-3DC0-8863-701D2525ADBD}"/>
              </a:ext>
            </a:extLst>
          </p:cNvPr>
          <p:cNvSpPr txBox="1"/>
          <p:nvPr/>
        </p:nvSpPr>
        <p:spPr>
          <a:xfrm>
            <a:off x="5629185" y="753538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BB0219-ADED-CEBD-B589-830F5A6CE523}"/>
              </a:ext>
            </a:extLst>
          </p:cNvPr>
          <p:cNvSpPr txBox="1"/>
          <p:nvPr/>
        </p:nvSpPr>
        <p:spPr>
          <a:xfrm>
            <a:off x="10521678" y="71038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7E782F-63DA-C17E-4D1A-79DBB06F9588}"/>
              </a:ext>
            </a:extLst>
          </p:cNvPr>
          <p:cNvSpPr txBox="1"/>
          <p:nvPr/>
        </p:nvSpPr>
        <p:spPr>
          <a:xfrm>
            <a:off x="11903581" y="935516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ED5BEC-5624-1DD9-4C3E-7372FA4DDE45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5AF6141-BFCD-9228-26AD-4E9E8A12378F}"/>
              </a:ext>
            </a:extLst>
          </p:cNvPr>
          <p:cNvSpPr/>
          <p:nvPr/>
        </p:nvSpPr>
        <p:spPr>
          <a:xfrm>
            <a:off x="10952492" y="3097902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V-S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D8589E-20AF-7A40-6FF3-2778C7BB51E0}"/>
              </a:ext>
            </a:extLst>
          </p:cNvPr>
          <p:cNvSpPr txBox="1"/>
          <p:nvPr/>
        </p:nvSpPr>
        <p:spPr>
          <a:xfrm>
            <a:off x="4552583" y="8437133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81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0F20EA7E-CED9-DC8F-45EF-90D73804A596}"/>
              </a:ext>
            </a:extLst>
          </p:cNvPr>
          <p:cNvSpPr/>
          <p:nvPr/>
        </p:nvSpPr>
        <p:spPr>
          <a:xfrm>
            <a:off x="13967554" y="364696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Start with a trivial cut {a}, V-{a}.</a:t>
            </a:r>
          </a:p>
        </p:txBody>
      </p:sp>
      <p:sp>
        <p:nvSpPr>
          <p:cNvPr id="8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5B8CEA68-262C-00A7-4F94-2D65A3614E99}"/>
              </a:ext>
            </a:extLst>
          </p:cNvPr>
          <p:cNvSpPr/>
          <p:nvPr/>
        </p:nvSpPr>
        <p:spPr>
          <a:xfrm>
            <a:off x="13967553" y="1995082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property.</a:t>
            </a:r>
          </a:p>
        </p:txBody>
      </p:sp>
      <p:sp>
        <p:nvSpPr>
          <p:cNvPr id="17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4C34595C-7EA0-2BDF-51EA-0F12A0D5C227}"/>
              </a:ext>
            </a:extLst>
          </p:cNvPr>
          <p:cNvSpPr/>
          <p:nvPr/>
        </p:nvSpPr>
        <p:spPr>
          <a:xfrm>
            <a:off x="13967552" y="3765953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 again.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0D44816-9CE6-3154-9CDC-C1B1E0A6C9DC}"/>
              </a:ext>
            </a:extLst>
          </p:cNvPr>
          <p:cNvSpPr txBox="1"/>
          <p:nvPr/>
        </p:nvSpPr>
        <p:spPr>
          <a:xfrm>
            <a:off x="6761225" y="242293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70877814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3D49478-D65B-9333-C4D7-EFDE25D200A8}"/>
              </a:ext>
            </a:extLst>
          </p:cNvPr>
          <p:cNvSpPr/>
          <p:nvPr/>
        </p:nvSpPr>
        <p:spPr>
          <a:xfrm>
            <a:off x="-255181" y="-191386"/>
            <a:ext cx="8339344" cy="1078502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2FE946CF-672B-363C-F426-49A0FAF2834D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F3FACC9-C6CD-B424-B03E-6D059F5D990C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DB8713A7-CF1E-D9D4-123B-8532CAB48850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CA59DBDA-1717-CF4B-3A9C-08C44BE5123C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7DE7D934-4805-897E-A480-5F8B08A227B4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3126E4CF-F16C-5C08-40F6-ACD9F55041E3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4C6B2B-5D9C-DCC3-6B8C-C3F10364B6E3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9464734" y="1325703"/>
            <a:ext cx="3367206" cy="588338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BEEB13-7664-EF74-D367-6F6852F837EC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1805932" y="2002370"/>
            <a:ext cx="10702719" cy="532925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54718C-4D8F-CD49-3EBA-F3E5BAD9F3B9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3963576" y="1325703"/>
            <a:ext cx="4854580" cy="357988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A9BE11-351B-B642-AD96-29BE5BEF0C32}"/>
              </a:ext>
            </a:extLst>
          </p:cNvPr>
          <p:cNvCxnSpPr>
            <a:cxnSpLocks/>
            <a:stCxn id="34" idx="0"/>
            <a:endCxn id="33" idx="3"/>
          </p:cNvCxnSpPr>
          <p:nvPr/>
        </p:nvCxnSpPr>
        <p:spPr>
          <a:xfrm flipV="1">
            <a:off x="1757410" y="5497250"/>
            <a:ext cx="1559588" cy="321596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BC2FBE-9637-CE1E-743C-B7532FEE2ACF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3963576" y="5497250"/>
            <a:ext cx="2227349" cy="280687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C1A6C9-DBAE-0FEA-F60B-78572D6D858D}"/>
              </a:ext>
            </a:extLst>
          </p:cNvPr>
          <p:cNvCxnSpPr>
            <a:cxnSpLocks/>
            <a:stCxn id="36" idx="2"/>
            <a:endCxn id="35" idx="6"/>
          </p:cNvCxnSpPr>
          <p:nvPr/>
        </p:nvCxnSpPr>
        <p:spPr>
          <a:xfrm flipH="1">
            <a:off x="6971414" y="7627454"/>
            <a:ext cx="5403326" cy="97249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B2AF0D-2DD7-B33A-8E63-B768D069337D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1CD6739-100B-B79A-9B65-5A8463815EF2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1805932" y="1029874"/>
            <a:ext cx="6878313" cy="38083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CB0066-F9D9-53E7-21E0-746EC265A90D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1482643" y="2124907"/>
            <a:ext cx="274767" cy="658830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80BFC3-DC23-4C86-F1BA-84647B19FE4A}"/>
              </a:ext>
            </a:extLst>
          </p:cNvPr>
          <p:cNvCxnSpPr>
            <a:cxnSpLocks/>
            <a:stCxn id="34" idx="6"/>
            <a:endCxn id="35" idx="3"/>
          </p:cNvCxnSpPr>
          <p:nvPr/>
        </p:nvCxnSpPr>
        <p:spPr>
          <a:xfrm flipV="1">
            <a:off x="2214610" y="8895779"/>
            <a:ext cx="3976315" cy="235799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A6C8AA-30A1-10A6-231D-73637BB2A078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4097487" y="5201421"/>
            <a:ext cx="8411164" cy="213020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C9AC806-5832-BB1C-C6A1-6D2CC3B0FB1A}"/>
              </a:ext>
            </a:extLst>
          </p:cNvPr>
          <p:cNvSpPr txBox="1"/>
          <p:nvPr/>
        </p:nvSpPr>
        <p:spPr>
          <a:xfrm>
            <a:off x="1053571" y="489385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52A3AE-1054-0118-2632-7D0A5F50A29C}"/>
              </a:ext>
            </a:extLst>
          </p:cNvPr>
          <p:cNvSpPr txBox="1"/>
          <p:nvPr/>
        </p:nvSpPr>
        <p:spPr>
          <a:xfrm>
            <a:off x="3994872" y="192226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38C9A9-428B-D859-2FF4-2D7933B634B4}"/>
              </a:ext>
            </a:extLst>
          </p:cNvPr>
          <p:cNvSpPr txBox="1"/>
          <p:nvPr/>
        </p:nvSpPr>
        <p:spPr>
          <a:xfrm>
            <a:off x="10634802" y="212296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926C1C-B1EC-D79C-2780-334BBB18CBE1}"/>
              </a:ext>
            </a:extLst>
          </p:cNvPr>
          <p:cNvSpPr txBox="1"/>
          <p:nvPr/>
        </p:nvSpPr>
        <p:spPr>
          <a:xfrm>
            <a:off x="2288899" y="312235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3200"/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B422C1-E875-51E7-3948-BF50C0897F4E}"/>
              </a:ext>
            </a:extLst>
          </p:cNvPr>
          <p:cNvSpPr txBox="1"/>
          <p:nvPr/>
        </p:nvSpPr>
        <p:spPr>
          <a:xfrm>
            <a:off x="4204043" y="85999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96F202-2AE9-24ED-1900-23A6D67B9B05}"/>
              </a:ext>
            </a:extLst>
          </p:cNvPr>
          <p:cNvSpPr txBox="1"/>
          <p:nvPr/>
        </p:nvSpPr>
        <p:spPr>
          <a:xfrm>
            <a:off x="5345757" y="608854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11F754-1762-7770-EFAA-66D2B8E0ECAE}"/>
              </a:ext>
            </a:extLst>
          </p:cNvPr>
          <p:cNvSpPr txBox="1"/>
          <p:nvPr/>
        </p:nvSpPr>
        <p:spPr>
          <a:xfrm>
            <a:off x="2733435" y="662250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BF6235-6359-1986-2E03-D5807539FBBF}"/>
              </a:ext>
            </a:extLst>
          </p:cNvPr>
          <p:cNvSpPr txBox="1"/>
          <p:nvPr/>
        </p:nvSpPr>
        <p:spPr>
          <a:xfrm>
            <a:off x="6121220" y="456479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F68969-A7FB-605A-039A-D3F533669FCC}"/>
              </a:ext>
            </a:extLst>
          </p:cNvPr>
          <p:cNvSpPr txBox="1"/>
          <p:nvPr/>
        </p:nvSpPr>
        <p:spPr>
          <a:xfrm>
            <a:off x="9141445" y="777523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0BF778-F0E1-B1A9-05DD-8D9A03EB2137}"/>
              </a:ext>
            </a:extLst>
          </p:cNvPr>
          <p:cNvSpPr txBox="1"/>
          <p:nvPr/>
        </p:nvSpPr>
        <p:spPr>
          <a:xfrm>
            <a:off x="7191364" y="196484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8500E276-42A4-4BFD-1C45-1732D42A7C1F}"/>
                  </a:ext>
                </a:extLst>
              </p:cNvPr>
              <p:cNvSpPr/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(Initially there are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𝑛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singleton trees)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Sort the edges based on their weights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edge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= (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  <m:r>
                      <a:rPr lang="en-US" sz="3200" i="1" dirty="0" err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):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lie in different tree in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8500E276-42A4-4BFD-1C45-1732D42A7C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blipFill>
                <a:blip r:embed="rId2"/>
                <a:stretch>
                  <a:fillRect l="-735" b="-22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34C09D3-8D15-A0F7-A45B-124E38BDE08B}"/>
              </a:ext>
            </a:extLst>
          </p:cNvPr>
          <p:cNvSpPr/>
          <p:nvPr/>
        </p:nvSpPr>
        <p:spPr>
          <a:xfrm>
            <a:off x="15473565" y="1582355"/>
            <a:ext cx="8593442" cy="515034"/>
          </a:xfrm>
          <a:prstGeom prst="roundRect">
            <a:avLst/>
          </a:prstGeom>
          <a:solidFill>
            <a:schemeClr val="accent1">
              <a:lumMod val="75000"/>
              <a:alpha val="4191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44478399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0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18E3DD8-46F3-F516-EF37-353CD28DDF08}"/>
              </a:ext>
            </a:extLst>
          </p:cNvPr>
          <p:cNvSpPr/>
          <p:nvPr/>
        </p:nvSpPr>
        <p:spPr>
          <a:xfrm rot="20049002">
            <a:off x="8280201" y="-319816"/>
            <a:ext cx="5391196" cy="91300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3D49478-D65B-9333-C4D7-EFDE25D200A8}"/>
              </a:ext>
            </a:extLst>
          </p:cNvPr>
          <p:cNvSpPr/>
          <p:nvPr/>
        </p:nvSpPr>
        <p:spPr>
          <a:xfrm>
            <a:off x="-255181" y="-191386"/>
            <a:ext cx="8339344" cy="1078502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2FE946CF-672B-363C-F426-49A0FAF2834D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F3FACC9-C6CD-B424-B03E-6D059F5D990C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DB8713A7-CF1E-D9D4-123B-8532CAB48850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CA59DBDA-1717-CF4B-3A9C-08C44BE5123C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7DE7D934-4805-897E-A480-5F8B08A227B4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3126E4CF-F16C-5C08-40F6-ACD9F55041E3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4C6B2B-5D9C-DCC3-6B8C-C3F10364B6E3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9464734" y="1325703"/>
            <a:ext cx="3367206" cy="5883385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BEEB13-7664-EF74-D367-6F6852F837EC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1805932" y="2002370"/>
            <a:ext cx="10702719" cy="532925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54718C-4D8F-CD49-3EBA-F3E5BAD9F3B9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3963576" y="1325703"/>
            <a:ext cx="4854580" cy="357988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A9BE11-351B-B642-AD96-29BE5BEF0C32}"/>
              </a:ext>
            </a:extLst>
          </p:cNvPr>
          <p:cNvCxnSpPr>
            <a:cxnSpLocks/>
            <a:stCxn id="34" idx="0"/>
            <a:endCxn id="33" idx="3"/>
          </p:cNvCxnSpPr>
          <p:nvPr/>
        </p:nvCxnSpPr>
        <p:spPr>
          <a:xfrm flipV="1">
            <a:off x="1757410" y="5497250"/>
            <a:ext cx="1559588" cy="321596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BC2FBE-9637-CE1E-743C-B7532FEE2ACF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3963576" y="5497250"/>
            <a:ext cx="2227349" cy="280687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C1A6C9-DBAE-0FEA-F60B-78572D6D858D}"/>
              </a:ext>
            </a:extLst>
          </p:cNvPr>
          <p:cNvCxnSpPr>
            <a:cxnSpLocks/>
            <a:stCxn id="36" idx="2"/>
            <a:endCxn id="35" idx="6"/>
          </p:cNvCxnSpPr>
          <p:nvPr/>
        </p:nvCxnSpPr>
        <p:spPr>
          <a:xfrm flipH="1">
            <a:off x="6971414" y="7627454"/>
            <a:ext cx="5403326" cy="97249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B2AF0D-2DD7-B33A-8E63-B768D069337D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1CD6739-100B-B79A-9B65-5A8463815EF2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1805932" y="1029874"/>
            <a:ext cx="6878313" cy="38083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CB0066-F9D9-53E7-21E0-746EC265A90D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1482643" y="2124907"/>
            <a:ext cx="274767" cy="658830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80BFC3-DC23-4C86-F1BA-84647B19FE4A}"/>
              </a:ext>
            </a:extLst>
          </p:cNvPr>
          <p:cNvCxnSpPr>
            <a:cxnSpLocks/>
            <a:stCxn id="34" idx="6"/>
            <a:endCxn id="35" idx="3"/>
          </p:cNvCxnSpPr>
          <p:nvPr/>
        </p:nvCxnSpPr>
        <p:spPr>
          <a:xfrm flipV="1">
            <a:off x="2214610" y="8895779"/>
            <a:ext cx="3976315" cy="235799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A6C8AA-30A1-10A6-231D-73637BB2A078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4097487" y="5201421"/>
            <a:ext cx="8411164" cy="213020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C9AC806-5832-BB1C-C6A1-6D2CC3B0FB1A}"/>
              </a:ext>
            </a:extLst>
          </p:cNvPr>
          <p:cNvSpPr txBox="1"/>
          <p:nvPr/>
        </p:nvSpPr>
        <p:spPr>
          <a:xfrm>
            <a:off x="1053571" y="489385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52A3AE-1054-0118-2632-7D0A5F50A29C}"/>
              </a:ext>
            </a:extLst>
          </p:cNvPr>
          <p:cNvSpPr txBox="1"/>
          <p:nvPr/>
        </p:nvSpPr>
        <p:spPr>
          <a:xfrm>
            <a:off x="3994872" y="192226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38C9A9-428B-D859-2FF4-2D7933B634B4}"/>
              </a:ext>
            </a:extLst>
          </p:cNvPr>
          <p:cNvSpPr txBox="1"/>
          <p:nvPr/>
        </p:nvSpPr>
        <p:spPr>
          <a:xfrm>
            <a:off x="10634802" y="212296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926C1C-B1EC-D79C-2780-334BBB18CBE1}"/>
              </a:ext>
            </a:extLst>
          </p:cNvPr>
          <p:cNvSpPr txBox="1"/>
          <p:nvPr/>
        </p:nvSpPr>
        <p:spPr>
          <a:xfrm>
            <a:off x="2288899" y="312235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3200"/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B422C1-E875-51E7-3948-BF50C0897F4E}"/>
              </a:ext>
            </a:extLst>
          </p:cNvPr>
          <p:cNvSpPr txBox="1"/>
          <p:nvPr/>
        </p:nvSpPr>
        <p:spPr>
          <a:xfrm>
            <a:off x="4204043" y="85999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96F202-2AE9-24ED-1900-23A6D67B9B05}"/>
              </a:ext>
            </a:extLst>
          </p:cNvPr>
          <p:cNvSpPr txBox="1"/>
          <p:nvPr/>
        </p:nvSpPr>
        <p:spPr>
          <a:xfrm>
            <a:off x="5345757" y="608854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11F754-1762-7770-EFAA-66D2B8E0ECAE}"/>
              </a:ext>
            </a:extLst>
          </p:cNvPr>
          <p:cNvSpPr txBox="1"/>
          <p:nvPr/>
        </p:nvSpPr>
        <p:spPr>
          <a:xfrm>
            <a:off x="2733435" y="662250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BF6235-6359-1986-2E03-D5807539FBBF}"/>
              </a:ext>
            </a:extLst>
          </p:cNvPr>
          <p:cNvSpPr txBox="1"/>
          <p:nvPr/>
        </p:nvSpPr>
        <p:spPr>
          <a:xfrm>
            <a:off x="6121220" y="456479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F68969-A7FB-605A-039A-D3F533669FCC}"/>
              </a:ext>
            </a:extLst>
          </p:cNvPr>
          <p:cNvSpPr txBox="1"/>
          <p:nvPr/>
        </p:nvSpPr>
        <p:spPr>
          <a:xfrm>
            <a:off x="9141445" y="777523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0BF778-F0E1-B1A9-05DD-8D9A03EB2137}"/>
              </a:ext>
            </a:extLst>
          </p:cNvPr>
          <p:cNvSpPr txBox="1"/>
          <p:nvPr/>
        </p:nvSpPr>
        <p:spPr>
          <a:xfrm>
            <a:off x="7191364" y="196484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DF86A802-A37E-F1C2-B034-8ADE0D5729DC}"/>
                  </a:ext>
                </a:extLst>
              </p:cNvPr>
              <p:cNvSpPr/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(Initially there are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𝑛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singleton trees)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Sort the edges based on their weights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edge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= (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  <m:r>
                      <a:rPr lang="en-US" sz="3200" i="1" dirty="0" err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):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lie in different tree in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DF86A802-A37E-F1C2-B034-8ADE0D5729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blipFill>
                <a:blip r:embed="rId2"/>
                <a:stretch>
                  <a:fillRect l="-735" b="-22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3D5DA84-07A8-5C0C-1871-B6B4D54B8A75}"/>
              </a:ext>
            </a:extLst>
          </p:cNvPr>
          <p:cNvSpPr/>
          <p:nvPr/>
        </p:nvSpPr>
        <p:spPr>
          <a:xfrm>
            <a:off x="15473566" y="2560368"/>
            <a:ext cx="8593442" cy="515034"/>
          </a:xfrm>
          <a:prstGeom prst="roundRect">
            <a:avLst/>
          </a:prstGeom>
          <a:solidFill>
            <a:schemeClr val="accent1">
              <a:lumMod val="75000"/>
              <a:alpha val="4191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3836718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18E3DD8-46F3-F516-EF37-353CD28DDF08}"/>
              </a:ext>
            </a:extLst>
          </p:cNvPr>
          <p:cNvSpPr/>
          <p:nvPr/>
        </p:nvSpPr>
        <p:spPr>
          <a:xfrm rot="20049002">
            <a:off x="8280201" y="-319816"/>
            <a:ext cx="5391196" cy="91300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3D49478-D65B-9333-C4D7-EFDE25D200A8}"/>
              </a:ext>
            </a:extLst>
          </p:cNvPr>
          <p:cNvSpPr/>
          <p:nvPr/>
        </p:nvSpPr>
        <p:spPr>
          <a:xfrm>
            <a:off x="-255181" y="-191386"/>
            <a:ext cx="8339344" cy="1078502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2FE946CF-672B-363C-F426-49A0FAF2834D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F3FACC9-C6CD-B424-B03E-6D059F5D990C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DB8713A7-CF1E-D9D4-123B-8532CAB48850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CA59DBDA-1717-CF4B-3A9C-08C44BE5123C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7DE7D934-4805-897E-A480-5F8B08A227B4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3126E4CF-F16C-5C08-40F6-ACD9F55041E3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4C6B2B-5D9C-DCC3-6B8C-C3F10364B6E3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9464734" y="1325703"/>
            <a:ext cx="3367206" cy="5883385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BEEB13-7664-EF74-D367-6F6852F837EC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1805932" y="2002370"/>
            <a:ext cx="10702719" cy="532925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54718C-4D8F-CD49-3EBA-F3E5BAD9F3B9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3963576" y="1325703"/>
            <a:ext cx="4854580" cy="357988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A9BE11-351B-B642-AD96-29BE5BEF0C32}"/>
              </a:ext>
            </a:extLst>
          </p:cNvPr>
          <p:cNvCxnSpPr>
            <a:cxnSpLocks/>
            <a:stCxn id="34" idx="0"/>
            <a:endCxn id="33" idx="3"/>
          </p:cNvCxnSpPr>
          <p:nvPr/>
        </p:nvCxnSpPr>
        <p:spPr>
          <a:xfrm flipV="1">
            <a:off x="1757410" y="5497250"/>
            <a:ext cx="1559588" cy="321596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BC2FBE-9637-CE1E-743C-B7532FEE2ACF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3963576" y="5497250"/>
            <a:ext cx="2227349" cy="280687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C1A6C9-DBAE-0FEA-F60B-78572D6D858D}"/>
              </a:ext>
            </a:extLst>
          </p:cNvPr>
          <p:cNvCxnSpPr>
            <a:cxnSpLocks/>
            <a:stCxn id="36" idx="2"/>
            <a:endCxn id="35" idx="6"/>
          </p:cNvCxnSpPr>
          <p:nvPr/>
        </p:nvCxnSpPr>
        <p:spPr>
          <a:xfrm flipH="1">
            <a:off x="6971414" y="7627454"/>
            <a:ext cx="5403326" cy="97249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B2AF0D-2DD7-B33A-8E63-B768D069337D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1CD6739-100B-B79A-9B65-5A8463815EF2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1805932" y="1029874"/>
            <a:ext cx="6878313" cy="38083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CB0066-F9D9-53E7-21E0-746EC265A90D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1482643" y="2124907"/>
            <a:ext cx="274767" cy="658830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80BFC3-DC23-4C86-F1BA-84647B19FE4A}"/>
              </a:ext>
            </a:extLst>
          </p:cNvPr>
          <p:cNvCxnSpPr>
            <a:cxnSpLocks/>
            <a:stCxn id="34" idx="6"/>
            <a:endCxn id="35" idx="3"/>
          </p:cNvCxnSpPr>
          <p:nvPr/>
        </p:nvCxnSpPr>
        <p:spPr>
          <a:xfrm flipV="1">
            <a:off x="2214610" y="8895779"/>
            <a:ext cx="3976315" cy="235799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A6C8AA-30A1-10A6-231D-73637BB2A078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4097487" y="5201421"/>
            <a:ext cx="8411164" cy="213020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C9AC806-5832-BB1C-C6A1-6D2CC3B0FB1A}"/>
              </a:ext>
            </a:extLst>
          </p:cNvPr>
          <p:cNvSpPr txBox="1"/>
          <p:nvPr/>
        </p:nvSpPr>
        <p:spPr>
          <a:xfrm>
            <a:off x="1053571" y="489385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52A3AE-1054-0118-2632-7D0A5F50A29C}"/>
              </a:ext>
            </a:extLst>
          </p:cNvPr>
          <p:cNvSpPr txBox="1"/>
          <p:nvPr/>
        </p:nvSpPr>
        <p:spPr>
          <a:xfrm>
            <a:off x="3994872" y="192226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38C9A9-428B-D859-2FF4-2D7933B634B4}"/>
              </a:ext>
            </a:extLst>
          </p:cNvPr>
          <p:cNvSpPr txBox="1"/>
          <p:nvPr/>
        </p:nvSpPr>
        <p:spPr>
          <a:xfrm>
            <a:off x="10634802" y="212296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926C1C-B1EC-D79C-2780-334BBB18CBE1}"/>
              </a:ext>
            </a:extLst>
          </p:cNvPr>
          <p:cNvSpPr txBox="1"/>
          <p:nvPr/>
        </p:nvSpPr>
        <p:spPr>
          <a:xfrm>
            <a:off x="2288899" y="312235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3200"/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B422C1-E875-51E7-3948-BF50C0897F4E}"/>
              </a:ext>
            </a:extLst>
          </p:cNvPr>
          <p:cNvSpPr txBox="1"/>
          <p:nvPr/>
        </p:nvSpPr>
        <p:spPr>
          <a:xfrm>
            <a:off x="4204043" y="85999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96F202-2AE9-24ED-1900-23A6D67B9B05}"/>
              </a:ext>
            </a:extLst>
          </p:cNvPr>
          <p:cNvSpPr txBox="1"/>
          <p:nvPr/>
        </p:nvSpPr>
        <p:spPr>
          <a:xfrm>
            <a:off x="5345757" y="608854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11F754-1762-7770-EFAA-66D2B8E0ECAE}"/>
              </a:ext>
            </a:extLst>
          </p:cNvPr>
          <p:cNvSpPr txBox="1"/>
          <p:nvPr/>
        </p:nvSpPr>
        <p:spPr>
          <a:xfrm>
            <a:off x="2733435" y="662250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BF6235-6359-1986-2E03-D5807539FBBF}"/>
              </a:ext>
            </a:extLst>
          </p:cNvPr>
          <p:cNvSpPr txBox="1"/>
          <p:nvPr/>
        </p:nvSpPr>
        <p:spPr>
          <a:xfrm>
            <a:off x="6121220" y="456479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F68969-A7FB-605A-039A-D3F533669FCC}"/>
              </a:ext>
            </a:extLst>
          </p:cNvPr>
          <p:cNvSpPr txBox="1"/>
          <p:nvPr/>
        </p:nvSpPr>
        <p:spPr>
          <a:xfrm>
            <a:off x="9141445" y="777523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0BF778-F0E1-B1A9-05DD-8D9A03EB2137}"/>
              </a:ext>
            </a:extLst>
          </p:cNvPr>
          <p:cNvSpPr txBox="1"/>
          <p:nvPr/>
        </p:nvSpPr>
        <p:spPr>
          <a:xfrm>
            <a:off x="7191364" y="196484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DF33730-DF06-121C-2947-0FC64615243F}"/>
                  </a:ext>
                </a:extLst>
              </p:cNvPr>
              <p:cNvSpPr/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(Initially there are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𝑛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singleton trees)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Sort the edges based on their weights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edge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= (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  <m:r>
                      <a:rPr lang="en-US" sz="3200" i="1" dirty="0" err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):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lie in different tree in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0DF33730-DF06-121C-2947-0FC64615243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blipFill>
                <a:blip r:embed="rId2"/>
                <a:stretch>
                  <a:fillRect l="-735" b="-22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566C600D-43C0-0BFA-0CC3-4A23A7BE813A}"/>
              </a:ext>
            </a:extLst>
          </p:cNvPr>
          <p:cNvSpPr/>
          <p:nvPr/>
        </p:nvSpPr>
        <p:spPr>
          <a:xfrm>
            <a:off x="15473566" y="1588363"/>
            <a:ext cx="8593442" cy="515034"/>
          </a:xfrm>
          <a:prstGeom prst="roundRect">
            <a:avLst/>
          </a:prstGeom>
          <a:solidFill>
            <a:schemeClr val="accent1">
              <a:lumMod val="75000"/>
              <a:alpha val="4191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4021646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1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1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18E3DD8-46F3-F516-EF37-353CD28DDF08}"/>
              </a:ext>
            </a:extLst>
          </p:cNvPr>
          <p:cNvSpPr/>
          <p:nvPr/>
        </p:nvSpPr>
        <p:spPr>
          <a:xfrm rot="20049002">
            <a:off x="8280201" y="-319816"/>
            <a:ext cx="5391196" cy="91300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3D49478-D65B-9333-C4D7-EFDE25D200A8}"/>
              </a:ext>
            </a:extLst>
          </p:cNvPr>
          <p:cNvSpPr/>
          <p:nvPr/>
        </p:nvSpPr>
        <p:spPr>
          <a:xfrm>
            <a:off x="-255181" y="-191386"/>
            <a:ext cx="8339344" cy="1078502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2FE946CF-672B-363C-F426-49A0FAF2834D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F3FACC9-C6CD-B424-B03E-6D059F5D990C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DB8713A7-CF1E-D9D4-123B-8532CAB48850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CA59DBDA-1717-CF4B-3A9C-08C44BE5123C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7DE7D934-4805-897E-A480-5F8B08A227B4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3126E4CF-F16C-5C08-40F6-ACD9F55041E3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4C6B2B-5D9C-DCC3-6B8C-C3F10364B6E3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9464734" y="1325703"/>
            <a:ext cx="3367206" cy="5883385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BEEB13-7664-EF74-D367-6F6852F837EC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1805932" y="2002370"/>
            <a:ext cx="10702719" cy="532925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54718C-4D8F-CD49-3EBA-F3E5BAD9F3B9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3963576" y="1325703"/>
            <a:ext cx="4854580" cy="357988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A9BE11-351B-B642-AD96-29BE5BEF0C32}"/>
              </a:ext>
            </a:extLst>
          </p:cNvPr>
          <p:cNvCxnSpPr>
            <a:cxnSpLocks/>
            <a:stCxn id="34" idx="0"/>
            <a:endCxn id="33" idx="3"/>
          </p:cNvCxnSpPr>
          <p:nvPr/>
        </p:nvCxnSpPr>
        <p:spPr>
          <a:xfrm flipV="1">
            <a:off x="1757410" y="5497250"/>
            <a:ext cx="1559588" cy="321596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BC2FBE-9637-CE1E-743C-B7532FEE2ACF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3963576" y="5497250"/>
            <a:ext cx="2227349" cy="280687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C1A6C9-DBAE-0FEA-F60B-78572D6D858D}"/>
              </a:ext>
            </a:extLst>
          </p:cNvPr>
          <p:cNvCxnSpPr>
            <a:cxnSpLocks/>
            <a:stCxn id="36" idx="2"/>
            <a:endCxn id="35" idx="6"/>
          </p:cNvCxnSpPr>
          <p:nvPr/>
        </p:nvCxnSpPr>
        <p:spPr>
          <a:xfrm flipH="1">
            <a:off x="6971414" y="7627454"/>
            <a:ext cx="5403326" cy="97249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B2AF0D-2DD7-B33A-8E63-B768D069337D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1CD6739-100B-B79A-9B65-5A8463815EF2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1805932" y="1029874"/>
            <a:ext cx="6878313" cy="38083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CB0066-F9D9-53E7-21E0-746EC265A90D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1482643" y="2124907"/>
            <a:ext cx="274767" cy="658830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80BFC3-DC23-4C86-F1BA-84647B19FE4A}"/>
              </a:ext>
            </a:extLst>
          </p:cNvPr>
          <p:cNvCxnSpPr>
            <a:cxnSpLocks/>
            <a:stCxn id="34" idx="6"/>
            <a:endCxn id="35" idx="3"/>
          </p:cNvCxnSpPr>
          <p:nvPr/>
        </p:nvCxnSpPr>
        <p:spPr>
          <a:xfrm flipV="1">
            <a:off x="2214610" y="8895779"/>
            <a:ext cx="3976315" cy="235799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A6C8AA-30A1-10A6-231D-73637BB2A078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4097487" y="5201421"/>
            <a:ext cx="8411164" cy="213020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C9AC806-5832-BB1C-C6A1-6D2CC3B0FB1A}"/>
              </a:ext>
            </a:extLst>
          </p:cNvPr>
          <p:cNvSpPr txBox="1"/>
          <p:nvPr/>
        </p:nvSpPr>
        <p:spPr>
          <a:xfrm>
            <a:off x="1053571" y="489385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52A3AE-1054-0118-2632-7D0A5F50A29C}"/>
              </a:ext>
            </a:extLst>
          </p:cNvPr>
          <p:cNvSpPr txBox="1"/>
          <p:nvPr/>
        </p:nvSpPr>
        <p:spPr>
          <a:xfrm>
            <a:off x="3994872" y="192226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38C9A9-428B-D859-2FF4-2D7933B634B4}"/>
              </a:ext>
            </a:extLst>
          </p:cNvPr>
          <p:cNvSpPr txBox="1"/>
          <p:nvPr/>
        </p:nvSpPr>
        <p:spPr>
          <a:xfrm>
            <a:off x="10634802" y="212296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926C1C-B1EC-D79C-2780-334BBB18CBE1}"/>
              </a:ext>
            </a:extLst>
          </p:cNvPr>
          <p:cNvSpPr txBox="1"/>
          <p:nvPr/>
        </p:nvSpPr>
        <p:spPr>
          <a:xfrm>
            <a:off x="2288899" y="312235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3200"/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B422C1-E875-51E7-3948-BF50C0897F4E}"/>
              </a:ext>
            </a:extLst>
          </p:cNvPr>
          <p:cNvSpPr txBox="1"/>
          <p:nvPr/>
        </p:nvSpPr>
        <p:spPr>
          <a:xfrm>
            <a:off x="4204043" y="85999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96F202-2AE9-24ED-1900-23A6D67B9B05}"/>
              </a:ext>
            </a:extLst>
          </p:cNvPr>
          <p:cNvSpPr txBox="1"/>
          <p:nvPr/>
        </p:nvSpPr>
        <p:spPr>
          <a:xfrm>
            <a:off x="5345757" y="608854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11F754-1762-7770-EFAA-66D2B8E0ECAE}"/>
              </a:ext>
            </a:extLst>
          </p:cNvPr>
          <p:cNvSpPr txBox="1"/>
          <p:nvPr/>
        </p:nvSpPr>
        <p:spPr>
          <a:xfrm>
            <a:off x="2733435" y="662250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BF6235-6359-1986-2E03-D5807539FBBF}"/>
              </a:ext>
            </a:extLst>
          </p:cNvPr>
          <p:cNvSpPr txBox="1"/>
          <p:nvPr/>
        </p:nvSpPr>
        <p:spPr>
          <a:xfrm>
            <a:off x="6121220" y="456479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F68969-A7FB-605A-039A-D3F533669FCC}"/>
              </a:ext>
            </a:extLst>
          </p:cNvPr>
          <p:cNvSpPr txBox="1"/>
          <p:nvPr/>
        </p:nvSpPr>
        <p:spPr>
          <a:xfrm>
            <a:off x="9141445" y="777523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0BF778-F0E1-B1A9-05DD-8D9A03EB2137}"/>
              </a:ext>
            </a:extLst>
          </p:cNvPr>
          <p:cNvSpPr txBox="1"/>
          <p:nvPr/>
        </p:nvSpPr>
        <p:spPr>
          <a:xfrm>
            <a:off x="7191364" y="196484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6CBE6E4-E71F-0F9D-459C-4237B165E705}"/>
                  </a:ext>
                </a:extLst>
              </p:cNvPr>
              <p:cNvSpPr/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(Initially there are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𝑛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singleton trees)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Sort the edges based on their weights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edge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= (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  <m:r>
                      <a:rPr lang="en-US" sz="3200" i="1" dirty="0" err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):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lie in different tree in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56CBE6E4-E71F-0F9D-459C-4237B165E70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blipFill>
                <a:blip r:embed="rId2"/>
                <a:stretch>
                  <a:fillRect l="-735" b="-22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53F009E-914B-5611-4936-D37D6EB9E71D}"/>
              </a:ext>
            </a:extLst>
          </p:cNvPr>
          <p:cNvSpPr/>
          <p:nvPr/>
        </p:nvSpPr>
        <p:spPr>
          <a:xfrm>
            <a:off x="15473566" y="2092566"/>
            <a:ext cx="8593442" cy="515034"/>
          </a:xfrm>
          <a:prstGeom prst="roundRect">
            <a:avLst/>
          </a:prstGeom>
          <a:solidFill>
            <a:schemeClr val="accent1">
              <a:lumMod val="75000"/>
              <a:alpha val="4191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3329563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E18E3DD8-46F3-F516-EF37-353CD28DDF08}"/>
              </a:ext>
            </a:extLst>
          </p:cNvPr>
          <p:cNvSpPr/>
          <p:nvPr/>
        </p:nvSpPr>
        <p:spPr>
          <a:xfrm rot="20049002">
            <a:off x="8280201" y="-319816"/>
            <a:ext cx="5391196" cy="9130093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3D49478-D65B-9333-C4D7-EFDE25D200A8}"/>
              </a:ext>
            </a:extLst>
          </p:cNvPr>
          <p:cNvSpPr/>
          <p:nvPr/>
        </p:nvSpPr>
        <p:spPr>
          <a:xfrm>
            <a:off x="-255181" y="-191386"/>
            <a:ext cx="8339344" cy="1078502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2FE946CF-672B-363C-F426-49A0FAF2834D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F3FACC9-C6CD-B424-B03E-6D059F5D990C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DB8713A7-CF1E-D9D4-123B-8532CAB48850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CA59DBDA-1717-CF4B-3A9C-08C44BE5123C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7DE7D934-4805-897E-A480-5F8B08A227B4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3126E4CF-F16C-5C08-40F6-ACD9F55041E3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4C6B2B-5D9C-DCC3-6B8C-C3F10364B6E3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9464734" y="1325703"/>
            <a:ext cx="3367206" cy="5883385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BEEB13-7664-EF74-D367-6F6852F837EC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1805932" y="2002370"/>
            <a:ext cx="10702719" cy="532925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54718C-4D8F-CD49-3EBA-F3E5BAD9F3B9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3963576" y="1325703"/>
            <a:ext cx="4854580" cy="357988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A9BE11-351B-B642-AD96-29BE5BEF0C32}"/>
              </a:ext>
            </a:extLst>
          </p:cNvPr>
          <p:cNvCxnSpPr>
            <a:cxnSpLocks/>
            <a:stCxn id="34" idx="0"/>
            <a:endCxn id="33" idx="3"/>
          </p:cNvCxnSpPr>
          <p:nvPr/>
        </p:nvCxnSpPr>
        <p:spPr>
          <a:xfrm flipV="1">
            <a:off x="1757410" y="5497250"/>
            <a:ext cx="1559588" cy="321596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BC2FBE-9637-CE1E-743C-B7532FEE2ACF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3963576" y="5497250"/>
            <a:ext cx="2227349" cy="280687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C1A6C9-DBAE-0FEA-F60B-78572D6D858D}"/>
              </a:ext>
            </a:extLst>
          </p:cNvPr>
          <p:cNvCxnSpPr>
            <a:cxnSpLocks/>
            <a:stCxn id="36" idx="2"/>
            <a:endCxn id="35" idx="6"/>
          </p:cNvCxnSpPr>
          <p:nvPr/>
        </p:nvCxnSpPr>
        <p:spPr>
          <a:xfrm flipH="1">
            <a:off x="6971414" y="7627454"/>
            <a:ext cx="5403326" cy="97249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B2AF0D-2DD7-B33A-8E63-B768D069337D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1CD6739-100B-B79A-9B65-5A8463815EF2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1805932" y="1029874"/>
            <a:ext cx="6878313" cy="38083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CB0066-F9D9-53E7-21E0-746EC265A90D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1482643" y="2124907"/>
            <a:ext cx="274767" cy="658830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80BFC3-DC23-4C86-F1BA-84647B19FE4A}"/>
              </a:ext>
            </a:extLst>
          </p:cNvPr>
          <p:cNvCxnSpPr>
            <a:cxnSpLocks/>
            <a:stCxn id="34" idx="6"/>
            <a:endCxn id="35" idx="3"/>
          </p:cNvCxnSpPr>
          <p:nvPr/>
        </p:nvCxnSpPr>
        <p:spPr>
          <a:xfrm flipV="1">
            <a:off x="2214610" y="8895779"/>
            <a:ext cx="3976315" cy="235799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A6C8AA-30A1-10A6-231D-73637BB2A078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4097487" y="5201421"/>
            <a:ext cx="8411164" cy="213020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C9AC806-5832-BB1C-C6A1-6D2CC3B0FB1A}"/>
              </a:ext>
            </a:extLst>
          </p:cNvPr>
          <p:cNvSpPr txBox="1"/>
          <p:nvPr/>
        </p:nvSpPr>
        <p:spPr>
          <a:xfrm>
            <a:off x="1053571" y="489385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52A3AE-1054-0118-2632-7D0A5F50A29C}"/>
              </a:ext>
            </a:extLst>
          </p:cNvPr>
          <p:cNvSpPr txBox="1"/>
          <p:nvPr/>
        </p:nvSpPr>
        <p:spPr>
          <a:xfrm>
            <a:off x="3994872" y="192226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38C9A9-428B-D859-2FF4-2D7933B634B4}"/>
              </a:ext>
            </a:extLst>
          </p:cNvPr>
          <p:cNvSpPr txBox="1"/>
          <p:nvPr/>
        </p:nvSpPr>
        <p:spPr>
          <a:xfrm>
            <a:off x="10634802" y="212296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926C1C-B1EC-D79C-2780-334BBB18CBE1}"/>
              </a:ext>
            </a:extLst>
          </p:cNvPr>
          <p:cNvSpPr txBox="1"/>
          <p:nvPr/>
        </p:nvSpPr>
        <p:spPr>
          <a:xfrm>
            <a:off x="2288899" y="312235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3200"/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B422C1-E875-51E7-3948-BF50C0897F4E}"/>
              </a:ext>
            </a:extLst>
          </p:cNvPr>
          <p:cNvSpPr txBox="1"/>
          <p:nvPr/>
        </p:nvSpPr>
        <p:spPr>
          <a:xfrm>
            <a:off x="4204043" y="85999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96F202-2AE9-24ED-1900-23A6D67B9B05}"/>
              </a:ext>
            </a:extLst>
          </p:cNvPr>
          <p:cNvSpPr txBox="1"/>
          <p:nvPr/>
        </p:nvSpPr>
        <p:spPr>
          <a:xfrm>
            <a:off x="5345757" y="608854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11F754-1762-7770-EFAA-66D2B8E0ECAE}"/>
              </a:ext>
            </a:extLst>
          </p:cNvPr>
          <p:cNvSpPr txBox="1"/>
          <p:nvPr/>
        </p:nvSpPr>
        <p:spPr>
          <a:xfrm>
            <a:off x="2733435" y="662250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BF6235-6359-1986-2E03-D5807539FBBF}"/>
              </a:ext>
            </a:extLst>
          </p:cNvPr>
          <p:cNvSpPr txBox="1"/>
          <p:nvPr/>
        </p:nvSpPr>
        <p:spPr>
          <a:xfrm>
            <a:off x="6121220" y="456479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F68969-A7FB-605A-039A-D3F533669FCC}"/>
              </a:ext>
            </a:extLst>
          </p:cNvPr>
          <p:cNvSpPr txBox="1"/>
          <p:nvPr/>
        </p:nvSpPr>
        <p:spPr>
          <a:xfrm>
            <a:off x="9141445" y="777523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0BF778-F0E1-B1A9-05DD-8D9A03EB2137}"/>
              </a:ext>
            </a:extLst>
          </p:cNvPr>
          <p:cNvSpPr txBox="1"/>
          <p:nvPr/>
        </p:nvSpPr>
        <p:spPr>
          <a:xfrm>
            <a:off x="7191364" y="196484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CBB6006-C8BE-3F8E-6E06-76C2B46069FD}"/>
                  </a:ext>
                </a:extLst>
              </p:cNvPr>
              <p:cNvSpPr/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(Initially there are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𝑛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singleton trees)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Sort the edges based on their weights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edge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= (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  <m:r>
                      <a:rPr lang="en-US" sz="3200" i="1" dirty="0" err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):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lie in different tree in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</p:txBody>
          </p:sp>
        </mc:Choice>
        <mc:Fallback>
          <p:sp>
            <p:nvSpPr>
              <p:cNvPr id="5" name="Rounded Rectangle 4">
                <a:extLst>
                  <a:ext uri="{FF2B5EF4-FFF2-40B4-BE49-F238E27FC236}">
                    <a16:creationId xmlns:a16="http://schemas.microsoft.com/office/drawing/2014/main" id="{2CBB6006-C8BE-3F8E-6E06-76C2B46069F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blipFill>
                <a:blip r:embed="rId2"/>
                <a:stretch>
                  <a:fillRect l="-735" b="-22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D797879A-EB99-954A-C179-793FE72A1EE9}"/>
              </a:ext>
            </a:extLst>
          </p:cNvPr>
          <p:cNvSpPr/>
          <p:nvPr/>
        </p:nvSpPr>
        <p:spPr>
          <a:xfrm>
            <a:off x="15473565" y="1607934"/>
            <a:ext cx="8593442" cy="515034"/>
          </a:xfrm>
          <a:prstGeom prst="roundRect">
            <a:avLst/>
          </a:prstGeom>
          <a:solidFill>
            <a:schemeClr val="accent1">
              <a:lumMod val="75000"/>
              <a:alpha val="4191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159513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1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1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1000" fill="hold"/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5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val 2">
            <a:extLst>
              <a:ext uri="{FF2B5EF4-FFF2-40B4-BE49-F238E27FC236}">
                <a16:creationId xmlns:a16="http://schemas.microsoft.com/office/drawing/2014/main" id="{B3D49478-D65B-9333-C4D7-EFDE25D200A8}"/>
              </a:ext>
            </a:extLst>
          </p:cNvPr>
          <p:cNvSpPr/>
          <p:nvPr/>
        </p:nvSpPr>
        <p:spPr>
          <a:xfrm>
            <a:off x="-858226" y="-730280"/>
            <a:ext cx="15140762" cy="13120577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2FE946CF-672B-363C-F426-49A0FAF2834D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F3FACC9-C6CD-B424-B03E-6D059F5D990C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DB8713A7-CF1E-D9D4-123B-8532CAB48850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CA59DBDA-1717-CF4B-3A9C-08C44BE5123C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7DE7D934-4805-897E-A480-5F8B08A227B4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3126E4CF-F16C-5C08-40F6-ACD9F55041E3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714C6B2B-5D9C-DCC3-6B8C-C3F10364B6E3}"/>
              </a:ext>
            </a:extLst>
          </p:cNvPr>
          <p:cNvCxnSpPr>
            <a:cxnSpLocks/>
            <a:stCxn id="32" idx="5"/>
            <a:endCxn id="36" idx="0"/>
          </p:cNvCxnSpPr>
          <p:nvPr/>
        </p:nvCxnSpPr>
        <p:spPr>
          <a:xfrm>
            <a:off x="9464734" y="1325703"/>
            <a:ext cx="3367206" cy="5883385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32BEEB13-7664-EF74-D367-6F6852F837EC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1805932" y="2002370"/>
            <a:ext cx="10702719" cy="532925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AF54718C-4D8F-CD49-3EBA-F3E5BAD9F3B9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3963576" y="1325703"/>
            <a:ext cx="4854580" cy="357988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B0A9BE11-351B-B642-AD96-29BE5BEF0C32}"/>
              </a:ext>
            </a:extLst>
          </p:cNvPr>
          <p:cNvCxnSpPr>
            <a:cxnSpLocks/>
            <a:stCxn id="34" idx="0"/>
            <a:endCxn id="33" idx="3"/>
          </p:cNvCxnSpPr>
          <p:nvPr/>
        </p:nvCxnSpPr>
        <p:spPr>
          <a:xfrm flipV="1">
            <a:off x="1757410" y="5497250"/>
            <a:ext cx="1559588" cy="321596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48BC2FBE-9637-CE1E-743C-B7532FEE2ACF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3963576" y="5497250"/>
            <a:ext cx="2227349" cy="280687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25C1A6C9-DBAE-0FEA-F60B-78572D6D858D}"/>
              </a:ext>
            </a:extLst>
          </p:cNvPr>
          <p:cNvCxnSpPr>
            <a:cxnSpLocks/>
            <a:stCxn id="36" idx="2"/>
            <a:endCxn id="35" idx="6"/>
          </p:cNvCxnSpPr>
          <p:nvPr/>
        </p:nvCxnSpPr>
        <p:spPr>
          <a:xfrm flipH="1">
            <a:off x="6971414" y="7627454"/>
            <a:ext cx="5403326" cy="97249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34B2AF0D-2DD7-B33A-8E63-B768D069337D}"/>
              </a:ext>
            </a:extLst>
          </p:cNvPr>
          <p:cNvCxnSpPr>
            <a:cxnSpLocks/>
            <a:stCxn id="33" idx="1"/>
            <a:endCxn id="31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1CD6739-100B-B79A-9B65-5A8463815EF2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1805932" y="1029874"/>
            <a:ext cx="6878313" cy="38083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8CB0066-F9D9-53E7-21E0-746EC265A90D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1482643" y="2124907"/>
            <a:ext cx="274767" cy="658830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2580BFC3-DC23-4C86-F1BA-84647B19FE4A}"/>
              </a:ext>
            </a:extLst>
          </p:cNvPr>
          <p:cNvCxnSpPr>
            <a:cxnSpLocks/>
            <a:stCxn id="34" idx="6"/>
            <a:endCxn id="35" idx="3"/>
          </p:cNvCxnSpPr>
          <p:nvPr/>
        </p:nvCxnSpPr>
        <p:spPr>
          <a:xfrm flipV="1">
            <a:off x="2214610" y="8895779"/>
            <a:ext cx="3976315" cy="235799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9FA6C8AA-30A1-10A6-231D-73637BB2A078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4097487" y="5201421"/>
            <a:ext cx="8411164" cy="2130204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FC9AC806-5832-BB1C-C6A1-6D2CC3B0FB1A}"/>
              </a:ext>
            </a:extLst>
          </p:cNvPr>
          <p:cNvSpPr txBox="1"/>
          <p:nvPr/>
        </p:nvSpPr>
        <p:spPr>
          <a:xfrm>
            <a:off x="1053571" y="489385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652A3AE-1054-0118-2632-7D0A5F50A29C}"/>
              </a:ext>
            </a:extLst>
          </p:cNvPr>
          <p:cNvSpPr txBox="1"/>
          <p:nvPr/>
        </p:nvSpPr>
        <p:spPr>
          <a:xfrm>
            <a:off x="3994872" y="192226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3738C9A9-428B-D859-2FF4-2D7933B634B4}"/>
              </a:ext>
            </a:extLst>
          </p:cNvPr>
          <p:cNvSpPr txBox="1"/>
          <p:nvPr/>
        </p:nvSpPr>
        <p:spPr>
          <a:xfrm>
            <a:off x="10634802" y="212296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5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B1926C1C-B1EC-D79C-2780-334BBB18CBE1}"/>
              </a:ext>
            </a:extLst>
          </p:cNvPr>
          <p:cNvSpPr txBox="1"/>
          <p:nvPr/>
        </p:nvSpPr>
        <p:spPr>
          <a:xfrm>
            <a:off x="2288899" y="312235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>
            <a:def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kumimoji="0" sz="1800" b="0" i="0" u="none" strike="noStrike" cap="none" spc="0" normalizeH="0" baseline="0">
                <a:ln>
                  <a:noFill/>
                </a:ln>
                <a:solidFill>
                  <a:srgbClr val="000000"/>
                </a:solidFill>
                <a:effectLst/>
                <a:uFillTx/>
              </a:defRPr>
            </a:defPPr>
            <a:lvl1pPr>
              <a:defRPr sz="3200"/>
            </a:lvl1pPr>
          </a:lstStyle>
          <a:p>
            <a:r>
              <a:rPr lang="en-US" dirty="0"/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BB422C1-E875-51E7-3948-BF50C0897F4E}"/>
              </a:ext>
            </a:extLst>
          </p:cNvPr>
          <p:cNvSpPr txBox="1"/>
          <p:nvPr/>
        </p:nvSpPr>
        <p:spPr>
          <a:xfrm>
            <a:off x="4204043" y="85999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3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7E96F202-2AE9-24ED-1900-23A6D67B9B05}"/>
              </a:ext>
            </a:extLst>
          </p:cNvPr>
          <p:cNvSpPr txBox="1"/>
          <p:nvPr/>
        </p:nvSpPr>
        <p:spPr>
          <a:xfrm>
            <a:off x="5345757" y="608854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>
                  <a:alpha val="20000"/>
                </a:srgbClr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DB11F754-1762-7770-EFAA-66D2B8E0ECAE}"/>
              </a:ext>
            </a:extLst>
          </p:cNvPr>
          <p:cNvSpPr txBox="1"/>
          <p:nvPr/>
        </p:nvSpPr>
        <p:spPr>
          <a:xfrm>
            <a:off x="2733435" y="662250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2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9EBF6235-6359-1986-2E03-D5807539FBBF}"/>
              </a:ext>
            </a:extLst>
          </p:cNvPr>
          <p:cNvSpPr txBox="1"/>
          <p:nvPr/>
        </p:nvSpPr>
        <p:spPr>
          <a:xfrm>
            <a:off x="6121220" y="4564797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7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BF68969-A7FB-605A-039A-D3F533669FCC}"/>
              </a:ext>
            </a:extLst>
          </p:cNvPr>
          <p:cNvSpPr txBox="1"/>
          <p:nvPr/>
        </p:nvSpPr>
        <p:spPr>
          <a:xfrm>
            <a:off x="9141445" y="777523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>
                    <a:alpha val="20000"/>
                  </a:srgbClr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CA0BF778-F0E1-B1A9-05DD-8D9A03EB2137}"/>
              </a:ext>
            </a:extLst>
          </p:cNvPr>
          <p:cNvSpPr txBox="1"/>
          <p:nvPr/>
        </p:nvSpPr>
        <p:spPr>
          <a:xfrm>
            <a:off x="7191364" y="1964842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000"/>
                  </a:srgbClr>
                </a:solidFill>
              </a:rPr>
              <a:t>15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5E93423-BD77-DBB9-14B5-717C1596738B}"/>
                  </a:ext>
                </a:extLst>
              </p:cNvPr>
              <p:cNvSpPr/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(Initially there are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𝑛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singleton trees)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Sort the edges based on their weights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edge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= (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  <m:r>
                      <a:rPr lang="en-US" sz="3200" i="1" dirty="0" err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):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lie in different tree in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</p:txBody>
          </p:sp>
        </mc:Choice>
        <mc:Fallback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B5E93423-BD77-DBB9-14B5-717C159673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73565" y="436245"/>
                <a:ext cx="8593443" cy="2837656"/>
              </a:xfrm>
              <a:prstGeom prst="roundRect">
                <a:avLst/>
              </a:prstGeom>
              <a:blipFill>
                <a:blip r:embed="rId2"/>
                <a:stretch>
                  <a:fillRect l="-735" b="-22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B3C92CA7-5AB0-2356-D591-1BC7AB773E0D}"/>
              </a:ext>
            </a:extLst>
          </p:cNvPr>
          <p:cNvSpPr/>
          <p:nvPr/>
        </p:nvSpPr>
        <p:spPr>
          <a:xfrm>
            <a:off x="15473566" y="2547624"/>
            <a:ext cx="8593442" cy="515034"/>
          </a:xfrm>
          <a:prstGeom prst="roundRect">
            <a:avLst/>
          </a:prstGeom>
          <a:solidFill>
            <a:schemeClr val="accent1">
              <a:lumMod val="75000"/>
              <a:alpha val="41912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36518859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D80EA51E-A379-BF8A-4E83-A9F9677294FA}"/>
              </a:ext>
            </a:extLst>
          </p:cNvPr>
          <p:cNvSpPr/>
          <p:nvPr/>
        </p:nvSpPr>
        <p:spPr>
          <a:xfrm>
            <a:off x="2126512" y="4179074"/>
            <a:ext cx="18076516" cy="2837656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 data-structure problem.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Maintain a forest under the following operations.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Insert(e) : Add an edge e that connect two different trees in the forest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Query(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u,v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): Given two vertices u and v, are they in the same tree in the forest.</a:t>
            </a:r>
          </a:p>
        </p:txBody>
      </p:sp>
      <p:sp>
        <p:nvSpPr>
          <p:cNvPr id="5" name="Right Arrow 4">
            <a:extLst>
              <a:ext uri="{FF2B5EF4-FFF2-40B4-BE49-F238E27FC236}">
                <a16:creationId xmlns:a16="http://schemas.microsoft.com/office/drawing/2014/main" id="{2D48A7FD-92B3-5893-7A2F-A8CAC3C4446A}"/>
              </a:ext>
            </a:extLst>
          </p:cNvPr>
          <p:cNvSpPr/>
          <p:nvPr/>
        </p:nvSpPr>
        <p:spPr>
          <a:xfrm rot="10800000">
            <a:off x="9209792" y="2611481"/>
            <a:ext cx="978408" cy="484632"/>
          </a:xfrm>
          <a:prstGeom prst="rightArrow">
            <a:avLst/>
          </a:prstGeom>
          <a:gradFill>
            <a:gsLst>
              <a:gs pos="0">
                <a:schemeClr val="accent4"/>
              </a:gs>
              <a:gs pos="99000">
                <a:schemeClr val="accent2">
                  <a:lumMod val="50000"/>
                </a:schemeClr>
              </a:gs>
            </a:gsLst>
            <a:lin ang="5461434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535E7CDE-6E09-C3C4-9B68-7FFF501B8026}"/>
              </a:ext>
            </a:extLst>
          </p:cNvPr>
          <p:cNvSpPr/>
          <p:nvPr/>
        </p:nvSpPr>
        <p:spPr>
          <a:xfrm>
            <a:off x="10386686" y="2476579"/>
            <a:ext cx="4498706" cy="754433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Required here</a:t>
            </a:r>
          </a:p>
        </p:txBody>
      </p:sp>
      <p:sp>
        <p:nvSpPr>
          <p:cNvPr id="7" name="Right Arrow 6">
            <a:extLst>
              <a:ext uri="{FF2B5EF4-FFF2-40B4-BE49-F238E27FC236}">
                <a16:creationId xmlns:a16="http://schemas.microsoft.com/office/drawing/2014/main" id="{B9CB260B-13FD-B26F-A1ED-BD0E54AD88AD}"/>
              </a:ext>
            </a:extLst>
          </p:cNvPr>
          <p:cNvSpPr/>
          <p:nvPr/>
        </p:nvSpPr>
        <p:spPr>
          <a:xfrm rot="10800000">
            <a:off x="9209792" y="1927212"/>
            <a:ext cx="978408" cy="484632"/>
          </a:xfrm>
          <a:prstGeom prst="rightArrow">
            <a:avLst/>
          </a:prstGeom>
          <a:gradFill>
            <a:gsLst>
              <a:gs pos="0">
                <a:schemeClr val="accent4"/>
              </a:gs>
              <a:gs pos="99000">
                <a:schemeClr val="accent2">
                  <a:lumMod val="50000"/>
                </a:schemeClr>
              </a:gs>
            </a:gsLst>
            <a:lin ang="5461434" scaled="0"/>
          </a:gra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31AB3FC1-32A4-B32E-5853-A97F65082A8A}"/>
              </a:ext>
            </a:extLst>
          </p:cNvPr>
          <p:cNvSpPr/>
          <p:nvPr/>
        </p:nvSpPr>
        <p:spPr>
          <a:xfrm>
            <a:off x="10386686" y="1792310"/>
            <a:ext cx="4498706" cy="754433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Required here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2E09386-0C61-3DA6-6180-D4CD1D7DEADA}"/>
                  </a:ext>
                </a:extLst>
              </p:cNvPr>
              <p:cNvSpPr/>
              <p:nvPr/>
            </p:nvSpPr>
            <p:spPr>
              <a:xfrm>
                <a:off x="517106" y="373482"/>
                <a:ext cx="8593443" cy="28376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(Initially there are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𝑛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singleton trees)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Sort the edges based on their weights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edge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= (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  <m:r>
                      <a:rPr lang="en-US" sz="3200" i="1" dirty="0" err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):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lie in different tree in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</p:txBody>
          </p:sp>
        </mc:Choice>
        <mc:Fallback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32E09386-0C61-3DA6-6180-D4CD1D7DEA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06" y="373482"/>
                <a:ext cx="8593443" cy="2837656"/>
              </a:xfrm>
              <a:prstGeom prst="roundRect">
                <a:avLst/>
              </a:prstGeom>
              <a:blipFill>
                <a:blip r:embed="rId2"/>
                <a:stretch>
                  <a:fillRect l="-588" b="-22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594160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andy: A problem on leetcode">
            <a:extLst>
              <a:ext uri="{FF2B5EF4-FFF2-40B4-BE49-F238E27FC236}">
                <a16:creationId xmlns:a16="http://schemas.microsoft.com/office/drawing/2014/main" id="{FE3FEEAE-97B9-DCD7-2321-77E1EE569BEE}"/>
              </a:ext>
            </a:extLst>
          </p:cNvPr>
          <p:cNvSpPr/>
          <p:nvPr/>
        </p:nvSpPr>
        <p:spPr>
          <a:xfrm>
            <a:off x="1411034" y="4977644"/>
            <a:ext cx="15406578" cy="1122871"/>
          </a:xfrm>
          <a:prstGeom prst="roundRect">
            <a:avLst>
              <a:gd name="adj" fmla="val 1661"/>
            </a:avLst>
          </a:prstGeom>
          <a:gradFill>
            <a:gsLst>
              <a:gs pos="0">
                <a:srgbClr val="FF40FF">
                  <a:alpha val="93276"/>
                </a:srgbClr>
              </a:gs>
              <a:gs pos="100000">
                <a:srgbClr val="FF2600">
                  <a:alpha val="93276"/>
                </a:srgbClr>
              </a:gs>
            </a:gsLst>
            <a:lin ang="5461434"/>
          </a:gradFill>
          <a:ln w="12700">
            <a:solidFill>
              <a:srgbClr val="000000">
                <a:alpha val="93276"/>
              </a:srgbClr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rPr lang="en-US" sz="4000" dirty="0"/>
              <a:t>How will you design this data-structure?</a:t>
            </a:r>
            <a:endParaRPr sz="4000" dirty="0"/>
          </a:p>
        </p:txBody>
      </p:sp>
      <p:sp>
        <p:nvSpPr>
          <p:cNvPr id="4" name="Candy: A problem on leetcode">
            <a:extLst>
              <a:ext uri="{FF2B5EF4-FFF2-40B4-BE49-F238E27FC236}">
                <a16:creationId xmlns:a16="http://schemas.microsoft.com/office/drawing/2014/main" id="{1385C11C-F67E-091F-CCE8-E094F668C47C}"/>
              </a:ext>
            </a:extLst>
          </p:cNvPr>
          <p:cNvSpPr/>
          <p:nvPr/>
        </p:nvSpPr>
        <p:spPr>
          <a:xfrm>
            <a:off x="1411034" y="7075316"/>
            <a:ext cx="15406578" cy="1122871"/>
          </a:xfrm>
          <a:prstGeom prst="roundRect">
            <a:avLst>
              <a:gd name="adj" fmla="val 1661"/>
            </a:avLst>
          </a:prstGeom>
          <a:gradFill>
            <a:gsLst>
              <a:gs pos="0">
                <a:srgbClr val="FF40FF">
                  <a:alpha val="93276"/>
                </a:srgbClr>
              </a:gs>
              <a:gs pos="100000">
                <a:srgbClr val="FF2600">
                  <a:alpha val="93276"/>
                </a:srgbClr>
              </a:gs>
            </a:gsLst>
            <a:lin ang="5461434"/>
          </a:gradFill>
          <a:ln w="12700">
            <a:solidFill>
              <a:srgbClr val="000000">
                <a:alpha val="93276"/>
              </a:srgbClr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rPr lang="en-US" sz="4000" dirty="0"/>
              <a:t>How many times do we insert?</a:t>
            </a:r>
            <a:endParaRPr sz="4000" dirty="0"/>
          </a:p>
        </p:txBody>
      </p:sp>
      <p:sp>
        <p:nvSpPr>
          <p:cNvPr id="5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B2529715-6F77-D25F-A4EF-885FCB6E1311}"/>
              </a:ext>
            </a:extLst>
          </p:cNvPr>
          <p:cNvSpPr/>
          <p:nvPr/>
        </p:nvSpPr>
        <p:spPr>
          <a:xfrm>
            <a:off x="18330530" y="7270167"/>
            <a:ext cx="2466753" cy="733167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      n-1 </a:t>
            </a:r>
          </a:p>
        </p:txBody>
      </p:sp>
      <p:sp>
        <p:nvSpPr>
          <p:cNvPr id="6" name="Candy: A problem on leetcode">
            <a:extLst>
              <a:ext uri="{FF2B5EF4-FFF2-40B4-BE49-F238E27FC236}">
                <a16:creationId xmlns:a16="http://schemas.microsoft.com/office/drawing/2014/main" id="{5199D572-073D-DDF4-4FE6-3C81FBBE9087}"/>
              </a:ext>
            </a:extLst>
          </p:cNvPr>
          <p:cNvSpPr/>
          <p:nvPr/>
        </p:nvSpPr>
        <p:spPr>
          <a:xfrm>
            <a:off x="1411034" y="8886395"/>
            <a:ext cx="15406578" cy="1122871"/>
          </a:xfrm>
          <a:prstGeom prst="roundRect">
            <a:avLst>
              <a:gd name="adj" fmla="val 1661"/>
            </a:avLst>
          </a:prstGeom>
          <a:gradFill>
            <a:gsLst>
              <a:gs pos="0">
                <a:srgbClr val="FF40FF">
                  <a:alpha val="93276"/>
                </a:srgbClr>
              </a:gs>
              <a:gs pos="100000">
                <a:srgbClr val="FF2600">
                  <a:alpha val="93276"/>
                </a:srgbClr>
              </a:gs>
            </a:gsLst>
            <a:lin ang="5461434"/>
          </a:gradFill>
          <a:ln w="12700">
            <a:solidFill>
              <a:srgbClr val="000000">
                <a:alpha val="93276"/>
              </a:srgbClr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rPr lang="en-US" sz="4000" dirty="0"/>
              <a:t>How many times do we query?</a:t>
            </a:r>
            <a:endParaRPr sz="4000" dirty="0"/>
          </a:p>
        </p:txBody>
      </p:sp>
      <p:sp>
        <p:nvSpPr>
          <p:cNvPr id="7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6FF40ACF-E94E-60A5-D04B-311F8882D01B}"/>
              </a:ext>
            </a:extLst>
          </p:cNvPr>
          <p:cNvSpPr/>
          <p:nvPr/>
        </p:nvSpPr>
        <p:spPr>
          <a:xfrm>
            <a:off x="18330530" y="9081246"/>
            <a:ext cx="2466753" cy="733167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      m </a:t>
            </a:r>
          </a:p>
        </p:txBody>
      </p:sp>
      <p:sp>
        <p:nvSpPr>
          <p:cNvPr id="8" name="Candy: A problem on leetcode">
            <a:extLst>
              <a:ext uri="{FF2B5EF4-FFF2-40B4-BE49-F238E27FC236}">
                <a16:creationId xmlns:a16="http://schemas.microsoft.com/office/drawing/2014/main" id="{F33A8EF5-F432-E45E-4CCD-8328D2557B8B}"/>
              </a:ext>
            </a:extLst>
          </p:cNvPr>
          <p:cNvSpPr/>
          <p:nvPr/>
        </p:nvSpPr>
        <p:spPr>
          <a:xfrm>
            <a:off x="1411033" y="11126806"/>
            <a:ext cx="21172519" cy="1653529"/>
          </a:xfrm>
          <a:prstGeom prst="roundRect">
            <a:avLst>
              <a:gd name="adj" fmla="val 1661"/>
            </a:avLst>
          </a:prstGeom>
          <a:gradFill>
            <a:gsLst>
              <a:gs pos="0">
                <a:srgbClr val="FF40FF">
                  <a:alpha val="93276"/>
                </a:srgbClr>
              </a:gs>
              <a:gs pos="100000">
                <a:srgbClr val="FF2600">
                  <a:alpha val="93276"/>
                </a:srgbClr>
              </a:gs>
            </a:gsLst>
            <a:lin ang="5461434"/>
          </a:gradFill>
          <a:ln w="12700">
            <a:solidFill>
              <a:srgbClr val="000000">
                <a:alpha val="93276"/>
              </a:srgbClr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rPr lang="en-US" sz="4000" dirty="0"/>
              <a:t>Design a data structure optimized for quick Query time with the trade-off of potentially longer insertion times.</a:t>
            </a:r>
            <a:endParaRPr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DC1C188-40FF-0262-9467-36038EB3E290}"/>
                  </a:ext>
                </a:extLst>
              </p:cNvPr>
              <p:cNvSpPr/>
              <p:nvPr/>
            </p:nvSpPr>
            <p:spPr>
              <a:xfrm>
                <a:off x="517106" y="373482"/>
                <a:ext cx="8593443" cy="28376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(Initially there are </a:t>
                </a:r>
                <a14:m>
                  <m:oMath xmlns:m="http://schemas.openxmlformats.org/officeDocument/2006/math">
                    <m:r>
                      <a:rPr kumimoji="0" lang="en-US" sz="32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𝑛</m:t>
                    </m:r>
                  </m:oMath>
                </a14:m>
                <a:r>
                  <a:rPr kumimoji="0" lang="en-US" sz="32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singleton trees)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Sort the edges based on their weights</a:t>
                </a:r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foreach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edge 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 = (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  <m:r>
                      <a:rPr lang="en-US" sz="3200" i="1" dirty="0" err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):</m:t>
                    </m:r>
                  </m:oMath>
                </a14:m>
                <a:endParaRPr kumimoji="0" lang="en-US" sz="32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Helvetica Light" panose="020B0403020202020204" pitchFamily="34" charset="0"/>
                  <a:ea typeface="Helvetica Neue Medium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𝑢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and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lie in different tree in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		add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𝑒</m:t>
                    </m:r>
                  </m:oMath>
                </a14:m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 to </a:t>
                </a:r>
                <a:r>
                  <a:rPr lang="en-US" sz="32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Helvetica Light" panose="020B0403020202020204" pitchFamily="34" charset="0"/>
                    <a:ea typeface="Helvetica Neue Medium"/>
                    <a:cs typeface="Helvetica Neue Medium"/>
                    <a:sym typeface="Helvetica Neue Medium"/>
                  </a:rPr>
                  <a:t>MSF</a:t>
                </a:r>
              </a:p>
            </p:txBody>
          </p:sp>
        </mc:Choice>
        <mc:Fallback>
          <p:sp>
            <p:nvSpPr>
              <p:cNvPr id="9" name="Rounded Rectangle 8">
                <a:extLst>
                  <a:ext uri="{FF2B5EF4-FFF2-40B4-BE49-F238E27FC236}">
                    <a16:creationId xmlns:a16="http://schemas.microsoft.com/office/drawing/2014/main" id="{6DC1C188-40FF-0262-9467-36038EB3E2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106" y="373482"/>
                <a:ext cx="8593443" cy="2837656"/>
              </a:xfrm>
              <a:prstGeom prst="roundRect">
                <a:avLst/>
              </a:prstGeom>
              <a:blipFill>
                <a:blip r:embed="rId2"/>
                <a:stretch>
                  <a:fillRect l="-588" b="-2212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0394888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5" grpId="0" animBg="1"/>
      <p:bldP spid="6" grpId="0" animBg="1"/>
      <p:bldP spid="7" grpId="0" animBg="1"/>
      <p:bldP spid="8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B1A2B54A-1EE6-0212-36C8-0D539EAA7AB6}"/>
              </a:ext>
            </a:extLst>
          </p:cNvPr>
          <p:cNvSpPr/>
          <p:nvPr/>
        </p:nvSpPr>
        <p:spPr>
          <a:xfrm>
            <a:off x="1411033" y="4179074"/>
            <a:ext cx="20321916" cy="2837656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Let us assume that the vertices are numbered from 1 to n.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We will maintain an array Label[1..n].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Label[v] contains the label of tree that contains v.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We will maintain the following invariant: all the vertices in a tree have same label</a:t>
            </a:r>
          </a:p>
        </p:txBody>
      </p:sp>
      <p:sp>
        <p:nvSpPr>
          <p:cNvPr id="10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F1A209DB-920C-B375-7BFC-9FA712FBAA77}"/>
              </a:ext>
            </a:extLst>
          </p:cNvPr>
          <p:cNvSpPr/>
          <p:nvPr/>
        </p:nvSpPr>
        <p:spPr>
          <a:xfrm>
            <a:off x="2381693" y="500209"/>
            <a:ext cx="18076516" cy="2837656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 data-structure problem.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Maintain a forest under the following operations.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Insert(e) : Add an edge e that connect two different trees in the forest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Query(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u,v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): Given two vertices u and v, are they in the same tree in the forest.</a:t>
            </a:r>
          </a:p>
        </p:txBody>
      </p:sp>
    </p:spTree>
    <p:extLst>
      <p:ext uri="{BB962C8B-B14F-4D97-AF65-F5344CB8AC3E}">
        <p14:creationId xmlns:p14="http://schemas.microsoft.com/office/powerpoint/2010/main" val="17353466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5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0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star1">
            <a:extLst>
              <a:ext uri="{FF2B5EF4-FFF2-40B4-BE49-F238E27FC236}">
                <a16:creationId xmlns:a16="http://schemas.microsoft.com/office/drawing/2014/main" id="{2F126BF3-06DB-B4F1-4A8A-DFC8C100AF43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!!star8">
            <a:extLst>
              <a:ext uri="{FF2B5EF4-FFF2-40B4-BE49-F238E27FC236}">
                <a16:creationId xmlns:a16="http://schemas.microsoft.com/office/drawing/2014/main" id="{D2CB3278-BCAD-6D0D-9AF5-4D663E5BD057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!!star5">
            <a:extLst>
              <a:ext uri="{FF2B5EF4-FFF2-40B4-BE49-F238E27FC236}">
                <a16:creationId xmlns:a16="http://schemas.microsoft.com/office/drawing/2014/main" id="{7EB3999C-AE0C-C9FA-F583-18D7D2E8F9C5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2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!!star4">
            <a:extLst>
              <a:ext uri="{FF2B5EF4-FFF2-40B4-BE49-F238E27FC236}">
                <a16:creationId xmlns:a16="http://schemas.microsoft.com/office/drawing/2014/main" id="{45CDADE7-538A-5F78-C855-DED992B5743F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3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!!star3">
            <a:extLst>
              <a:ext uri="{FF2B5EF4-FFF2-40B4-BE49-F238E27FC236}">
                <a16:creationId xmlns:a16="http://schemas.microsoft.com/office/drawing/2014/main" id="{EFC21DBE-33EE-A426-6C0F-479B136456BC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5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!!star2">
            <a:extLst>
              <a:ext uri="{FF2B5EF4-FFF2-40B4-BE49-F238E27FC236}">
                <a16:creationId xmlns:a16="http://schemas.microsoft.com/office/drawing/2014/main" id="{E1ACD68E-A1C5-B724-4392-FE4ABCEBB518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6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352E097-0466-7C78-10AE-440FFD8FBAFA}"/>
              </a:ext>
            </a:extLst>
          </p:cNvPr>
          <p:cNvSpPr/>
          <p:nvPr/>
        </p:nvSpPr>
        <p:spPr>
          <a:xfrm>
            <a:off x="1300210" y="11810820"/>
            <a:ext cx="2227608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Label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A6D3CAE-69BD-BDBE-DCF7-D1ED51ED04A2}"/>
              </a:ext>
            </a:extLst>
          </p:cNvPr>
          <p:cNvSpPr/>
          <p:nvPr/>
        </p:nvSpPr>
        <p:spPr>
          <a:xfrm>
            <a:off x="4143842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03B52C4-4278-1B3A-4A4F-E52ADBAB5564}"/>
              </a:ext>
            </a:extLst>
          </p:cNvPr>
          <p:cNvSpPr/>
          <p:nvPr/>
        </p:nvSpPr>
        <p:spPr>
          <a:xfrm>
            <a:off x="4953019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A656A8B-E99A-7547-9843-7E4D485813E5}"/>
              </a:ext>
            </a:extLst>
          </p:cNvPr>
          <p:cNvSpPr/>
          <p:nvPr/>
        </p:nvSpPr>
        <p:spPr>
          <a:xfrm>
            <a:off x="5762196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0D22DBB-C532-9976-2DE7-506F11642E93}"/>
              </a:ext>
            </a:extLst>
          </p:cNvPr>
          <p:cNvSpPr/>
          <p:nvPr/>
        </p:nvSpPr>
        <p:spPr>
          <a:xfrm>
            <a:off x="6571373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EB39F74-E1E3-D670-55DF-96516926D064}"/>
              </a:ext>
            </a:extLst>
          </p:cNvPr>
          <p:cNvSpPr/>
          <p:nvPr/>
        </p:nvSpPr>
        <p:spPr>
          <a:xfrm>
            <a:off x="7380550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A6F54B-790D-D7BB-D49D-6D99B659DBF5}"/>
              </a:ext>
            </a:extLst>
          </p:cNvPr>
          <p:cNvSpPr/>
          <p:nvPr/>
        </p:nvSpPr>
        <p:spPr>
          <a:xfrm>
            <a:off x="8189727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!!star1">
            <a:extLst>
              <a:ext uri="{FF2B5EF4-FFF2-40B4-BE49-F238E27FC236}">
                <a16:creationId xmlns:a16="http://schemas.microsoft.com/office/drawing/2014/main" id="{89002A7D-2672-5831-FB46-AA878997195A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7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85807AD4-E43B-A751-F1C2-3C1312E47A0E}"/>
              </a:ext>
            </a:extLst>
          </p:cNvPr>
          <p:cNvSpPr/>
          <p:nvPr/>
        </p:nvSpPr>
        <p:spPr>
          <a:xfrm>
            <a:off x="15492086" y="693807"/>
            <a:ext cx="8358514" cy="1431100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We will create a label array.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Intially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 each node is a singleton</a:t>
            </a:r>
          </a:p>
        </p:txBody>
      </p:sp>
      <p:sp>
        <p:nvSpPr>
          <p:cNvPr id="39" name="Candy: A problem on leetcode">
            <a:extLst>
              <a:ext uri="{FF2B5EF4-FFF2-40B4-BE49-F238E27FC236}">
                <a16:creationId xmlns:a16="http://schemas.microsoft.com/office/drawing/2014/main" id="{8BC5D4A0-E668-C60E-39D6-C8056EED740D}"/>
              </a:ext>
            </a:extLst>
          </p:cNvPr>
          <p:cNvSpPr/>
          <p:nvPr/>
        </p:nvSpPr>
        <p:spPr>
          <a:xfrm>
            <a:off x="15492086" y="2558294"/>
            <a:ext cx="8358514" cy="1431100"/>
          </a:xfrm>
          <a:prstGeom prst="roundRect">
            <a:avLst>
              <a:gd name="adj" fmla="val 1661"/>
            </a:avLst>
          </a:prstGeom>
          <a:gradFill>
            <a:gsLst>
              <a:gs pos="0">
                <a:srgbClr val="FF40FF">
                  <a:alpha val="93276"/>
                </a:srgbClr>
              </a:gs>
              <a:gs pos="100000">
                <a:srgbClr val="FF2600">
                  <a:alpha val="93276"/>
                </a:srgbClr>
              </a:gs>
            </a:gsLst>
            <a:lin ang="5461434"/>
          </a:gradFill>
          <a:ln w="12700">
            <a:solidFill>
              <a:srgbClr val="000000">
                <a:alpha val="93276"/>
              </a:srgbClr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rPr lang="en-US" sz="4000" dirty="0"/>
              <a:t>What </a:t>
            </a:r>
            <a:r>
              <a:rPr lang="en-US" sz="4000" dirty="0" err="1"/>
              <a:t>shold</a:t>
            </a:r>
            <a:r>
              <a:rPr lang="en-US" sz="4000" dirty="0"/>
              <a:t> be the label for node 1?</a:t>
            </a:r>
            <a:endParaRPr sz="4000" dirty="0"/>
          </a:p>
        </p:txBody>
      </p:sp>
      <p:sp>
        <p:nvSpPr>
          <p:cNvPr id="40" name="!!star1">
            <a:extLst>
              <a:ext uri="{FF2B5EF4-FFF2-40B4-BE49-F238E27FC236}">
                <a16:creationId xmlns:a16="http://schemas.microsoft.com/office/drawing/2014/main" id="{005A8A1F-BBBA-BDA2-6A99-C03810DBD463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2086880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0" dur="500"/>
                                        <p:tgtEl>
                                          <p:spTgt spid="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9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971841BF-8812-32A4-9B4E-5E5692327B84}"/>
              </a:ext>
            </a:extLst>
          </p:cNvPr>
          <p:cNvSpPr/>
          <p:nvPr/>
        </p:nvSpPr>
        <p:spPr>
          <a:xfrm>
            <a:off x="-27162" y="712052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6BAEA1-9712-C5CB-8408-F33DC4A14D31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1D1A095-FDFB-7D9F-D6BF-5B1FC32F1A46}"/>
              </a:ext>
            </a:extLst>
          </p:cNvPr>
          <p:cNvSpPr/>
          <p:nvPr/>
        </p:nvSpPr>
        <p:spPr>
          <a:xfrm>
            <a:off x="395058" y="8437133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D85C2F71-9C5F-C754-91AA-65555E83B838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0D892D4-53F4-0FEE-5C6A-63B2AC0B5E7F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50D5C691-CB6C-1C6E-A8B9-77C93909143C}"/>
              </a:ext>
            </a:extLst>
          </p:cNvPr>
          <p:cNvSpPr/>
          <p:nvPr/>
        </p:nvSpPr>
        <p:spPr>
          <a:xfrm>
            <a:off x="625163" y="58838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5C71075B-8704-D9E2-EF72-1B69767D3228}"/>
              </a:ext>
            </a:extLst>
          </p:cNvPr>
          <p:cNvSpPr/>
          <p:nvPr/>
        </p:nvSpPr>
        <p:spPr>
          <a:xfrm>
            <a:off x="8686070" y="1091949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621C9A15-5B93-ACDA-B880-E20684560E25}"/>
              </a:ext>
            </a:extLst>
          </p:cNvPr>
          <p:cNvSpPr/>
          <p:nvPr/>
        </p:nvSpPr>
        <p:spPr>
          <a:xfrm>
            <a:off x="11277600" y="1127659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CC8AF083-2C41-3C98-8D14-F8B0DAEFE322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37" name="!!df">
            <a:extLst>
              <a:ext uri="{FF2B5EF4-FFF2-40B4-BE49-F238E27FC236}">
                <a16:creationId xmlns:a16="http://schemas.microsoft.com/office/drawing/2014/main" id="{BAB85CFB-691A-F456-C161-FF22095E41B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11115195" y="2297316"/>
            <a:ext cx="1909465" cy="5374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!!af">
            <a:extLst>
              <a:ext uri="{FF2B5EF4-FFF2-40B4-BE49-F238E27FC236}">
                <a16:creationId xmlns:a16="http://schemas.microsoft.com/office/drawing/2014/main" id="{5420A008-7616-CA11-D943-7A193490E8E5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2670618" y="2754769"/>
            <a:ext cx="10354042" cy="47651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!!bd">
            <a:extLst>
              <a:ext uri="{FF2B5EF4-FFF2-40B4-BE49-F238E27FC236}">
                <a16:creationId xmlns:a16="http://schemas.microsoft.com/office/drawing/2014/main" id="{36A1F051-CA7D-E2A7-FDDE-EFF124E80FCA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1405652" y="2297316"/>
            <a:ext cx="9062965" cy="370903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!!bc">
            <a:extLst>
              <a:ext uri="{FF2B5EF4-FFF2-40B4-BE49-F238E27FC236}">
                <a16:creationId xmlns:a16="http://schemas.microsoft.com/office/drawing/2014/main" id="{9BACFC18-F6CB-5B79-9C31-BD06AB548B3C}"/>
              </a:ext>
            </a:extLst>
          </p:cNvPr>
          <p:cNvCxnSpPr>
            <a:cxnSpLocks/>
            <a:stCxn id="34" idx="2"/>
            <a:endCxn id="33" idx="5"/>
          </p:cNvCxnSpPr>
          <p:nvPr/>
        </p:nvCxnSpPr>
        <p:spPr>
          <a:xfrm flipH="1" flipV="1">
            <a:off x="1405652" y="6598007"/>
            <a:ext cx="7280418" cy="4739857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!!be">
            <a:extLst>
              <a:ext uri="{FF2B5EF4-FFF2-40B4-BE49-F238E27FC236}">
                <a16:creationId xmlns:a16="http://schemas.microsoft.com/office/drawing/2014/main" id="{588BB187-DD7F-9F3F-F127-191187D5DAB9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1405652" y="6598007"/>
            <a:ext cx="10005859" cy="4801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!!ef">
            <a:extLst>
              <a:ext uri="{FF2B5EF4-FFF2-40B4-BE49-F238E27FC236}">
                <a16:creationId xmlns:a16="http://schemas.microsoft.com/office/drawing/2014/main" id="{06AA3168-07FA-9BF0-F51B-14700E5F5CC7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11734800" y="8234081"/>
            <a:ext cx="1613149" cy="316505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!!ab">
            <a:extLst>
              <a:ext uri="{FF2B5EF4-FFF2-40B4-BE49-F238E27FC236}">
                <a16:creationId xmlns:a16="http://schemas.microsoft.com/office/drawing/2014/main" id="{04BFB163-C3C2-9D58-4CBE-CAAAE66B0243}"/>
              </a:ext>
            </a:extLst>
          </p:cNvPr>
          <p:cNvCxnSpPr>
            <a:cxnSpLocks/>
            <a:stCxn id="33" idx="0"/>
            <a:endCxn id="31" idx="3"/>
          </p:cNvCxnSpPr>
          <p:nvPr/>
        </p:nvCxnSpPr>
        <p:spPr>
          <a:xfrm flipV="1">
            <a:off x="1082363" y="2754769"/>
            <a:ext cx="941677" cy="3129043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!!ad">
            <a:extLst>
              <a:ext uri="{FF2B5EF4-FFF2-40B4-BE49-F238E27FC236}">
                <a16:creationId xmlns:a16="http://schemas.microsoft.com/office/drawing/2014/main" id="{30C60E4C-DAE5-9F39-BF00-DAD9D863388D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!!ac">
            <a:extLst>
              <a:ext uri="{FF2B5EF4-FFF2-40B4-BE49-F238E27FC236}">
                <a16:creationId xmlns:a16="http://schemas.microsoft.com/office/drawing/2014/main" id="{50F68362-FBC4-291D-E5F2-1553DC54BFD7}"/>
              </a:ext>
            </a:extLst>
          </p:cNvPr>
          <p:cNvCxnSpPr>
            <a:cxnSpLocks/>
            <a:stCxn id="34" idx="0"/>
            <a:endCxn id="31" idx="5"/>
          </p:cNvCxnSpPr>
          <p:nvPr/>
        </p:nvCxnSpPr>
        <p:spPr>
          <a:xfrm flipH="1" flipV="1">
            <a:off x="2670618" y="2754769"/>
            <a:ext cx="6472652" cy="816472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!!ce">
            <a:extLst>
              <a:ext uri="{FF2B5EF4-FFF2-40B4-BE49-F238E27FC236}">
                <a16:creationId xmlns:a16="http://schemas.microsoft.com/office/drawing/2014/main" id="{5DA3B6D9-0605-0D29-0140-DE5A0CD68ACC}"/>
              </a:ext>
            </a:extLst>
          </p:cNvPr>
          <p:cNvCxnSpPr>
            <a:cxnSpLocks/>
            <a:stCxn id="34" idx="6"/>
            <a:endCxn id="35" idx="3"/>
          </p:cNvCxnSpPr>
          <p:nvPr/>
        </p:nvCxnSpPr>
        <p:spPr>
          <a:xfrm>
            <a:off x="9600470" y="11337864"/>
            <a:ext cx="1811041" cy="65292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!!bf">
            <a:extLst>
              <a:ext uri="{FF2B5EF4-FFF2-40B4-BE49-F238E27FC236}">
                <a16:creationId xmlns:a16="http://schemas.microsoft.com/office/drawing/2014/main" id="{D5731923-F0E2-1CC6-39AD-570542F2899A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1539563" y="6302178"/>
            <a:ext cx="11485097" cy="121770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DF987C-272A-BA12-B981-1CAA9B6FAB29}"/>
              </a:ext>
            </a:extLst>
          </p:cNvPr>
          <p:cNvSpPr txBox="1"/>
          <p:nvPr/>
        </p:nvSpPr>
        <p:spPr>
          <a:xfrm>
            <a:off x="5179569" y="634646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565452-457C-5B3B-37AF-3CE89174E36C}"/>
              </a:ext>
            </a:extLst>
          </p:cNvPr>
          <p:cNvSpPr txBox="1"/>
          <p:nvPr/>
        </p:nvSpPr>
        <p:spPr>
          <a:xfrm>
            <a:off x="7073056" y="371651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99614E-D262-550D-3329-3EB5B6D3472C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3D1FB7-4507-89EC-231D-85914000A249}"/>
              </a:ext>
            </a:extLst>
          </p:cNvPr>
          <p:cNvSpPr txBox="1"/>
          <p:nvPr/>
        </p:nvSpPr>
        <p:spPr>
          <a:xfrm>
            <a:off x="1045571" y="340687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018083-680C-F05F-05F2-D30382FA1DA3}"/>
              </a:ext>
            </a:extLst>
          </p:cNvPr>
          <p:cNvSpPr txBox="1"/>
          <p:nvPr/>
        </p:nvSpPr>
        <p:spPr>
          <a:xfrm>
            <a:off x="10234767" y="11133526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7F9FD4-3F90-3DC0-8863-701D2525ADBD}"/>
              </a:ext>
            </a:extLst>
          </p:cNvPr>
          <p:cNvSpPr txBox="1"/>
          <p:nvPr/>
        </p:nvSpPr>
        <p:spPr>
          <a:xfrm>
            <a:off x="5629185" y="753538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BB0219-ADED-CEBD-B589-830F5A6CE523}"/>
              </a:ext>
            </a:extLst>
          </p:cNvPr>
          <p:cNvSpPr txBox="1"/>
          <p:nvPr/>
        </p:nvSpPr>
        <p:spPr>
          <a:xfrm>
            <a:off x="10521678" y="7103850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7E782F-63DA-C17E-4D1A-79DBB06F9588}"/>
              </a:ext>
            </a:extLst>
          </p:cNvPr>
          <p:cNvSpPr txBox="1"/>
          <p:nvPr/>
        </p:nvSpPr>
        <p:spPr>
          <a:xfrm>
            <a:off x="11903581" y="935516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ED5BEC-5624-1DD9-4C3E-7372FA4DDE45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5AF6141-BFCD-9228-26AD-4E9E8A12378F}"/>
              </a:ext>
            </a:extLst>
          </p:cNvPr>
          <p:cNvSpPr/>
          <p:nvPr/>
        </p:nvSpPr>
        <p:spPr>
          <a:xfrm>
            <a:off x="10952492" y="3097902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V-S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D8589E-20AF-7A40-6FF3-2778C7BB51E0}"/>
              </a:ext>
            </a:extLst>
          </p:cNvPr>
          <p:cNvSpPr txBox="1"/>
          <p:nvPr/>
        </p:nvSpPr>
        <p:spPr>
          <a:xfrm>
            <a:off x="4552583" y="8437133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81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0F20EA7E-CED9-DC8F-45EF-90D73804A596}"/>
              </a:ext>
            </a:extLst>
          </p:cNvPr>
          <p:cNvSpPr/>
          <p:nvPr/>
        </p:nvSpPr>
        <p:spPr>
          <a:xfrm>
            <a:off x="13967554" y="364696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Start with a trivial cut {a}, V-{a}.</a:t>
            </a:r>
          </a:p>
        </p:txBody>
      </p:sp>
      <p:sp>
        <p:nvSpPr>
          <p:cNvPr id="8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5B8CEA68-262C-00A7-4F94-2D65A3614E99}"/>
              </a:ext>
            </a:extLst>
          </p:cNvPr>
          <p:cNvSpPr/>
          <p:nvPr/>
        </p:nvSpPr>
        <p:spPr>
          <a:xfrm>
            <a:off x="13967553" y="1995082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property.</a:t>
            </a:r>
          </a:p>
        </p:txBody>
      </p:sp>
      <p:sp>
        <p:nvSpPr>
          <p:cNvPr id="17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4C34595C-7EA0-2BDF-51EA-0F12A0D5C227}"/>
              </a:ext>
            </a:extLst>
          </p:cNvPr>
          <p:cNvSpPr/>
          <p:nvPr/>
        </p:nvSpPr>
        <p:spPr>
          <a:xfrm>
            <a:off x="13967552" y="3765953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 again.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90CD80-D7D9-4FB7-D5FD-C9ACFB1F088A}"/>
              </a:ext>
            </a:extLst>
          </p:cNvPr>
          <p:cNvSpPr txBox="1"/>
          <p:nvPr/>
        </p:nvSpPr>
        <p:spPr>
          <a:xfrm>
            <a:off x="6761225" y="242293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366905313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star1">
            <a:extLst>
              <a:ext uri="{FF2B5EF4-FFF2-40B4-BE49-F238E27FC236}">
                <a16:creationId xmlns:a16="http://schemas.microsoft.com/office/drawing/2014/main" id="{2F126BF3-06DB-B4F1-4A8A-DFC8C100AF43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!!star8">
            <a:extLst>
              <a:ext uri="{FF2B5EF4-FFF2-40B4-BE49-F238E27FC236}">
                <a16:creationId xmlns:a16="http://schemas.microsoft.com/office/drawing/2014/main" id="{D2CB3278-BCAD-6D0D-9AF5-4D663E5BD057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!!star5">
            <a:extLst>
              <a:ext uri="{FF2B5EF4-FFF2-40B4-BE49-F238E27FC236}">
                <a16:creationId xmlns:a16="http://schemas.microsoft.com/office/drawing/2014/main" id="{7EB3999C-AE0C-C9FA-F583-18D7D2E8F9C5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2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!!star4">
            <a:extLst>
              <a:ext uri="{FF2B5EF4-FFF2-40B4-BE49-F238E27FC236}">
                <a16:creationId xmlns:a16="http://schemas.microsoft.com/office/drawing/2014/main" id="{45CDADE7-538A-5F78-C855-DED992B5743F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3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!!star3">
            <a:extLst>
              <a:ext uri="{FF2B5EF4-FFF2-40B4-BE49-F238E27FC236}">
                <a16:creationId xmlns:a16="http://schemas.microsoft.com/office/drawing/2014/main" id="{EFC21DBE-33EE-A426-6C0F-479B136456BC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5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!!star2">
            <a:extLst>
              <a:ext uri="{FF2B5EF4-FFF2-40B4-BE49-F238E27FC236}">
                <a16:creationId xmlns:a16="http://schemas.microsoft.com/office/drawing/2014/main" id="{E1ACD68E-A1C5-B724-4392-FE4ABCEBB518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6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352E097-0466-7C78-10AE-440FFD8FBAFA}"/>
              </a:ext>
            </a:extLst>
          </p:cNvPr>
          <p:cNvSpPr/>
          <p:nvPr/>
        </p:nvSpPr>
        <p:spPr>
          <a:xfrm>
            <a:off x="1300210" y="11810820"/>
            <a:ext cx="2227608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Label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A6D3CAE-69BD-BDBE-DCF7-D1ED51ED04A2}"/>
              </a:ext>
            </a:extLst>
          </p:cNvPr>
          <p:cNvSpPr/>
          <p:nvPr/>
        </p:nvSpPr>
        <p:spPr>
          <a:xfrm>
            <a:off x="4143842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03B52C4-4278-1B3A-4A4F-E52ADBAB5564}"/>
              </a:ext>
            </a:extLst>
          </p:cNvPr>
          <p:cNvSpPr/>
          <p:nvPr/>
        </p:nvSpPr>
        <p:spPr>
          <a:xfrm>
            <a:off x="4953019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A656A8B-E99A-7547-9843-7E4D485813E5}"/>
              </a:ext>
            </a:extLst>
          </p:cNvPr>
          <p:cNvSpPr/>
          <p:nvPr/>
        </p:nvSpPr>
        <p:spPr>
          <a:xfrm>
            <a:off x="5762196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0D22DBB-C532-9976-2DE7-506F11642E93}"/>
              </a:ext>
            </a:extLst>
          </p:cNvPr>
          <p:cNvSpPr/>
          <p:nvPr/>
        </p:nvSpPr>
        <p:spPr>
          <a:xfrm>
            <a:off x="6571373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EB39F74-E1E3-D670-55DF-96516926D064}"/>
              </a:ext>
            </a:extLst>
          </p:cNvPr>
          <p:cNvSpPr/>
          <p:nvPr/>
        </p:nvSpPr>
        <p:spPr>
          <a:xfrm>
            <a:off x="7380550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A6F54B-790D-D7BB-D49D-6D99B659DBF5}"/>
              </a:ext>
            </a:extLst>
          </p:cNvPr>
          <p:cNvSpPr/>
          <p:nvPr/>
        </p:nvSpPr>
        <p:spPr>
          <a:xfrm>
            <a:off x="8189727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!!star1">
            <a:extLst>
              <a:ext uri="{FF2B5EF4-FFF2-40B4-BE49-F238E27FC236}">
                <a16:creationId xmlns:a16="http://schemas.microsoft.com/office/drawing/2014/main" id="{89002A7D-2672-5831-FB46-AA878997195A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7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85807AD4-E43B-A751-F1C2-3C1312E47A0E}"/>
              </a:ext>
            </a:extLst>
          </p:cNvPr>
          <p:cNvSpPr/>
          <p:nvPr/>
        </p:nvSpPr>
        <p:spPr>
          <a:xfrm>
            <a:off x="15492086" y="693807"/>
            <a:ext cx="8358514" cy="1431100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We will create a label array.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Intially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 each node is a singleton</a:t>
            </a:r>
          </a:p>
        </p:txBody>
      </p:sp>
      <p:sp>
        <p:nvSpPr>
          <p:cNvPr id="39" name="Candy: A problem on leetcode">
            <a:extLst>
              <a:ext uri="{FF2B5EF4-FFF2-40B4-BE49-F238E27FC236}">
                <a16:creationId xmlns:a16="http://schemas.microsoft.com/office/drawing/2014/main" id="{8BC5D4A0-E668-C60E-39D6-C8056EED740D}"/>
              </a:ext>
            </a:extLst>
          </p:cNvPr>
          <p:cNvSpPr/>
          <p:nvPr/>
        </p:nvSpPr>
        <p:spPr>
          <a:xfrm>
            <a:off x="15492086" y="2558294"/>
            <a:ext cx="8358514" cy="1431100"/>
          </a:xfrm>
          <a:prstGeom prst="roundRect">
            <a:avLst>
              <a:gd name="adj" fmla="val 1661"/>
            </a:avLst>
          </a:prstGeom>
          <a:gradFill>
            <a:gsLst>
              <a:gs pos="0">
                <a:srgbClr val="FF40FF">
                  <a:alpha val="93276"/>
                </a:srgbClr>
              </a:gs>
              <a:gs pos="100000">
                <a:srgbClr val="FF2600">
                  <a:alpha val="93276"/>
                </a:srgbClr>
              </a:gs>
            </a:gsLst>
            <a:lin ang="5460000" scaled="0"/>
          </a:gradFill>
          <a:ln w="12700">
            <a:solidFill>
              <a:srgbClr val="000000">
                <a:alpha val="93276"/>
              </a:srgbClr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rPr lang="en-US" sz="4000" dirty="0"/>
              <a:t>What </a:t>
            </a:r>
            <a:r>
              <a:rPr lang="en-US" sz="4000" dirty="0" err="1"/>
              <a:t>shold</a:t>
            </a:r>
            <a:r>
              <a:rPr lang="en-US" sz="4000" dirty="0"/>
              <a:t> be the label for node 1?</a:t>
            </a:r>
            <a:endParaRPr sz="4000" dirty="0"/>
          </a:p>
        </p:txBody>
      </p:sp>
      <p:sp>
        <p:nvSpPr>
          <p:cNvPr id="40" name="!!star1">
            <a:extLst>
              <a:ext uri="{FF2B5EF4-FFF2-40B4-BE49-F238E27FC236}">
                <a16:creationId xmlns:a16="http://schemas.microsoft.com/office/drawing/2014/main" id="{005A8A1F-BBBA-BDA2-6A99-C03810DBD463}"/>
              </a:ext>
            </a:extLst>
          </p:cNvPr>
          <p:cNvSpPr/>
          <p:nvPr/>
        </p:nvSpPr>
        <p:spPr>
          <a:xfrm>
            <a:off x="4021306" y="11810820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!!star5">
            <a:extLst>
              <a:ext uri="{FF2B5EF4-FFF2-40B4-BE49-F238E27FC236}">
                <a16:creationId xmlns:a16="http://schemas.microsoft.com/office/drawing/2014/main" id="{56CD30D3-DB78-B4AF-96F4-7DF9D91CAF76}"/>
              </a:ext>
            </a:extLst>
          </p:cNvPr>
          <p:cNvSpPr/>
          <p:nvPr/>
        </p:nvSpPr>
        <p:spPr>
          <a:xfrm>
            <a:off x="3193502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2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!!star4">
            <a:extLst>
              <a:ext uri="{FF2B5EF4-FFF2-40B4-BE49-F238E27FC236}">
                <a16:creationId xmlns:a16="http://schemas.microsoft.com/office/drawing/2014/main" id="{7700195A-9CBE-9703-C168-79A7C0CF2DA1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3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!!star3">
            <a:extLst>
              <a:ext uri="{FF2B5EF4-FFF2-40B4-BE49-F238E27FC236}">
                <a16:creationId xmlns:a16="http://schemas.microsoft.com/office/drawing/2014/main" id="{08095729-5220-A783-61FB-2881F9DFA5D2}"/>
              </a:ext>
            </a:extLst>
          </p:cNvPr>
          <p:cNvSpPr/>
          <p:nvPr/>
        </p:nvSpPr>
        <p:spPr>
          <a:xfrm>
            <a:off x="6057014" y="816951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5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!!star2">
            <a:extLst>
              <a:ext uri="{FF2B5EF4-FFF2-40B4-BE49-F238E27FC236}">
                <a16:creationId xmlns:a16="http://schemas.microsoft.com/office/drawing/2014/main" id="{D494E06C-BD99-6283-BBF3-87BD0898E60B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6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!!star8">
            <a:extLst>
              <a:ext uri="{FF2B5EF4-FFF2-40B4-BE49-F238E27FC236}">
                <a16:creationId xmlns:a16="http://schemas.microsoft.com/office/drawing/2014/main" id="{7877A37F-66A6-A1C0-0945-03A49785A709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8783223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200"/>
                                        <p:tgtEl>
                                          <p:spTgt spid="3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star1">
            <a:extLst>
              <a:ext uri="{FF2B5EF4-FFF2-40B4-BE49-F238E27FC236}">
                <a16:creationId xmlns:a16="http://schemas.microsoft.com/office/drawing/2014/main" id="{2F126BF3-06DB-B4F1-4A8A-DFC8C100AF43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!!star8">
            <a:extLst>
              <a:ext uri="{FF2B5EF4-FFF2-40B4-BE49-F238E27FC236}">
                <a16:creationId xmlns:a16="http://schemas.microsoft.com/office/drawing/2014/main" id="{D2CB3278-BCAD-6D0D-9AF5-4D663E5BD057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!!star5">
            <a:extLst>
              <a:ext uri="{FF2B5EF4-FFF2-40B4-BE49-F238E27FC236}">
                <a16:creationId xmlns:a16="http://schemas.microsoft.com/office/drawing/2014/main" id="{7EB3999C-AE0C-C9FA-F583-18D7D2E8F9C5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2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!!star4">
            <a:extLst>
              <a:ext uri="{FF2B5EF4-FFF2-40B4-BE49-F238E27FC236}">
                <a16:creationId xmlns:a16="http://schemas.microsoft.com/office/drawing/2014/main" id="{45CDADE7-538A-5F78-C855-DED992B5743F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3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!!star3">
            <a:extLst>
              <a:ext uri="{FF2B5EF4-FFF2-40B4-BE49-F238E27FC236}">
                <a16:creationId xmlns:a16="http://schemas.microsoft.com/office/drawing/2014/main" id="{EFC21DBE-33EE-A426-6C0F-479B136456BC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5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!!star2">
            <a:extLst>
              <a:ext uri="{FF2B5EF4-FFF2-40B4-BE49-F238E27FC236}">
                <a16:creationId xmlns:a16="http://schemas.microsoft.com/office/drawing/2014/main" id="{E1ACD68E-A1C5-B724-4392-FE4ABCEBB518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6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352E097-0466-7C78-10AE-440FFD8FBAFA}"/>
              </a:ext>
            </a:extLst>
          </p:cNvPr>
          <p:cNvSpPr/>
          <p:nvPr/>
        </p:nvSpPr>
        <p:spPr>
          <a:xfrm>
            <a:off x="1300210" y="11810820"/>
            <a:ext cx="2227608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Label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A6D3CAE-69BD-BDBE-DCF7-D1ED51ED04A2}"/>
              </a:ext>
            </a:extLst>
          </p:cNvPr>
          <p:cNvSpPr/>
          <p:nvPr/>
        </p:nvSpPr>
        <p:spPr>
          <a:xfrm>
            <a:off x="4143842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03B52C4-4278-1B3A-4A4F-E52ADBAB5564}"/>
              </a:ext>
            </a:extLst>
          </p:cNvPr>
          <p:cNvSpPr/>
          <p:nvPr/>
        </p:nvSpPr>
        <p:spPr>
          <a:xfrm>
            <a:off x="4953019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A656A8B-E99A-7547-9843-7E4D485813E5}"/>
              </a:ext>
            </a:extLst>
          </p:cNvPr>
          <p:cNvSpPr/>
          <p:nvPr/>
        </p:nvSpPr>
        <p:spPr>
          <a:xfrm>
            <a:off x="5762196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3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0D22DBB-C532-9976-2DE7-506F11642E93}"/>
              </a:ext>
            </a:extLst>
          </p:cNvPr>
          <p:cNvSpPr/>
          <p:nvPr/>
        </p:nvSpPr>
        <p:spPr>
          <a:xfrm>
            <a:off x="6571373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4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EB39F74-E1E3-D670-55DF-96516926D064}"/>
              </a:ext>
            </a:extLst>
          </p:cNvPr>
          <p:cNvSpPr/>
          <p:nvPr/>
        </p:nvSpPr>
        <p:spPr>
          <a:xfrm>
            <a:off x="7380550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5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A6F54B-790D-D7BB-D49D-6D99B659DBF5}"/>
              </a:ext>
            </a:extLst>
          </p:cNvPr>
          <p:cNvSpPr/>
          <p:nvPr/>
        </p:nvSpPr>
        <p:spPr>
          <a:xfrm>
            <a:off x="8189727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6</a:t>
            </a:r>
          </a:p>
        </p:txBody>
      </p:sp>
      <p:sp>
        <p:nvSpPr>
          <p:cNvPr id="36" name="!!star1">
            <a:extLst>
              <a:ext uri="{FF2B5EF4-FFF2-40B4-BE49-F238E27FC236}">
                <a16:creationId xmlns:a16="http://schemas.microsoft.com/office/drawing/2014/main" id="{89002A7D-2672-5831-FB46-AA878997195A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8" name="!!star5">
            <a:extLst>
              <a:ext uri="{FF2B5EF4-FFF2-40B4-BE49-F238E27FC236}">
                <a16:creationId xmlns:a16="http://schemas.microsoft.com/office/drawing/2014/main" id="{56CD30D3-DB78-B4AF-96F4-7DF9D91CAF76}"/>
              </a:ext>
            </a:extLst>
          </p:cNvPr>
          <p:cNvSpPr/>
          <p:nvPr/>
        </p:nvSpPr>
        <p:spPr>
          <a:xfrm>
            <a:off x="4862263" y="1173576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2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9" name="!!star4">
            <a:extLst>
              <a:ext uri="{FF2B5EF4-FFF2-40B4-BE49-F238E27FC236}">
                <a16:creationId xmlns:a16="http://schemas.microsoft.com/office/drawing/2014/main" id="{7700195A-9CBE-9703-C168-79A7C0CF2DA1}"/>
              </a:ext>
            </a:extLst>
          </p:cNvPr>
          <p:cNvSpPr/>
          <p:nvPr/>
        </p:nvSpPr>
        <p:spPr>
          <a:xfrm>
            <a:off x="5703220" y="1173576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3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0" name="!!star3">
            <a:extLst>
              <a:ext uri="{FF2B5EF4-FFF2-40B4-BE49-F238E27FC236}">
                <a16:creationId xmlns:a16="http://schemas.microsoft.com/office/drawing/2014/main" id="{08095729-5220-A783-61FB-2881F9DFA5D2}"/>
              </a:ext>
            </a:extLst>
          </p:cNvPr>
          <p:cNvSpPr/>
          <p:nvPr/>
        </p:nvSpPr>
        <p:spPr>
          <a:xfrm>
            <a:off x="7307921" y="1173576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5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1" name="!!star2">
            <a:extLst>
              <a:ext uri="{FF2B5EF4-FFF2-40B4-BE49-F238E27FC236}">
                <a16:creationId xmlns:a16="http://schemas.microsoft.com/office/drawing/2014/main" id="{D494E06C-BD99-6283-BBF3-87BD0898E60B}"/>
              </a:ext>
            </a:extLst>
          </p:cNvPr>
          <p:cNvSpPr/>
          <p:nvPr/>
        </p:nvSpPr>
        <p:spPr>
          <a:xfrm>
            <a:off x="8091450" y="1173576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6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12" name="!!star8">
            <a:extLst>
              <a:ext uri="{FF2B5EF4-FFF2-40B4-BE49-F238E27FC236}">
                <a16:creationId xmlns:a16="http://schemas.microsoft.com/office/drawing/2014/main" id="{7877A37F-66A6-A1C0-0945-03A49785A709}"/>
              </a:ext>
            </a:extLst>
          </p:cNvPr>
          <p:cNvSpPr/>
          <p:nvPr/>
        </p:nvSpPr>
        <p:spPr>
          <a:xfrm>
            <a:off x="6486749" y="1173576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</p:spTree>
    <p:extLst>
      <p:ext uri="{BB962C8B-B14F-4D97-AF65-F5344CB8AC3E}">
        <p14:creationId xmlns:p14="http://schemas.microsoft.com/office/powerpoint/2010/main" val="17093619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9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5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9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dissolve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500"/>
                            </p:stCondLst>
                            <p:childTnLst>
                              <p:par>
                                <p:cTn id="21" presetID="9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3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9" dur="500"/>
                                        <p:tgtEl>
                                          <p:spTgt spid="3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2" dur="500"/>
                                        <p:tgtEl>
                                          <p:spTgt spid="3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star1">
            <a:extLst>
              <a:ext uri="{FF2B5EF4-FFF2-40B4-BE49-F238E27FC236}">
                <a16:creationId xmlns:a16="http://schemas.microsoft.com/office/drawing/2014/main" id="{2F126BF3-06DB-B4F1-4A8A-DFC8C100AF43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!!star8">
            <a:extLst>
              <a:ext uri="{FF2B5EF4-FFF2-40B4-BE49-F238E27FC236}">
                <a16:creationId xmlns:a16="http://schemas.microsoft.com/office/drawing/2014/main" id="{D2CB3278-BCAD-6D0D-9AF5-4D663E5BD057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!!star5">
            <a:extLst>
              <a:ext uri="{FF2B5EF4-FFF2-40B4-BE49-F238E27FC236}">
                <a16:creationId xmlns:a16="http://schemas.microsoft.com/office/drawing/2014/main" id="{7EB3999C-AE0C-C9FA-F583-18D7D2E8F9C5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2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!!star4">
            <a:extLst>
              <a:ext uri="{FF2B5EF4-FFF2-40B4-BE49-F238E27FC236}">
                <a16:creationId xmlns:a16="http://schemas.microsoft.com/office/drawing/2014/main" id="{45CDADE7-538A-5F78-C855-DED992B5743F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3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!!star3">
            <a:extLst>
              <a:ext uri="{FF2B5EF4-FFF2-40B4-BE49-F238E27FC236}">
                <a16:creationId xmlns:a16="http://schemas.microsoft.com/office/drawing/2014/main" id="{EFC21DBE-33EE-A426-6C0F-479B136456BC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5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!!star2">
            <a:extLst>
              <a:ext uri="{FF2B5EF4-FFF2-40B4-BE49-F238E27FC236}">
                <a16:creationId xmlns:a16="http://schemas.microsoft.com/office/drawing/2014/main" id="{E1ACD68E-A1C5-B724-4392-FE4ABCEBB518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6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352E097-0466-7C78-10AE-440FFD8FBAFA}"/>
              </a:ext>
            </a:extLst>
          </p:cNvPr>
          <p:cNvSpPr/>
          <p:nvPr/>
        </p:nvSpPr>
        <p:spPr>
          <a:xfrm>
            <a:off x="1300210" y="11810820"/>
            <a:ext cx="2227608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Label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A6D3CAE-69BD-BDBE-DCF7-D1ED51ED04A2}"/>
              </a:ext>
            </a:extLst>
          </p:cNvPr>
          <p:cNvSpPr/>
          <p:nvPr/>
        </p:nvSpPr>
        <p:spPr>
          <a:xfrm>
            <a:off x="4143842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03B52C4-4278-1B3A-4A4F-E52ADBAB5564}"/>
              </a:ext>
            </a:extLst>
          </p:cNvPr>
          <p:cNvSpPr/>
          <p:nvPr/>
        </p:nvSpPr>
        <p:spPr>
          <a:xfrm>
            <a:off x="4953019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2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A656A8B-E99A-7547-9843-7E4D485813E5}"/>
              </a:ext>
            </a:extLst>
          </p:cNvPr>
          <p:cNvSpPr/>
          <p:nvPr/>
        </p:nvSpPr>
        <p:spPr>
          <a:xfrm>
            <a:off x="5762196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3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0D22DBB-C532-9976-2DE7-506F11642E93}"/>
              </a:ext>
            </a:extLst>
          </p:cNvPr>
          <p:cNvSpPr/>
          <p:nvPr/>
        </p:nvSpPr>
        <p:spPr>
          <a:xfrm>
            <a:off x="6571373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4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EB39F74-E1E3-D670-55DF-96516926D064}"/>
              </a:ext>
            </a:extLst>
          </p:cNvPr>
          <p:cNvSpPr/>
          <p:nvPr/>
        </p:nvSpPr>
        <p:spPr>
          <a:xfrm>
            <a:off x="7380550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5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A6F54B-790D-D7BB-D49D-6D99B659DBF5}"/>
              </a:ext>
            </a:extLst>
          </p:cNvPr>
          <p:cNvSpPr/>
          <p:nvPr/>
        </p:nvSpPr>
        <p:spPr>
          <a:xfrm>
            <a:off x="8189727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6</a:t>
            </a:r>
          </a:p>
        </p:txBody>
      </p:sp>
      <p:sp>
        <p:nvSpPr>
          <p:cNvPr id="36" name="!!star1">
            <a:extLst>
              <a:ext uri="{FF2B5EF4-FFF2-40B4-BE49-F238E27FC236}">
                <a16:creationId xmlns:a16="http://schemas.microsoft.com/office/drawing/2014/main" id="{89002A7D-2672-5831-FB46-AA878997195A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D01D86-7066-B424-5AC0-C6AA51AC0E36}"/>
              </a:ext>
            </a:extLst>
          </p:cNvPr>
          <p:cNvCxnSpPr>
            <a:cxnSpLocks/>
            <a:stCxn id="4" idx="1"/>
            <a:endCxn id="36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Candy: A problem on leetcode">
            <a:extLst>
              <a:ext uri="{FF2B5EF4-FFF2-40B4-BE49-F238E27FC236}">
                <a16:creationId xmlns:a16="http://schemas.microsoft.com/office/drawing/2014/main" id="{7DC172B9-E23C-2A8F-3440-C56870127479}"/>
              </a:ext>
            </a:extLst>
          </p:cNvPr>
          <p:cNvSpPr/>
          <p:nvPr/>
        </p:nvSpPr>
        <p:spPr>
          <a:xfrm>
            <a:off x="15000043" y="732690"/>
            <a:ext cx="8358514" cy="1431100"/>
          </a:xfrm>
          <a:prstGeom prst="roundRect">
            <a:avLst>
              <a:gd name="adj" fmla="val 1661"/>
            </a:avLst>
          </a:prstGeom>
          <a:gradFill>
            <a:gsLst>
              <a:gs pos="0">
                <a:srgbClr val="FF40FF">
                  <a:alpha val="93276"/>
                </a:srgbClr>
              </a:gs>
              <a:gs pos="100000">
                <a:srgbClr val="FF2600">
                  <a:alpha val="93276"/>
                </a:srgbClr>
              </a:gs>
            </a:gsLst>
            <a:lin ang="5460000" scaled="0"/>
          </a:gradFill>
          <a:ln w="12700">
            <a:solidFill>
              <a:srgbClr val="000000">
                <a:alpha val="93276"/>
              </a:srgbClr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rPr lang="en-US" sz="4000" dirty="0"/>
              <a:t>What should you do if the edge (1,2) is added?</a:t>
            </a:r>
            <a:endParaRPr sz="4000" dirty="0"/>
          </a:p>
        </p:txBody>
      </p:sp>
      <p:sp>
        <p:nvSpPr>
          <p:cNvPr id="17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14E3F1DF-23E9-5B3D-E011-4393222C8776}"/>
              </a:ext>
            </a:extLst>
          </p:cNvPr>
          <p:cNvSpPr/>
          <p:nvPr/>
        </p:nvSpPr>
        <p:spPr>
          <a:xfrm>
            <a:off x="15000043" y="2738431"/>
            <a:ext cx="8358514" cy="836042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Change the label of 1 or 2.</a:t>
            </a:r>
          </a:p>
        </p:txBody>
      </p:sp>
    </p:spTree>
    <p:extLst>
      <p:ext uri="{BB962C8B-B14F-4D97-AF65-F5344CB8AC3E}">
        <p14:creationId xmlns:p14="http://schemas.microsoft.com/office/powerpoint/2010/main" val="12603146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star1">
            <a:extLst>
              <a:ext uri="{FF2B5EF4-FFF2-40B4-BE49-F238E27FC236}">
                <a16:creationId xmlns:a16="http://schemas.microsoft.com/office/drawing/2014/main" id="{2F126BF3-06DB-B4F1-4A8A-DFC8C100AF43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!!star8">
            <a:extLst>
              <a:ext uri="{FF2B5EF4-FFF2-40B4-BE49-F238E27FC236}">
                <a16:creationId xmlns:a16="http://schemas.microsoft.com/office/drawing/2014/main" id="{D2CB3278-BCAD-6D0D-9AF5-4D663E5BD057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!!star5">
            <a:extLst>
              <a:ext uri="{FF2B5EF4-FFF2-40B4-BE49-F238E27FC236}">
                <a16:creationId xmlns:a16="http://schemas.microsoft.com/office/drawing/2014/main" id="{7EB3999C-AE0C-C9FA-F583-18D7D2E8F9C5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2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!!star4">
            <a:extLst>
              <a:ext uri="{FF2B5EF4-FFF2-40B4-BE49-F238E27FC236}">
                <a16:creationId xmlns:a16="http://schemas.microsoft.com/office/drawing/2014/main" id="{45CDADE7-538A-5F78-C855-DED992B5743F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3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!!star3">
            <a:extLst>
              <a:ext uri="{FF2B5EF4-FFF2-40B4-BE49-F238E27FC236}">
                <a16:creationId xmlns:a16="http://schemas.microsoft.com/office/drawing/2014/main" id="{EFC21DBE-33EE-A426-6C0F-479B136456BC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5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!!star2">
            <a:extLst>
              <a:ext uri="{FF2B5EF4-FFF2-40B4-BE49-F238E27FC236}">
                <a16:creationId xmlns:a16="http://schemas.microsoft.com/office/drawing/2014/main" id="{E1ACD68E-A1C5-B724-4392-FE4ABCEBB518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6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352E097-0466-7C78-10AE-440FFD8FBAFA}"/>
              </a:ext>
            </a:extLst>
          </p:cNvPr>
          <p:cNvSpPr/>
          <p:nvPr/>
        </p:nvSpPr>
        <p:spPr>
          <a:xfrm>
            <a:off x="1300210" y="11810820"/>
            <a:ext cx="2227608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Label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A6D3CAE-69BD-BDBE-DCF7-D1ED51ED04A2}"/>
              </a:ext>
            </a:extLst>
          </p:cNvPr>
          <p:cNvSpPr/>
          <p:nvPr/>
        </p:nvSpPr>
        <p:spPr>
          <a:xfrm>
            <a:off x="4143842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03B52C4-4278-1B3A-4A4F-E52ADBAB5564}"/>
              </a:ext>
            </a:extLst>
          </p:cNvPr>
          <p:cNvSpPr/>
          <p:nvPr/>
        </p:nvSpPr>
        <p:spPr>
          <a:xfrm>
            <a:off x="4953019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A656A8B-E99A-7547-9843-7E4D485813E5}"/>
              </a:ext>
            </a:extLst>
          </p:cNvPr>
          <p:cNvSpPr/>
          <p:nvPr/>
        </p:nvSpPr>
        <p:spPr>
          <a:xfrm>
            <a:off x="5762196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3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0D22DBB-C532-9976-2DE7-506F11642E93}"/>
              </a:ext>
            </a:extLst>
          </p:cNvPr>
          <p:cNvSpPr/>
          <p:nvPr/>
        </p:nvSpPr>
        <p:spPr>
          <a:xfrm>
            <a:off x="6571373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4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EB39F74-E1E3-D670-55DF-96516926D064}"/>
              </a:ext>
            </a:extLst>
          </p:cNvPr>
          <p:cNvSpPr/>
          <p:nvPr/>
        </p:nvSpPr>
        <p:spPr>
          <a:xfrm>
            <a:off x="7380550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5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A6F54B-790D-D7BB-D49D-6D99B659DBF5}"/>
              </a:ext>
            </a:extLst>
          </p:cNvPr>
          <p:cNvSpPr/>
          <p:nvPr/>
        </p:nvSpPr>
        <p:spPr>
          <a:xfrm>
            <a:off x="8189727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6</a:t>
            </a:r>
          </a:p>
        </p:txBody>
      </p:sp>
      <p:sp>
        <p:nvSpPr>
          <p:cNvPr id="36" name="!!star1">
            <a:extLst>
              <a:ext uri="{FF2B5EF4-FFF2-40B4-BE49-F238E27FC236}">
                <a16:creationId xmlns:a16="http://schemas.microsoft.com/office/drawing/2014/main" id="{89002A7D-2672-5831-FB46-AA878997195A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D01D86-7066-B424-5AC0-C6AA51AC0E36}"/>
              </a:ext>
            </a:extLst>
          </p:cNvPr>
          <p:cNvCxnSpPr>
            <a:cxnSpLocks/>
            <a:stCxn id="4" idx="1"/>
            <a:endCxn id="36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Candy: A problem on leetcode">
            <a:extLst>
              <a:ext uri="{FF2B5EF4-FFF2-40B4-BE49-F238E27FC236}">
                <a16:creationId xmlns:a16="http://schemas.microsoft.com/office/drawing/2014/main" id="{7DC172B9-E23C-2A8F-3440-C56870127479}"/>
              </a:ext>
            </a:extLst>
          </p:cNvPr>
          <p:cNvSpPr/>
          <p:nvPr/>
        </p:nvSpPr>
        <p:spPr>
          <a:xfrm>
            <a:off x="15000043" y="732690"/>
            <a:ext cx="8358514" cy="1431100"/>
          </a:xfrm>
          <a:prstGeom prst="roundRect">
            <a:avLst>
              <a:gd name="adj" fmla="val 1661"/>
            </a:avLst>
          </a:prstGeom>
          <a:gradFill>
            <a:gsLst>
              <a:gs pos="0">
                <a:srgbClr val="FF40FF">
                  <a:alpha val="93276"/>
                </a:srgbClr>
              </a:gs>
              <a:gs pos="100000">
                <a:srgbClr val="FF2600">
                  <a:alpha val="93276"/>
                </a:srgbClr>
              </a:gs>
            </a:gsLst>
            <a:lin ang="5460000" scaled="0"/>
          </a:gradFill>
          <a:ln w="12700">
            <a:solidFill>
              <a:srgbClr val="000000">
                <a:alpha val="93276"/>
              </a:srgbClr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rPr lang="en-US" sz="4000" dirty="0"/>
              <a:t>What should you do if the edge (1,2) is added?</a:t>
            </a:r>
            <a:endParaRPr sz="4000" dirty="0"/>
          </a:p>
        </p:txBody>
      </p:sp>
      <p:sp>
        <p:nvSpPr>
          <p:cNvPr id="17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14E3F1DF-23E9-5B3D-E011-4393222C8776}"/>
              </a:ext>
            </a:extLst>
          </p:cNvPr>
          <p:cNvSpPr/>
          <p:nvPr/>
        </p:nvSpPr>
        <p:spPr>
          <a:xfrm>
            <a:off x="15000043" y="2738431"/>
            <a:ext cx="8358514" cy="836042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Change the label of 1 or 2.</a:t>
            </a:r>
          </a:p>
        </p:txBody>
      </p:sp>
    </p:spTree>
    <p:extLst>
      <p:ext uri="{BB962C8B-B14F-4D97-AF65-F5344CB8AC3E}">
        <p14:creationId xmlns:p14="http://schemas.microsoft.com/office/powerpoint/2010/main" val="106152577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star1">
            <a:extLst>
              <a:ext uri="{FF2B5EF4-FFF2-40B4-BE49-F238E27FC236}">
                <a16:creationId xmlns:a16="http://schemas.microsoft.com/office/drawing/2014/main" id="{2F126BF3-06DB-B4F1-4A8A-DFC8C100AF43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!!star8">
            <a:extLst>
              <a:ext uri="{FF2B5EF4-FFF2-40B4-BE49-F238E27FC236}">
                <a16:creationId xmlns:a16="http://schemas.microsoft.com/office/drawing/2014/main" id="{D2CB3278-BCAD-6D0D-9AF5-4D663E5BD057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!!star5">
            <a:extLst>
              <a:ext uri="{FF2B5EF4-FFF2-40B4-BE49-F238E27FC236}">
                <a16:creationId xmlns:a16="http://schemas.microsoft.com/office/drawing/2014/main" id="{7EB3999C-AE0C-C9FA-F583-18D7D2E8F9C5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2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!!star4">
            <a:extLst>
              <a:ext uri="{FF2B5EF4-FFF2-40B4-BE49-F238E27FC236}">
                <a16:creationId xmlns:a16="http://schemas.microsoft.com/office/drawing/2014/main" id="{45CDADE7-538A-5F78-C855-DED992B5743F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3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!!star3">
            <a:extLst>
              <a:ext uri="{FF2B5EF4-FFF2-40B4-BE49-F238E27FC236}">
                <a16:creationId xmlns:a16="http://schemas.microsoft.com/office/drawing/2014/main" id="{EFC21DBE-33EE-A426-6C0F-479B136456BC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5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!!star2">
            <a:extLst>
              <a:ext uri="{FF2B5EF4-FFF2-40B4-BE49-F238E27FC236}">
                <a16:creationId xmlns:a16="http://schemas.microsoft.com/office/drawing/2014/main" id="{E1ACD68E-A1C5-B724-4392-FE4ABCEBB518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6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352E097-0466-7C78-10AE-440FFD8FBAFA}"/>
              </a:ext>
            </a:extLst>
          </p:cNvPr>
          <p:cNvSpPr/>
          <p:nvPr/>
        </p:nvSpPr>
        <p:spPr>
          <a:xfrm>
            <a:off x="1300210" y="11810820"/>
            <a:ext cx="2227608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Label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A6D3CAE-69BD-BDBE-DCF7-D1ED51ED04A2}"/>
              </a:ext>
            </a:extLst>
          </p:cNvPr>
          <p:cNvSpPr/>
          <p:nvPr/>
        </p:nvSpPr>
        <p:spPr>
          <a:xfrm>
            <a:off x="4143842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03B52C4-4278-1B3A-4A4F-E52ADBAB5564}"/>
              </a:ext>
            </a:extLst>
          </p:cNvPr>
          <p:cNvSpPr/>
          <p:nvPr/>
        </p:nvSpPr>
        <p:spPr>
          <a:xfrm>
            <a:off x="4953019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A656A8B-E99A-7547-9843-7E4D485813E5}"/>
              </a:ext>
            </a:extLst>
          </p:cNvPr>
          <p:cNvSpPr/>
          <p:nvPr/>
        </p:nvSpPr>
        <p:spPr>
          <a:xfrm>
            <a:off x="5762196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3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0D22DBB-C532-9976-2DE7-506F11642E93}"/>
              </a:ext>
            </a:extLst>
          </p:cNvPr>
          <p:cNvSpPr/>
          <p:nvPr/>
        </p:nvSpPr>
        <p:spPr>
          <a:xfrm>
            <a:off x="6571373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4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EB39F74-E1E3-D670-55DF-96516926D064}"/>
              </a:ext>
            </a:extLst>
          </p:cNvPr>
          <p:cNvSpPr/>
          <p:nvPr/>
        </p:nvSpPr>
        <p:spPr>
          <a:xfrm>
            <a:off x="7380550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5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A6F54B-790D-D7BB-D49D-6D99B659DBF5}"/>
              </a:ext>
            </a:extLst>
          </p:cNvPr>
          <p:cNvSpPr/>
          <p:nvPr/>
        </p:nvSpPr>
        <p:spPr>
          <a:xfrm>
            <a:off x="8189727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6</a:t>
            </a:r>
          </a:p>
        </p:txBody>
      </p:sp>
      <p:sp>
        <p:nvSpPr>
          <p:cNvPr id="36" name="!!star1">
            <a:extLst>
              <a:ext uri="{FF2B5EF4-FFF2-40B4-BE49-F238E27FC236}">
                <a16:creationId xmlns:a16="http://schemas.microsoft.com/office/drawing/2014/main" id="{89002A7D-2672-5831-FB46-AA878997195A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D01D86-7066-B424-5AC0-C6AA51AC0E36}"/>
              </a:ext>
            </a:extLst>
          </p:cNvPr>
          <p:cNvCxnSpPr>
            <a:cxnSpLocks/>
            <a:stCxn id="4" idx="1"/>
            <a:endCxn id="36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Candy: A problem on leetcode">
            <a:extLst>
              <a:ext uri="{FF2B5EF4-FFF2-40B4-BE49-F238E27FC236}">
                <a16:creationId xmlns:a16="http://schemas.microsoft.com/office/drawing/2014/main" id="{7DC172B9-E23C-2A8F-3440-C56870127479}"/>
              </a:ext>
            </a:extLst>
          </p:cNvPr>
          <p:cNvSpPr/>
          <p:nvPr/>
        </p:nvSpPr>
        <p:spPr>
          <a:xfrm>
            <a:off x="15000043" y="732690"/>
            <a:ext cx="8358514" cy="1431100"/>
          </a:xfrm>
          <a:prstGeom prst="roundRect">
            <a:avLst>
              <a:gd name="adj" fmla="val 1661"/>
            </a:avLst>
          </a:prstGeom>
          <a:gradFill>
            <a:gsLst>
              <a:gs pos="0">
                <a:srgbClr val="FF40FF">
                  <a:alpha val="93276"/>
                </a:srgbClr>
              </a:gs>
              <a:gs pos="100000">
                <a:srgbClr val="FF2600">
                  <a:alpha val="93276"/>
                </a:srgbClr>
              </a:gs>
            </a:gsLst>
            <a:lin ang="5460000" scaled="0"/>
          </a:gradFill>
          <a:ln w="12700">
            <a:solidFill>
              <a:srgbClr val="000000">
                <a:alpha val="93276"/>
              </a:srgbClr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rPr lang="en-US" sz="4000" dirty="0"/>
              <a:t>What should you do if the edge (4,6) is added?</a:t>
            </a:r>
            <a:endParaRPr sz="4000" dirty="0"/>
          </a:p>
        </p:txBody>
      </p:sp>
      <p:sp>
        <p:nvSpPr>
          <p:cNvPr id="17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14E3F1DF-23E9-5B3D-E011-4393222C8776}"/>
              </a:ext>
            </a:extLst>
          </p:cNvPr>
          <p:cNvSpPr/>
          <p:nvPr/>
        </p:nvSpPr>
        <p:spPr>
          <a:xfrm>
            <a:off x="15000043" y="2738431"/>
            <a:ext cx="8358514" cy="836042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Change the label of 4 or 6.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E508F2-C407-4ADA-9085-7EE040E7277E}"/>
              </a:ext>
            </a:extLst>
          </p:cNvPr>
          <p:cNvCxnSpPr>
            <a:cxnSpLocks/>
            <a:stCxn id="7" idx="1"/>
            <a:endCxn id="3" idx="5"/>
          </p:cNvCxnSpPr>
          <p:nvPr/>
        </p:nvCxnSpPr>
        <p:spPr>
          <a:xfrm flipH="1" flipV="1">
            <a:off x="9464734" y="1325703"/>
            <a:ext cx="3043917" cy="600592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41860319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animBg="1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star1">
            <a:extLst>
              <a:ext uri="{FF2B5EF4-FFF2-40B4-BE49-F238E27FC236}">
                <a16:creationId xmlns:a16="http://schemas.microsoft.com/office/drawing/2014/main" id="{2F126BF3-06DB-B4F1-4A8A-DFC8C100AF43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!!star8">
            <a:extLst>
              <a:ext uri="{FF2B5EF4-FFF2-40B4-BE49-F238E27FC236}">
                <a16:creationId xmlns:a16="http://schemas.microsoft.com/office/drawing/2014/main" id="{D2CB3278-BCAD-6D0D-9AF5-4D663E5BD057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!!star5">
            <a:extLst>
              <a:ext uri="{FF2B5EF4-FFF2-40B4-BE49-F238E27FC236}">
                <a16:creationId xmlns:a16="http://schemas.microsoft.com/office/drawing/2014/main" id="{7EB3999C-AE0C-C9FA-F583-18D7D2E8F9C5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2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!!star4">
            <a:extLst>
              <a:ext uri="{FF2B5EF4-FFF2-40B4-BE49-F238E27FC236}">
                <a16:creationId xmlns:a16="http://schemas.microsoft.com/office/drawing/2014/main" id="{45CDADE7-538A-5F78-C855-DED992B5743F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3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!!star3">
            <a:extLst>
              <a:ext uri="{FF2B5EF4-FFF2-40B4-BE49-F238E27FC236}">
                <a16:creationId xmlns:a16="http://schemas.microsoft.com/office/drawing/2014/main" id="{EFC21DBE-33EE-A426-6C0F-479B136456BC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5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!!star2">
            <a:extLst>
              <a:ext uri="{FF2B5EF4-FFF2-40B4-BE49-F238E27FC236}">
                <a16:creationId xmlns:a16="http://schemas.microsoft.com/office/drawing/2014/main" id="{E1ACD68E-A1C5-B724-4392-FE4ABCEBB518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6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352E097-0466-7C78-10AE-440FFD8FBAFA}"/>
              </a:ext>
            </a:extLst>
          </p:cNvPr>
          <p:cNvSpPr/>
          <p:nvPr/>
        </p:nvSpPr>
        <p:spPr>
          <a:xfrm>
            <a:off x="1300210" y="11810820"/>
            <a:ext cx="2227608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Label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A6D3CAE-69BD-BDBE-DCF7-D1ED51ED04A2}"/>
              </a:ext>
            </a:extLst>
          </p:cNvPr>
          <p:cNvSpPr/>
          <p:nvPr/>
        </p:nvSpPr>
        <p:spPr>
          <a:xfrm>
            <a:off x="4143842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03B52C4-4278-1B3A-4A4F-E52ADBAB5564}"/>
              </a:ext>
            </a:extLst>
          </p:cNvPr>
          <p:cNvSpPr/>
          <p:nvPr/>
        </p:nvSpPr>
        <p:spPr>
          <a:xfrm>
            <a:off x="4953019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A656A8B-E99A-7547-9843-7E4D485813E5}"/>
              </a:ext>
            </a:extLst>
          </p:cNvPr>
          <p:cNvSpPr/>
          <p:nvPr/>
        </p:nvSpPr>
        <p:spPr>
          <a:xfrm>
            <a:off x="5762196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3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0D22DBB-C532-9976-2DE7-506F11642E93}"/>
              </a:ext>
            </a:extLst>
          </p:cNvPr>
          <p:cNvSpPr/>
          <p:nvPr/>
        </p:nvSpPr>
        <p:spPr>
          <a:xfrm>
            <a:off x="6571373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4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EB39F74-E1E3-D670-55DF-96516926D064}"/>
              </a:ext>
            </a:extLst>
          </p:cNvPr>
          <p:cNvSpPr/>
          <p:nvPr/>
        </p:nvSpPr>
        <p:spPr>
          <a:xfrm>
            <a:off x="7380550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5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A6F54B-790D-D7BB-D49D-6D99B659DBF5}"/>
              </a:ext>
            </a:extLst>
          </p:cNvPr>
          <p:cNvSpPr/>
          <p:nvPr/>
        </p:nvSpPr>
        <p:spPr>
          <a:xfrm>
            <a:off x="8189727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4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!!star1">
            <a:extLst>
              <a:ext uri="{FF2B5EF4-FFF2-40B4-BE49-F238E27FC236}">
                <a16:creationId xmlns:a16="http://schemas.microsoft.com/office/drawing/2014/main" id="{89002A7D-2672-5831-FB46-AA878997195A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D01D86-7066-B424-5AC0-C6AA51AC0E36}"/>
              </a:ext>
            </a:extLst>
          </p:cNvPr>
          <p:cNvCxnSpPr>
            <a:cxnSpLocks/>
            <a:stCxn id="4" idx="1"/>
            <a:endCxn id="36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E508F2-C407-4ADA-9085-7EE040E7277E}"/>
              </a:ext>
            </a:extLst>
          </p:cNvPr>
          <p:cNvCxnSpPr>
            <a:cxnSpLocks/>
            <a:stCxn id="7" idx="1"/>
            <a:endCxn id="3" idx="5"/>
          </p:cNvCxnSpPr>
          <p:nvPr/>
        </p:nvCxnSpPr>
        <p:spPr>
          <a:xfrm flipH="1" flipV="1">
            <a:off x="9464734" y="1325703"/>
            <a:ext cx="3043917" cy="600592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213433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star1">
            <a:extLst>
              <a:ext uri="{FF2B5EF4-FFF2-40B4-BE49-F238E27FC236}">
                <a16:creationId xmlns:a16="http://schemas.microsoft.com/office/drawing/2014/main" id="{2F126BF3-06DB-B4F1-4A8A-DFC8C100AF43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!!star8">
            <a:extLst>
              <a:ext uri="{FF2B5EF4-FFF2-40B4-BE49-F238E27FC236}">
                <a16:creationId xmlns:a16="http://schemas.microsoft.com/office/drawing/2014/main" id="{D2CB3278-BCAD-6D0D-9AF5-4D663E5BD057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!!star5">
            <a:extLst>
              <a:ext uri="{FF2B5EF4-FFF2-40B4-BE49-F238E27FC236}">
                <a16:creationId xmlns:a16="http://schemas.microsoft.com/office/drawing/2014/main" id="{7EB3999C-AE0C-C9FA-F583-18D7D2E8F9C5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2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!!star4">
            <a:extLst>
              <a:ext uri="{FF2B5EF4-FFF2-40B4-BE49-F238E27FC236}">
                <a16:creationId xmlns:a16="http://schemas.microsoft.com/office/drawing/2014/main" id="{45CDADE7-538A-5F78-C855-DED992B5743F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3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!!star3">
            <a:extLst>
              <a:ext uri="{FF2B5EF4-FFF2-40B4-BE49-F238E27FC236}">
                <a16:creationId xmlns:a16="http://schemas.microsoft.com/office/drawing/2014/main" id="{EFC21DBE-33EE-A426-6C0F-479B136456BC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5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!!star2">
            <a:extLst>
              <a:ext uri="{FF2B5EF4-FFF2-40B4-BE49-F238E27FC236}">
                <a16:creationId xmlns:a16="http://schemas.microsoft.com/office/drawing/2014/main" id="{E1ACD68E-A1C5-B724-4392-FE4ABCEBB518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6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352E097-0466-7C78-10AE-440FFD8FBAFA}"/>
              </a:ext>
            </a:extLst>
          </p:cNvPr>
          <p:cNvSpPr/>
          <p:nvPr/>
        </p:nvSpPr>
        <p:spPr>
          <a:xfrm>
            <a:off x="1300210" y="11810820"/>
            <a:ext cx="2227608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Label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A6D3CAE-69BD-BDBE-DCF7-D1ED51ED04A2}"/>
              </a:ext>
            </a:extLst>
          </p:cNvPr>
          <p:cNvSpPr/>
          <p:nvPr/>
        </p:nvSpPr>
        <p:spPr>
          <a:xfrm>
            <a:off x="4143842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03B52C4-4278-1B3A-4A4F-E52ADBAB5564}"/>
              </a:ext>
            </a:extLst>
          </p:cNvPr>
          <p:cNvSpPr/>
          <p:nvPr/>
        </p:nvSpPr>
        <p:spPr>
          <a:xfrm>
            <a:off x="4953019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A656A8B-E99A-7547-9843-7E4D485813E5}"/>
              </a:ext>
            </a:extLst>
          </p:cNvPr>
          <p:cNvSpPr/>
          <p:nvPr/>
        </p:nvSpPr>
        <p:spPr>
          <a:xfrm>
            <a:off x="5762196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3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0D22DBB-C532-9976-2DE7-506F11642E93}"/>
              </a:ext>
            </a:extLst>
          </p:cNvPr>
          <p:cNvSpPr/>
          <p:nvPr/>
        </p:nvSpPr>
        <p:spPr>
          <a:xfrm>
            <a:off x="6571373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4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EB39F74-E1E3-D670-55DF-96516926D064}"/>
              </a:ext>
            </a:extLst>
          </p:cNvPr>
          <p:cNvSpPr/>
          <p:nvPr/>
        </p:nvSpPr>
        <p:spPr>
          <a:xfrm>
            <a:off x="7380550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5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A6F54B-790D-D7BB-D49D-6D99B659DBF5}"/>
              </a:ext>
            </a:extLst>
          </p:cNvPr>
          <p:cNvSpPr/>
          <p:nvPr/>
        </p:nvSpPr>
        <p:spPr>
          <a:xfrm>
            <a:off x="8189727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4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6" name="!!star1">
            <a:extLst>
              <a:ext uri="{FF2B5EF4-FFF2-40B4-BE49-F238E27FC236}">
                <a16:creationId xmlns:a16="http://schemas.microsoft.com/office/drawing/2014/main" id="{89002A7D-2672-5831-FB46-AA878997195A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D01D86-7066-B424-5AC0-C6AA51AC0E36}"/>
              </a:ext>
            </a:extLst>
          </p:cNvPr>
          <p:cNvCxnSpPr>
            <a:cxnSpLocks/>
            <a:stCxn id="4" idx="1"/>
            <a:endCxn id="36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6" name="Candy: A problem on leetcode">
            <a:extLst>
              <a:ext uri="{FF2B5EF4-FFF2-40B4-BE49-F238E27FC236}">
                <a16:creationId xmlns:a16="http://schemas.microsoft.com/office/drawing/2014/main" id="{7DC172B9-E23C-2A8F-3440-C56870127479}"/>
              </a:ext>
            </a:extLst>
          </p:cNvPr>
          <p:cNvSpPr/>
          <p:nvPr/>
        </p:nvSpPr>
        <p:spPr>
          <a:xfrm>
            <a:off x="15000043" y="732690"/>
            <a:ext cx="8358514" cy="1431100"/>
          </a:xfrm>
          <a:prstGeom prst="roundRect">
            <a:avLst>
              <a:gd name="adj" fmla="val 1661"/>
            </a:avLst>
          </a:prstGeom>
          <a:gradFill>
            <a:gsLst>
              <a:gs pos="0">
                <a:srgbClr val="FF40FF">
                  <a:alpha val="93276"/>
                </a:srgbClr>
              </a:gs>
              <a:gs pos="100000">
                <a:srgbClr val="FF2600">
                  <a:alpha val="93276"/>
                </a:srgbClr>
              </a:gs>
            </a:gsLst>
            <a:lin ang="5460000" scaled="0"/>
          </a:gradFill>
          <a:ln w="12700">
            <a:solidFill>
              <a:srgbClr val="000000">
                <a:alpha val="93276"/>
              </a:srgbClr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rPr lang="en-US" sz="4000" dirty="0"/>
              <a:t>What should you do if the edge (2,6) is added?</a:t>
            </a:r>
            <a:endParaRPr sz="4000" dirty="0"/>
          </a:p>
        </p:txBody>
      </p:sp>
      <p:sp>
        <p:nvSpPr>
          <p:cNvPr id="17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14E3F1DF-23E9-5B3D-E011-4393222C8776}"/>
              </a:ext>
            </a:extLst>
          </p:cNvPr>
          <p:cNvSpPr/>
          <p:nvPr/>
        </p:nvSpPr>
        <p:spPr>
          <a:xfrm>
            <a:off x="15000043" y="2738430"/>
            <a:ext cx="8358514" cy="384940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Look at the two trees before the insertion. 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Either change the label of all the nodes in the tree that contains 2.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Or change the label of all the nodes in the tree that contain 6.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E508F2-C407-4ADA-9085-7EE040E7277E}"/>
              </a:ext>
            </a:extLst>
          </p:cNvPr>
          <p:cNvCxnSpPr>
            <a:cxnSpLocks/>
            <a:stCxn id="7" idx="1"/>
            <a:endCxn id="3" idx="5"/>
          </p:cNvCxnSpPr>
          <p:nvPr/>
        </p:nvCxnSpPr>
        <p:spPr>
          <a:xfrm flipH="1" flipV="1">
            <a:off x="9464734" y="1325703"/>
            <a:ext cx="3043917" cy="600592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A00C9D-0620-D346-477C-C8A6811C241F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 flipV="1">
            <a:off x="4097487" y="5201421"/>
            <a:ext cx="8277253" cy="2426033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</p:spTree>
    <p:extLst>
      <p:ext uri="{BB962C8B-B14F-4D97-AF65-F5344CB8AC3E}">
        <p14:creationId xmlns:p14="http://schemas.microsoft.com/office/powerpoint/2010/main" val="2375631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 uiExpand="1" build="allAtOnce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!!star1">
            <a:extLst>
              <a:ext uri="{FF2B5EF4-FFF2-40B4-BE49-F238E27FC236}">
                <a16:creationId xmlns:a16="http://schemas.microsoft.com/office/drawing/2014/main" id="{2F126BF3-06DB-B4F1-4A8A-DFC8C100AF43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" name="!!star8">
            <a:extLst>
              <a:ext uri="{FF2B5EF4-FFF2-40B4-BE49-F238E27FC236}">
                <a16:creationId xmlns:a16="http://schemas.microsoft.com/office/drawing/2014/main" id="{D2CB3278-BCAD-6D0D-9AF5-4D663E5BD057}"/>
              </a:ext>
            </a:extLst>
          </p:cNvPr>
          <p:cNvSpPr/>
          <p:nvPr/>
        </p:nvSpPr>
        <p:spPr>
          <a:xfrm>
            <a:off x="8684245" y="61150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4" name="!!star5">
            <a:extLst>
              <a:ext uri="{FF2B5EF4-FFF2-40B4-BE49-F238E27FC236}">
                <a16:creationId xmlns:a16="http://schemas.microsoft.com/office/drawing/2014/main" id="{7EB3999C-AE0C-C9FA-F583-18D7D2E8F9C5}"/>
              </a:ext>
            </a:extLst>
          </p:cNvPr>
          <p:cNvSpPr/>
          <p:nvPr/>
        </p:nvSpPr>
        <p:spPr>
          <a:xfrm>
            <a:off x="3183087" y="478305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2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" name="!!star4">
            <a:extLst>
              <a:ext uri="{FF2B5EF4-FFF2-40B4-BE49-F238E27FC236}">
                <a16:creationId xmlns:a16="http://schemas.microsoft.com/office/drawing/2014/main" id="{45CDADE7-538A-5F78-C855-DED992B5743F}"/>
              </a:ext>
            </a:extLst>
          </p:cNvPr>
          <p:cNvSpPr/>
          <p:nvPr/>
        </p:nvSpPr>
        <p:spPr>
          <a:xfrm>
            <a:off x="1300210" y="87132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3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" name="!!star3">
            <a:extLst>
              <a:ext uri="{FF2B5EF4-FFF2-40B4-BE49-F238E27FC236}">
                <a16:creationId xmlns:a16="http://schemas.microsoft.com/office/drawing/2014/main" id="{EFC21DBE-33EE-A426-6C0F-479B136456BC}"/>
              </a:ext>
            </a:extLst>
          </p:cNvPr>
          <p:cNvSpPr/>
          <p:nvPr/>
        </p:nvSpPr>
        <p:spPr>
          <a:xfrm>
            <a:off x="6057014" y="818158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5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7" name="!!star2">
            <a:extLst>
              <a:ext uri="{FF2B5EF4-FFF2-40B4-BE49-F238E27FC236}">
                <a16:creationId xmlns:a16="http://schemas.microsoft.com/office/drawing/2014/main" id="{E1ACD68E-A1C5-B724-4392-FE4ABCEBB518}"/>
              </a:ext>
            </a:extLst>
          </p:cNvPr>
          <p:cNvSpPr/>
          <p:nvPr/>
        </p:nvSpPr>
        <p:spPr>
          <a:xfrm>
            <a:off x="12374740" y="720908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6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Rounded Rectangle 28">
            <a:extLst>
              <a:ext uri="{FF2B5EF4-FFF2-40B4-BE49-F238E27FC236}">
                <a16:creationId xmlns:a16="http://schemas.microsoft.com/office/drawing/2014/main" id="{F352E097-0466-7C78-10AE-440FFD8FBAFA}"/>
              </a:ext>
            </a:extLst>
          </p:cNvPr>
          <p:cNvSpPr/>
          <p:nvPr/>
        </p:nvSpPr>
        <p:spPr>
          <a:xfrm>
            <a:off x="1300210" y="11810820"/>
            <a:ext cx="2227608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Label</a:t>
            </a: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2A6D3CAE-69BD-BDBE-DCF7-D1ED51ED04A2}"/>
              </a:ext>
            </a:extLst>
          </p:cNvPr>
          <p:cNvSpPr/>
          <p:nvPr/>
        </p:nvSpPr>
        <p:spPr>
          <a:xfrm>
            <a:off x="4143842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603B52C4-4278-1B3A-4A4F-E52ADBAB5564}"/>
              </a:ext>
            </a:extLst>
          </p:cNvPr>
          <p:cNvSpPr/>
          <p:nvPr/>
        </p:nvSpPr>
        <p:spPr>
          <a:xfrm>
            <a:off x="4953019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5A656A8B-E99A-7547-9843-7E4D485813E5}"/>
              </a:ext>
            </a:extLst>
          </p:cNvPr>
          <p:cNvSpPr/>
          <p:nvPr/>
        </p:nvSpPr>
        <p:spPr>
          <a:xfrm>
            <a:off x="5762196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3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00D22DBB-C532-9976-2DE7-506F11642E93}"/>
              </a:ext>
            </a:extLst>
          </p:cNvPr>
          <p:cNvSpPr/>
          <p:nvPr/>
        </p:nvSpPr>
        <p:spPr>
          <a:xfrm>
            <a:off x="6571373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40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  <a:endParaRPr kumimoji="0" lang="en-US" sz="40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0EB39F74-E1E3-D670-55DF-96516926D064}"/>
              </a:ext>
            </a:extLst>
          </p:cNvPr>
          <p:cNvSpPr/>
          <p:nvPr/>
        </p:nvSpPr>
        <p:spPr>
          <a:xfrm>
            <a:off x="7380550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5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AFA6F54B-790D-D7BB-D49D-6D99B659DBF5}"/>
              </a:ext>
            </a:extLst>
          </p:cNvPr>
          <p:cNvSpPr/>
          <p:nvPr/>
        </p:nvSpPr>
        <p:spPr>
          <a:xfrm>
            <a:off x="8189727" y="11810820"/>
            <a:ext cx="69890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</a:p>
        </p:txBody>
      </p:sp>
      <p:sp>
        <p:nvSpPr>
          <p:cNvPr id="36" name="!!star1">
            <a:extLst>
              <a:ext uri="{FF2B5EF4-FFF2-40B4-BE49-F238E27FC236}">
                <a16:creationId xmlns:a16="http://schemas.microsoft.com/office/drawing/2014/main" id="{89002A7D-2672-5831-FB46-AA878997195A}"/>
              </a:ext>
            </a:extLst>
          </p:cNvPr>
          <p:cNvSpPr/>
          <p:nvPr/>
        </p:nvSpPr>
        <p:spPr>
          <a:xfrm>
            <a:off x="1025443" y="128817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1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5D01D86-7066-B424-5AC0-C6AA51AC0E36}"/>
              </a:ext>
            </a:extLst>
          </p:cNvPr>
          <p:cNvCxnSpPr>
            <a:cxnSpLocks/>
            <a:stCxn id="4" idx="1"/>
            <a:endCxn id="36" idx="5"/>
          </p:cNvCxnSpPr>
          <p:nvPr/>
        </p:nvCxnSpPr>
        <p:spPr>
          <a:xfrm flipH="1" flipV="1">
            <a:off x="1805932" y="2002370"/>
            <a:ext cx="1511066" cy="290322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BDE508F2-C407-4ADA-9085-7EE040E7277E}"/>
              </a:ext>
            </a:extLst>
          </p:cNvPr>
          <p:cNvCxnSpPr>
            <a:cxnSpLocks/>
            <a:stCxn id="7" idx="1"/>
            <a:endCxn id="3" idx="5"/>
          </p:cNvCxnSpPr>
          <p:nvPr/>
        </p:nvCxnSpPr>
        <p:spPr>
          <a:xfrm flipH="1" flipV="1">
            <a:off x="9464734" y="1325703"/>
            <a:ext cx="3043917" cy="6005922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1A00C9D-0620-D346-477C-C8A6811C241F}"/>
              </a:ext>
            </a:extLst>
          </p:cNvPr>
          <p:cNvCxnSpPr>
            <a:cxnSpLocks/>
            <a:stCxn id="7" idx="2"/>
            <a:endCxn id="4" idx="6"/>
          </p:cNvCxnSpPr>
          <p:nvPr/>
        </p:nvCxnSpPr>
        <p:spPr>
          <a:xfrm flipH="1" flipV="1">
            <a:off x="4097487" y="5201421"/>
            <a:ext cx="8277253" cy="2426033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0" name="Candy: A problem on leetcode">
            <a:extLst>
              <a:ext uri="{FF2B5EF4-FFF2-40B4-BE49-F238E27FC236}">
                <a16:creationId xmlns:a16="http://schemas.microsoft.com/office/drawing/2014/main" id="{D3A454C3-5773-85B4-77AF-F951205202E8}"/>
              </a:ext>
            </a:extLst>
          </p:cNvPr>
          <p:cNvSpPr/>
          <p:nvPr/>
        </p:nvSpPr>
        <p:spPr>
          <a:xfrm>
            <a:off x="15145516" y="4646418"/>
            <a:ext cx="8358514" cy="1431100"/>
          </a:xfrm>
          <a:prstGeom prst="roundRect">
            <a:avLst>
              <a:gd name="adj" fmla="val 1661"/>
            </a:avLst>
          </a:prstGeom>
          <a:gradFill>
            <a:gsLst>
              <a:gs pos="0">
                <a:srgbClr val="FF40FF">
                  <a:alpha val="93276"/>
                </a:srgbClr>
              </a:gs>
              <a:gs pos="100000">
                <a:srgbClr val="FF2600">
                  <a:alpha val="93276"/>
                </a:srgbClr>
              </a:gs>
            </a:gsLst>
            <a:lin ang="5460000" scaled="0"/>
          </a:gradFill>
          <a:ln w="12700">
            <a:solidFill>
              <a:srgbClr val="000000">
                <a:alpha val="93276"/>
              </a:srgbClr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rPr lang="en-US" sz="4000" dirty="0"/>
              <a:t>Let us now implement this algorithm.</a:t>
            </a:r>
            <a:endParaRPr sz="4000" dirty="0"/>
          </a:p>
        </p:txBody>
      </p:sp>
    </p:spTree>
    <p:extLst>
      <p:ext uri="{BB962C8B-B14F-4D97-AF65-F5344CB8AC3E}">
        <p14:creationId xmlns:p14="http://schemas.microsoft.com/office/powerpoint/2010/main" val="54893075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62881EC4-D8A0-EFAD-A30E-F3C43A3DE04D}"/>
                  </a:ext>
                </a:extLst>
              </p:cNvPr>
              <p:cNvSpPr/>
              <p:nvPr/>
            </p:nvSpPr>
            <p:spPr>
              <a:xfrm>
                <a:off x="697692" y="877166"/>
                <a:ext cx="8593443" cy="17479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Initialization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  <m:t>1…</m:t>
                        </m:r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:</m:t>
                    </m:r>
                  </m:oMath>
                </a14:m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𝑙𝑎𝑏𝑒𝑙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62881EC4-D8A0-EFAD-A30E-F3C43A3DE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92" y="877166"/>
                <a:ext cx="8593443" cy="1747996"/>
              </a:xfrm>
              <a:prstGeom prst="roundRect">
                <a:avLst/>
              </a:prstGeom>
              <a:blipFill>
                <a:blip r:embed="rId2"/>
                <a:stretch>
                  <a:fillRect l="-11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CD6D0CBF-8A46-B614-25FF-CBEB50AE44A9}"/>
                  </a:ext>
                </a:extLst>
              </p:cNvPr>
              <p:cNvSpPr/>
              <p:nvPr/>
            </p:nvSpPr>
            <p:spPr>
              <a:xfrm>
                <a:off x="697691" y="2708391"/>
                <a:ext cx="8593443" cy="28376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def insert(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𝑒</m:t>
                    </m:r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 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=</m:t>
                    </m:r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 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i="1" dirty="0" err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𝑢</m:t>
                    </m:r>
                    <m:r>
                      <a:rPr lang="en-US" sz="3200" i="1" dirty="0" err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i="1" dirty="0" err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lang="en-US" sz="32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)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: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  <m:t>𝑙</m:t>
                        </m:r>
                      </m:e>
                      <m:sub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i="1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𝑙𝑎𝑏𝑒𝑙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B05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  <m:t>𝑢</m:t>
                        </m:r>
                      </m:e>
                    </m:d>
                  </m:oMath>
                </a14:m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Helvetica Neue Medium"/>
                  <a:sym typeface="Helvetica Neue Medium"/>
                </a:endParaRP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    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  <m:t>1…</m:t>
                        </m:r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:</m:t>
                    </m:r>
                  </m:oMath>
                </a14:m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	  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𝑙𝑎𝑏𝑒𝑙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B05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  <m:t>𝑙</m:t>
                        </m:r>
                      </m:e>
                      <m:sub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  <m:t>𝑢</m:t>
                        </m:r>
                      </m:sub>
                    </m:sSub>
                    <m:r>
                      <a:rPr lang="en-US" sz="3200" i="1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:</m:t>
                    </m:r>
                  </m:oMath>
                </a14:m>
                <a:endParaRPr lang="en-US" sz="3200" i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𝑙𝑎𝑏𝑒𝑙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B05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i="1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𝑙𝑎𝑏𝑒𝑙</m:t>
                    </m:r>
                    <m:r>
                      <a:rPr lang="en-US" sz="3200" i="1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i="1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lang="en-US" sz="3200" i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3" name="Rounded Rectangle 2">
                <a:extLst>
                  <a:ext uri="{FF2B5EF4-FFF2-40B4-BE49-F238E27FC236}">
                    <a16:creationId xmlns:a16="http://schemas.microsoft.com/office/drawing/2014/main" id="{CD6D0CBF-8A46-B614-25FF-CBEB50AE44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91" y="2708391"/>
                <a:ext cx="8593443" cy="2837656"/>
              </a:xfrm>
              <a:prstGeom prst="roundRect">
                <a:avLst/>
              </a:prstGeom>
              <a:blipFill>
                <a:blip r:embed="rId3"/>
                <a:stretch>
                  <a:fillRect l="-5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B0D0985-118C-D70A-58FB-71511F05BF14}"/>
                  </a:ext>
                </a:extLst>
              </p:cNvPr>
              <p:cNvSpPr/>
              <p:nvPr/>
            </p:nvSpPr>
            <p:spPr>
              <a:xfrm>
                <a:off x="697690" y="5876406"/>
                <a:ext cx="8593443" cy="229282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def query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i="1" dirty="0" err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𝑢</m:t>
                    </m:r>
                    <m:r>
                      <a:rPr lang="en-US" sz="3200" i="1" dirty="0" err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i="1" dirty="0" err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)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: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    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𝑙𝑎𝑏𝑒𝑙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i="1" dirty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𝑢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)=</m:t>
                    </m:r>
                    <m:r>
                      <a:rPr lang="en-US" sz="3200" b="0" i="1" smtClean="0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𝑙𝑎𝑏𝑒𝑙</m:t>
                    </m:r>
                    <m:r>
                      <a:rPr lang="en-US" sz="32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)</m:t>
                    </m:r>
                    <m:r>
                      <a:rPr lang="en-US" sz="3200" b="0" i="1" smtClean="0">
                        <a:ln w="0"/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:</m:t>
                    </m:r>
                  </m:oMath>
                </a14:m>
                <a:endParaRPr lang="en-US" sz="3200" b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Helvetica Neue Medium"/>
                  <a:sym typeface="Helvetica Neue Medium"/>
                </a:endParaRP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200" i="1" dirty="0">
                    <a:ln w="0"/>
                    <a:solidFill>
                      <a:srgbClr val="00B05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	  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return</a:t>
                </a:r>
                <a:r>
                  <a:rPr lang="en-US" sz="3200" i="1" dirty="0">
                    <a:ln w="0"/>
                    <a:solidFill>
                      <a:srgbClr val="00B05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 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true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200" i="1" dirty="0">
                    <a:ln w="0"/>
                    <a:solidFill>
                      <a:srgbClr val="00B05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    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return</a:t>
                </a:r>
                <a:r>
                  <a:rPr lang="en-US" sz="3200" i="1" dirty="0">
                    <a:ln w="0"/>
                    <a:solidFill>
                      <a:srgbClr val="00B05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 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false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B0D0985-118C-D70A-58FB-71511F05B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90" y="5876406"/>
                <a:ext cx="8593443" cy="2292826"/>
              </a:xfrm>
              <a:prstGeom prst="roundRect">
                <a:avLst/>
              </a:prstGeom>
              <a:blipFill>
                <a:blip r:embed="rId4"/>
                <a:stretch>
                  <a:fillRect l="-882" b="-38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4C2F5CDE-92B6-EBF3-C42B-A56B93BC17E6}"/>
              </a:ext>
            </a:extLst>
          </p:cNvPr>
          <p:cNvSpPr/>
          <p:nvPr/>
        </p:nvSpPr>
        <p:spPr>
          <a:xfrm>
            <a:off x="9974470" y="877166"/>
            <a:ext cx="571500" cy="1885950"/>
          </a:xfrm>
          <a:prstGeom prst="rightBrace">
            <a:avLst>
              <a:gd name="adj1" fmla="val 0"/>
              <a:gd name="adj2" fmla="val 50000"/>
            </a:avLst>
          </a:prstGeom>
          <a:noFill/>
          <a:ln w="127000" cap="rnd">
            <a:solidFill>
              <a:srgbClr val="7030A0"/>
            </a:solidFill>
            <a:prstDash val="solid"/>
            <a:bevel/>
          </a:ln>
          <a:effectLst>
            <a:glow rad="180492">
              <a:schemeClr val="accent1">
                <a:alpha val="34000"/>
              </a:schemeClr>
            </a:glow>
            <a:softEdge rad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C3CF1C5F-5C0A-8ECA-3B93-88B2FB5EC111}"/>
                  </a:ext>
                </a:extLst>
              </p:cNvPr>
              <p:cNvSpPr/>
              <p:nvPr/>
            </p:nvSpPr>
            <p:spPr>
              <a:xfrm>
                <a:off x="11257124" y="1422866"/>
                <a:ext cx="2227608" cy="79454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halkduster" panose="03050602040202020205" pitchFamily="66" charset="77"/>
                    <a:ea typeface="Helvetica Neue Medium"/>
                    <a:cs typeface="Helvetica Neue Medium"/>
                    <a:sym typeface="Helvetica Neue Medium"/>
                  </a:rPr>
                  <a:t>O(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𝑛</m:t>
                    </m:r>
                  </m:oMath>
                </a14:m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halkduster" panose="03050602040202020205" pitchFamily="66" charset="77"/>
                    <a:ea typeface="Helvetica Neue Medium"/>
                    <a:cs typeface="Helvetica Neue Medium"/>
                    <a:sym typeface="Helvetica Neue Medium"/>
                  </a:rPr>
                  <a:t>)</a:t>
                </a: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C3CF1C5F-5C0A-8ECA-3B93-88B2FB5EC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124" y="1422866"/>
                <a:ext cx="2227608" cy="794544"/>
              </a:xfrm>
              <a:prstGeom prst="roundRect">
                <a:avLst/>
              </a:prstGeom>
              <a:blipFill>
                <a:blip r:embed="rId5"/>
                <a:stretch>
                  <a:fillRect b="-16438"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1745E424-0FED-5B73-DE1C-05F87B2D2D75}"/>
              </a:ext>
            </a:extLst>
          </p:cNvPr>
          <p:cNvSpPr/>
          <p:nvPr/>
        </p:nvSpPr>
        <p:spPr>
          <a:xfrm>
            <a:off x="9974470" y="3170093"/>
            <a:ext cx="571500" cy="1885950"/>
          </a:xfrm>
          <a:prstGeom prst="rightBrace">
            <a:avLst>
              <a:gd name="adj1" fmla="val 0"/>
              <a:gd name="adj2" fmla="val 50000"/>
            </a:avLst>
          </a:prstGeom>
          <a:noFill/>
          <a:ln w="127000" cap="rnd">
            <a:solidFill>
              <a:srgbClr val="7030A0"/>
            </a:solidFill>
            <a:prstDash val="solid"/>
            <a:bevel/>
          </a:ln>
          <a:effectLst>
            <a:glow rad="180492">
              <a:schemeClr val="accent1">
                <a:alpha val="34000"/>
              </a:schemeClr>
            </a:glow>
            <a:softEdge rad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9EE6804C-F485-A2B2-C00F-4098636707C3}"/>
                  </a:ext>
                </a:extLst>
              </p:cNvPr>
              <p:cNvSpPr/>
              <p:nvPr/>
            </p:nvSpPr>
            <p:spPr>
              <a:xfrm>
                <a:off x="11257124" y="3715793"/>
                <a:ext cx="2227608" cy="79454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halkduster" panose="03050602040202020205" pitchFamily="66" charset="77"/>
                    <a:ea typeface="Helvetica Neue Medium"/>
                    <a:cs typeface="Helvetica Neue Medium"/>
                    <a:sym typeface="Helvetica Neue Medium"/>
                  </a:rPr>
                  <a:t>O(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𝑛</m:t>
                    </m:r>
                  </m:oMath>
                </a14:m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halkduster" panose="03050602040202020205" pitchFamily="66" charset="77"/>
                    <a:ea typeface="Helvetica Neue Medium"/>
                    <a:cs typeface="Helvetica Neue Medium"/>
                    <a:sym typeface="Helvetica Neue Medium"/>
                  </a:rPr>
                  <a:t>)</a:t>
                </a: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9EE6804C-F485-A2B2-C00F-409863670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124" y="3715793"/>
                <a:ext cx="2227608" cy="794544"/>
              </a:xfrm>
              <a:prstGeom prst="roundRect">
                <a:avLst/>
              </a:prstGeom>
              <a:blipFill>
                <a:blip r:embed="rId6"/>
                <a:stretch>
                  <a:fillRect t="-1370" b="-15068"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69211A4B-0A26-60CF-2008-6D47540ED8CA}"/>
              </a:ext>
            </a:extLst>
          </p:cNvPr>
          <p:cNvSpPr/>
          <p:nvPr/>
        </p:nvSpPr>
        <p:spPr>
          <a:xfrm>
            <a:off x="9974470" y="6008727"/>
            <a:ext cx="571500" cy="1885950"/>
          </a:xfrm>
          <a:prstGeom prst="rightBrace">
            <a:avLst>
              <a:gd name="adj1" fmla="val 0"/>
              <a:gd name="adj2" fmla="val 50000"/>
            </a:avLst>
          </a:prstGeom>
          <a:noFill/>
          <a:ln w="127000" cap="rnd">
            <a:solidFill>
              <a:srgbClr val="7030A0"/>
            </a:solidFill>
            <a:prstDash val="solid"/>
            <a:bevel/>
          </a:ln>
          <a:effectLst>
            <a:glow rad="180492">
              <a:schemeClr val="accent1">
                <a:alpha val="34000"/>
              </a:schemeClr>
            </a:glow>
            <a:softEdge rad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870367F9-23D7-0668-2D97-CE439A5095ED}"/>
                  </a:ext>
                </a:extLst>
              </p:cNvPr>
              <p:cNvSpPr/>
              <p:nvPr/>
            </p:nvSpPr>
            <p:spPr>
              <a:xfrm>
                <a:off x="11257124" y="6554426"/>
                <a:ext cx="2227608" cy="79454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halkduster" panose="03050602040202020205" pitchFamily="66" charset="77"/>
                    <a:ea typeface="Helvetica Neue Medium"/>
                    <a:cs typeface="Helvetica Neue Medium"/>
                    <a:sym typeface="Helvetica Neue Medium"/>
                  </a:rPr>
                  <a:t>O(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1</m:t>
                    </m:r>
                  </m:oMath>
                </a14:m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halkduster" panose="03050602040202020205" pitchFamily="66" charset="77"/>
                    <a:ea typeface="Helvetica Neue Medium"/>
                    <a:cs typeface="Helvetica Neue Medium"/>
                    <a:sym typeface="Helvetica Neue Medium"/>
                  </a:rPr>
                  <a:t>)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870367F9-23D7-0668-2D97-CE439A5095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124" y="6554426"/>
                <a:ext cx="2227608" cy="794544"/>
              </a:xfrm>
              <a:prstGeom prst="roundRect">
                <a:avLst/>
              </a:prstGeom>
              <a:blipFill>
                <a:blip r:embed="rId7"/>
                <a:stretch>
                  <a:fillRect b="-14865"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527364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" dur="500"/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2" dur="500"/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0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5" dur="500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0" dur="500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5" dur="500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0" dur="500"/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8" dur="500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53" dur="500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58" dur="500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63" dur="500"/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6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9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76" dur="1000" fill="hold"/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77" dur="1000" fill="hold"/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8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9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8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90" dur="1000" fill="hold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91" dur="1000" fill="hold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9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9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9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0" fill="hold">
                          <p:stCondLst>
                            <p:cond delay="indefinite"/>
                          </p:stCondLst>
                          <p:childTnLst>
                            <p:par>
                              <p:cTn id="1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2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04" dur="10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05" dur="10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5" grpId="0" animBg="1" autoUpdateAnimBg="0"/>
          <p:bldP spid="6" grpId="0" animBg="1" autoUpdateAnimBg="0"/>
          <p:bldP spid="7" grpId="0" animBg="1" autoUpdateAnimBg="0"/>
          <p:bldP spid="8" grpId="0" animBg="1" autoUpdateAnimBg="0"/>
          <p:bldP spid="9" grpId="0" animBg="1" autoUpdateAnimBg="0"/>
          <p:bldP spid="10" grpId="0" animBg="1" autoUpdateAnimBg="0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" dur="500"/>
                                            <p:tgtEl>
                                              <p:spTgt spid="2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2" dur="500"/>
                                            <p:tgtEl>
                                              <p:spTgt spid="2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3" fill="hold">
                          <p:stCondLst>
                            <p:cond delay="indefinite"/>
                          </p:stCondLst>
                          <p:childTnLst>
                            <p:par>
                              <p:cTn id="1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5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18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0" dur="500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1" fill="hold">
                          <p:stCondLst>
                            <p:cond delay="indefinite"/>
                          </p:stCondLst>
                          <p:childTnLst>
                            <p:par>
                              <p:cTn id="2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3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5" dur="500"/>
                                            <p:tgtEl>
                                              <p:spTgt spid="3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6" fill="hold">
                          <p:stCondLst>
                            <p:cond delay="indefinite"/>
                          </p:stCondLst>
                          <p:childTnLst>
                            <p:par>
                              <p:cTn id="2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8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0" dur="500"/>
                                            <p:tgtEl>
                                              <p:spTgt spid="3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1" fill="hold">
                          <p:stCondLst>
                            <p:cond delay="indefinite"/>
                          </p:stCondLst>
                          <p:childTnLst>
                            <p:par>
                              <p:cTn id="3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3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35" dur="500"/>
                                            <p:tgtEl>
                                              <p:spTgt spid="3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0" dur="500"/>
                                            <p:tgtEl>
                                              <p:spTgt spid="3">
                                                <p:txEl>
                                                  <p:pRg st="4" end="4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5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46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8" dur="500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9" fill="hold">
                          <p:stCondLst>
                            <p:cond delay="indefinite"/>
                          </p:stCondLst>
                          <p:childTnLst>
                            <p:par>
                              <p:cTn id="5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1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53" dur="500"/>
                                            <p:tgtEl>
                                              <p:spTgt spid="4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4" fill="hold">
                          <p:stCondLst>
                            <p:cond delay="indefinite"/>
                          </p:stCondLst>
                          <p:childTnLst>
                            <p:par>
                              <p:cTn id="5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6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58" dur="500"/>
                                            <p:tgtEl>
                                              <p:spTgt spid="4">
                                                <p:txEl>
                                                  <p:pRg st="2" end="2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9" fill="hold">
                          <p:stCondLst>
                            <p:cond delay="indefinite"/>
                          </p:stCondLst>
                          <p:childTnLst>
                            <p:par>
                              <p:cTn id="6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1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63" dur="500"/>
                                            <p:tgtEl>
                                              <p:spTgt spid="4">
                                                <p:txEl>
                                                  <p:pRg st="3" end="3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64" fill="hold">
                          <p:stCondLst>
                            <p:cond delay="indefinite"/>
                          </p:stCondLst>
                          <p:childTnLst>
                            <p:par>
                              <p:cTn id="6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66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68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69" presetID="9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1" dur="500"/>
                                            <p:tgtEl>
                                              <p:spTgt spid="6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2" fill="hold">
                          <p:stCondLst>
                            <p:cond delay="indefinite"/>
                          </p:stCondLst>
                          <p:childTnLst>
                            <p:par>
                              <p:cTn id="7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74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7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76" dur="1000" fill="hold"/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77" dur="1000" fill="hold"/>
                                            <p:tgtEl>
                                              <p:spTgt spid="6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78" fill="hold">
                          <p:stCondLst>
                            <p:cond delay="indefinite"/>
                          </p:stCondLst>
                          <p:childTnLst>
                            <p:par>
                              <p:cTn id="7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0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82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83" presetID="9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85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6" fill="hold">
                          <p:stCondLst>
                            <p:cond delay="indefinite"/>
                          </p:stCondLst>
                          <p:childTnLst>
                            <p:par>
                              <p:cTn id="8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88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8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90" dur="1000" fill="hold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91" dur="1000" fill="hold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92" fill="hold">
                          <p:stCondLst>
                            <p:cond delay="indefinite"/>
                          </p:stCondLst>
                          <p:childTnLst>
                            <p:par>
                              <p:cTn id="93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94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5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9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96" dur="500"/>
                                            <p:tgtEl>
                                              <p:spTgt spid="9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97" presetID="9" presetClass="entr" presetSubtype="0" fill="hold" grpId="0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9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99" dur="500"/>
                                            <p:tgtEl>
                                              <p:spTgt spid="10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00" fill="hold">
                          <p:stCondLst>
                            <p:cond delay="indefinite"/>
                          </p:stCondLst>
                          <p:childTnLst>
                            <p:par>
                              <p:cTn id="10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2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0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04" dur="10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05" dur="1000" fill="hold"/>
                                            <p:tgtEl>
                                              <p:spTgt spid="10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/>
          <p:bldP spid="4" grpId="0" animBg="1"/>
          <p:bldP spid="5" grpId="0" animBg="1" autoUpdateAnimBg="0"/>
          <p:bldP spid="6" grpId="0" animBg="1" autoUpdateAnimBg="0"/>
          <p:bldP spid="7" grpId="0" animBg="1" autoUpdateAnimBg="0"/>
          <p:bldP spid="8" grpId="0" animBg="1" autoUpdateAnimBg="0"/>
          <p:bldP spid="9" grpId="0" animBg="1" autoUpdateAnimBg="0"/>
          <p:bldP spid="10" grpId="0" animBg="1" autoUpdateAnimBg="0"/>
        </p:bldLst>
      </p:timing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62881EC4-D8A0-EFAD-A30E-F3C43A3DE04D}"/>
                  </a:ext>
                </a:extLst>
              </p:cNvPr>
              <p:cNvSpPr/>
              <p:nvPr/>
            </p:nvSpPr>
            <p:spPr>
              <a:xfrm>
                <a:off x="697692" y="877166"/>
                <a:ext cx="8593443" cy="174799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Initialization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:</a:t>
                </a: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  <m:t>1…</m:t>
                        </m:r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:</m:t>
                    </m:r>
                  </m:oMath>
                </a14:m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   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𝑙𝑎𝑏𝑒𝑙</m:t>
                    </m:r>
                    <m:d>
                      <m:dPr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62881EC4-D8A0-EFAD-A30E-F3C43A3DE04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92" y="877166"/>
                <a:ext cx="8593443" cy="1747996"/>
              </a:xfrm>
              <a:prstGeom prst="roundRect">
                <a:avLst/>
              </a:prstGeom>
              <a:blipFill>
                <a:blip r:embed="rId2"/>
                <a:stretch>
                  <a:fillRect l="-1176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B0D0985-118C-D70A-58FB-71511F05BF14}"/>
                  </a:ext>
                </a:extLst>
              </p:cNvPr>
              <p:cNvSpPr/>
              <p:nvPr/>
            </p:nvSpPr>
            <p:spPr>
              <a:xfrm>
                <a:off x="697690" y="5876406"/>
                <a:ext cx="8593443" cy="229282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def query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i="1" dirty="0" err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𝑢</m:t>
                    </m:r>
                    <m:r>
                      <a:rPr lang="en-US" sz="3200" i="1" dirty="0" err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i="1" dirty="0" err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𝑣</m:t>
                    </m:r>
                  </m:oMath>
                </a14:m>
                <a:r>
                  <a:rPr lang="en-US" sz="32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)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: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    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𝑙𝑎𝑏𝑒𝑙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i="1" dirty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𝑢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)=</m:t>
                    </m:r>
                    <m:r>
                      <a:rPr lang="en-US" sz="3200" b="0" i="1" smtClean="0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𝑙𝑎𝑏𝑒𝑙</m:t>
                    </m:r>
                    <m:r>
                      <a:rPr lang="en-US" sz="32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i="1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)</m:t>
                    </m:r>
                    <m:r>
                      <a:rPr lang="en-US" sz="3200" b="0" i="1" smtClean="0">
                        <a:ln w="0"/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:</m:t>
                    </m:r>
                  </m:oMath>
                </a14:m>
                <a:endParaRPr lang="en-US" sz="3200" b="0" dirty="0">
                  <a:ln w="0"/>
                  <a:solidFill>
                    <a:schemeClr val="accent6">
                      <a:lumMod val="75000"/>
                    </a:schemeClr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Helvetica Neue Medium"/>
                  <a:sym typeface="Helvetica Neue Medium"/>
                </a:endParaRP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200" i="1" dirty="0">
                    <a:ln w="0"/>
                    <a:solidFill>
                      <a:srgbClr val="00B05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	  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return</a:t>
                </a:r>
                <a:r>
                  <a:rPr lang="en-US" sz="3200" i="1" dirty="0">
                    <a:ln w="0"/>
                    <a:solidFill>
                      <a:srgbClr val="00B05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 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true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200" i="1" dirty="0">
                    <a:ln w="0"/>
                    <a:solidFill>
                      <a:srgbClr val="00B05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    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return</a:t>
                </a:r>
                <a:r>
                  <a:rPr lang="en-US" sz="3200" i="1" dirty="0">
                    <a:ln w="0"/>
                    <a:solidFill>
                      <a:srgbClr val="00B05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 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false</a:t>
                </a:r>
              </a:p>
            </p:txBody>
          </p:sp>
        </mc:Choice>
        <mc:Fallback xmlns="">
          <p:sp>
            <p:nvSpPr>
              <p:cNvPr id="4" name="Rounded Rectangle 3">
                <a:extLst>
                  <a:ext uri="{FF2B5EF4-FFF2-40B4-BE49-F238E27FC236}">
                    <a16:creationId xmlns:a16="http://schemas.microsoft.com/office/drawing/2014/main" id="{5B0D0985-118C-D70A-58FB-71511F05BF1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90" y="5876406"/>
                <a:ext cx="8593443" cy="2292826"/>
              </a:xfrm>
              <a:prstGeom prst="roundRect">
                <a:avLst/>
              </a:prstGeom>
              <a:blipFill>
                <a:blip r:embed="rId4"/>
                <a:stretch>
                  <a:fillRect l="-882" b="-3804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ight Brace 4">
            <a:extLst>
              <a:ext uri="{FF2B5EF4-FFF2-40B4-BE49-F238E27FC236}">
                <a16:creationId xmlns:a16="http://schemas.microsoft.com/office/drawing/2014/main" id="{4C2F5CDE-92B6-EBF3-C42B-A56B93BC17E6}"/>
              </a:ext>
            </a:extLst>
          </p:cNvPr>
          <p:cNvSpPr/>
          <p:nvPr/>
        </p:nvSpPr>
        <p:spPr>
          <a:xfrm>
            <a:off x="9974470" y="877166"/>
            <a:ext cx="571500" cy="1885950"/>
          </a:xfrm>
          <a:prstGeom prst="rightBrace">
            <a:avLst>
              <a:gd name="adj1" fmla="val 0"/>
              <a:gd name="adj2" fmla="val 50000"/>
            </a:avLst>
          </a:prstGeom>
          <a:noFill/>
          <a:ln w="127000" cap="rnd">
            <a:solidFill>
              <a:srgbClr val="7030A0"/>
            </a:solidFill>
            <a:prstDash val="solid"/>
            <a:bevel/>
          </a:ln>
          <a:effectLst>
            <a:glow rad="180492">
              <a:schemeClr val="accent1">
                <a:alpha val="34000"/>
              </a:schemeClr>
            </a:glow>
            <a:softEdge rad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C3CF1C5F-5C0A-8ECA-3B93-88B2FB5EC111}"/>
                  </a:ext>
                </a:extLst>
              </p:cNvPr>
              <p:cNvSpPr/>
              <p:nvPr/>
            </p:nvSpPr>
            <p:spPr>
              <a:xfrm>
                <a:off x="11257124" y="1422866"/>
                <a:ext cx="2227608" cy="79454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halkduster" panose="03050602040202020205" pitchFamily="66" charset="77"/>
                    <a:ea typeface="Helvetica Neue Medium"/>
                    <a:cs typeface="Helvetica Neue Medium"/>
                    <a:sym typeface="Helvetica Neue Medium"/>
                  </a:rPr>
                  <a:t>O(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𝑛</m:t>
                    </m:r>
                  </m:oMath>
                </a14:m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halkduster" panose="03050602040202020205" pitchFamily="66" charset="77"/>
                    <a:ea typeface="Helvetica Neue Medium"/>
                    <a:cs typeface="Helvetica Neue Medium"/>
                    <a:sym typeface="Helvetica Neue Medium"/>
                  </a:rPr>
                  <a:t>)</a:t>
                </a: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C3CF1C5F-5C0A-8ECA-3B93-88B2FB5EC1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124" y="1422866"/>
                <a:ext cx="2227608" cy="794544"/>
              </a:xfrm>
              <a:prstGeom prst="roundRect">
                <a:avLst/>
              </a:prstGeom>
              <a:blipFill>
                <a:blip r:embed="rId5"/>
                <a:stretch>
                  <a:fillRect b="-16438"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ight Brace 6">
            <a:extLst>
              <a:ext uri="{FF2B5EF4-FFF2-40B4-BE49-F238E27FC236}">
                <a16:creationId xmlns:a16="http://schemas.microsoft.com/office/drawing/2014/main" id="{1745E424-0FED-5B73-DE1C-05F87B2D2D75}"/>
              </a:ext>
            </a:extLst>
          </p:cNvPr>
          <p:cNvSpPr/>
          <p:nvPr/>
        </p:nvSpPr>
        <p:spPr>
          <a:xfrm>
            <a:off x="9974470" y="3170093"/>
            <a:ext cx="571500" cy="1885950"/>
          </a:xfrm>
          <a:prstGeom prst="rightBrace">
            <a:avLst>
              <a:gd name="adj1" fmla="val 0"/>
              <a:gd name="adj2" fmla="val 50000"/>
            </a:avLst>
          </a:prstGeom>
          <a:noFill/>
          <a:ln w="127000" cap="rnd">
            <a:solidFill>
              <a:srgbClr val="7030A0"/>
            </a:solidFill>
            <a:prstDash val="solid"/>
            <a:bevel/>
          </a:ln>
          <a:effectLst>
            <a:glow rad="180492">
              <a:schemeClr val="accent1">
                <a:alpha val="34000"/>
              </a:schemeClr>
            </a:glow>
            <a:softEdge rad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9EE6804C-F485-A2B2-C00F-4098636707C3}"/>
                  </a:ext>
                </a:extLst>
              </p:cNvPr>
              <p:cNvSpPr/>
              <p:nvPr/>
            </p:nvSpPr>
            <p:spPr>
              <a:xfrm>
                <a:off x="11257124" y="3715793"/>
                <a:ext cx="2227608" cy="79454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halkduster" panose="03050602040202020205" pitchFamily="66" charset="77"/>
                    <a:ea typeface="Helvetica Neue Medium"/>
                    <a:cs typeface="Helvetica Neue Medium"/>
                    <a:sym typeface="Helvetica Neue Medium"/>
                  </a:rPr>
                  <a:t>O(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𝑛</m:t>
                    </m:r>
                  </m:oMath>
                </a14:m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halkduster" panose="03050602040202020205" pitchFamily="66" charset="77"/>
                    <a:ea typeface="Helvetica Neue Medium"/>
                    <a:cs typeface="Helvetica Neue Medium"/>
                    <a:sym typeface="Helvetica Neue Medium"/>
                  </a:rPr>
                  <a:t>)</a:t>
                </a:r>
              </a:p>
            </p:txBody>
          </p:sp>
        </mc:Choice>
        <mc:Fallback xmlns="">
          <p:sp>
            <p:nvSpPr>
              <p:cNvPr id="8" name="Rounded Rectangle 7">
                <a:extLst>
                  <a:ext uri="{FF2B5EF4-FFF2-40B4-BE49-F238E27FC236}">
                    <a16:creationId xmlns:a16="http://schemas.microsoft.com/office/drawing/2014/main" id="{9EE6804C-F485-A2B2-C00F-4098636707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124" y="3715793"/>
                <a:ext cx="2227608" cy="794544"/>
              </a:xfrm>
              <a:prstGeom prst="roundRect">
                <a:avLst/>
              </a:prstGeom>
              <a:blipFill>
                <a:blip r:embed="rId6"/>
                <a:stretch>
                  <a:fillRect t="-1370" b="-15068"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ight Brace 8">
            <a:extLst>
              <a:ext uri="{FF2B5EF4-FFF2-40B4-BE49-F238E27FC236}">
                <a16:creationId xmlns:a16="http://schemas.microsoft.com/office/drawing/2014/main" id="{69211A4B-0A26-60CF-2008-6D47540ED8CA}"/>
              </a:ext>
            </a:extLst>
          </p:cNvPr>
          <p:cNvSpPr/>
          <p:nvPr/>
        </p:nvSpPr>
        <p:spPr>
          <a:xfrm>
            <a:off x="9974470" y="6008727"/>
            <a:ext cx="571500" cy="1885950"/>
          </a:xfrm>
          <a:prstGeom prst="rightBrace">
            <a:avLst>
              <a:gd name="adj1" fmla="val 0"/>
              <a:gd name="adj2" fmla="val 50000"/>
            </a:avLst>
          </a:prstGeom>
          <a:noFill/>
          <a:ln w="127000" cap="rnd">
            <a:solidFill>
              <a:srgbClr val="7030A0"/>
            </a:solidFill>
            <a:prstDash val="solid"/>
            <a:bevel/>
          </a:ln>
          <a:effectLst>
            <a:glow rad="180492">
              <a:schemeClr val="accent1">
                <a:alpha val="34000"/>
              </a:schemeClr>
            </a:glow>
            <a:softEdge rad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91439" tIns="45719" rIns="91439" bIns="45719" numCol="1" spcCol="38100" rtlCol="0" anchor="t">
            <a:noAutofit/>
          </a:bodyPr>
          <a:lstStyle/>
          <a:p>
            <a:pPr marL="0" marR="0" indent="0" algn="l" defTabSz="914400" rtl="0" fontAlgn="auto" latinLnBrk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18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870367F9-23D7-0668-2D97-CE439A5095ED}"/>
                  </a:ext>
                </a:extLst>
              </p:cNvPr>
              <p:cNvSpPr/>
              <p:nvPr/>
            </p:nvSpPr>
            <p:spPr>
              <a:xfrm>
                <a:off x="11257124" y="6554426"/>
                <a:ext cx="2227608" cy="79454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halkduster" panose="03050602040202020205" pitchFamily="66" charset="77"/>
                    <a:ea typeface="Helvetica Neue Medium"/>
                    <a:cs typeface="Helvetica Neue Medium"/>
                    <a:sym typeface="Helvetica Neue Medium"/>
                  </a:rPr>
                  <a:t>O(</a:t>
                </a:r>
                <a14:m>
                  <m:oMath xmlns:m="http://schemas.openxmlformats.org/officeDocument/2006/math">
                    <m:r>
                      <a:rPr kumimoji="0" lang="en-US" sz="4000" b="0" i="1" u="none" strike="noStrike" cap="none" spc="0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FillTx/>
                        <a:latin typeface="Cambria Math" panose="02040503050406030204" pitchFamily="18" charset="0"/>
                        <a:ea typeface="Helvetica Neue Medium"/>
                        <a:cs typeface="Helvetica Neue Medium"/>
                        <a:sym typeface="Helvetica Neue Medium"/>
                      </a:rPr>
                      <m:t>1</m:t>
                    </m:r>
                  </m:oMath>
                </a14:m>
                <a:r>
                  <a:rPr kumimoji="0" lang="en-US" sz="4000" b="0" i="0" u="none" strike="noStrike" cap="none" spc="0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FillTx/>
                    <a:latin typeface="Chalkduster" panose="03050602040202020205" pitchFamily="66" charset="77"/>
                    <a:ea typeface="Helvetica Neue Medium"/>
                    <a:cs typeface="Helvetica Neue Medium"/>
                    <a:sym typeface="Helvetica Neue Medium"/>
                  </a:rPr>
                  <a:t>)</a:t>
                </a: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870367F9-23D7-0668-2D97-CE439A5095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257124" y="6554426"/>
                <a:ext cx="2227608" cy="794544"/>
              </a:xfrm>
              <a:prstGeom prst="roundRect">
                <a:avLst/>
              </a:prstGeom>
              <a:blipFill>
                <a:blip r:embed="rId7"/>
                <a:stretch>
                  <a:fillRect b="-14865"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55BCD9A7-BA4C-60A3-CA1E-31A6E9A00C22}"/>
              </a:ext>
            </a:extLst>
          </p:cNvPr>
          <p:cNvSpPr/>
          <p:nvPr/>
        </p:nvSpPr>
        <p:spPr>
          <a:xfrm>
            <a:off x="15000043" y="2738430"/>
            <a:ext cx="8358514" cy="2062169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Initialization takes O(n) time.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Insert takes O(n) time.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Query takes O(1) time.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0484F531-8B49-6230-E1F8-15165C1E7764}"/>
                  </a:ext>
                </a:extLst>
              </p:cNvPr>
              <p:cNvSpPr/>
              <p:nvPr/>
            </p:nvSpPr>
            <p:spPr>
              <a:xfrm>
                <a:off x="697691" y="2708391"/>
                <a:ext cx="8593443" cy="2837656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def insert(</a:t>
                </a:r>
                <a14:m>
                  <m:oMath xmlns:m="http://schemas.openxmlformats.org/officeDocument/2006/math"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𝑒</m:t>
                    </m:r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 </m:t>
                    </m:r>
                    <m:r>
                      <a:rPr lang="en-US" sz="32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=</m:t>
                    </m:r>
                    <m:r>
                      <a:rPr lang="en-US" sz="3200" i="1" dirty="0" smtClean="0">
                        <a:ln w="0"/>
                        <a:solidFill>
                          <a:srgbClr val="0070C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 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i="1" dirty="0" err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𝑢</m:t>
                    </m:r>
                    <m:r>
                      <a:rPr lang="en-US" sz="3200" i="1" dirty="0" err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3200" i="1" dirty="0" err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r>
                  <a:rPr lang="en-US" sz="3200" dirty="0">
                    <a:ln w="0"/>
                    <a:solidFill>
                      <a:srgbClr val="0070C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)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: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 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  <m:t>𝑙</m:t>
                        </m:r>
                      </m:e>
                      <m:sub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  <m:t>𝑢</m:t>
                        </m:r>
                      </m:sub>
                    </m:sSub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i="1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𝑙𝑎𝑏𝑒𝑙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B05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i="1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  <m:t>𝑢</m:t>
                        </m:r>
                      </m:e>
                    </m:d>
                  </m:oMath>
                </a14:m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Helvetica Neue Medium"/>
                  <a:sym typeface="Helvetica Neue Medium"/>
                </a:endParaRP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    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for each </a:t>
                </a:r>
                <a14:m>
                  <m:oMath xmlns:m="http://schemas.openxmlformats.org/officeDocument/2006/math">
                    <m:r>
                      <a:rPr lang="en-US" sz="32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𝑤</m:t>
                    </m:r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  <m:t>1…</m:t>
                        </m:r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  <m:t>𝑛</m:t>
                        </m:r>
                      </m:e>
                    </m:d>
                    <m:r>
                      <a:rPr lang="en-US" sz="32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:</m:t>
                    </m:r>
                  </m:oMath>
                </a14:m>
                <a:endParaRPr lang="en-US" sz="32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	  </a:t>
                </a:r>
                <a:r>
                  <a:rPr lang="en-US" sz="32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if</a:t>
                </a: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𝑙𝑎𝑏𝑒𝑙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B05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=</m:t>
                    </m:r>
                    <m:sSub>
                      <m:sSubPr>
                        <m:ctrlP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  <m:t>𝑙</m:t>
                        </m:r>
                      </m:e>
                      <m:sub>
                        <m:r>
                          <a:rPr lang="en-US" sz="32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  <m:t>𝑢</m:t>
                        </m:r>
                      </m:sub>
                    </m:sSub>
                    <m:r>
                      <a:rPr lang="en-US" sz="3200" i="1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:</m:t>
                    </m:r>
                  </m:oMath>
                </a14:m>
                <a:endParaRPr lang="en-US" sz="3200" i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32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		</a:t>
                </a:r>
                <a14:m>
                  <m:oMath xmlns:m="http://schemas.openxmlformats.org/officeDocument/2006/math">
                    <m:r>
                      <a:rPr lang="en-US" sz="3200" i="1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𝑙𝑎𝑏𝑒𝑙</m:t>
                    </m:r>
                    <m:d>
                      <m:dPr>
                        <m:ctrlPr>
                          <a:rPr lang="en-US" sz="3200" i="1">
                            <a:ln w="0"/>
                            <a:solidFill>
                              <a:srgbClr val="00B05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320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  <m:t>𝑤</m:t>
                        </m:r>
                      </m:e>
                    </m:d>
                    <m:r>
                      <a:rPr lang="en-US" sz="320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←</m:t>
                    </m:r>
                    <m:r>
                      <a:rPr lang="en-US" sz="3200" i="1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𝑙𝑎𝑏𝑒𝑙</m:t>
                    </m:r>
                    <m:r>
                      <a:rPr lang="en-US" sz="3200" i="1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320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3200" i="1">
                        <a:ln w="0"/>
                        <a:solidFill>
                          <a:srgbClr val="00B05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lang="en-US" sz="3200" i="1" dirty="0">
                  <a:ln w="0"/>
                  <a:solidFill>
                    <a:srgbClr val="00B050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12" name="Rounded Rectangle 11">
                <a:extLst>
                  <a:ext uri="{FF2B5EF4-FFF2-40B4-BE49-F238E27FC236}">
                    <a16:creationId xmlns:a16="http://schemas.microsoft.com/office/drawing/2014/main" id="{0484F531-8B49-6230-E1F8-15165C1E776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7691" y="2708391"/>
                <a:ext cx="8593443" cy="2837656"/>
              </a:xfrm>
              <a:prstGeom prst="roundRect">
                <a:avLst/>
              </a:prstGeom>
              <a:blipFill>
                <a:blip r:embed="rId8"/>
                <a:stretch>
                  <a:fillRect l="-588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11915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971841BF-8812-32A4-9B4E-5E5692327B84}"/>
              </a:ext>
            </a:extLst>
          </p:cNvPr>
          <p:cNvSpPr/>
          <p:nvPr/>
        </p:nvSpPr>
        <p:spPr>
          <a:xfrm>
            <a:off x="-27162" y="712052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6BAEA1-9712-C5CB-8408-F33DC4A14D31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1D1A095-FDFB-7D9F-D6BF-5B1FC32F1A46}"/>
              </a:ext>
            </a:extLst>
          </p:cNvPr>
          <p:cNvSpPr/>
          <p:nvPr/>
        </p:nvSpPr>
        <p:spPr>
          <a:xfrm>
            <a:off x="617887" y="12034435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D85C2F71-9C5F-C754-91AA-65555E83B838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0D892D4-53F4-0FEE-5C6A-63B2AC0B5E7F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50D5C691-CB6C-1C6E-A8B9-77C93909143C}"/>
              </a:ext>
            </a:extLst>
          </p:cNvPr>
          <p:cNvSpPr/>
          <p:nvPr/>
        </p:nvSpPr>
        <p:spPr>
          <a:xfrm>
            <a:off x="625163" y="58838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5C71075B-8704-D9E2-EF72-1B69767D3228}"/>
              </a:ext>
            </a:extLst>
          </p:cNvPr>
          <p:cNvSpPr/>
          <p:nvPr/>
        </p:nvSpPr>
        <p:spPr>
          <a:xfrm>
            <a:off x="2213418" y="10059670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621C9A15-5B93-ACDA-B880-E20684560E25}"/>
              </a:ext>
            </a:extLst>
          </p:cNvPr>
          <p:cNvSpPr/>
          <p:nvPr/>
        </p:nvSpPr>
        <p:spPr>
          <a:xfrm>
            <a:off x="11277600" y="1127659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CC8AF083-2C41-3C98-8D14-F8B0DAEFE322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37" name="!!df">
            <a:extLst>
              <a:ext uri="{FF2B5EF4-FFF2-40B4-BE49-F238E27FC236}">
                <a16:creationId xmlns:a16="http://schemas.microsoft.com/office/drawing/2014/main" id="{BAB85CFB-691A-F456-C161-FF22095E41B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11115195" y="2297316"/>
            <a:ext cx="1909465" cy="5374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!!af">
            <a:extLst>
              <a:ext uri="{FF2B5EF4-FFF2-40B4-BE49-F238E27FC236}">
                <a16:creationId xmlns:a16="http://schemas.microsoft.com/office/drawing/2014/main" id="{5420A008-7616-CA11-D943-7A193490E8E5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2670618" y="2754769"/>
            <a:ext cx="10354042" cy="47651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!!bd">
            <a:extLst>
              <a:ext uri="{FF2B5EF4-FFF2-40B4-BE49-F238E27FC236}">
                <a16:creationId xmlns:a16="http://schemas.microsoft.com/office/drawing/2014/main" id="{36A1F051-CA7D-E2A7-FDDE-EFF124E80FCA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1405652" y="2297316"/>
            <a:ext cx="9062965" cy="370903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!!bc">
            <a:extLst>
              <a:ext uri="{FF2B5EF4-FFF2-40B4-BE49-F238E27FC236}">
                <a16:creationId xmlns:a16="http://schemas.microsoft.com/office/drawing/2014/main" id="{9BACFC18-F6CB-5B79-9C31-BD06AB548B3C}"/>
              </a:ext>
            </a:extLst>
          </p:cNvPr>
          <p:cNvCxnSpPr>
            <a:cxnSpLocks/>
            <a:stCxn id="34" idx="0"/>
            <a:endCxn id="33" idx="4"/>
          </p:cNvCxnSpPr>
          <p:nvPr/>
        </p:nvCxnSpPr>
        <p:spPr>
          <a:xfrm flipH="1" flipV="1">
            <a:off x="1082363" y="6720544"/>
            <a:ext cx="1588255" cy="3339126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!!be">
            <a:extLst>
              <a:ext uri="{FF2B5EF4-FFF2-40B4-BE49-F238E27FC236}">
                <a16:creationId xmlns:a16="http://schemas.microsoft.com/office/drawing/2014/main" id="{588BB187-DD7F-9F3F-F127-191187D5DAB9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1405652" y="6598007"/>
            <a:ext cx="10005859" cy="4801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!!ef">
            <a:extLst>
              <a:ext uri="{FF2B5EF4-FFF2-40B4-BE49-F238E27FC236}">
                <a16:creationId xmlns:a16="http://schemas.microsoft.com/office/drawing/2014/main" id="{06AA3168-07FA-9BF0-F51B-14700E5F5CC7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11734800" y="8234081"/>
            <a:ext cx="1613149" cy="316505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!!ab">
            <a:extLst>
              <a:ext uri="{FF2B5EF4-FFF2-40B4-BE49-F238E27FC236}">
                <a16:creationId xmlns:a16="http://schemas.microsoft.com/office/drawing/2014/main" id="{04BFB163-C3C2-9D58-4CBE-CAAAE66B0243}"/>
              </a:ext>
            </a:extLst>
          </p:cNvPr>
          <p:cNvCxnSpPr>
            <a:cxnSpLocks/>
            <a:stCxn id="33" idx="0"/>
            <a:endCxn id="31" idx="3"/>
          </p:cNvCxnSpPr>
          <p:nvPr/>
        </p:nvCxnSpPr>
        <p:spPr>
          <a:xfrm flipV="1">
            <a:off x="1082363" y="2754769"/>
            <a:ext cx="941677" cy="3129043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!!ad">
            <a:extLst>
              <a:ext uri="{FF2B5EF4-FFF2-40B4-BE49-F238E27FC236}">
                <a16:creationId xmlns:a16="http://schemas.microsoft.com/office/drawing/2014/main" id="{30C60E4C-DAE5-9F39-BF00-DAD9D863388D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!!ac">
            <a:extLst>
              <a:ext uri="{FF2B5EF4-FFF2-40B4-BE49-F238E27FC236}">
                <a16:creationId xmlns:a16="http://schemas.microsoft.com/office/drawing/2014/main" id="{50F68362-FBC4-291D-E5F2-1553DC54BFD7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2347329" y="2877306"/>
            <a:ext cx="323289" cy="718236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!!ce">
            <a:extLst>
              <a:ext uri="{FF2B5EF4-FFF2-40B4-BE49-F238E27FC236}">
                <a16:creationId xmlns:a16="http://schemas.microsoft.com/office/drawing/2014/main" id="{5DA3B6D9-0605-0D29-0140-DE5A0CD68ACC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3127818" y="10478036"/>
            <a:ext cx="8149782" cy="12169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!!bf">
            <a:extLst>
              <a:ext uri="{FF2B5EF4-FFF2-40B4-BE49-F238E27FC236}">
                <a16:creationId xmlns:a16="http://schemas.microsoft.com/office/drawing/2014/main" id="{D5731923-F0E2-1CC6-39AD-570542F2899A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1539563" y="6302178"/>
            <a:ext cx="11485097" cy="121770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DF987C-272A-BA12-B981-1CAA9B6FAB29}"/>
              </a:ext>
            </a:extLst>
          </p:cNvPr>
          <p:cNvSpPr txBox="1"/>
          <p:nvPr/>
        </p:nvSpPr>
        <p:spPr>
          <a:xfrm>
            <a:off x="2074160" y="413567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565452-457C-5B3B-37AF-3CE89174E36C}"/>
              </a:ext>
            </a:extLst>
          </p:cNvPr>
          <p:cNvSpPr txBox="1"/>
          <p:nvPr/>
        </p:nvSpPr>
        <p:spPr>
          <a:xfrm>
            <a:off x="7073056" y="371651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99614E-D262-550D-3329-3EB5B6D3472C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3D1FB7-4507-89EC-231D-85914000A249}"/>
              </a:ext>
            </a:extLst>
          </p:cNvPr>
          <p:cNvSpPr txBox="1"/>
          <p:nvPr/>
        </p:nvSpPr>
        <p:spPr>
          <a:xfrm>
            <a:off x="1045571" y="340687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018083-680C-F05F-05F2-D30382FA1DA3}"/>
              </a:ext>
            </a:extLst>
          </p:cNvPr>
          <p:cNvSpPr txBox="1"/>
          <p:nvPr/>
        </p:nvSpPr>
        <p:spPr>
          <a:xfrm>
            <a:off x="6464330" y="1063335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7F9FD4-3F90-3DC0-8863-701D2525ADBD}"/>
              </a:ext>
            </a:extLst>
          </p:cNvPr>
          <p:cNvSpPr txBox="1"/>
          <p:nvPr/>
        </p:nvSpPr>
        <p:spPr>
          <a:xfrm>
            <a:off x="5629185" y="753538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BB0219-ADED-CEBD-B589-830F5A6CE523}"/>
              </a:ext>
            </a:extLst>
          </p:cNvPr>
          <p:cNvSpPr txBox="1"/>
          <p:nvPr/>
        </p:nvSpPr>
        <p:spPr>
          <a:xfrm>
            <a:off x="7013794" y="643057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7E782F-63DA-C17E-4D1A-79DBB06F9588}"/>
              </a:ext>
            </a:extLst>
          </p:cNvPr>
          <p:cNvSpPr txBox="1"/>
          <p:nvPr/>
        </p:nvSpPr>
        <p:spPr>
          <a:xfrm>
            <a:off x="11903581" y="935516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ED5BEC-5624-1DD9-4C3E-7372FA4DDE45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5AF6141-BFCD-9228-26AD-4E9E8A12378F}"/>
              </a:ext>
            </a:extLst>
          </p:cNvPr>
          <p:cNvSpPr/>
          <p:nvPr/>
        </p:nvSpPr>
        <p:spPr>
          <a:xfrm>
            <a:off x="10952492" y="3097902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V-S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D8589E-20AF-7A40-6FF3-2778C7BB51E0}"/>
              </a:ext>
            </a:extLst>
          </p:cNvPr>
          <p:cNvSpPr txBox="1"/>
          <p:nvPr/>
        </p:nvSpPr>
        <p:spPr>
          <a:xfrm>
            <a:off x="1568099" y="766528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81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0F20EA7E-CED9-DC8F-45EF-90D73804A596}"/>
              </a:ext>
            </a:extLst>
          </p:cNvPr>
          <p:cNvSpPr/>
          <p:nvPr/>
        </p:nvSpPr>
        <p:spPr>
          <a:xfrm>
            <a:off x="13967554" y="364696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Start with a trivial cut {a}, V-{a}.</a:t>
            </a:r>
          </a:p>
        </p:txBody>
      </p:sp>
      <p:sp>
        <p:nvSpPr>
          <p:cNvPr id="8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5B8CEA68-262C-00A7-4F94-2D65A3614E99}"/>
              </a:ext>
            </a:extLst>
          </p:cNvPr>
          <p:cNvSpPr/>
          <p:nvPr/>
        </p:nvSpPr>
        <p:spPr>
          <a:xfrm>
            <a:off x="13967553" y="1995082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property.</a:t>
            </a:r>
          </a:p>
        </p:txBody>
      </p:sp>
      <p:sp>
        <p:nvSpPr>
          <p:cNvPr id="17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4C34595C-7EA0-2BDF-51EA-0F12A0D5C227}"/>
              </a:ext>
            </a:extLst>
          </p:cNvPr>
          <p:cNvSpPr/>
          <p:nvPr/>
        </p:nvSpPr>
        <p:spPr>
          <a:xfrm>
            <a:off x="13967552" y="3765953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 again.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D47F5-5382-DB69-E151-24097039472D}"/>
              </a:ext>
            </a:extLst>
          </p:cNvPr>
          <p:cNvSpPr txBox="1"/>
          <p:nvPr/>
        </p:nvSpPr>
        <p:spPr>
          <a:xfrm>
            <a:off x="6761225" y="242293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</p:spTree>
    <p:extLst>
      <p:ext uri="{BB962C8B-B14F-4D97-AF65-F5344CB8AC3E}">
        <p14:creationId xmlns:p14="http://schemas.microsoft.com/office/powerpoint/2010/main" val="8966303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82DD2B-0C24-8951-7B36-F03D0F300786}"/>
              </a:ext>
            </a:extLst>
          </p:cNvPr>
          <p:cNvSpPr/>
          <p:nvPr/>
        </p:nvSpPr>
        <p:spPr>
          <a:xfrm>
            <a:off x="15642088" y="4030294"/>
            <a:ext cx="2227608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O(n)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7155873-D87D-9C78-EFDD-D721F8786F5D}"/>
              </a:ext>
            </a:extLst>
          </p:cNvPr>
          <p:cNvSpPr/>
          <p:nvPr/>
        </p:nvSpPr>
        <p:spPr>
          <a:xfrm>
            <a:off x="15642087" y="4898262"/>
            <a:ext cx="416298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O(m log n)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E8E8ED-73B4-9924-AEBA-0E1713436A4D}"/>
              </a:ext>
            </a:extLst>
          </p:cNvPr>
          <p:cNvSpPr/>
          <p:nvPr/>
        </p:nvSpPr>
        <p:spPr>
          <a:xfrm>
            <a:off x="15642087" y="6460728"/>
            <a:ext cx="2227608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O(1)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206769A3-4526-5E2E-33B3-DA46BD5FC6E4}"/>
                  </a:ext>
                </a:extLst>
              </p:cNvPr>
              <p:cNvSpPr/>
              <p:nvPr/>
            </p:nvSpPr>
            <p:spPr>
              <a:xfrm>
                <a:off x="1161651" y="3637857"/>
                <a:ext cx="14480436" cy="471050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4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MSF</a:t>
                </a:r>
                <a:r>
                  <a:rPr lang="en-US" sz="5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54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r>
                  <a:rPr kumimoji="0" lang="en-US" sz="54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 (Initially there are </a:t>
                </a:r>
                <a14:m>
                  <m:oMath xmlns:m="http://schemas.openxmlformats.org/officeDocument/2006/math">
                    <m:r>
                      <a:rPr kumimoji="0" lang="en-US" sz="54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𝑛</m:t>
                    </m:r>
                  </m:oMath>
                </a14:m>
                <a:r>
                  <a:rPr kumimoji="0" lang="en-US" sz="54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 </a:t>
                </a:r>
                <a:r>
                  <a:rPr lang="en-US" sz="5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singleton trees)</a:t>
                </a:r>
                <a:endParaRPr kumimoji="0" lang="en-US" sz="54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Sort the edges based on their weights</a:t>
                </a:r>
                <a:endParaRPr kumimoji="0" lang="en-US" sz="54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4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foreach</a:t>
                </a:r>
                <a:r>
                  <a:rPr lang="en-US" sz="5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 edge </a:t>
                </a:r>
                <a14:m>
                  <m:oMath xmlns:m="http://schemas.openxmlformats.org/officeDocument/2006/math">
                    <m:r>
                      <a:rPr lang="en-US" sz="54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𝑒</m:t>
                    </m:r>
                    <m:r>
                      <a:rPr lang="en-US" sz="54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 = (</m:t>
                    </m:r>
                    <m:r>
                      <a:rPr lang="en-US" sz="54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𝑢</m:t>
                    </m:r>
                    <m:r>
                      <a:rPr lang="en-US" sz="5400" i="1" dirty="0" err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54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54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):</m:t>
                    </m:r>
                  </m:oMath>
                </a14:m>
                <a:endParaRPr kumimoji="0" lang="en-US" sz="54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	</a:t>
                </a:r>
                <a:r>
                  <a:rPr lang="en-US" sz="54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if</a:t>
                </a:r>
                <a:r>
                  <a:rPr lang="en-US" sz="5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54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𝑄𝑢𝑒𝑟𝑦</m:t>
                    </m:r>
                    <m:d>
                      <m:dPr>
                        <m:ctrlPr>
                          <a:rPr lang="en-US" sz="54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54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  <m:t>𝑢</m:t>
                        </m:r>
                        <m:r>
                          <a:rPr lang="en-US" sz="54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54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54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=</m:t>
                    </m:r>
                    <m:r>
                      <a:rPr lang="en-US" sz="5400" b="0" i="1" smtClean="0">
                        <a:ln w="0"/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𝑓𝑎𝑙𝑠𝑒</m:t>
                    </m:r>
                  </m:oMath>
                </a14:m>
                <a:endParaRPr lang="en-US" sz="5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		</a:t>
                </a:r>
                <a14:m>
                  <m:oMath xmlns:m="http://schemas.openxmlformats.org/officeDocument/2006/math">
                    <m:r>
                      <a:rPr lang="en-US" sz="54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𝐼𝑛𝑠𝑒𝑟𝑡</m:t>
                    </m:r>
                    <m:r>
                      <a:rPr lang="en-US" sz="54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54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𝑒</m:t>
                    </m:r>
                    <m:r>
                      <a:rPr lang="en-US" sz="54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lang="en-US" sz="5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Helvetica Neue Medium"/>
                  <a:sym typeface="Helvetica Neue Medium"/>
                </a:endParaRPr>
              </a:p>
            </p:txBody>
          </p:sp>
        </mc:Choice>
        <mc:Fallback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206769A3-4526-5E2E-33B3-DA46BD5FC6E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51" y="3637857"/>
                <a:ext cx="14480436" cy="4710509"/>
              </a:xfrm>
              <a:prstGeom prst="roundRect">
                <a:avLst/>
              </a:prstGeom>
              <a:blipFill>
                <a:blip r:embed="rId2"/>
                <a:stretch>
                  <a:fillRect l="-962" b="-5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19FF65-99C1-2BF4-667E-7A636BDBA43B}"/>
              </a:ext>
            </a:extLst>
          </p:cNvPr>
          <p:cNvSpPr/>
          <p:nvPr/>
        </p:nvSpPr>
        <p:spPr>
          <a:xfrm>
            <a:off x="15642087" y="7318992"/>
            <a:ext cx="2227608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O(n)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!!box">
                <a:extLst>
                  <a:ext uri="{FF2B5EF4-FFF2-40B4-BE49-F238E27FC236}">
                    <a16:creationId xmlns:a16="http://schemas.microsoft.com/office/drawing/2014/main" id="{13F62D4B-6FE6-CE02-8430-A65FC0A398DC}"/>
                  </a:ext>
                </a:extLst>
              </p:cNvPr>
              <p:cNvSpPr/>
              <p:nvPr/>
            </p:nvSpPr>
            <p:spPr>
              <a:xfrm>
                <a:off x="1325606" y="9741903"/>
                <a:ext cx="19172194" cy="2062169"/>
              </a:xfrm>
              <a:prstGeom prst="roundRect">
                <a:avLst>
                  <a:gd name="adj" fmla="val 5932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>
                      <a:lumMod val="0"/>
                      <a:lumOff val="100000"/>
                    </a:schemeClr>
                  </a:gs>
                </a:gsLst>
                <a:lin ang="5461434" scaled="0"/>
              </a:gradFill>
              <a:ln w="12700">
                <a:solidFill>
                  <a:srgbClr val="000000"/>
                </a:solidFill>
                <a:miter lim="400000"/>
              </a:ln>
              <a:effectLst>
                <a:outerShdw blurRad="355600" dist="114300" rotWithShape="0">
                  <a:srgbClr val="000000">
                    <a:alpha val="96558"/>
                  </a:srgbClr>
                </a:outerShdw>
                <a:reflection stA="50000" endPos="40000" dir="5400000" sy="-100000" algn="bl" rotWithShape="0"/>
              </a:effectLst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numCol="1" anchor="t"/>
              <a:lstStyle/>
              <a:p>
                <a:pPr marL="571500" indent="-571500" defTabSz="82550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5000">
                    <a:solidFill>
                      <a:srgbClr val="FFFFFF"/>
                    </a:solidFill>
                    <a:latin typeface="Chalkduster"/>
                    <a:ea typeface="Chalkduster"/>
                    <a:cs typeface="Chalkduster"/>
                    <a:sym typeface="Chalkduster"/>
                  </a:defRPr>
                </a:pPr>
                <a:r>
                  <a:rPr lang="en-IN" sz="4000" dirty="0">
                    <a:solidFill>
                      <a:srgbClr val="7030A0"/>
                    </a:solidFill>
                    <a:latin typeface="Bradley Hand" pitchFamily="2" charset="77"/>
                  </a:rPr>
                  <a:t>Remember that Query is called m times but insert is called only O(n) times</a:t>
                </a:r>
              </a:p>
              <a:p>
                <a:pPr marL="571500" indent="-571500" defTabSz="82550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5000">
                    <a:solidFill>
                      <a:srgbClr val="FFFFFF"/>
                    </a:solidFill>
                    <a:latin typeface="Chalkduster"/>
                    <a:ea typeface="Chalkduster"/>
                    <a:cs typeface="Chalkduster"/>
                    <a:sym typeface="Chalkduster"/>
                  </a:defRPr>
                </a:pPr>
                <a:r>
                  <a:rPr lang="en-IN" sz="4000" dirty="0">
                    <a:solidFill>
                      <a:srgbClr val="7030A0"/>
                    </a:solidFill>
                    <a:latin typeface="Bradley Hand" pitchFamily="2" charset="77"/>
                  </a:rPr>
                  <a:t>Total time = O(</a:t>
                </a:r>
                <a14:m>
                  <m:oMath xmlns:m="http://schemas.openxmlformats.org/officeDocument/2006/math">
                    <m:r>
                      <a:rPr lang="en-IN" sz="4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4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IN" sz="4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4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40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40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IN" sz="4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4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IN" sz="4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4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en-IN" sz="4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4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4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4000" dirty="0">
                    <a:solidFill>
                      <a:srgbClr val="7030A0"/>
                    </a:solidFill>
                    <a:latin typeface="Bradley Hand" pitchFamily="2" charset="77"/>
                  </a:rPr>
                  <a:t>)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  <a:defRPr sz="5000">
                    <a:solidFill>
                      <a:srgbClr val="FFFFFF"/>
                    </a:solidFill>
                    <a:latin typeface="Chalkduster"/>
                    <a:ea typeface="Chalkduster"/>
                    <a:cs typeface="Chalkduster"/>
                    <a:sym typeface="Chalkduster"/>
                  </a:defRPr>
                </a:pPr>
                <a:r>
                  <a:rPr lang="en-IN" sz="4000" dirty="0">
                    <a:solidFill>
                      <a:srgbClr val="7030A0"/>
                    </a:solidFill>
                    <a:latin typeface="Bradley Hand" pitchFamily="2" charset="77"/>
                  </a:rPr>
                  <a:t>		   </a:t>
                </a:r>
              </a:p>
            </p:txBody>
          </p:sp>
        </mc:Choice>
        <mc:Fallback xmlns="">
          <p:sp>
            <p:nvSpPr>
              <p:cNvPr id="7" name="!!box">
                <a:extLst>
                  <a:ext uri="{FF2B5EF4-FFF2-40B4-BE49-F238E27FC236}">
                    <a16:creationId xmlns:a16="http://schemas.microsoft.com/office/drawing/2014/main" id="{13F62D4B-6FE6-CE02-8430-A65FC0A398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606" y="9741903"/>
                <a:ext cx="19172194" cy="2062169"/>
              </a:xfrm>
              <a:prstGeom prst="roundRect">
                <a:avLst>
                  <a:gd name="adj" fmla="val 5932"/>
                </a:avLst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000000"/>
                </a:solidFill>
                <a:miter lim="400000"/>
              </a:ln>
              <a:effectLst>
                <a:outerShdw blurRad="355600" dist="114300" rotWithShape="0">
                  <a:srgbClr val="000000">
                    <a:alpha val="96558"/>
                  </a:srgbClr>
                </a:outerShdw>
                <a:reflection stA="50000" endPos="40000" dir="5400000" sy="-100000" algn="bl" rotWithShape="0"/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852799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mc:AlternateContent xmlns:mc="http://schemas.openxmlformats.org/markup-compatibility/2006" xmlns:p14="http://schemas.microsoft.com/office/powerpoint/2010/main">
    <mc:Choice Requires="p14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12" dur="1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13" dur="1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23" dur="1000" fill="hold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24" dur="1000" fill="hold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34" dur="1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35" dur="1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2" fill="hold" nodeType="clickEffect" p14:presetBounceEnd="50000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 p14:bounceEnd="50000">
                                          <p:cBhvr additive="base">
                                            <p:cTn id="45" dur="1000" fill="hold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 p14:bounceEnd="50000">
                                          <p:cBhvr additive="base">
                                            <p:cTn id="46" dur="1000" fill="hold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5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54" dur="500"/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59" dur="500"/>
                                            <p:tgtEl>
                                              <p:spTgt spid="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 autoUpdateAnimBg="0"/>
          <p:bldP spid="4" grpId="0" animBg="1" autoUpdateAnimBg="0"/>
          <p:bldP spid="5" grpId="0" animBg="1" autoUpdateAnimBg="0"/>
          <p:bldP spid="8" grpId="0" animBg="1" autoUpdateAnimBg="0"/>
          <p:bldP spid="7" grpId="0" animBg="1"/>
        </p:bldLst>
      </p:timing>
    </mc:Choice>
    <mc:Fallback xmlns="">
      <p:timing>
        <p:tnLst>
          <p:par>
            <p:cTn id="1" dur="indefinite" restart="never" nodeType="tmRoot">
              <p:childTnLst>
                <p:seq concurrent="1" nextAc="seek">
                  <p:cTn id="2" dur="indefinite" nodeType="mainSeq">
                    <p:childTnLst>
                      <p:par>
                        <p:cTn id="3" fill="hold">
                          <p:stCondLst>
                            <p:cond delay="indefinite"/>
                          </p:stCondLst>
                          <p:childTnLst>
                            <p:par>
                              <p:cTn id="4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6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7" dur="500"/>
                                            <p:tgtEl>
                                              <p:spTgt spid="3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8" fill="hold">
                          <p:stCondLst>
                            <p:cond delay="indefinite"/>
                          </p:stCondLst>
                          <p:childTnLst>
                            <p:par>
                              <p:cTn id="9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0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1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12" dur="1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13" dur="1000" fill="hold"/>
                                            <p:tgtEl>
                                              <p:spTgt spid="3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4" fill="hold">
                          <p:stCondLst>
                            <p:cond delay="indefinite"/>
                          </p:stCondLst>
                          <p:childTnLst>
                            <p:par>
                              <p:cTn id="15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16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17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18" dur="500"/>
                                            <p:tgtEl>
                                              <p:spTgt spid="4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19" fill="hold">
                          <p:stCondLst>
                            <p:cond delay="indefinite"/>
                          </p:stCondLst>
                          <p:childTnLst>
                            <p:par>
                              <p:cTn id="20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1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2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23" dur="1000" fill="hold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24" dur="1000" fill="hold"/>
                                            <p:tgtEl>
                                              <p:spTgt spid="4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25" fill="hold">
                          <p:stCondLst>
                            <p:cond delay="indefinite"/>
                          </p:stCondLst>
                          <p:childTnLst>
                            <p:par>
                              <p:cTn id="2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27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2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29" dur="500"/>
                                            <p:tgtEl>
                                              <p:spTgt spid="5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0" fill="hold">
                          <p:stCondLst>
                            <p:cond delay="indefinite"/>
                          </p:stCondLst>
                          <p:childTnLst>
                            <p:par>
                              <p:cTn id="31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2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34" dur="1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35" dur="1000" fill="hold"/>
                                            <p:tgtEl>
                                              <p:spTgt spid="5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36" fill="hold">
                          <p:stCondLst>
                            <p:cond delay="indefinite"/>
                          </p:stCondLst>
                          <p:childTnLst>
                            <p:par>
                              <p:cTn id="37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38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39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40" dur="500"/>
                                            <p:tgtEl>
                                              <p:spTgt spid="8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1" fill="hold">
                          <p:stCondLst>
                            <p:cond delay="indefinite"/>
                          </p:stCondLst>
                          <p:childTnLst>
                            <p:par>
                              <p:cTn id="42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3" presetID="2" presetClass="entr" presetSubtype="2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44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 calcmode="lin" valueType="num">
                                          <p:cBhvr additive="base">
                                            <p:cTn id="45" dur="1000" fill="hold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ppt_x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1+#ppt_w/2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x"/>
                                              </p:val>
                                            </p:tav>
                                          </p:tavLst>
                                        </p:anim>
                                        <p:anim calcmode="lin" valueType="num">
                                          <p:cBhvr additive="base">
                                            <p:cTn id="46" dur="1000" fill="hold"/>
                                            <p:tgtEl>
                                              <p:spTgt spid="8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ppt_y</p:attrName>
                                            </p:attrNameLst>
                                          </p:cBhvr>
                                          <p:tavLst>
                                            <p:tav tm="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  <p:tav tm="100000">
                                              <p:val>
                                                <p:strVal val="#ppt_y"/>
                                              </p:val>
                                            </p:tav>
                                          </p:tavLst>
                                        </p:anim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47" fill="hold">
                          <p:stCondLst>
                            <p:cond delay="indefinite"/>
                          </p:stCondLst>
                          <p:childTnLst>
                            <p:par>
                              <p:cTn id="48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49" presetID="9" presetClass="entr" presetSubtype="0" fill="hold" grpId="0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0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/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51" dur="500"/>
                                            <p:tgtEl>
                                              <p:spTgt spid="7"/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  <p:par>
                                    <p:cTn id="52" presetID="9" presetClass="entr" presetSubtype="0" fill="hold" nodeType="with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3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54" dur="500"/>
                                            <p:tgtEl>
                                              <p:spTgt spid="7">
                                                <p:txEl>
                                                  <p:pRg st="0" end="0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  <p:par>
                        <p:cTn id="55" fill="hold">
                          <p:stCondLst>
                            <p:cond delay="indefinite"/>
                          </p:stCondLst>
                          <p:childTnLst>
                            <p:par>
                              <p:cTn id="56" fill="hold">
                                <p:stCondLst>
                                  <p:cond delay="0"/>
                                </p:stCondLst>
                                <p:childTnLst>
                                  <p:par>
                                    <p:cTn id="57" presetID="9" presetClass="entr" presetSubtype="0" fill="hold" nodeType="clickEffect">
                                      <p:stCondLst>
                                        <p:cond delay="0"/>
                                      </p:stCondLst>
                                      <p:childTnLst>
                                        <p:set>
                                          <p:cBhvr>
                                            <p:cTn id="58" dur="1" fill="hold">
                                              <p:stCondLst>
                                                <p:cond delay="0"/>
                                              </p:stCondLst>
                                            </p:cTn>
                                            <p:tgtEl>
                                              <p:spTgt spid="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  <p:attrNameLst>
                                              <p:attrName>style.visibility</p:attrName>
                                            </p:attrNameLst>
                                          </p:cBhvr>
                                          <p:to>
                                            <p:strVal val="visible"/>
                                          </p:to>
                                        </p:set>
                                        <p:animEffect transition="in" filter="dissolve">
                                          <p:cBhvr>
                                            <p:cTn id="59" dur="500"/>
                                            <p:tgtEl>
                                              <p:spTgt spid="7">
                                                <p:txEl>
                                                  <p:pRg st="1" end="1"/>
                                                </p:txEl>
                                              </p:spTgt>
                                            </p:tgtEl>
                                          </p:cBhvr>
                                        </p:animEffect>
                                      </p:childTnLst>
                                    </p:cTn>
                                  </p:par>
                                </p:childTnLst>
                              </p:cTn>
                            </p:par>
                          </p:childTnLst>
                        </p:cTn>
                      </p:par>
                    </p:childTnLst>
                  </p:cTn>
                  <p:prevCondLst>
                    <p:cond evt="onPrev" delay="0">
                      <p:tgtEl>
                        <p:sldTgt/>
                      </p:tgtEl>
                    </p:cond>
                  </p:prevCondLst>
                  <p:nextCondLst>
                    <p:cond evt="onNext" delay="0">
                      <p:tgtEl>
                        <p:sldTgt/>
                      </p:tgtEl>
                    </p:cond>
                  </p:nextCondLst>
                </p:seq>
              </p:childTnLst>
            </p:cTn>
          </p:par>
        </p:tnLst>
        <p:bldLst>
          <p:bldP spid="3" grpId="0" animBg="1" autoUpdateAnimBg="0"/>
          <p:bldP spid="4" grpId="0" animBg="1" autoUpdateAnimBg="0"/>
          <p:bldP spid="5" grpId="0" animBg="1" autoUpdateAnimBg="0"/>
          <p:bldP spid="8" grpId="0" animBg="1" autoUpdateAnimBg="0"/>
          <p:bldP spid="7" grpId="0" animBg="1"/>
        </p:bldLst>
      </p:timing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2A82DD2B-0C24-8951-7B36-F03D0F300786}"/>
              </a:ext>
            </a:extLst>
          </p:cNvPr>
          <p:cNvSpPr/>
          <p:nvPr/>
        </p:nvSpPr>
        <p:spPr>
          <a:xfrm>
            <a:off x="15642088" y="4030294"/>
            <a:ext cx="2227608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O(n)</a:t>
            </a:r>
          </a:p>
        </p:txBody>
      </p:sp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7155873-D87D-9C78-EFDD-D721F8786F5D}"/>
              </a:ext>
            </a:extLst>
          </p:cNvPr>
          <p:cNvSpPr/>
          <p:nvPr/>
        </p:nvSpPr>
        <p:spPr>
          <a:xfrm>
            <a:off x="15642087" y="4898262"/>
            <a:ext cx="4162985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O(m log n)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3E8E8ED-73B4-9924-AEBA-0E1713436A4D}"/>
              </a:ext>
            </a:extLst>
          </p:cNvPr>
          <p:cNvSpPr/>
          <p:nvPr/>
        </p:nvSpPr>
        <p:spPr>
          <a:xfrm>
            <a:off x="15642087" y="6460728"/>
            <a:ext cx="2227608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O(1)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119FF65-99C1-2BF4-667E-7A636BDBA43B}"/>
              </a:ext>
            </a:extLst>
          </p:cNvPr>
          <p:cNvSpPr/>
          <p:nvPr/>
        </p:nvSpPr>
        <p:spPr>
          <a:xfrm>
            <a:off x="15642087" y="7318992"/>
            <a:ext cx="2227608" cy="794544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40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O(n)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!!box">
                <a:extLst>
                  <a:ext uri="{FF2B5EF4-FFF2-40B4-BE49-F238E27FC236}">
                    <a16:creationId xmlns:a16="http://schemas.microsoft.com/office/drawing/2014/main" id="{3E587B51-2AF1-ABC7-B01F-E65C5256607F}"/>
                  </a:ext>
                </a:extLst>
              </p:cNvPr>
              <p:cNvSpPr/>
              <p:nvPr/>
            </p:nvSpPr>
            <p:spPr>
              <a:xfrm>
                <a:off x="1325606" y="9741903"/>
                <a:ext cx="19172194" cy="2062169"/>
              </a:xfrm>
              <a:prstGeom prst="roundRect">
                <a:avLst>
                  <a:gd name="adj" fmla="val 5932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>
                      <a:lumMod val="0"/>
                      <a:lumOff val="100000"/>
                    </a:schemeClr>
                  </a:gs>
                </a:gsLst>
                <a:lin ang="5461434" scaled="0"/>
              </a:gradFill>
              <a:ln w="12700">
                <a:solidFill>
                  <a:srgbClr val="000000"/>
                </a:solidFill>
                <a:miter lim="400000"/>
              </a:ln>
              <a:effectLst>
                <a:outerShdw blurRad="355600" dist="114300" rotWithShape="0">
                  <a:srgbClr val="000000">
                    <a:alpha val="96558"/>
                  </a:srgbClr>
                </a:outerShdw>
                <a:reflection stA="50000" endPos="40000" dir="5400000" sy="-100000" algn="bl" rotWithShape="0"/>
              </a:effectLst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numCol="1" anchor="t"/>
              <a:lstStyle/>
              <a:p>
                <a:pPr marL="571500" indent="-571500" defTabSz="82550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5000">
                    <a:solidFill>
                      <a:srgbClr val="FFFFFF"/>
                    </a:solidFill>
                    <a:latin typeface="Chalkduster"/>
                    <a:ea typeface="Chalkduster"/>
                    <a:cs typeface="Chalkduster"/>
                    <a:sym typeface="Chalkduster"/>
                  </a:defRPr>
                </a:pPr>
                <a:r>
                  <a:rPr lang="en-IN" sz="4000" dirty="0">
                    <a:solidFill>
                      <a:srgbClr val="7030A0"/>
                    </a:solidFill>
                    <a:latin typeface="Bradley Hand" pitchFamily="2" charset="77"/>
                  </a:rPr>
                  <a:t>Remember that Query is called m times but insert is called only O(n) times</a:t>
                </a:r>
              </a:p>
              <a:p>
                <a:pPr marL="571500" indent="-571500" defTabSz="82550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5000">
                    <a:solidFill>
                      <a:srgbClr val="FFFFFF"/>
                    </a:solidFill>
                    <a:latin typeface="Chalkduster"/>
                    <a:ea typeface="Chalkduster"/>
                    <a:cs typeface="Chalkduster"/>
                    <a:sym typeface="Chalkduster"/>
                  </a:defRPr>
                </a:pPr>
                <a:r>
                  <a:rPr lang="en-IN" sz="4000" dirty="0">
                    <a:solidFill>
                      <a:srgbClr val="7030A0"/>
                    </a:solidFill>
                    <a:latin typeface="Bradley Hand" pitchFamily="2" charset="77"/>
                  </a:rPr>
                  <a:t>Total time = O(</a:t>
                </a:r>
                <a14:m>
                  <m:oMath xmlns:m="http://schemas.openxmlformats.org/officeDocument/2006/math">
                    <m:r>
                      <a:rPr lang="en-IN" sz="4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4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IN" sz="4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4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IN" sz="40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log</m:t>
                    </m:r>
                    <m:r>
                      <a:rPr lang="en-IN" sz="4000" i="1" dirty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⁡</m:t>
                    </m:r>
                    <m:r>
                      <a:rPr lang="en-IN" sz="4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IN" sz="4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 </m:t>
                    </m:r>
                    <m:r>
                      <a:rPr lang="en-IN" sz="4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IN" sz="4000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 + </m:t>
                    </m:r>
                    <m:sSup>
                      <m:sSupPr>
                        <m:ctrlPr>
                          <a:rPr lang="en-IN" sz="4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IN" sz="4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IN" sz="4000" i="1" dirty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4000" dirty="0">
                    <a:solidFill>
                      <a:srgbClr val="7030A0"/>
                    </a:solidFill>
                    <a:latin typeface="Bradley Hand" pitchFamily="2" charset="77"/>
                  </a:rPr>
                  <a:t>)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  <a:defRPr sz="5000">
                    <a:solidFill>
                      <a:srgbClr val="FFFFFF"/>
                    </a:solidFill>
                    <a:latin typeface="Chalkduster"/>
                    <a:ea typeface="Chalkduster"/>
                    <a:cs typeface="Chalkduster"/>
                    <a:sym typeface="Chalkduster"/>
                  </a:defRPr>
                </a:pPr>
                <a:r>
                  <a:rPr lang="en-IN" sz="4000" dirty="0">
                    <a:solidFill>
                      <a:srgbClr val="7030A0"/>
                    </a:solidFill>
                    <a:latin typeface="Bradley Hand" pitchFamily="2" charset="77"/>
                  </a:rPr>
                  <a:t>		          = O(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func>
                      <m:funcPr>
                        <m:ctrlP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4000" b="0" i="0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4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sz="4000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IN" sz="4000" dirty="0">
                    <a:solidFill>
                      <a:srgbClr val="7030A0"/>
                    </a:solidFill>
                    <a:latin typeface="Bradley Hand" pitchFamily="2" charset="77"/>
                  </a:rPr>
                  <a:t>)</a:t>
                </a:r>
              </a:p>
            </p:txBody>
          </p:sp>
        </mc:Choice>
        <mc:Fallback xmlns="">
          <p:sp>
            <p:nvSpPr>
              <p:cNvPr id="9" name="!!box">
                <a:extLst>
                  <a:ext uri="{FF2B5EF4-FFF2-40B4-BE49-F238E27FC236}">
                    <a16:creationId xmlns:a16="http://schemas.microsoft.com/office/drawing/2014/main" id="{3E587B51-2AF1-ABC7-B01F-E65C525660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5606" y="9741903"/>
                <a:ext cx="19172194" cy="2062169"/>
              </a:xfrm>
              <a:prstGeom prst="roundRect">
                <a:avLst>
                  <a:gd name="adj" fmla="val 5932"/>
                </a:avLst>
              </a:prstGeom>
              <a:blipFill>
                <a:blip r:embed="rId3"/>
                <a:stretch>
                  <a:fillRect/>
                </a:stretch>
              </a:blipFill>
              <a:ln w="12700">
                <a:solidFill>
                  <a:srgbClr val="000000"/>
                </a:solidFill>
                <a:miter lim="400000"/>
              </a:ln>
              <a:effectLst>
                <a:outerShdw blurRad="355600" dist="114300" rotWithShape="0">
                  <a:srgbClr val="000000">
                    <a:alpha val="96558"/>
                  </a:srgbClr>
                </a:outerShdw>
                <a:reflection stA="50000" endPos="40000" dir="5400000" sy="-100000" algn="bl" rotWithShape="0"/>
              </a:effectLst>
              <a:extLst>
                <a:ext uri="{C572A759-6A51-4108-AA02-DFA0A04FC94B}">
                  <ma14:wrappingTextBoxFlag xmlns="" xmlns:m="http://schemas.openxmlformats.org/officeDocument/2006/math" xmlns:a14="http://schemas.microsoft.com/office/drawing/2010/main" xmlns:ma14="http://schemas.microsoft.com/office/mac/drawingml/2011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842A57FC-F2B5-240C-0A2D-4408539E2FB8}"/>
                  </a:ext>
                </a:extLst>
              </p:cNvPr>
              <p:cNvSpPr/>
              <p:nvPr/>
            </p:nvSpPr>
            <p:spPr>
              <a:xfrm>
                <a:off x="1161651" y="3637857"/>
                <a:ext cx="14480436" cy="4710509"/>
              </a:xfrm>
              <a:prstGeom prst="round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400" dirty="0">
                    <a:ln w="0"/>
                    <a:solidFill>
                      <a:srgbClr val="7030A0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MSF</a:t>
                </a:r>
                <a:r>
                  <a:rPr lang="en-US" sz="5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54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←∅</m:t>
                    </m:r>
                  </m:oMath>
                </a14:m>
                <a:r>
                  <a:rPr kumimoji="0" lang="en-US" sz="54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 (Initially there are </a:t>
                </a:r>
                <a14:m>
                  <m:oMath xmlns:m="http://schemas.openxmlformats.org/officeDocument/2006/math">
                    <m:r>
                      <a:rPr kumimoji="0" lang="en-US" sz="5400" b="0" i="1" u="none" strike="noStrike" normalizeH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uFillTx/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𝑛</m:t>
                    </m:r>
                  </m:oMath>
                </a14:m>
                <a:r>
                  <a:rPr kumimoji="0" lang="en-US" sz="5400" u="none" strike="noStrike" normalizeH="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uFillTx/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 </a:t>
                </a:r>
                <a:r>
                  <a:rPr lang="en-US" sz="5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singleton trees)</a:t>
                </a:r>
                <a:endParaRPr kumimoji="0" lang="en-US" sz="54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Sort the edges based on their weights</a:t>
                </a:r>
                <a:endParaRPr kumimoji="0" lang="en-US" sz="54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4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foreach</a:t>
                </a:r>
                <a:r>
                  <a:rPr lang="en-US" sz="5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 edge </a:t>
                </a:r>
                <a14:m>
                  <m:oMath xmlns:m="http://schemas.openxmlformats.org/officeDocument/2006/math">
                    <m:r>
                      <a:rPr lang="en-US" sz="54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𝑒</m:t>
                    </m:r>
                    <m:r>
                      <a:rPr lang="en-US" sz="54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 = (</m:t>
                    </m:r>
                    <m:r>
                      <a:rPr lang="en-US" sz="54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𝑢</m:t>
                    </m:r>
                    <m:r>
                      <a:rPr lang="en-US" sz="5400" i="1" dirty="0" err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,</m:t>
                    </m:r>
                    <m:r>
                      <a:rPr lang="en-US" sz="5400" i="1" dirty="0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𝑣</m:t>
                    </m:r>
                    <m:r>
                      <a:rPr lang="en-US" sz="5400" i="1" dirty="0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):</m:t>
                    </m:r>
                  </m:oMath>
                </a14:m>
                <a:endParaRPr kumimoji="0" lang="en-US" sz="5400" u="none" strike="noStrike" normalizeH="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uFillTx/>
                  <a:latin typeface="Cambria Math" panose="02040503050406030204" pitchFamily="18" charset="0"/>
                  <a:ea typeface="Cambria Math" panose="02040503050406030204" pitchFamily="18" charset="0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	</a:t>
                </a:r>
                <a:r>
                  <a:rPr lang="en-US" sz="5400" dirty="0">
                    <a:ln w="0"/>
                    <a:solidFill>
                      <a:schemeClr val="accent6">
                        <a:lumMod val="75000"/>
                      </a:schemeClr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if</a:t>
                </a:r>
                <a:r>
                  <a:rPr lang="en-US" sz="5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 </a:t>
                </a:r>
                <a14:m>
                  <m:oMath xmlns:m="http://schemas.openxmlformats.org/officeDocument/2006/math">
                    <m:r>
                      <a:rPr lang="en-US" sz="54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𝑄𝑢𝑒𝑟𝑦</m:t>
                    </m:r>
                    <m:d>
                      <m:dPr>
                        <m:ctrlPr>
                          <a:rPr lang="en-US" sz="54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</m:ctrlPr>
                      </m:dPr>
                      <m:e>
                        <m:r>
                          <a:rPr lang="en-US" sz="54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  <m:t>𝑢</m:t>
                        </m:r>
                        <m:r>
                          <a:rPr lang="en-US" sz="5400" b="0" i="1" smtClean="0">
                            <a:ln w="0"/>
                            <a:solidFill>
                              <a:schemeClr val="tx1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  <m:t>,</m:t>
                        </m:r>
                        <m:r>
                          <a:rPr lang="en-US" sz="5400" b="0" i="1" smtClean="0">
                            <a:ln w="0"/>
                            <a:solidFill>
                              <a:srgbClr val="7030A0"/>
                            </a:solidFill>
                            <a:effectLst>
                              <a:outerShdw blurRad="38100" dist="19050" dir="2700000" algn="tl" rotWithShape="0">
                                <a:schemeClr val="dk1">
                                  <a:alpha val="40000"/>
                                </a:schemeClr>
                              </a:outerShdw>
                            </a:effectLst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Helvetica Neue Medium"/>
                            <a:sym typeface="Helvetica Neue Medium"/>
                          </a:rPr>
                          <m:t>𝑣</m:t>
                        </m:r>
                      </m:e>
                    </m:d>
                    <m:r>
                      <a:rPr lang="en-US" sz="54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=</m:t>
                    </m:r>
                    <m:r>
                      <a:rPr lang="en-US" sz="5400" b="0" i="1" smtClean="0">
                        <a:ln w="0"/>
                        <a:solidFill>
                          <a:schemeClr val="accent6">
                            <a:lumMod val="75000"/>
                          </a:schemeClr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𝑓𝑎𝑙𝑠𝑒</m:t>
                    </m:r>
                  </m:oMath>
                </a14:m>
                <a:endParaRPr lang="en-US" sz="5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Helvetica Neue Medium"/>
                  <a:sym typeface="Helvetica Neue Medium"/>
                </a:endParaRPr>
              </a:p>
              <a:p>
                <a:pPr marL="0" marR="0" indent="0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:r>
                  <a:rPr lang="en-US" sz="5400" dirty="0">
                    <a:ln w="0"/>
                    <a:solidFill>
                      <a:schemeClr val="tx1"/>
                    </a:solidFill>
                    <a:effectLst>
                      <a:outerShdw blurRad="38100" dist="19050" dir="2700000" algn="tl" rotWithShape="0">
                        <a:schemeClr val="dk1">
                          <a:alpha val="40000"/>
                        </a:schemeClr>
                      </a:outerShdw>
                    </a:effectLst>
                    <a:latin typeface="Cambria Math" panose="02040503050406030204" pitchFamily="18" charset="0"/>
                    <a:ea typeface="Cambria Math" panose="02040503050406030204" pitchFamily="18" charset="0"/>
                    <a:cs typeface="Helvetica Neue Medium"/>
                    <a:sym typeface="Helvetica Neue Medium"/>
                  </a:rPr>
                  <a:t>		</a:t>
                </a:r>
                <a14:m>
                  <m:oMath xmlns:m="http://schemas.openxmlformats.org/officeDocument/2006/math">
                    <m:r>
                      <a:rPr lang="en-US" sz="54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𝐼𝑛𝑠𝑒𝑟𝑡</m:t>
                    </m:r>
                    <m:r>
                      <a:rPr lang="en-US" sz="54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(</m:t>
                    </m:r>
                    <m:r>
                      <a:rPr lang="en-US" sz="5400" b="0" i="1" smtClean="0">
                        <a:ln w="0"/>
                        <a:solidFill>
                          <a:srgbClr val="7030A0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𝑒</m:t>
                    </m:r>
                    <m:r>
                      <a:rPr lang="en-US" sz="5400" b="0" i="1" smtClean="0">
                        <a:ln w="0"/>
                        <a:solidFill>
                          <a:schemeClr val="tx1"/>
                        </a:solidFill>
                        <a:effectLst>
                          <a:outerShdw blurRad="38100" dist="19050" dir="2700000" algn="tl" rotWithShape="0">
                            <a:schemeClr val="dk1">
                              <a:alpha val="40000"/>
                            </a:schemeClr>
                          </a:outerShdw>
                        </a:effectLst>
                        <a:latin typeface="Cambria Math" panose="02040503050406030204" pitchFamily="18" charset="0"/>
                        <a:ea typeface="Cambria Math" panose="02040503050406030204" pitchFamily="18" charset="0"/>
                        <a:cs typeface="Helvetica Neue Medium"/>
                        <a:sym typeface="Helvetica Neue Medium"/>
                      </a:rPr>
                      <m:t>)</m:t>
                    </m:r>
                  </m:oMath>
                </a14:m>
                <a:endParaRPr lang="en-US" sz="5400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  <a:latin typeface="Cambria Math" panose="02040503050406030204" pitchFamily="18" charset="0"/>
                  <a:ea typeface="Cambria Math" panose="02040503050406030204" pitchFamily="18" charset="0"/>
                  <a:cs typeface="Helvetica Neue Medium"/>
                  <a:sym typeface="Helvetica Neue Medium"/>
                </a:endParaRPr>
              </a:p>
            </p:txBody>
          </p:sp>
        </mc:Choice>
        <mc:Fallback>
          <p:sp>
            <p:nvSpPr>
              <p:cNvPr id="2" name="Rounded Rectangle 1">
                <a:extLst>
                  <a:ext uri="{FF2B5EF4-FFF2-40B4-BE49-F238E27FC236}">
                    <a16:creationId xmlns:a16="http://schemas.microsoft.com/office/drawing/2014/main" id="{842A57FC-F2B5-240C-0A2D-4408539E2FB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61651" y="3637857"/>
                <a:ext cx="14480436" cy="4710509"/>
              </a:xfrm>
              <a:prstGeom prst="roundRect">
                <a:avLst/>
              </a:prstGeom>
              <a:blipFill>
                <a:blip r:embed="rId4"/>
                <a:stretch>
                  <a:fillRect l="-962" b="-535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118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 person in a suit and tie&#10;&#10;Description automatically generated">
            <a:extLst>
              <a:ext uri="{FF2B5EF4-FFF2-40B4-BE49-F238E27FC236}">
                <a16:creationId xmlns:a16="http://schemas.microsoft.com/office/drawing/2014/main" id="{EA8B6815-F2FB-5DEC-5C71-59C291FAB93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724" y="2834863"/>
            <a:ext cx="3263899" cy="4125205"/>
          </a:xfrm>
          <a:prstGeom prst="rect">
            <a:avLst/>
          </a:prstGeom>
        </p:spPr>
      </p:pic>
      <p:sp>
        <p:nvSpPr>
          <p:cNvPr id="3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2BE142A6-F648-2DE6-03AA-44061B4D052B}"/>
              </a:ext>
            </a:extLst>
          </p:cNvPr>
          <p:cNvSpPr/>
          <p:nvPr/>
        </p:nvSpPr>
        <p:spPr>
          <a:xfrm>
            <a:off x="1432724" y="7165604"/>
            <a:ext cx="3263900" cy="1910903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000" dirty="0">
                <a:solidFill>
                  <a:srgbClr val="7030A0"/>
                </a:solidFill>
                <a:latin typeface="Bradley Hand" pitchFamily="2" charset="77"/>
              </a:rPr>
              <a:t>Robert Prim</a:t>
            </a:r>
          </a:p>
        </p:txBody>
      </p:sp>
      <p:sp>
        <p:nvSpPr>
          <p:cNvPr id="4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474E454A-BB23-413A-6E6B-56A757110C4C}"/>
              </a:ext>
            </a:extLst>
          </p:cNvPr>
          <p:cNvSpPr/>
          <p:nvPr/>
        </p:nvSpPr>
        <p:spPr>
          <a:xfrm>
            <a:off x="1432723" y="9487578"/>
            <a:ext cx="3263900" cy="955452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000" dirty="0">
                <a:solidFill>
                  <a:srgbClr val="7030A0"/>
                </a:solidFill>
                <a:latin typeface="Bradley Hand" pitchFamily="2" charset="77"/>
              </a:rPr>
              <a:t>1957</a:t>
            </a:r>
          </a:p>
        </p:txBody>
      </p:sp>
      <p:sp>
        <p:nvSpPr>
          <p:cNvPr id="5" name="Candy: A problem on leetcode">
            <a:extLst>
              <a:ext uri="{FF2B5EF4-FFF2-40B4-BE49-F238E27FC236}">
                <a16:creationId xmlns:a16="http://schemas.microsoft.com/office/drawing/2014/main" id="{382F0AA2-92E7-55A4-30FC-4AAAE4BCB5C3}"/>
              </a:ext>
            </a:extLst>
          </p:cNvPr>
          <p:cNvSpPr/>
          <p:nvPr/>
        </p:nvSpPr>
        <p:spPr>
          <a:xfrm>
            <a:off x="3289464" y="354723"/>
            <a:ext cx="16751273" cy="2114550"/>
          </a:xfrm>
          <a:prstGeom prst="roundRect">
            <a:avLst>
              <a:gd name="adj" fmla="val 1661"/>
            </a:avLst>
          </a:prstGeom>
          <a:gradFill>
            <a:gsLst>
              <a:gs pos="0">
                <a:srgbClr val="FF40FF">
                  <a:alpha val="93276"/>
                </a:srgbClr>
              </a:gs>
              <a:gs pos="100000">
                <a:srgbClr val="FF2600">
                  <a:alpha val="93276"/>
                </a:srgbClr>
              </a:gs>
            </a:gsLst>
            <a:lin ang="5461434"/>
          </a:gradFill>
          <a:ln w="12700">
            <a:solidFill>
              <a:srgbClr val="000000">
                <a:alpha val="93276"/>
              </a:srgbClr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rPr lang="en-US" sz="6600" dirty="0"/>
              <a:t>The story so far….</a:t>
            </a:r>
            <a:endParaRPr sz="6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71DC9249-EB3B-E977-9014-EE95BC643E08}"/>
                  </a:ext>
                </a:extLst>
              </p:cNvPr>
              <p:cNvSpPr/>
              <p:nvPr/>
            </p:nvSpPr>
            <p:spPr>
              <a:xfrm>
                <a:off x="1207971" y="11259127"/>
                <a:ext cx="4162985" cy="79454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4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𝑂</m:t>
                      </m:r>
                      <m:r>
                        <a:rPr kumimoji="0" lang="en-US" sz="4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(</m:t>
                      </m:r>
                      <m:r>
                        <a:rPr kumimoji="0" lang="en-US" sz="4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𝑚</m:t>
                      </m:r>
                      <m:r>
                        <a:rPr kumimoji="0" lang="en-US" sz="4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 </m:t>
                      </m:r>
                      <m:r>
                        <m:rPr>
                          <m:sty m:val="p"/>
                        </m:rPr>
                        <a:rPr kumimoji="0" lang="en-US" sz="4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log</m:t>
                      </m:r>
                      <m:r>
                        <a:rPr kumimoji="0" lang="en-US" sz="4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⁡</m:t>
                      </m:r>
                      <m:r>
                        <a:rPr kumimoji="0" lang="en-US" sz="4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𝑛</m:t>
                      </m:r>
                      <m:r>
                        <a:rPr kumimoji="0" lang="en-US" sz="4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)</m:t>
                      </m:r>
                    </m:oMath>
                  </m:oMathPara>
                </a14:m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6" name="Rounded Rectangle 5">
                <a:extLst>
                  <a:ext uri="{FF2B5EF4-FFF2-40B4-BE49-F238E27FC236}">
                    <a16:creationId xmlns:a16="http://schemas.microsoft.com/office/drawing/2014/main" id="{71DC9249-EB3B-E977-9014-EE95BC643E0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7971" y="11259127"/>
                <a:ext cx="4162985" cy="794544"/>
              </a:xfrm>
              <a:prstGeom prst="roundRect">
                <a:avLst/>
              </a:prstGeom>
              <a:blipFill>
                <a:blip r:embed="rId3"/>
                <a:stretch>
                  <a:fillRect b="-8108"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person with glasses and a beard&#10;&#10;Description automatically generated">
            <a:extLst>
              <a:ext uri="{FF2B5EF4-FFF2-40B4-BE49-F238E27FC236}">
                <a16:creationId xmlns:a16="http://schemas.microsoft.com/office/drawing/2014/main" id="{5AA8F0C3-9DFB-DD4A-3C6D-802B96E5568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51549" y="2834863"/>
            <a:ext cx="3289300" cy="4140200"/>
          </a:xfrm>
          <a:prstGeom prst="rect">
            <a:avLst/>
          </a:prstGeom>
        </p:spPr>
      </p:pic>
      <p:sp>
        <p:nvSpPr>
          <p:cNvPr id="8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898531EB-C9D5-AF16-32F5-CE876D652F4D}"/>
              </a:ext>
            </a:extLst>
          </p:cNvPr>
          <p:cNvSpPr/>
          <p:nvPr/>
        </p:nvSpPr>
        <p:spPr>
          <a:xfrm>
            <a:off x="7051549" y="7165604"/>
            <a:ext cx="3263900" cy="1910903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000" dirty="0">
                <a:solidFill>
                  <a:srgbClr val="7030A0"/>
                </a:solidFill>
                <a:latin typeface="Bradley Hand" pitchFamily="2" charset="77"/>
              </a:rPr>
              <a:t>Joseph Kruskal</a:t>
            </a:r>
          </a:p>
        </p:txBody>
      </p:sp>
      <p:sp>
        <p:nvSpPr>
          <p:cNvPr id="9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B1E3C531-389A-84D6-4887-26755419F06C}"/>
              </a:ext>
            </a:extLst>
          </p:cNvPr>
          <p:cNvSpPr/>
          <p:nvPr/>
        </p:nvSpPr>
        <p:spPr>
          <a:xfrm>
            <a:off x="7051549" y="9487578"/>
            <a:ext cx="3263900" cy="955452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000" dirty="0">
                <a:solidFill>
                  <a:srgbClr val="7030A0"/>
                </a:solidFill>
                <a:latin typeface="Bradley Hand" pitchFamily="2" charset="77"/>
              </a:rPr>
              <a:t>1956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45A79F0D-3B48-07C8-ECC2-A05D2FCAC022}"/>
                  </a:ext>
                </a:extLst>
              </p:cNvPr>
              <p:cNvSpPr/>
              <p:nvPr/>
            </p:nvSpPr>
            <p:spPr>
              <a:xfrm>
                <a:off x="6602006" y="11259125"/>
                <a:ext cx="4162985" cy="794544"/>
              </a:xfrm>
              <a:prstGeom prst="round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127000" cap="flat" cmpd="thinThick">
                <a:solidFill>
                  <a:schemeClr val="tx1"/>
                </a:solidFill>
                <a:miter lim="400000"/>
              </a:ln>
              <a:effectLst/>
              <a:sp3d/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none"/>
            </p:style>
            <p:txBody>
              <a:bodyPr rot="0" spcFirstLastPara="1" vertOverflow="overflow" horzOverflow="overflow" vert="horz" wrap="square" lIns="50800" tIns="50800" rIns="50800" bIns="50800" numCol="1" spcCol="38100" rtlCol="0" anchor="ctr">
                <a:spAutoFit/>
              </a:bodyPr>
              <a:lstStyle/>
              <a:p>
                <a:pPr marL="0" marR="0" indent="0" algn="ctr" defTabSz="825500" rtl="0" fontAlgn="auto" latinLnBrk="0" hangingPunct="0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0" lang="en-US" sz="4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𝑂</m:t>
                      </m:r>
                      <m:r>
                        <a:rPr kumimoji="0" lang="en-US" sz="4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(</m:t>
                      </m:r>
                      <m:r>
                        <a:rPr kumimoji="0" lang="en-US" sz="4000" b="0" i="1" u="none" strike="noStrike" cap="none" spc="0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𝑚</m:t>
                      </m:r>
                      <m:func>
                        <m:funcPr>
                          <m:ctrlPr>
                            <a:rPr kumimoji="0" lang="en-US" sz="40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 Medium"/>
                              <a:cs typeface="Helvetica Neue Medium"/>
                              <a:sym typeface="Helvetica Neue Medium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kumimoji="0" lang="en-US" sz="4000" b="0" i="0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 Medium"/>
                              <a:cs typeface="Helvetica Neue Medium"/>
                              <a:sym typeface="Helvetica Neue Medium"/>
                            </a:rPr>
                            <m:t>log</m:t>
                          </m:r>
                        </m:fName>
                        <m:e>
                          <m:r>
                            <a:rPr kumimoji="0" lang="en-US" sz="40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 Medium"/>
                              <a:cs typeface="Helvetica Neue Medium"/>
                              <a:sym typeface="Helvetica Neue Medium"/>
                            </a:rPr>
                            <m:t>𝑛</m:t>
                          </m:r>
                        </m:e>
                      </m:func>
                      <m:r>
                        <a:rPr kumimoji="0" lang="en-US" sz="4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+</m:t>
                      </m:r>
                      <m:sSup>
                        <m:sSupPr>
                          <m:ctrlPr>
                            <a:rPr kumimoji="0" lang="en-US" sz="40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 Medium"/>
                              <a:cs typeface="Helvetica Neue Medium"/>
                              <a:sym typeface="Helvetica Neue Medium"/>
                            </a:rPr>
                          </m:ctrlPr>
                        </m:sSupPr>
                        <m:e>
                          <m:r>
                            <a:rPr kumimoji="0" lang="en-US" sz="40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 Medium"/>
                              <a:cs typeface="Helvetica Neue Medium"/>
                              <a:sym typeface="Helvetica Neue Medium"/>
                            </a:rPr>
                            <m:t>𝑛</m:t>
                          </m:r>
                        </m:e>
                        <m:sup>
                          <m:r>
                            <a:rPr kumimoji="0" lang="en-US" sz="4000" b="0" i="1" u="none" strike="noStrike" cap="none" spc="0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uFillTx/>
                              <a:latin typeface="Cambria Math" panose="02040503050406030204" pitchFamily="18" charset="0"/>
                              <a:ea typeface="Helvetica Neue Medium"/>
                              <a:cs typeface="Helvetica Neue Medium"/>
                              <a:sym typeface="Helvetica Neue Medium"/>
                            </a:rPr>
                            <m:t>2</m:t>
                          </m:r>
                        </m:sup>
                      </m:sSup>
                      <m:r>
                        <a:rPr kumimoji="0" lang="en-US" sz="4000" b="0" i="1" u="none" strike="noStrike" cap="none" spc="0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FillTx/>
                          <a:latin typeface="Cambria Math" panose="02040503050406030204" pitchFamily="18" charset="0"/>
                          <a:ea typeface="Helvetica Neue Medium"/>
                          <a:cs typeface="Helvetica Neue Medium"/>
                          <a:sym typeface="Helvetica Neue Medium"/>
                        </a:rPr>
                        <m:t>)</m:t>
                      </m:r>
                    </m:oMath>
                  </m:oMathPara>
                </a14:m>
                <a:endParaRPr kumimoji="0" lang="en-US" sz="4000" b="0" i="0" u="none" strike="noStrike" cap="none" spc="0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uFillTx/>
                  <a:latin typeface="Chalkduster" panose="03050602040202020205" pitchFamily="66" charset="77"/>
                  <a:ea typeface="Helvetica Neue Medium"/>
                  <a:cs typeface="Helvetica Neue Medium"/>
                  <a:sym typeface="Helvetica Neue Medium"/>
                </a:endParaRPr>
              </a:p>
            </p:txBody>
          </p:sp>
        </mc:Choice>
        <mc:Fallback xmlns="">
          <p:sp>
            <p:nvSpPr>
              <p:cNvPr id="10" name="Rounded Rectangle 9">
                <a:extLst>
                  <a:ext uri="{FF2B5EF4-FFF2-40B4-BE49-F238E27FC236}">
                    <a16:creationId xmlns:a16="http://schemas.microsoft.com/office/drawing/2014/main" id="{45A79F0D-3B48-07C8-ECC2-A05D2FCAC02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02006" y="11259125"/>
                <a:ext cx="4162985" cy="794544"/>
              </a:xfrm>
              <a:prstGeom prst="roundRect">
                <a:avLst/>
              </a:prstGeom>
              <a:blipFill>
                <a:blip r:embed="rId5"/>
                <a:stretch>
                  <a:fillRect b="-6757"/>
                </a:stretch>
              </a:blipFill>
              <a:ln w="127000" cap="flat" cmpd="thinThick">
                <a:solidFill>
                  <a:schemeClr val="tx1"/>
                </a:solidFill>
                <a:miter lim="400000"/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B81C344B-87B3-B9F7-8F2F-63A2244CD37A}"/>
              </a:ext>
            </a:extLst>
          </p:cNvPr>
          <p:cNvSpPr/>
          <p:nvPr/>
        </p:nvSpPr>
        <p:spPr>
          <a:xfrm>
            <a:off x="13524534" y="4897465"/>
            <a:ext cx="8358514" cy="6719571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 numCol="1" anchor="t"/>
          <a:lstStyle/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But we can do better.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As a homework, try to show that we can insert in “amortized” O(log n) time and query in O(1) time.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This will reduce the Kruskal’s algorithm time to O(m log n).</a:t>
            </a:r>
          </a:p>
          <a:p>
            <a:pPr marL="571500" indent="-571500" defTabSz="82550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Char char="•"/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Later in this course, we will revisit this question, or the famous Union-Find Problem. </a:t>
            </a:r>
          </a:p>
        </p:txBody>
      </p:sp>
    </p:spTree>
    <p:extLst>
      <p:ext uri="{BB962C8B-B14F-4D97-AF65-F5344CB8AC3E}">
        <p14:creationId xmlns:p14="http://schemas.microsoft.com/office/powerpoint/2010/main" val="43815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andy: A problem on leetcode">
            <a:extLst>
              <a:ext uri="{FF2B5EF4-FFF2-40B4-BE49-F238E27FC236}">
                <a16:creationId xmlns:a16="http://schemas.microsoft.com/office/drawing/2014/main" id="{382F0AA2-92E7-55A4-30FC-4AAAE4BCB5C3}"/>
              </a:ext>
            </a:extLst>
          </p:cNvPr>
          <p:cNvSpPr/>
          <p:nvPr/>
        </p:nvSpPr>
        <p:spPr>
          <a:xfrm>
            <a:off x="3289464" y="354723"/>
            <a:ext cx="16751273" cy="2114550"/>
          </a:xfrm>
          <a:prstGeom prst="roundRect">
            <a:avLst>
              <a:gd name="adj" fmla="val 1661"/>
            </a:avLst>
          </a:prstGeom>
          <a:gradFill>
            <a:gsLst>
              <a:gs pos="0">
                <a:srgbClr val="FF40FF">
                  <a:alpha val="93276"/>
                </a:srgbClr>
              </a:gs>
              <a:gs pos="100000">
                <a:srgbClr val="FF2600">
                  <a:alpha val="93276"/>
                </a:srgbClr>
              </a:gs>
            </a:gsLst>
            <a:lin ang="5461434"/>
          </a:gradFill>
          <a:ln w="12700">
            <a:solidFill>
              <a:srgbClr val="000000">
                <a:alpha val="93276"/>
              </a:srgbClr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rPr lang="en-US" sz="6600" dirty="0"/>
              <a:t>The story so far….</a:t>
            </a:r>
            <a:endParaRPr sz="66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here are   children standing in a line. Each child has a rating associated with him/her.">
                <a:extLst>
                  <a:ext uri="{FF2B5EF4-FFF2-40B4-BE49-F238E27FC236}">
                    <a16:creationId xmlns:a16="http://schemas.microsoft.com/office/drawing/2014/main" id="{B81C344B-87B3-B9F7-8F2F-63A2244CD37A}"/>
                  </a:ext>
                </a:extLst>
              </p:cNvPr>
              <p:cNvSpPr/>
              <p:nvPr/>
            </p:nvSpPr>
            <p:spPr>
              <a:xfrm>
                <a:off x="781050" y="3858375"/>
                <a:ext cx="22459950" cy="5018925"/>
              </a:xfrm>
              <a:prstGeom prst="roundRect">
                <a:avLst>
                  <a:gd name="adj" fmla="val 5932"/>
                </a:avLst>
              </a:prstGeom>
              <a:gradFill>
                <a:gsLst>
                  <a:gs pos="0">
                    <a:schemeClr val="accent1"/>
                  </a:gs>
                  <a:gs pos="100000">
                    <a:schemeClr val="accent2">
                      <a:lumMod val="0"/>
                      <a:lumOff val="100000"/>
                    </a:schemeClr>
                  </a:gs>
                </a:gsLst>
                <a:lin ang="5461434" scaled="0"/>
              </a:gradFill>
              <a:ln w="12700">
                <a:solidFill>
                  <a:srgbClr val="000000"/>
                </a:solidFill>
                <a:miter lim="400000"/>
              </a:ln>
              <a:effectLst>
                <a:outerShdw blurRad="355600" dist="114300" rotWithShape="0">
                  <a:srgbClr val="000000">
                    <a:alpha val="96558"/>
                  </a:srgbClr>
                </a:outerShdw>
                <a:reflection stA="50000" endPos="40000" dir="5400000" sy="-100000" algn="bl" rotWithShape="0"/>
              </a:effectLst>
              <a:extLst>
                <a:ext uri="{C572A759-6A51-4108-AA02-DFA0A04FC94B}">
                  <ma14:wrappingTextBoxFlag xmlns="" xmlns:m="http://schemas.openxmlformats.org/officeDocument/2006/math" xmlns:ma14="http://schemas.microsoft.com/office/mac/drawingml/2011/main" val="1"/>
                </a:ext>
              </a:extLst>
            </p:spPr>
            <p:txBody>
              <a:bodyPr lIns="50800" tIns="50800" rIns="50800" bIns="50800" numCol="1" anchor="t"/>
              <a:lstStyle/>
              <a:p>
                <a:pPr marL="571500" indent="-571500" defTabSz="82550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5000">
                    <a:solidFill>
                      <a:srgbClr val="FFFFFF"/>
                    </a:solidFill>
                    <a:latin typeface="Chalkduster"/>
                    <a:ea typeface="Chalkduster"/>
                    <a:cs typeface="Chalkduster"/>
                    <a:sym typeface="Chalkduster"/>
                  </a:defRPr>
                </a:pPr>
                <a:r>
                  <a:rPr lang="en-IN" sz="4000" dirty="0">
                    <a:solidFill>
                      <a:srgbClr val="7030A0"/>
                    </a:solidFill>
                    <a:latin typeface="Bradley Hand" pitchFamily="2" charset="77"/>
                  </a:rPr>
                  <a:t>Yao [1975]  									O(m log log n)</a:t>
                </a:r>
              </a:p>
              <a:p>
                <a:pPr marL="571500" indent="-571500" defTabSz="82550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5000">
                    <a:solidFill>
                      <a:srgbClr val="FFFFFF"/>
                    </a:solidFill>
                    <a:latin typeface="Chalkduster"/>
                    <a:ea typeface="Chalkduster"/>
                    <a:cs typeface="Chalkduster"/>
                    <a:sym typeface="Chalkduster"/>
                  </a:defRPr>
                </a:pPr>
                <a:r>
                  <a:rPr lang="en-IN" sz="4000" dirty="0" err="1">
                    <a:solidFill>
                      <a:srgbClr val="7030A0"/>
                    </a:solidFill>
                    <a:latin typeface="Bradley Hand" pitchFamily="2" charset="77"/>
                  </a:rPr>
                  <a:t>Fredman</a:t>
                </a:r>
                <a:r>
                  <a:rPr lang="en-IN" sz="4000" dirty="0">
                    <a:solidFill>
                      <a:srgbClr val="7030A0"/>
                    </a:solidFill>
                    <a:latin typeface="Bradley Hand" pitchFamily="2" charset="77"/>
                  </a:rPr>
                  <a:t> and </a:t>
                </a:r>
                <a:r>
                  <a:rPr lang="en-IN" sz="4000" dirty="0" err="1">
                    <a:solidFill>
                      <a:srgbClr val="7030A0"/>
                    </a:solidFill>
                    <a:latin typeface="Bradley Hand" pitchFamily="2" charset="77"/>
                  </a:rPr>
                  <a:t>Tarjan</a:t>
                </a:r>
                <a:r>
                  <a:rPr lang="en-IN" sz="4000" dirty="0">
                    <a:solidFill>
                      <a:srgbClr val="7030A0"/>
                    </a:solidFill>
                    <a:latin typeface="Bradley Hand" pitchFamily="2" charset="77"/>
                  </a:rPr>
                  <a:t> [1984]					O(m log*n)</a:t>
                </a:r>
              </a:p>
              <a:p>
                <a:pPr marL="571500" indent="-571500" defTabSz="82550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5000">
                    <a:solidFill>
                      <a:srgbClr val="FFFFFF"/>
                    </a:solidFill>
                    <a:latin typeface="Chalkduster"/>
                    <a:ea typeface="Chalkduster"/>
                    <a:cs typeface="Chalkduster"/>
                    <a:sym typeface="Chalkduster"/>
                  </a:defRPr>
                </a:pPr>
                <a:r>
                  <a:rPr lang="en-IN" sz="4000" dirty="0" err="1">
                    <a:solidFill>
                      <a:srgbClr val="7030A0"/>
                    </a:solidFill>
                    <a:latin typeface="Bradley Hand" pitchFamily="2" charset="77"/>
                  </a:rPr>
                  <a:t>Gabow</a:t>
                </a:r>
                <a:r>
                  <a:rPr lang="en-IN" sz="4000" dirty="0">
                    <a:solidFill>
                      <a:srgbClr val="7030A0"/>
                    </a:solidFill>
                    <a:latin typeface="Bradley Hand" pitchFamily="2" charset="77"/>
                  </a:rPr>
                  <a:t>, Galil, Spencer and </a:t>
                </a:r>
                <a:r>
                  <a:rPr lang="en-IN" sz="4000" dirty="0" err="1">
                    <a:solidFill>
                      <a:srgbClr val="7030A0"/>
                    </a:solidFill>
                    <a:latin typeface="Bradley Hand" pitchFamily="2" charset="77"/>
                  </a:rPr>
                  <a:t>Tarjan</a:t>
                </a:r>
                <a:r>
                  <a:rPr lang="en-IN" sz="4000" dirty="0">
                    <a:solidFill>
                      <a:srgbClr val="7030A0"/>
                    </a:solidFill>
                    <a:latin typeface="Bradley Hand" pitchFamily="2" charset="77"/>
                  </a:rPr>
                  <a:t>[1986]		O(m log log* n)</a:t>
                </a:r>
              </a:p>
              <a:p>
                <a:pPr marL="571500" indent="-571500" defTabSz="82550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5000">
                    <a:solidFill>
                      <a:srgbClr val="FFFFFF"/>
                    </a:solidFill>
                    <a:latin typeface="Chalkduster"/>
                    <a:ea typeface="Chalkduster"/>
                    <a:cs typeface="Chalkduster"/>
                    <a:sym typeface="Chalkduster"/>
                  </a:defRPr>
                </a:pPr>
                <a:r>
                  <a:rPr lang="en-IN" sz="4000" dirty="0">
                    <a:solidFill>
                      <a:srgbClr val="7030A0"/>
                    </a:solidFill>
                    <a:latin typeface="Bradley Hand" pitchFamily="2" charset="77"/>
                  </a:rPr>
                  <a:t>Karger, Klein and </a:t>
                </a:r>
                <a:r>
                  <a:rPr lang="en-IN" sz="4000" dirty="0" err="1">
                    <a:solidFill>
                      <a:srgbClr val="7030A0"/>
                    </a:solidFill>
                    <a:latin typeface="Bradley Hand" pitchFamily="2" charset="77"/>
                  </a:rPr>
                  <a:t>Tarjan</a:t>
                </a:r>
                <a:r>
                  <a:rPr lang="en-IN" sz="4000" dirty="0">
                    <a:solidFill>
                      <a:srgbClr val="7030A0"/>
                    </a:solidFill>
                    <a:latin typeface="Bradley Hand" pitchFamily="2" charset="77"/>
                  </a:rPr>
                  <a:t>[1995]				O(m) randomized</a:t>
                </a:r>
              </a:p>
              <a:p>
                <a:pPr marL="571500" indent="-571500" defTabSz="82550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5000">
                    <a:solidFill>
                      <a:srgbClr val="FFFFFF"/>
                    </a:solidFill>
                    <a:latin typeface="Chalkduster"/>
                    <a:ea typeface="Chalkduster"/>
                    <a:cs typeface="Chalkduster"/>
                    <a:sym typeface="Chalkduster"/>
                  </a:defRPr>
                </a:pPr>
                <a:r>
                  <a:rPr lang="en-IN" sz="4000" dirty="0" err="1">
                    <a:solidFill>
                      <a:srgbClr val="7030A0"/>
                    </a:solidFill>
                    <a:latin typeface="Bradley Hand" pitchFamily="2" charset="77"/>
                  </a:rPr>
                  <a:t>Chazalle</a:t>
                </a:r>
                <a:r>
                  <a:rPr lang="en-IN" sz="4000" dirty="0">
                    <a:solidFill>
                      <a:srgbClr val="7030A0"/>
                    </a:solidFill>
                    <a:latin typeface="Bradley Hand" pitchFamily="2" charset="77"/>
                  </a:rPr>
                  <a:t> [1997]								O(m </a:t>
                </a:r>
                <a14:m>
                  <m:oMath xmlns:m="http://schemas.openxmlformats.org/officeDocument/2006/math">
                    <m:r>
                      <a:rPr lang="en-US" sz="4000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IN" sz="4000" dirty="0">
                    <a:solidFill>
                      <a:srgbClr val="7030A0"/>
                    </a:solidFill>
                    <a:latin typeface="Bradley Hand" pitchFamily="2" charset="77"/>
                  </a:rPr>
                  <a:t>(n))</a:t>
                </a:r>
              </a:p>
              <a:p>
                <a:pPr marL="571500" indent="-571500" defTabSz="825500">
                  <a:lnSpc>
                    <a:spcPct val="100000"/>
                  </a:lnSpc>
                  <a:spcBef>
                    <a:spcPts val="0"/>
                  </a:spcBef>
                  <a:buFont typeface="Arial" panose="020B0604020202020204" pitchFamily="34" charset="0"/>
                  <a:buChar char="•"/>
                  <a:defRPr sz="5000">
                    <a:solidFill>
                      <a:srgbClr val="FFFFFF"/>
                    </a:solidFill>
                    <a:latin typeface="Chalkduster"/>
                    <a:ea typeface="Chalkduster"/>
                    <a:cs typeface="Chalkduster"/>
                    <a:sym typeface="Chalkduster"/>
                  </a:defRPr>
                </a:pPr>
                <a:r>
                  <a:rPr lang="en-IN" sz="4000" dirty="0">
                    <a:solidFill>
                      <a:srgbClr val="7030A0"/>
                    </a:solidFill>
                    <a:latin typeface="Bradley Hand" pitchFamily="2" charset="77"/>
                  </a:rPr>
                  <a:t>Pettie and </a:t>
                </a:r>
                <a:r>
                  <a:rPr lang="en-IN" sz="4000" dirty="0" err="1">
                    <a:solidFill>
                      <a:srgbClr val="7030A0"/>
                    </a:solidFill>
                    <a:latin typeface="Bradley Hand" pitchFamily="2" charset="77"/>
                  </a:rPr>
                  <a:t>Ramchandran</a:t>
                </a:r>
                <a:r>
                  <a:rPr lang="en-IN" sz="4000" dirty="0">
                    <a:solidFill>
                      <a:srgbClr val="7030A0"/>
                    </a:solidFill>
                    <a:latin typeface="Bradley Hand" pitchFamily="2" charset="77"/>
                  </a:rPr>
                  <a:t>[2002]				O(T*(</a:t>
                </a:r>
                <a:r>
                  <a:rPr lang="en-IN" sz="4000" dirty="0" err="1">
                    <a:solidFill>
                      <a:srgbClr val="7030A0"/>
                    </a:solidFill>
                    <a:latin typeface="Bradley Hand" pitchFamily="2" charset="77"/>
                  </a:rPr>
                  <a:t>m,n</a:t>
                </a:r>
                <a:r>
                  <a:rPr lang="en-IN" sz="4000" dirty="0">
                    <a:solidFill>
                      <a:srgbClr val="7030A0"/>
                    </a:solidFill>
                    <a:latin typeface="Bradley Hand" pitchFamily="2" charset="77"/>
                  </a:rPr>
                  <a:t>)) where T*(</a:t>
                </a:r>
                <a:r>
                  <a:rPr lang="en-IN" sz="4000" dirty="0" err="1">
                    <a:solidFill>
                      <a:srgbClr val="7030A0"/>
                    </a:solidFill>
                    <a:latin typeface="Bradley Hand" pitchFamily="2" charset="77"/>
                  </a:rPr>
                  <a:t>m,n</a:t>
                </a:r>
                <a:r>
                  <a:rPr lang="en-IN" sz="4000" dirty="0">
                    <a:solidFill>
                      <a:srgbClr val="7030A0"/>
                    </a:solidFill>
                    <a:latin typeface="Bradley Hand" pitchFamily="2" charset="77"/>
                  </a:rPr>
                  <a:t>) is the worst case 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  <a:defRPr sz="5000">
                    <a:solidFill>
                      <a:srgbClr val="FFFFFF"/>
                    </a:solidFill>
                    <a:latin typeface="Chalkduster"/>
                    <a:ea typeface="Chalkduster"/>
                    <a:cs typeface="Chalkduster"/>
                    <a:sym typeface="Chalkduster"/>
                  </a:defRPr>
                </a:pPr>
                <a:r>
                  <a:rPr lang="en-IN" sz="4000" dirty="0">
                    <a:solidFill>
                      <a:srgbClr val="7030A0"/>
                    </a:solidFill>
                    <a:latin typeface="Bradley Hand" pitchFamily="2" charset="77"/>
                  </a:rPr>
                  <a:t>															time of optimum algorithm on a graph</a:t>
                </a:r>
              </a:p>
              <a:p>
                <a:pPr defTabSz="825500">
                  <a:lnSpc>
                    <a:spcPct val="100000"/>
                  </a:lnSpc>
                  <a:spcBef>
                    <a:spcPts val="0"/>
                  </a:spcBef>
                  <a:defRPr sz="5000">
                    <a:solidFill>
                      <a:srgbClr val="FFFFFF"/>
                    </a:solidFill>
                    <a:latin typeface="Chalkduster"/>
                    <a:ea typeface="Chalkduster"/>
                    <a:cs typeface="Chalkduster"/>
                    <a:sym typeface="Chalkduster"/>
                  </a:defRPr>
                </a:pPr>
                <a:r>
                  <a:rPr lang="en-IN" sz="4000" dirty="0">
                    <a:solidFill>
                      <a:srgbClr val="7030A0"/>
                    </a:solidFill>
                    <a:latin typeface="Bradley Hand" pitchFamily="2" charset="77"/>
                  </a:rPr>
                  <a:t>															with m edges</a:t>
                </a:r>
              </a:p>
            </p:txBody>
          </p:sp>
        </mc:Choice>
        <mc:Fallback xmlns="">
          <p:sp>
            <p:nvSpPr>
              <p:cNvPr id="11" name="There are   children standing in a line. Each child has a rating associated with him/her.">
                <a:extLst>
                  <a:ext uri="{FF2B5EF4-FFF2-40B4-BE49-F238E27FC236}">
                    <a16:creationId xmlns:a16="http://schemas.microsoft.com/office/drawing/2014/main" id="{B81C344B-87B3-B9F7-8F2F-63A2244CD37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050" y="3858375"/>
                <a:ext cx="22459950" cy="5018925"/>
              </a:xfrm>
              <a:prstGeom prst="roundRect">
                <a:avLst>
                  <a:gd name="adj" fmla="val 5932"/>
                </a:avLst>
              </a:prstGeom>
              <a:blipFill>
                <a:blip r:embed="rId2"/>
                <a:stretch>
                  <a:fillRect/>
                </a:stretch>
              </a:blipFill>
              <a:ln w="12700">
                <a:solidFill>
                  <a:srgbClr val="000000"/>
                </a:solidFill>
                <a:miter lim="400000"/>
              </a:ln>
              <a:effectLst>
                <a:outerShdw blurRad="355600" dist="114300" rotWithShape="0">
                  <a:srgbClr val="000000">
                    <a:alpha val="96558"/>
                  </a:srgbClr>
                </a:outerShdw>
                <a:reflection stA="50000" endPos="40000" dir="5400000" sy="-100000" algn="bl" rotWithShape="0"/>
              </a:effectLst>
              <a:extLst>
                <a:ext uri="{C572A759-6A51-4108-AA02-DFA0A04FC94B}">
                  <ma14:wrappingTextBoxFlag xmlns:ma14="http://schemas.microsoft.com/office/mac/drawingml/2011/main" xmlns:m="http://schemas.openxmlformats.org/officeDocument/2006/math" xmlns="" xmlns:a14="http://schemas.microsoft.com/office/drawing/2010/main" val="1"/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Candy: A problem on leetcode">
            <a:extLst>
              <a:ext uri="{FF2B5EF4-FFF2-40B4-BE49-F238E27FC236}">
                <a16:creationId xmlns:a16="http://schemas.microsoft.com/office/drawing/2014/main" id="{DD400DFE-CA26-678F-B376-462C0B2ED1A6}"/>
              </a:ext>
            </a:extLst>
          </p:cNvPr>
          <p:cNvSpPr/>
          <p:nvPr/>
        </p:nvSpPr>
        <p:spPr>
          <a:xfrm>
            <a:off x="1773765" y="10570718"/>
            <a:ext cx="20474520" cy="2114550"/>
          </a:xfrm>
          <a:prstGeom prst="roundRect">
            <a:avLst>
              <a:gd name="adj" fmla="val 1661"/>
            </a:avLst>
          </a:prstGeom>
          <a:gradFill>
            <a:gsLst>
              <a:gs pos="0">
                <a:srgbClr val="FF40FF">
                  <a:alpha val="93276"/>
                </a:srgbClr>
              </a:gs>
              <a:gs pos="100000">
                <a:srgbClr val="FF2600">
                  <a:alpha val="93276"/>
                </a:srgbClr>
              </a:gs>
            </a:gsLst>
            <a:lin ang="5461434"/>
          </a:gradFill>
          <a:ln w="12700">
            <a:solidFill>
              <a:srgbClr val="000000">
                <a:alpha val="93276"/>
              </a:srgbClr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 algn="ctr" defTabSz="825500">
              <a:lnSpc>
                <a:spcPct val="100000"/>
              </a:lnSpc>
              <a:spcBef>
                <a:spcPts val="0"/>
              </a:spcBef>
              <a:defRPr sz="20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lvl1pPr>
          </a:lstStyle>
          <a:p>
            <a:r>
              <a:rPr lang="en-US" sz="4400" dirty="0"/>
              <a:t>A challenging open question.</a:t>
            </a:r>
          </a:p>
          <a:p>
            <a:r>
              <a:rPr lang="en-US" sz="4400" dirty="0"/>
              <a:t>Is there a deterministic algorithm for Minimum Spanning tree that runs in O(m) time?</a:t>
            </a:r>
            <a:endParaRPr sz="4400" dirty="0"/>
          </a:p>
        </p:txBody>
      </p:sp>
    </p:spTree>
    <p:extLst>
      <p:ext uri="{BB962C8B-B14F-4D97-AF65-F5344CB8AC3E}">
        <p14:creationId xmlns:p14="http://schemas.microsoft.com/office/powerpoint/2010/main" val="1440507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11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6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1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4" dur="5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3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6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2" dur="5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55" dur="500"/>
                                        <p:tgtEl>
                                          <p:spTgt spid="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uiExpand="1" build="allAtOnce" animBg="1"/>
      <p:bldP spid="1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Oval 58">
            <a:extLst>
              <a:ext uri="{FF2B5EF4-FFF2-40B4-BE49-F238E27FC236}">
                <a16:creationId xmlns:a16="http://schemas.microsoft.com/office/drawing/2014/main" id="{971841BF-8812-32A4-9B4E-5E5692327B84}"/>
              </a:ext>
            </a:extLst>
          </p:cNvPr>
          <p:cNvSpPr/>
          <p:nvPr/>
        </p:nvSpPr>
        <p:spPr>
          <a:xfrm>
            <a:off x="-27162" y="712052"/>
            <a:ext cx="6624424" cy="12567536"/>
          </a:xfrm>
          <a:prstGeom prst="ellipse">
            <a:avLst/>
          </a:prstGeom>
          <a:solidFill>
            <a:schemeClr val="accent4">
              <a:lumMod val="20000"/>
              <a:lumOff val="80000"/>
            </a:schemeClr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296BAEA1-9712-C5CB-8408-F33DC4A14D31}"/>
              </a:ext>
            </a:extLst>
          </p:cNvPr>
          <p:cNvSpPr/>
          <p:nvPr/>
        </p:nvSpPr>
        <p:spPr>
          <a:xfrm>
            <a:off x="7447810" y="574232"/>
            <a:ext cx="6535618" cy="12567536"/>
          </a:xfrm>
          <a:prstGeom prst="ellipse">
            <a:avLst/>
          </a:prstGeom>
          <a:solidFill>
            <a:schemeClr val="accent6">
              <a:lumMod val="20000"/>
              <a:lumOff val="8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Helvetica Neue Medium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30" name="Rounded Rectangle 29">
            <a:extLst>
              <a:ext uri="{FF2B5EF4-FFF2-40B4-BE49-F238E27FC236}">
                <a16:creationId xmlns:a16="http://schemas.microsoft.com/office/drawing/2014/main" id="{31D1A095-FDFB-7D9F-D6BF-5B1FC32F1A46}"/>
              </a:ext>
            </a:extLst>
          </p:cNvPr>
          <p:cNvSpPr/>
          <p:nvPr/>
        </p:nvSpPr>
        <p:spPr>
          <a:xfrm>
            <a:off x="617887" y="12034435"/>
            <a:ext cx="1900425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66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S</a:t>
            </a:r>
          </a:p>
        </p:txBody>
      </p:sp>
      <p:sp>
        <p:nvSpPr>
          <p:cNvPr id="31" name="!!star1">
            <a:extLst>
              <a:ext uri="{FF2B5EF4-FFF2-40B4-BE49-F238E27FC236}">
                <a16:creationId xmlns:a16="http://schemas.microsoft.com/office/drawing/2014/main" id="{D85C2F71-9C5F-C754-91AA-65555E83B838}"/>
              </a:ext>
            </a:extLst>
          </p:cNvPr>
          <p:cNvSpPr/>
          <p:nvPr/>
        </p:nvSpPr>
        <p:spPr>
          <a:xfrm>
            <a:off x="1890129" y="2040574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</a:p>
        </p:txBody>
      </p:sp>
      <p:sp>
        <p:nvSpPr>
          <p:cNvPr id="32" name="!!star8">
            <a:extLst>
              <a:ext uri="{FF2B5EF4-FFF2-40B4-BE49-F238E27FC236}">
                <a16:creationId xmlns:a16="http://schemas.microsoft.com/office/drawing/2014/main" id="{B0D892D4-53F4-0FEE-5C6A-63B2AC0B5E7F}"/>
              </a:ext>
            </a:extLst>
          </p:cNvPr>
          <p:cNvSpPr/>
          <p:nvPr/>
        </p:nvSpPr>
        <p:spPr>
          <a:xfrm>
            <a:off x="10334706" y="1583121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</a:p>
        </p:txBody>
      </p:sp>
      <p:sp>
        <p:nvSpPr>
          <p:cNvPr id="33" name="!!star5">
            <a:extLst>
              <a:ext uri="{FF2B5EF4-FFF2-40B4-BE49-F238E27FC236}">
                <a16:creationId xmlns:a16="http://schemas.microsoft.com/office/drawing/2014/main" id="{50D5C691-CB6C-1C6E-A8B9-77C93909143C}"/>
              </a:ext>
            </a:extLst>
          </p:cNvPr>
          <p:cNvSpPr/>
          <p:nvPr/>
        </p:nvSpPr>
        <p:spPr>
          <a:xfrm>
            <a:off x="625163" y="588381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</a:p>
        </p:txBody>
      </p:sp>
      <p:sp>
        <p:nvSpPr>
          <p:cNvPr id="34" name="!!star4">
            <a:extLst>
              <a:ext uri="{FF2B5EF4-FFF2-40B4-BE49-F238E27FC236}">
                <a16:creationId xmlns:a16="http://schemas.microsoft.com/office/drawing/2014/main" id="{5C71075B-8704-D9E2-EF72-1B69767D3228}"/>
              </a:ext>
            </a:extLst>
          </p:cNvPr>
          <p:cNvSpPr/>
          <p:nvPr/>
        </p:nvSpPr>
        <p:spPr>
          <a:xfrm>
            <a:off x="2213418" y="10059670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</a:p>
        </p:txBody>
      </p:sp>
      <p:sp>
        <p:nvSpPr>
          <p:cNvPr id="35" name="!!star3">
            <a:extLst>
              <a:ext uri="{FF2B5EF4-FFF2-40B4-BE49-F238E27FC236}">
                <a16:creationId xmlns:a16="http://schemas.microsoft.com/office/drawing/2014/main" id="{621C9A15-5B93-ACDA-B880-E20684560E25}"/>
              </a:ext>
            </a:extLst>
          </p:cNvPr>
          <p:cNvSpPr/>
          <p:nvPr/>
        </p:nvSpPr>
        <p:spPr>
          <a:xfrm>
            <a:off x="11277600" y="11276595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</a:p>
        </p:txBody>
      </p:sp>
      <p:sp>
        <p:nvSpPr>
          <p:cNvPr id="36" name="!!star2">
            <a:extLst>
              <a:ext uri="{FF2B5EF4-FFF2-40B4-BE49-F238E27FC236}">
                <a16:creationId xmlns:a16="http://schemas.microsoft.com/office/drawing/2014/main" id="{CC8AF083-2C41-3C98-8D14-F8B0DAEFE322}"/>
              </a:ext>
            </a:extLst>
          </p:cNvPr>
          <p:cNvSpPr/>
          <p:nvPr/>
        </p:nvSpPr>
        <p:spPr>
          <a:xfrm>
            <a:off x="12890749" y="739734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</a:p>
        </p:txBody>
      </p:sp>
      <p:cxnSp>
        <p:nvCxnSpPr>
          <p:cNvPr id="37" name="!!df">
            <a:extLst>
              <a:ext uri="{FF2B5EF4-FFF2-40B4-BE49-F238E27FC236}">
                <a16:creationId xmlns:a16="http://schemas.microsoft.com/office/drawing/2014/main" id="{BAB85CFB-691A-F456-C161-FF22095E41BF}"/>
              </a:ext>
            </a:extLst>
          </p:cNvPr>
          <p:cNvCxnSpPr>
            <a:cxnSpLocks/>
            <a:stCxn id="32" idx="5"/>
          </p:cNvCxnSpPr>
          <p:nvPr/>
        </p:nvCxnSpPr>
        <p:spPr>
          <a:xfrm>
            <a:off x="11115195" y="2297316"/>
            <a:ext cx="1909465" cy="5374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8" name="!!af">
            <a:extLst>
              <a:ext uri="{FF2B5EF4-FFF2-40B4-BE49-F238E27FC236}">
                <a16:creationId xmlns:a16="http://schemas.microsoft.com/office/drawing/2014/main" id="{5420A008-7616-CA11-D943-7A193490E8E5}"/>
              </a:ext>
            </a:extLst>
          </p:cNvPr>
          <p:cNvCxnSpPr>
            <a:cxnSpLocks/>
            <a:stCxn id="36" idx="1"/>
            <a:endCxn id="31" idx="5"/>
          </p:cNvCxnSpPr>
          <p:nvPr/>
        </p:nvCxnSpPr>
        <p:spPr>
          <a:xfrm flipH="1" flipV="1">
            <a:off x="2670618" y="2754769"/>
            <a:ext cx="10354042" cy="4765117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9" name="!!bd">
            <a:extLst>
              <a:ext uri="{FF2B5EF4-FFF2-40B4-BE49-F238E27FC236}">
                <a16:creationId xmlns:a16="http://schemas.microsoft.com/office/drawing/2014/main" id="{36A1F051-CA7D-E2A7-FDDE-EFF124E80FCA}"/>
              </a:ext>
            </a:extLst>
          </p:cNvPr>
          <p:cNvCxnSpPr>
            <a:cxnSpLocks/>
            <a:stCxn id="32" idx="3"/>
            <a:endCxn id="33" idx="7"/>
          </p:cNvCxnSpPr>
          <p:nvPr/>
        </p:nvCxnSpPr>
        <p:spPr>
          <a:xfrm flipH="1">
            <a:off x="1405652" y="2297316"/>
            <a:ext cx="9062965" cy="3709033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0" name="!!bc">
            <a:extLst>
              <a:ext uri="{FF2B5EF4-FFF2-40B4-BE49-F238E27FC236}">
                <a16:creationId xmlns:a16="http://schemas.microsoft.com/office/drawing/2014/main" id="{9BACFC18-F6CB-5B79-9C31-BD06AB548B3C}"/>
              </a:ext>
            </a:extLst>
          </p:cNvPr>
          <p:cNvCxnSpPr>
            <a:cxnSpLocks/>
            <a:stCxn id="34" idx="0"/>
            <a:endCxn id="33" idx="4"/>
          </p:cNvCxnSpPr>
          <p:nvPr/>
        </p:nvCxnSpPr>
        <p:spPr>
          <a:xfrm flipH="1" flipV="1">
            <a:off x="1082363" y="6720544"/>
            <a:ext cx="1588255" cy="3339126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1" name="!!be">
            <a:extLst>
              <a:ext uri="{FF2B5EF4-FFF2-40B4-BE49-F238E27FC236}">
                <a16:creationId xmlns:a16="http://schemas.microsoft.com/office/drawing/2014/main" id="{588BB187-DD7F-9F3F-F127-191187D5DAB9}"/>
              </a:ext>
            </a:extLst>
          </p:cNvPr>
          <p:cNvCxnSpPr>
            <a:cxnSpLocks/>
            <a:stCxn id="35" idx="1"/>
            <a:endCxn id="33" idx="5"/>
          </p:cNvCxnSpPr>
          <p:nvPr/>
        </p:nvCxnSpPr>
        <p:spPr>
          <a:xfrm flipH="1" flipV="1">
            <a:off x="1405652" y="6598007"/>
            <a:ext cx="10005859" cy="48011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2" name="!!ef">
            <a:extLst>
              <a:ext uri="{FF2B5EF4-FFF2-40B4-BE49-F238E27FC236}">
                <a16:creationId xmlns:a16="http://schemas.microsoft.com/office/drawing/2014/main" id="{06AA3168-07FA-9BF0-F51B-14700E5F5CC7}"/>
              </a:ext>
            </a:extLst>
          </p:cNvPr>
          <p:cNvCxnSpPr>
            <a:cxnSpLocks/>
            <a:stCxn id="36" idx="4"/>
          </p:cNvCxnSpPr>
          <p:nvPr/>
        </p:nvCxnSpPr>
        <p:spPr>
          <a:xfrm flipH="1">
            <a:off x="11734800" y="8234081"/>
            <a:ext cx="1613149" cy="316505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3" name="!!ab">
            <a:extLst>
              <a:ext uri="{FF2B5EF4-FFF2-40B4-BE49-F238E27FC236}">
                <a16:creationId xmlns:a16="http://schemas.microsoft.com/office/drawing/2014/main" id="{04BFB163-C3C2-9D58-4CBE-CAAAE66B0243}"/>
              </a:ext>
            </a:extLst>
          </p:cNvPr>
          <p:cNvCxnSpPr>
            <a:cxnSpLocks/>
            <a:stCxn id="33" idx="0"/>
            <a:endCxn id="31" idx="3"/>
          </p:cNvCxnSpPr>
          <p:nvPr/>
        </p:nvCxnSpPr>
        <p:spPr>
          <a:xfrm flipV="1">
            <a:off x="1082363" y="2754769"/>
            <a:ext cx="941677" cy="3129043"/>
          </a:xfrm>
          <a:prstGeom prst="line">
            <a:avLst/>
          </a:prstGeom>
          <a:noFill/>
          <a:ln w="127000" cap="flat" cmpd="thinThick">
            <a:solidFill>
              <a:srgbClr val="7030A0"/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4" name="!!ad">
            <a:extLst>
              <a:ext uri="{FF2B5EF4-FFF2-40B4-BE49-F238E27FC236}">
                <a16:creationId xmlns:a16="http://schemas.microsoft.com/office/drawing/2014/main" id="{30C60E4C-DAE5-9F39-BF00-DAD9D863388D}"/>
              </a:ext>
            </a:extLst>
          </p:cNvPr>
          <p:cNvCxnSpPr>
            <a:cxnSpLocks/>
            <a:stCxn id="32" idx="2"/>
            <a:endCxn id="31" idx="7"/>
          </p:cNvCxnSpPr>
          <p:nvPr/>
        </p:nvCxnSpPr>
        <p:spPr>
          <a:xfrm flipH="1">
            <a:off x="2670618" y="2001487"/>
            <a:ext cx="7664088" cy="16162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5" name="!!ac">
            <a:extLst>
              <a:ext uri="{FF2B5EF4-FFF2-40B4-BE49-F238E27FC236}">
                <a16:creationId xmlns:a16="http://schemas.microsoft.com/office/drawing/2014/main" id="{50F68362-FBC4-291D-E5F2-1553DC54BFD7}"/>
              </a:ext>
            </a:extLst>
          </p:cNvPr>
          <p:cNvCxnSpPr>
            <a:cxnSpLocks/>
            <a:stCxn id="34" idx="0"/>
            <a:endCxn id="31" idx="4"/>
          </p:cNvCxnSpPr>
          <p:nvPr/>
        </p:nvCxnSpPr>
        <p:spPr>
          <a:xfrm flipH="1" flipV="1">
            <a:off x="2347329" y="2877306"/>
            <a:ext cx="323289" cy="718236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  <a:alpha val="2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6" name="!!ce">
            <a:extLst>
              <a:ext uri="{FF2B5EF4-FFF2-40B4-BE49-F238E27FC236}">
                <a16:creationId xmlns:a16="http://schemas.microsoft.com/office/drawing/2014/main" id="{5DA3B6D9-0605-0D29-0140-DE5A0CD68ACC}"/>
              </a:ext>
            </a:extLst>
          </p:cNvPr>
          <p:cNvCxnSpPr>
            <a:cxnSpLocks/>
            <a:stCxn id="34" idx="6"/>
            <a:endCxn id="35" idx="2"/>
          </p:cNvCxnSpPr>
          <p:nvPr/>
        </p:nvCxnSpPr>
        <p:spPr>
          <a:xfrm>
            <a:off x="3127818" y="10478036"/>
            <a:ext cx="8149782" cy="121692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47" name="!!bf">
            <a:extLst>
              <a:ext uri="{FF2B5EF4-FFF2-40B4-BE49-F238E27FC236}">
                <a16:creationId xmlns:a16="http://schemas.microsoft.com/office/drawing/2014/main" id="{D5731923-F0E2-1CC6-39AD-570542F2899A}"/>
              </a:ext>
            </a:extLst>
          </p:cNvPr>
          <p:cNvCxnSpPr>
            <a:cxnSpLocks/>
            <a:stCxn id="36" idx="1"/>
            <a:endCxn id="33" idx="6"/>
          </p:cNvCxnSpPr>
          <p:nvPr/>
        </p:nvCxnSpPr>
        <p:spPr>
          <a:xfrm flipH="1" flipV="1">
            <a:off x="1539563" y="6302178"/>
            <a:ext cx="11485097" cy="121770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42DF987C-272A-BA12-B981-1CAA9B6FAB29}"/>
              </a:ext>
            </a:extLst>
          </p:cNvPr>
          <p:cNvSpPr txBox="1"/>
          <p:nvPr/>
        </p:nvSpPr>
        <p:spPr>
          <a:xfrm>
            <a:off x="2074160" y="413567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rgbClr val="000000">
                    <a:alpha val="20245"/>
                  </a:srgbClr>
                </a:solidFill>
              </a:rPr>
              <a:t>6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3C565452-457C-5B3B-37AF-3CE89174E36C}"/>
              </a:ext>
            </a:extLst>
          </p:cNvPr>
          <p:cNvSpPr txBox="1"/>
          <p:nvPr/>
        </p:nvSpPr>
        <p:spPr>
          <a:xfrm>
            <a:off x="7073056" y="371651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B599614E-D262-550D-3329-3EB5B6D3472C}"/>
              </a:ext>
            </a:extLst>
          </p:cNvPr>
          <p:cNvSpPr txBox="1"/>
          <p:nvPr/>
        </p:nvSpPr>
        <p:spPr>
          <a:xfrm>
            <a:off x="12752686" y="462591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863D1FB7-4507-89EC-231D-85914000A249}"/>
              </a:ext>
            </a:extLst>
          </p:cNvPr>
          <p:cNvSpPr txBox="1"/>
          <p:nvPr/>
        </p:nvSpPr>
        <p:spPr>
          <a:xfrm>
            <a:off x="1045571" y="340687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33018083-680C-F05F-05F2-D30382FA1DA3}"/>
              </a:ext>
            </a:extLst>
          </p:cNvPr>
          <p:cNvSpPr txBox="1"/>
          <p:nvPr/>
        </p:nvSpPr>
        <p:spPr>
          <a:xfrm>
            <a:off x="6464330" y="10633358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FB7F9FD4-3F90-3DC0-8863-701D2525ADBD}"/>
              </a:ext>
            </a:extLst>
          </p:cNvPr>
          <p:cNvSpPr txBox="1"/>
          <p:nvPr/>
        </p:nvSpPr>
        <p:spPr>
          <a:xfrm>
            <a:off x="5629185" y="753538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0DBB0219-ADED-CEBD-B589-830F5A6CE523}"/>
              </a:ext>
            </a:extLst>
          </p:cNvPr>
          <p:cNvSpPr txBox="1"/>
          <p:nvPr/>
        </p:nvSpPr>
        <p:spPr>
          <a:xfrm>
            <a:off x="7013794" y="643057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17E782F-63DA-C17E-4D1A-79DBB06F9588}"/>
              </a:ext>
            </a:extLst>
          </p:cNvPr>
          <p:cNvSpPr txBox="1"/>
          <p:nvPr/>
        </p:nvSpPr>
        <p:spPr>
          <a:xfrm>
            <a:off x="11903581" y="935516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B8ED5BEC-5624-1DD9-4C3E-7372FA4DDE45}"/>
              </a:ext>
            </a:extLst>
          </p:cNvPr>
          <p:cNvSpPr txBox="1"/>
          <p:nvPr/>
        </p:nvSpPr>
        <p:spPr>
          <a:xfrm>
            <a:off x="6337264" y="835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A5AF6141-BFCD-9228-26AD-4E9E8A12378F}"/>
              </a:ext>
            </a:extLst>
          </p:cNvPr>
          <p:cNvSpPr/>
          <p:nvPr/>
        </p:nvSpPr>
        <p:spPr>
          <a:xfrm>
            <a:off x="10952492" y="3097902"/>
            <a:ext cx="2395457" cy="1237218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66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V-S</a:t>
            </a:r>
            <a:endParaRPr kumimoji="0" lang="en-US" sz="6600" b="0" i="0" u="none" strike="noStrike" cap="none" spc="0" normalizeH="0" baseline="0" dirty="0">
              <a:ln>
                <a:noFill/>
              </a:ln>
              <a:solidFill>
                <a:schemeClr val="tx1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DAD8589E-20AF-7A40-6FF3-2778C7BB51E0}"/>
              </a:ext>
            </a:extLst>
          </p:cNvPr>
          <p:cNvSpPr txBox="1"/>
          <p:nvPr/>
        </p:nvSpPr>
        <p:spPr>
          <a:xfrm>
            <a:off x="1568099" y="7665285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81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0F20EA7E-CED9-DC8F-45EF-90D73804A596}"/>
              </a:ext>
            </a:extLst>
          </p:cNvPr>
          <p:cNvSpPr/>
          <p:nvPr/>
        </p:nvSpPr>
        <p:spPr>
          <a:xfrm>
            <a:off x="13967554" y="364696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Start with a trivial cut {a}, V-{a}.</a:t>
            </a:r>
          </a:p>
        </p:txBody>
      </p:sp>
      <p:sp>
        <p:nvSpPr>
          <p:cNvPr id="8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5B8CEA68-262C-00A7-4F94-2D65A3614E99}"/>
              </a:ext>
            </a:extLst>
          </p:cNvPr>
          <p:cNvSpPr/>
          <p:nvPr/>
        </p:nvSpPr>
        <p:spPr>
          <a:xfrm>
            <a:off x="13967553" y="1995082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property.</a:t>
            </a:r>
          </a:p>
        </p:txBody>
      </p:sp>
      <p:sp>
        <p:nvSpPr>
          <p:cNvPr id="17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4C34595C-7EA0-2BDF-51EA-0F12A0D5C227}"/>
              </a:ext>
            </a:extLst>
          </p:cNvPr>
          <p:cNvSpPr/>
          <p:nvPr/>
        </p:nvSpPr>
        <p:spPr>
          <a:xfrm>
            <a:off x="13967552" y="3765953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Apply the cut property again.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1AD47F5-5382-DB69-E151-24097039472D}"/>
              </a:ext>
            </a:extLst>
          </p:cNvPr>
          <p:cNvSpPr txBox="1"/>
          <p:nvPr/>
        </p:nvSpPr>
        <p:spPr>
          <a:xfrm>
            <a:off x="6761225" y="2422931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15</a:t>
            </a:r>
          </a:p>
        </p:txBody>
      </p:sp>
      <p:sp>
        <p:nvSpPr>
          <p:cNvPr id="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7C631EA5-6B0B-FF35-8437-1BB512F5A1EF}"/>
              </a:ext>
            </a:extLst>
          </p:cNvPr>
          <p:cNvSpPr/>
          <p:nvPr/>
        </p:nvSpPr>
        <p:spPr>
          <a:xfrm>
            <a:off x="13939060" y="5579131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But why is (</a:t>
            </a:r>
            <a:r>
              <a:rPr lang="en-IN" sz="4000" dirty="0" err="1">
                <a:solidFill>
                  <a:srgbClr val="7030A0"/>
                </a:solidFill>
                <a:latin typeface="Bradley Hand" pitchFamily="2" charset="77"/>
              </a:rPr>
              <a:t>a,c</a:t>
            </a: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) not in the minimum spanning tree?</a:t>
            </a:r>
          </a:p>
        </p:txBody>
      </p:sp>
      <p:sp>
        <p:nvSpPr>
          <p:cNvPr id="4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FDEEE3C7-CC01-082F-7A20-99FCA4CF342E}"/>
              </a:ext>
            </a:extLst>
          </p:cNvPr>
          <p:cNvSpPr/>
          <p:nvPr/>
        </p:nvSpPr>
        <p:spPr>
          <a:xfrm>
            <a:off x="13939060" y="7310962"/>
            <a:ext cx="9805091" cy="1218425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numCol="1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4000" dirty="0">
                <a:solidFill>
                  <a:srgbClr val="7030A0"/>
                </a:solidFill>
                <a:latin typeface="Bradley Hand" pitchFamily="2" charset="77"/>
              </a:rPr>
              <a:t>There is a beautiful formal proof of this</a:t>
            </a:r>
          </a:p>
        </p:txBody>
      </p:sp>
    </p:spTree>
    <p:extLst>
      <p:ext uri="{BB962C8B-B14F-4D97-AF65-F5344CB8AC3E}">
        <p14:creationId xmlns:p14="http://schemas.microsoft.com/office/powerpoint/2010/main" val="411395361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9989341A-88FC-D9C4-CC51-59E76144B087}"/>
              </a:ext>
            </a:extLst>
          </p:cNvPr>
          <p:cNvSpPr/>
          <p:nvPr/>
        </p:nvSpPr>
        <p:spPr>
          <a:xfrm>
            <a:off x="747084" y="388118"/>
            <a:ext cx="22889831" cy="3221543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600" dirty="0">
                <a:solidFill>
                  <a:srgbClr val="7030A0"/>
                </a:solidFill>
                <a:latin typeface="Bradley Hand" pitchFamily="2" charset="77"/>
              </a:rPr>
              <a:t>Cycle Property: Let C be a cycle in the graph, then the heaviest edge in the cycle is not in the MST.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4D1D20-DDF1-2D73-CA2F-42D91113AC9E}"/>
              </a:ext>
            </a:extLst>
          </p:cNvPr>
          <p:cNvSpPr txBox="1"/>
          <p:nvPr/>
        </p:nvSpPr>
        <p:spPr>
          <a:xfrm>
            <a:off x="10120310" y="339135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5" name="!!star1">
            <a:extLst>
              <a:ext uri="{FF2B5EF4-FFF2-40B4-BE49-F238E27FC236}">
                <a16:creationId xmlns:a16="http://schemas.microsoft.com/office/drawing/2014/main" id="{6CF89BCA-E651-4B57-CE72-DC0EC1E18799}"/>
              </a:ext>
            </a:extLst>
          </p:cNvPr>
          <p:cNvSpPr/>
          <p:nvPr/>
        </p:nvSpPr>
        <p:spPr>
          <a:xfrm>
            <a:off x="6533108" y="467952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6" name="!!star8">
            <a:extLst>
              <a:ext uri="{FF2B5EF4-FFF2-40B4-BE49-F238E27FC236}">
                <a16:creationId xmlns:a16="http://schemas.microsoft.com/office/drawing/2014/main" id="{373604AF-18A7-223C-93B5-EC43558F6F9E}"/>
              </a:ext>
            </a:extLst>
          </p:cNvPr>
          <p:cNvSpPr/>
          <p:nvPr/>
        </p:nvSpPr>
        <p:spPr>
          <a:xfrm>
            <a:off x="14191910" y="400286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7" name="!!star5">
            <a:extLst>
              <a:ext uri="{FF2B5EF4-FFF2-40B4-BE49-F238E27FC236}">
                <a16:creationId xmlns:a16="http://schemas.microsoft.com/office/drawing/2014/main" id="{6E67BAB4-6CDA-15A2-003B-97EB8804C29F}"/>
              </a:ext>
            </a:extLst>
          </p:cNvPr>
          <p:cNvSpPr/>
          <p:nvPr/>
        </p:nvSpPr>
        <p:spPr>
          <a:xfrm>
            <a:off x="8690752" y="817440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!!star4">
            <a:extLst>
              <a:ext uri="{FF2B5EF4-FFF2-40B4-BE49-F238E27FC236}">
                <a16:creationId xmlns:a16="http://schemas.microsoft.com/office/drawing/2014/main" id="{9280ADD5-62CF-E6C4-0D7D-792119163DDA}"/>
              </a:ext>
            </a:extLst>
          </p:cNvPr>
          <p:cNvSpPr/>
          <p:nvPr/>
        </p:nvSpPr>
        <p:spPr>
          <a:xfrm>
            <a:off x="6807875" y="12104566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9" name="!!star3">
            <a:extLst>
              <a:ext uri="{FF2B5EF4-FFF2-40B4-BE49-F238E27FC236}">
                <a16:creationId xmlns:a16="http://schemas.microsoft.com/office/drawing/2014/main" id="{B27248D0-C77D-15B1-AD70-49F18D8497C0}"/>
              </a:ext>
            </a:extLst>
          </p:cNvPr>
          <p:cNvSpPr/>
          <p:nvPr/>
        </p:nvSpPr>
        <p:spPr>
          <a:xfrm>
            <a:off x="11564679" y="1157293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0" name="!!star2">
            <a:extLst>
              <a:ext uri="{FF2B5EF4-FFF2-40B4-BE49-F238E27FC236}">
                <a16:creationId xmlns:a16="http://schemas.microsoft.com/office/drawing/2014/main" id="{848B9DE5-C619-84FD-0DAB-860AB9E6186D}"/>
              </a:ext>
            </a:extLst>
          </p:cNvPr>
          <p:cNvSpPr/>
          <p:nvPr/>
        </p:nvSpPr>
        <p:spPr>
          <a:xfrm>
            <a:off x="17882405" y="1060044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DA43FBC-EA53-8F63-09C1-C7C3D2AE2E8F}"/>
              </a:ext>
            </a:extLst>
          </p:cNvPr>
          <p:cNvCxnSpPr>
            <a:cxnSpLocks/>
            <a:stCxn id="56" idx="5"/>
            <a:endCxn id="60" idx="0"/>
          </p:cNvCxnSpPr>
          <p:nvPr/>
        </p:nvCxnSpPr>
        <p:spPr>
          <a:xfrm>
            <a:off x="14972399" y="4717057"/>
            <a:ext cx="3367206" cy="588338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!!af">
            <a:extLst>
              <a:ext uri="{FF2B5EF4-FFF2-40B4-BE49-F238E27FC236}">
                <a16:creationId xmlns:a16="http://schemas.microsoft.com/office/drawing/2014/main" id="{C5B39199-B14D-1723-92A3-2027BA68E480}"/>
              </a:ext>
            </a:extLst>
          </p:cNvPr>
          <p:cNvCxnSpPr>
            <a:cxnSpLocks/>
            <a:stCxn id="60" idx="1"/>
            <a:endCxn id="55" idx="5"/>
          </p:cNvCxnSpPr>
          <p:nvPr/>
        </p:nvCxnSpPr>
        <p:spPr>
          <a:xfrm flipH="1" flipV="1">
            <a:off x="7313597" y="5393724"/>
            <a:ext cx="10702719" cy="532925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249943D-D882-A2EA-3479-57B2F74204FE}"/>
              </a:ext>
            </a:extLst>
          </p:cNvPr>
          <p:cNvCxnSpPr>
            <a:cxnSpLocks/>
            <a:stCxn id="56" idx="3"/>
            <a:endCxn id="57" idx="7"/>
          </p:cNvCxnSpPr>
          <p:nvPr/>
        </p:nvCxnSpPr>
        <p:spPr>
          <a:xfrm flipH="1">
            <a:off x="9471241" y="4717057"/>
            <a:ext cx="4854580" cy="357988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390FA65-451D-7A1C-8E61-42826DE9489A}"/>
              </a:ext>
            </a:extLst>
          </p:cNvPr>
          <p:cNvCxnSpPr>
            <a:cxnSpLocks/>
            <a:stCxn id="58" idx="0"/>
            <a:endCxn id="57" idx="3"/>
          </p:cNvCxnSpPr>
          <p:nvPr/>
        </p:nvCxnSpPr>
        <p:spPr>
          <a:xfrm flipV="1">
            <a:off x="7265075" y="8888604"/>
            <a:ext cx="1559588" cy="321596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EC39435-9BEB-DFDD-04C8-36FDA3A063F3}"/>
              </a:ext>
            </a:extLst>
          </p:cNvPr>
          <p:cNvCxnSpPr>
            <a:cxnSpLocks/>
            <a:stCxn id="59" idx="1"/>
            <a:endCxn id="57" idx="5"/>
          </p:cNvCxnSpPr>
          <p:nvPr/>
        </p:nvCxnSpPr>
        <p:spPr>
          <a:xfrm flipH="1" flipV="1">
            <a:off x="9471241" y="8888604"/>
            <a:ext cx="2227349" cy="2806871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F232F9C-2847-D228-5ECF-C47B15E02901}"/>
              </a:ext>
            </a:extLst>
          </p:cNvPr>
          <p:cNvCxnSpPr>
            <a:cxnSpLocks/>
            <a:stCxn id="60" idx="2"/>
            <a:endCxn id="59" idx="6"/>
          </p:cNvCxnSpPr>
          <p:nvPr/>
        </p:nvCxnSpPr>
        <p:spPr>
          <a:xfrm flipH="1">
            <a:off x="12479079" y="11018808"/>
            <a:ext cx="5403326" cy="972496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EF481ED-65F8-404A-5B8E-D47F932ED81D}"/>
              </a:ext>
            </a:extLst>
          </p:cNvPr>
          <p:cNvCxnSpPr>
            <a:cxnSpLocks/>
            <a:stCxn id="57" idx="1"/>
            <a:endCxn id="55" idx="5"/>
          </p:cNvCxnSpPr>
          <p:nvPr/>
        </p:nvCxnSpPr>
        <p:spPr>
          <a:xfrm flipH="1" flipV="1">
            <a:off x="7313597" y="5393724"/>
            <a:ext cx="1511066" cy="290322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!!ad">
            <a:extLst>
              <a:ext uri="{FF2B5EF4-FFF2-40B4-BE49-F238E27FC236}">
                <a16:creationId xmlns:a16="http://schemas.microsoft.com/office/drawing/2014/main" id="{EECA31C1-A09A-4F94-B13C-7C1803AA2E93}"/>
              </a:ext>
            </a:extLst>
          </p:cNvPr>
          <p:cNvCxnSpPr>
            <a:cxnSpLocks/>
            <a:stCxn id="56" idx="2"/>
            <a:endCxn id="55" idx="7"/>
          </p:cNvCxnSpPr>
          <p:nvPr/>
        </p:nvCxnSpPr>
        <p:spPr>
          <a:xfrm flipH="1">
            <a:off x="7313597" y="4421228"/>
            <a:ext cx="6878313" cy="38083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B0973E-7137-5ABD-3BE5-E88C9FB62C15}"/>
              </a:ext>
            </a:extLst>
          </p:cNvPr>
          <p:cNvCxnSpPr>
            <a:cxnSpLocks/>
            <a:stCxn id="58" idx="0"/>
            <a:endCxn id="55" idx="4"/>
          </p:cNvCxnSpPr>
          <p:nvPr/>
        </p:nvCxnSpPr>
        <p:spPr>
          <a:xfrm flipH="1" flipV="1">
            <a:off x="6990308" y="5516261"/>
            <a:ext cx="274767" cy="658830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2D0FAA0-6463-AB6F-AE20-B8334A2CB3FF}"/>
              </a:ext>
            </a:extLst>
          </p:cNvPr>
          <p:cNvCxnSpPr>
            <a:cxnSpLocks/>
            <a:stCxn id="58" idx="6"/>
            <a:endCxn id="59" idx="3"/>
          </p:cNvCxnSpPr>
          <p:nvPr/>
        </p:nvCxnSpPr>
        <p:spPr>
          <a:xfrm flipV="1">
            <a:off x="7722275" y="12287133"/>
            <a:ext cx="3976315" cy="23579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C3D2660-ED54-1806-8875-342E34B4460D}"/>
              </a:ext>
            </a:extLst>
          </p:cNvPr>
          <p:cNvCxnSpPr>
            <a:cxnSpLocks/>
            <a:stCxn id="60" idx="1"/>
            <a:endCxn id="57" idx="6"/>
          </p:cNvCxnSpPr>
          <p:nvPr/>
        </p:nvCxnSpPr>
        <p:spPr>
          <a:xfrm flipH="1" flipV="1">
            <a:off x="9605152" y="8592775"/>
            <a:ext cx="8411164" cy="213020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3CA7AC3-740F-653A-E311-4E7C72A7C5A4}"/>
              </a:ext>
            </a:extLst>
          </p:cNvPr>
          <p:cNvSpPr txBox="1"/>
          <p:nvPr/>
        </p:nvSpPr>
        <p:spPr>
          <a:xfrm>
            <a:off x="6561236" y="828520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CD8883-463A-83D7-ECBE-65019CABCECA}"/>
              </a:ext>
            </a:extLst>
          </p:cNvPr>
          <p:cNvSpPr txBox="1"/>
          <p:nvPr/>
        </p:nvSpPr>
        <p:spPr>
          <a:xfrm>
            <a:off x="9502537" y="5313615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5AE7C5E-ED55-5F6E-094C-94E2B14242C5}"/>
              </a:ext>
            </a:extLst>
          </p:cNvPr>
          <p:cNvSpPr txBox="1"/>
          <p:nvPr/>
        </p:nvSpPr>
        <p:spPr>
          <a:xfrm>
            <a:off x="16142467" y="551432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48B8F07-2FC4-F9C0-F02E-01405912D347}"/>
              </a:ext>
            </a:extLst>
          </p:cNvPr>
          <p:cNvSpPr txBox="1"/>
          <p:nvPr/>
        </p:nvSpPr>
        <p:spPr>
          <a:xfrm>
            <a:off x="7796564" y="6513713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E7D6DD5-0FD2-82A1-4E98-693819C46F2F}"/>
              </a:ext>
            </a:extLst>
          </p:cNvPr>
          <p:cNvSpPr txBox="1"/>
          <p:nvPr/>
        </p:nvSpPr>
        <p:spPr>
          <a:xfrm>
            <a:off x="10853422" y="9479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4D06C38-48A2-1CC9-75F5-8DAC729B219C}"/>
              </a:ext>
            </a:extLst>
          </p:cNvPr>
          <p:cNvSpPr txBox="1"/>
          <p:nvPr/>
        </p:nvSpPr>
        <p:spPr>
          <a:xfrm>
            <a:off x="8241100" y="1001385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99F8F2-6C48-7F85-C999-AE07320780D4}"/>
              </a:ext>
            </a:extLst>
          </p:cNvPr>
          <p:cNvSpPr txBox="1"/>
          <p:nvPr/>
        </p:nvSpPr>
        <p:spPr>
          <a:xfrm>
            <a:off x="11628885" y="795615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EC4529B-20A7-354A-3FA3-79DF353175DB}"/>
              </a:ext>
            </a:extLst>
          </p:cNvPr>
          <p:cNvSpPr txBox="1"/>
          <p:nvPr/>
        </p:nvSpPr>
        <p:spPr>
          <a:xfrm>
            <a:off x="14649110" y="11166593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827B5D-09E9-8F2A-C83D-620E4D30AA5F}"/>
              </a:ext>
            </a:extLst>
          </p:cNvPr>
          <p:cNvSpPr txBox="1"/>
          <p:nvPr/>
        </p:nvSpPr>
        <p:spPr>
          <a:xfrm>
            <a:off x="9188467" y="12074143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595965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here are   children standing in a line. Each child has a rating associated with him/her.">
            <a:extLst>
              <a:ext uri="{FF2B5EF4-FFF2-40B4-BE49-F238E27FC236}">
                <a16:creationId xmlns:a16="http://schemas.microsoft.com/office/drawing/2014/main" id="{9989341A-88FC-D9C4-CC51-59E76144B087}"/>
              </a:ext>
            </a:extLst>
          </p:cNvPr>
          <p:cNvSpPr/>
          <p:nvPr/>
        </p:nvSpPr>
        <p:spPr>
          <a:xfrm>
            <a:off x="747084" y="388118"/>
            <a:ext cx="22889831" cy="3221543"/>
          </a:xfrm>
          <a:prstGeom prst="roundRect">
            <a:avLst>
              <a:gd name="adj" fmla="val 5932"/>
            </a:avLst>
          </a:prstGeom>
          <a:gradFill>
            <a:gsLst>
              <a:gs pos="0">
                <a:schemeClr val="accent1"/>
              </a:gs>
              <a:gs pos="100000">
                <a:schemeClr val="accent2">
                  <a:lumMod val="0"/>
                  <a:lumOff val="100000"/>
                </a:schemeClr>
              </a:gs>
            </a:gsLst>
            <a:lin ang="5461434" scaled="0"/>
          </a:gradFill>
          <a:ln w="12700">
            <a:solidFill>
              <a:srgbClr val="000000"/>
            </a:solidFill>
            <a:miter lim="400000"/>
          </a:ln>
          <a:effectLst>
            <a:outerShdw blurRad="355600" dist="114300" rotWithShape="0">
              <a:srgbClr val="000000">
                <a:alpha val="96558"/>
              </a:srgbClr>
            </a:outerShdw>
            <a:reflection stA="50000" endPos="40000" dir="5400000" sy="-100000" algn="bl" rotWithShape="0"/>
          </a:effectLst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/>
          <a:p>
            <a:pPr algn="ctr" defTabSz="825500">
              <a:lnSpc>
                <a:spcPct val="100000"/>
              </a:lnSpc>
              <a:spcBef>
                <a:spcPts val="0"/>
              </a:spcBef>
              <a:defRPr sz="5000">
                <a:solidFill>
                  <a:srgbClr val="FFFFFF"/>
                </a:solidFill>
                <a:latin typeface="Chalkduster"/>
                <a:ea typeface="Chalkduster"/>
                <a:cs typeface="Chalkduster"/>
                <a:sym typeface="Chalkduster"/>
              </a:defRPr>
            </a:pPr>
            <a:r>
              <a:rPr lang="en-IN" sz="6600" dirty="0">
                <a:solidFill>
                  <a:srgbClr val="7030A0"/>
                </a:solidFill>
                <a:latin typeface="Bradley Hand" pitchFamily="2" charset="77"/>
              </a:rPr>
              <a:t>Cycle Property: Let C be a cycle in the graph, then the heaviest edge in the cycle is not in the MST.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B4D1D20-DDF1-2D73-CA2F-42D91113AC9E}"/>
              </a:ext>
            </a:extLst>
          </p:cNvPr>
          <p:cNvSpPr txBox="1"/>
          <p:nvPr/>
        </p:nvSpPr>
        <p:spPr>
          <a:xfrm>
            <a:off x="10120310" y="3391354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5</a:t>
            </a:r>
          </a:p>
        </p:txBody>
      </p:sp>
      <p:sp>
        <p:nvSpPr>
          <p:cNvPr id="55" name="!!star1">
            <a:extLst>
              <a:ext uri="{FF2B5EF4-FFF2-40B4-BE49-F238E27FC236}">
                <a16:creationId xmlns:a16="http://schemas.microsoft.com/office/drawing/2014/main" id="{6CF89BCA-E651-4B57-CE72-DC0EC1E18799}"/>
              </a:ext>
            </a:extLst>
          </p:cNvPr>
          <p:cNvSpPr/>
          <p:nvPr/>
        </p:nvSpPr>
        <p:spPr>
          <a:xfrm>
            <a:off x="6533108" y="467952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a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6" name="!!star8">
            <a:extLst>
              <a:ext uri="{FF2B5EF4-FFF2-40B4-BE49-F238E27FC236}">
                <a16:creationId xmlns:a16="http://schemas.microsoft.com/office/drawing/2014/main" id="{373604AF-18A7-223C-93B5-EC43558F6F9E}"/>
              </a:ext>
            </a:extLst>
          </p:cNvPr>
          <p:cNvSpPr/>
          <p:nvPr/>
        </p:nvSpPr>
        <p:spPr>
          <a:xfrm>
            <a:off x="14191910" y="400286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d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7" name="!!star5">
            <a:extLst>
              <a:ext uri="{FF2B5EF4-FFF2-40B4-BE49-F238E27FC236}">
                <a16:creationId xmlns:a16="http://schemas.microsoft.com/office/drawing/2014/main" id="{6E67BAB4-6CDA-15A2-003B-97EB8804C29F}"/>
              </a:ext>
            </a:extLst>
          </p:cNvPr>
          <p:cNvSpPr/>
          <p:nvPr/>
        </p:nvSpPr>
        <p:spPr>
          <a:xfrm>
            <a:off x="8690752" y="8174409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b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8" name="!!star4">
            <a:extLst>
              <a:ext uri="{FF2B5EF4-FFF2-40B4-BE49-F238E27FC236}">
                <a16:creationId xmlns:a16="http://schemas.microsoft.com/office/drawing/2014/main" id="{9280ADD5-62CF-E6C4-0D7D-792119163DDA}"/>
              </a:ext>
            </a:extLst>
          </p:cNvPr>
          <p:cNvSpPr/>
          <p:nvPr/>
        </p:nvSpPr>
        <p:spPr>
          <a:xfrm>
            <a:off x="6807875" y="12104566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FillTx/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c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59" name="!!star3">
            <a:extLst>
              <a:ext uri="{FF2B5EF4-FFF2-40B4-BE49-F238E27FC236}">
                <a16:creationId xmlns:a16="http://schemas.microsoft.com/office/drawing/2014/main" id="{B27248D0-C77D-15B1-AD70-49F18D8497C0}"/>
              </a:ext>
            </a:extLst>
          </p:cNvPr>
          <p:cNvSpPr/>
          <p:nvPr/>
        </p:nvSpPr>
        <p:spPr>
          <a:xfrm>
            <a:off x="11564679" y="11572938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e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sp>
        <p:nvSpPr>
          <p:cNvPr id="60" name="!!star2">
            <a:extLst>
              <a:ext uri="{FF2B5EF4-FFF2-40B4-BE49-F238E27FC236}">
                <a16:creationId xmlns:a16="http://schemas.microsoft.com/office/drawing/2014/main" id="{848B9DE5-C619-84FD-0DAB-860AB9E6186D}"/>
              </a:ext>
            </a:extLst>
          </p:cNvPr>
          <p:cNvSpPr/>
          <p:nvPr/>
        </p:nvSpPr>
        <p:spPr>
          <a:xfrm>
            <a:off x="17882405" y="10600442"/>
            <a:ext cx="914400" cy="836732"/>
          </a:xfrm>
          <a:prstGeom prst="ellipse">
            <a:avLst/>
          </a:prstGeom>
          <a:solidFill>
            <a:schemeClr val="accent3">
              <a:lumMod val="75000"/>
            </a:schemeClr>
          </a:solidFill>
          <a:ln w="127000" cap="flat" cmpd="thinThick">
            <a:solidFill>
              <a:schemeClr val="tx1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>
                <a:solidFill>
                  <a:schemeClr val="tx1"/>
                </a:solidFill>
                <a:latin typeface="Chalkduster" panose="03050602040202020205" pitchFamily="66" charset="77"/>
                <a:ea typeface="Helvetica Neue Medium"/>
                <a:cs typeface="Helvetica Neue Medium"/>
                <a:sym typeface="Helvetica Neue Medium"/>
              </a:rPr>
              <a:t>f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Chalkduster" panose="03050602040202020205" pitchFamily="66" charset="77"/>
              <a:ea typeface="Helvetica Neue Medium"/>
              <a:cs typeface="Helvetica Neue Medium"/>
              <a:sym typeface="Helvetica Neue Medium"/>
            </a:endParaRPr>
          </a:p>
        </p:txBody>
      </p:sp>
      <p:cxnSp>
        <p:nvCxnSpPr>
          <p:cNvPr id="61" name="Straight Connector 60">
            <a:extLst>
              <a:ext uri="{FF2B5EF4-FFF2-40B4-BE49-F238E27FC236}">
                <a16:creationId xmlns:a16="http://schemas.microsoft.com/office/drawing/2014/main" id="{9DA43FBC-EA53-8F63-09C1-C7C3D2AE2E8F}"/>
              </a:ext>
            </a:extLst>
          </p:cNvPr>
          <p:cNvCxnSpPr>
            <a:cxnSpLocks/>
            <a:stCxn id="56" idx="5"/>
            <a:endCxn id="60" idx="0"/>
          </p:cNvCxnSpPr>
          <p:nvPr/>
        </p:nvCxnSpPr>
        <p:spPr>
          <a:xfrm>
            <a:off x="14972399" y="4717057"/>
            <a:ext cx="3367206" cy="588338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2" name="!!af">
            <a:extLst>
              <a:ext uri="{FF2B5EF4-FFF2-40B4-BE49-F238E27FC236}">
                <a16:creationId xmlns:a16="http://schemas.microsoft.com/office/drawing/2014/main" id="{C5B39199-B14D-1723-92A3-2027BA68E480}"/>
              </a:ext>
            </a:extLst>
          </p:cNvPr>
          <p:cNvCxnSpPr>
            <a:cxnSpLocks/>
            <a:stCxn id="60" idx="1"/>
            <a:endCxn id="55" idx="5"/>
          </p:cNvCxnSpPr>
          <p:nvPr/>
        </p:nvCxnSpPr>
        <p:spPr>
          <a:xfrm flipH="1" flipV="1">
            <a:off x="7313597" y="5393724"/>
            <a:ext cx="10702719" cy="5329255"/>
          </a:xfrm>
          <a:prstGeom prst="line">
            <a:avLst/>
          </a:prstGeom>
          <a:noFill/>
          <a:ln w="127000" cap="flat" cmpd="thinThick">
            <a:solidFill>
              <a:schemeClr val="accent6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3" name="Straight Connector 62">
            <a:extLst>
              <a:ext uri="{FF2B5EF4-FFF2-40B4-BE49-F238E27FC236}">
                <a16:creationId xmlns:a16="http://schemas.microsoft.com/office/drawing/2014/main" id="{6249943D-D882-A2EA-3479-57B2F74204FE}"/>
              </a:ext>
            </a:extLst>
          </p:cNvPr>
          <p:cNvCxnSpPr>
            <a:cxnSpLocks/>
            <a:stCxn id="56" idx="3"/>
            <a:endCxn id="57" idx="7"/>
          </p:cNvCxnSpPr>
          <p:nvPr/>
        </p:nvCxnSpPr>
        <p:spPr>
          <a:xfrm flipH="1">
            <a:off x="9471241" y="4717057"/>
            <a:ext cx="4854580" cy="357988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4" name="Straight Connector 63">
            <a:extLst>
              <a:ext uri="{FF2B5EF4-FFF2-40B4-BE49-F238E27FC236}">
                <a16:creationId xmlns:a16="http://schemas.microsoft.com/office/drawing/2014/main" id="{3390FA65-451D-7A1C-8E61-42826DE9489A}"/>
              </a:ext>
            </a:extLst>
          </p:cNvPr>
          <p:cNvCxnSpPr>
            <a:cxnSpLocks/>
            <a:stCxn id="58" idx="0"/>
            <a:endCxn id="57" idx="3"/>
          </p:cNvCxnSpPr>
          <p:nvPr/>
        </p:nvCxnSpPr>
        <p:spPr>
          <a:xfrm flipV="1">
            <a:off x="7265075" y="8888604"/>
            <a:ext cx="1559588" cy="3215962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7EC39435-9BEB-DFDD-04C8-36FDA3A063F3}"/>
              </a:ext>
            </a:extLst>
          </p:cNvPr>
          <p:cNvCxnSpPr>
            <a:cxnSpLocks/>
            <a:stCxn id="59" idx="1"/>
            <a:endCxn id="57" idx="5"/>
          </p:cNvCxnSpPr>
          <p:nvPr/>
        </p:nvCxnSpPr>
        <p:spPr>
          <a:xfrm flipH="1" flipV="1">
            <a:off x="9471241" y="8888604"/>
            <a:ext cx="2227349" cy="2806871"/>
          </a:xfrm>
          <a:prstGeom prst="line">
            <a:avLst/>
          </a:prstGeom>
          <a:noFill/>
          <a:ln w="127000" cap="flat" cmpd="thinThick">
            <a:solidFill>
              <a:schemeClr val="accent6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5F232F9C-2847-D228-5ECF-C47B15E02901}"/>
              </a:ext>
            </a:extLst>
          </p:cNvPr>
          <p:cNvCxnSpPr>
            <a:cxnSpLocks/>
            <a:stCxn id="60" idx="2"/>
            <a:endCxn id="59" idx="6"/>
          </p:cNvCxnSpPr>
          <p:nvPr/>
        </p:nvCxnSpPr>
        <p:spPr>
          <a:xfrm flipH="1">
            <a:off x="12479079" y="11018808"/>
            <a:ext cx="5403326" cy="972496"/>
          </a:xfrm>
          <a:prstGeom prst="line">
            <a:avLst/>
          </a:prstGeom>
          <a:noFill/>
          <a:ln w="127000" cap="flat" cmpd="thinThick">
            <a:solidFill>
              <a:schemeClr val="accent6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CEF481ED-65F8-404A-5B8E-D47F932ED81D}"/>
              </a:ext>
            </a:extLst>
          </p:cNvPr>
          <p:cNvCxnSpPr>
            <a:cxnSpLocks/>
            <a:stCxn id="57" idx="1"/>
            <a:endCxn id="55" idx="5"/>
          </p:cNvCxnSpPr>
          <p:nvPr/>
        </p:nvCxnSpPr>
        <p:spPr>
          <a:xfrm flipH="1" flipV="1">
            <a:off x="7313597" y="5393724"/>
            <a:ext cx="1511066" cy="2903222"/>
          </a:xfrm>
          <a:prstGeom prst="line">
            <a:avLst/>
          </a:prstGeom>
          <a:noFill/>
          <a:ln w="127000" cap="flat" cmpd="thinThick">
            <a:solidFill>
              <a:schemeClr val="accent6">
                <a:lumMod val="50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8" name="!!ad">
            <a:extLst>
              <a:ext uri="{FF2B5EF4-FFF2-40B4-BE49-F238E27FC236}">
                <a16:creationId xmlns:a16="http://schemas.microsoft.com/office/drawing/2014/main" id="{EECA31C1-A09A-4F94-B13C-7C1803AA2E93}"/>
              </a:ext>
            </a:extLst>
          </p:cNvPr>
          <p:cNvCxnSpPr>
            <a:cxnSpLocks/>
            <a:stCxn id="56" idx="2"/>
            <a:endCxn id="55" idx="7"/>
          </p:cNvCxnSpPr>
          <p:nvPr/>
        </p:nvCxnSpPr>
        <p:spPr>
          <a:xfrm flipH="1">
            <a:off x="7313597" y="4421228"/>
            <a:ext cx="6878313" cy="380838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18B0973E-7137-5ABD-3BE5-E88C9FB62C15}"/>
              </a:ext>
            </a:extLst>
          </p:cNvPr>
          <p:cNvCxnSpPr>
            <a:cxnSpLocks/>
            <a:stCxn id="58" idx="0"/>
            <a:endCxn id="55" idx="4"/>
          </p:cNvCxnSpPr>
          <p:nvPr/>
        </p:nvCxnSpPr>
        <p:spPr>
          <a:xfrm flipH="1" flipV="1">
            <a:off x="6990308" y="5516261"/>
            <a:ext cx="274767" cy="6588305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0" name="Straight Connector 69">
            <a:extLst>
              <a:ext uri="{FF2B5EF4-FFF2-40B4-BE49-F238E27FC236}">
                <a16:creationId xmlns:a16="http://schemas.microsoft.com/office/drawing/2014/main" id="{72D0FAA0-6463-AB6F-AE20-B8334A2CB3FF}"/>
              </a:ext>
            </a:extLst>
          </p:cNvPr>
          <p:cNvCxnSpPr>
            <a:cxnSpLocks/>
            <a:stCxn id="58" idx="6"/>
            <a:endCxn id="59" idx="3"/>
          </p:cNvCxnSpPr>
          <p:nvPr/>
        </p:nvCxnSpPr>
        <p:spPr>
          <a:xfrm flipV="1">
            <a:off x="7722275" y="12287133"/>
            <a:ext cx="3976315" cy="235799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71" name="Straight Connector 70">
            <a:extLst>
              <a:ext uri="{FF2B5EF4-FFF2-40B4-BE49-F238E27FC236}">
                <a16:creationId xmlns:a16="http://schemas.microsoft.com/office/drawing/2014/main" id="{7C3D2660-ED54-1806-8875-342E34B4460D}"/>
              </a:ext>
            </a:extLst>
          </p:cNvPr>
          <p:cNvCxnSpPr>
            <a:cxnSpLocks/>
            <a:stCxn id="60" idx="1"/>
            <a:endCxn id="57" idx="6"/>
          </p:cNvCxnSpPr>
          <p:nvPr/>
        </p:nvCxnSpPr>
        <p:spPr>
          <a:xfrm flipH="1" flipV="1">
            <a:off x="9605152" y="8592775"/>
            <a:ext cx="8411164" cy="2130204"/>
          </a:xfrm>
          <a:prstGeom prst="line">
            <a:avLst/>
          </a:prstGeom>
          <a:noFill/>
          <a:ln w="127000" cap="flat" cmpd="thinThick">
            <a:solidFill>
              <a:schemeClr val="accent1">
                <a:lumMod val="75000"/>
              </a:schemeClr>
            </a:solidFill>
            <a:prstDash val="solid"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53CA7AC3-740F-653A-E311-4E7C72A7C5A4}"/>
              </a:ext>
            </a:extLst>
          </p:cNvPr>
          <p:cNvSpPr txBox="1"/>
          <p:nvPr/>
        </p:nvSpPr>
        <p:spPr>
          <a:xfrm>
            <a:off x="6561236" y="828520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6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0FCD8883-463A-83D7-ECBE-65019CABCECA}"/>
              </a:ext>
            </a:extLst>
          </p:cNvPr>
          <p:cNvSpPr txBox="1"/>
          <p:nvPr/>
        </p:nvSpPr>
        <p:spPr>
          <a:xfrm>
            <a:off x="9502537" y="5313615"/>
            <a:ext cx="636465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10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5AE7C5E-ED55-5F6E-094C-94E2B14242C5}"/>
              </a:ext>
            </a:extLst>
          </p:cNvPr>
          <p:cNvSpPr txBox="1"/>
          <p:nvPr/>
        </p:nvSpPr>
        <p:spPr>
          <a:xfrm>
            <a:off x="16142467" y="551432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9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048B8F07-2FC4-F9C0-F02E-01405912D347}"/>
              </a:ext>
            </a:extLst>
          </p:cNvPr>
          <p:cNvSpPr txBox="1"/>
          <p:nvPr/>
        </p:nvSpPr>
        <p:spPr>
          <a:xfrm>
            <a:off x="7796564" y="6513713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1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FE7D6DD5-0FD2-82A1-4E98-693819C46F2F}"/>
              </a:ext>
            </a:extLst>
          </p:cNvPr>
          <p:cNvSpPr txBox="1"/>
          <p:nvPr/>
        </p:nvSpPr>
        <p:spPr>
          <a:xfrm>
            <a:off x="10853422" y="9479902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sz="3200" dirty="0"/>
              <a:t>4</a:t>
            </a:r>
            <a:endParaRPr kumimoji="0" lang="en-US" sz="3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Neue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4D06C38-48A2-1CC9-75F5-8DAC729B219C}"/>
              </a:ext>
            </a:extLst>
          </p:cNvPr>
          <p:cNvSpPr txBox="1"/>
          <p:nvPr/>
        </p:nvSpPr>
        <p:spPr>
          <a:xfrm>
            <a:off x="8241100" y="10013859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E499F8F2-6C48-7F85-C999-AE07320780D4}"/>
              </a:ext>
            </a:extLst>
          </p:cNvPr>
          <p:cNvSpPr txBox="1"/>
          <p:nvPr/>
        </p:nvSpPr>
        <p:spPr>
          <a:xfrm>
            <a:off x="11628885" y="7956151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7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EEC4529B-20A7-354A-3FA3-79DF353175DB}"/>
              </a:ext>
            </a:extLst>
          </p:cNvPr>
          <p:cNvSpPr txBox="1"/>
          <p:nvPr/>
        </p:nvSpPr>
        <p:spPr>
          <a:xfrm>
            <a:off x="14649110" y="11166593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8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61827B5D-09E9-8F2A-C83D-620E4D30AA5F}"/>
              </a:ext>
            </a:extLst>
          </p:cNvPr>
          <p:cNvSpPr txBox="1"/>
          <p:nvPr/>
        </p:nvSpPr>
        <p:spPr>
          <a:xfrm>
            <a:off x="9188467" y="12074143"/>
            <a:ext cx="493278" cy="112287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l" defTabSz="2438338" rtl="0" fontAlgn="auto" latinLnBrk="0" hangingPunct="0">
              <a:lnSpc>
                <a:spcPct val="90000"/>
              </a:lnSpc>
              <a:spcBef>
                <a:spcPts val="450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sz="3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n-lt"/>
                <a:ea typeface="+mn-ea"/>
                <a:cs typeface="+mn-cs"/>
                <a:sym typeface="Helvetica Neue"/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5334392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75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l" defTabSz="2438338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kumimoji="0" sz="4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3059</TotalTime>
  <Words>3641</Words>
  <Application>Microsoft Macintosh PowerPoint</Application>
  <PresentationFormat>Custom</PresentationFormat>
  <Paragraphs>1130</Paragraphs>
  <Slides>63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63</vt:i4>
      </vt:variant>
    </vt:vector>
  </HeadingPairs>
  <TitlesOfParts>
    <vt:vector size="71" baseType="lpstr">
      <vt:lpstr>Arial</vt:lpstr>
      <vt:lpstr>Bradley Hand</vt:lpstr>
      <vt:lpstr>Cambria Math</vt:lpstr>
      <vt:lpstr>Chalkduster</vt:lpstr>
      <vt:lpstr>Helvetica Light</vt:lpstr>
      <vt:lpstr>Helvetica Neue</vt:lpstr>
      <vt:lpstr>Helvetica Neue Medium</vt:lpstr>
      <vt:lpstr>21_BasicWhite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Manoj Gupta</cp:lastModifiedBy>
  <cp:revision>385</cp:revision>
  <dcterms:modified xsi:type="dcterms:W3CDTF">2025-01-17T04:23:13Z</dcterms:modified>
</cp:coreProperties>
</file>