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51_3B7B1C1B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76" r:id="rId3"/>
    <p:sldId id="257" r:id="rId4"/>
    <p:sldId id="277" r:id="rId5"/>
    <p:sldId id="278" r:id="rId6"/>
    <p:sldId id="279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94" r:id="rId15"/>
    <p:sldId id="295" r:id="rId16"/>
    <p:sldId id="296" r:id="rId17"/>
    <p:sldId id="297" r:id="rId18"/>
    <p:sldId id="308" r:id="rId19"/>
    <p:sldId id="298" r:id="rId20"/>
    <p:sldId id="299" r:id="rId21"/>
    <p:sldId id="300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21" r:id="rId34"/>
    <p:sldId id="322" r:id="rId35"/>
    <p:sldId id="344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45" r:id="rId47"/>
    <p:sldId id="334" r:id="rId48"/>
    <p:sldId id="333" r:id="rId49"/>
    <p:sldId id="335" r:id="rId50"/>
    <p:sldId id="336" r:id="rId51"/>
    <p:sldId id="337" r:id="rId52"/>
    <p:sldId id="341" r:id="rId53"/>
    <p:sldId id="338" r:id="rId54"/>
    <p:sldId id="339" r:id="rId55"/>
    <p:sldId id="340" r:id="rId56"/>
    <p:sldId id="342" r:id="rId5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F2EF5A4-CFB9-DCC7-9E6D-FA9EA160FB6F}" name="Manoj Gupta" initials="" userId="S::gmanoj@iitgn.ac.in::45e67926-8d0a-454a-8cb9-b3034f6ec68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3"/>
    <p:restoredTop sz="94074"/>
  </p:normalViewPr>
  <p:slideViewPr>
    <p:cSldViewPr snapToGrid="0">
      <p:cViewPr varScale="1">
        <p:scale>
          <a:sx n="61" d="100"/>
          <a:sy n="61" d="100"/>
        </p:scale>
        <p:origin x="3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51_3B7B1C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D25F42-C543-3B40-83AC-3DEE0038C4E4}" authorId="{CF2EF5A4-CFB9-DCC7-9E6D-FA9EA160FB6F}" created="2024-08-09T06:48:54.383">
    <pc:sldMkLst xmlns:pc="http://schemas.microsoft.com/office/powerpoint/2013/main/command">
      <pc:docMk/>
      <pc:sldMk cId="997923867" sldId="337"/>
    </pc:sldMkLst>
    <p188:txBody>
      <a:bodyPr/>
      <a:lstStyle/>
      <a:p>
        <a:r>
          <a:rPr lang="en-US"/>
          <a:t>First show a simple implementation with a running time O(n^2)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am I doing here?</a:t>
            </a:r>
          </a:p>
        </p:txBody>
      </p:sp>
    </p:spTree>
    <p:extLst>
      <p:ext uri="{BB962C8B-B14F-4D97-AF65-F5344CB8AC3E}">
        <p14:creationId xmlns:p14="http://schemas.microsoft.com/office/powerpoint/2010/main" val="195367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70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70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70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70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7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51_3B7B1C1B.xml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ndy: A problem on leetcode"/>
          <p:cNvSpPr/>
          <p:nvPr/>
        </p:nvSpPr>
        <p:spPr>
          <a:xfrm>
            <a:off x="645013" y="1189806"/>
            <a:ext cx="22731560" cy="11470843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15000" dirty="0"/>
              <a:t>Metro</a:t>
            </a:r>
            <a:endParaRPr sz="1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849F30A3-E8E3-BDAB-F1B1-BD8B052F552C}"/>
              </a:ext>
            </a:extLst>
          </p:cNvPr>
          <p:cNvSpPr/>
          <p:nvPr/>
        </p:nvSpPr>
        <p:spPr>
          <a:xfrm>
            <a:off x="533724" y="436057"/>
            <a:ext cx="22889831" cy="1270824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History</a:t>
            </a:r>
          </a:p>
        </p:txBody>
      </p:sp>
      <p:pic>
        <p:nvPicPr>
          <p:cNvPr id="9" name="Picture 8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A5A6458D-735C-A880-2E7A-2E4EC0E37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28" y="2717800"/>
            <a:ext cx="3263900" cy="4140200"/>
          </a:xfrm>
          <a:prstGeom prst="rect">
            <a:avLst/>
          </a:prstGeom>
        </p:spPr>
      </p:pic>
      <p:sp>
        <p:nvSpPr>
          <p:cNvPr id="1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543A41D-2B44-66D3-7B11-34DE99F75E18}"/>
              </a:ext>
            </a:extLst>
          </p:cNvPr>
          <p:cNvSpPr/>
          <p:nvPr/>
        </p:nvSpPr>
        <p:spPr>
          <a:xfrm>
            <a:off x="2742728" y="7720777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 err="1">
                <a:solidFill>
                  <a:srgbClr val="7030A0"/>
                </a:solidFill>
                <a:latin typeface="Bradley Hand" pitchFamily="2" charset="77"/>
              </a:rPr>
              <a:t>Otakar</a:t>
            </a: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  <a:r>
              <a:rPr lang="en-IN" sz="6000" dirty="0" err="1">
                <a:solidFill>
                  <a:srgbClr val="7030A0"/>
                </a:solidFill>
                <a:latin typeface="Bradley Hand" pitchFamily="2" charset="77"/>
              </a:rPr>
              <a:t>Boruvka</a:t>
            </a:r>
            <a:endParaRPr lang="en-IN" sz="6000" dirty="0">
              <a:solidFill>
                <a:srgbClr val="7030A0"/>
              </a:solidFill>
              <a:latin typeface="Bradley Hand" pitchFamily="2" charset="77"/>
            </a:endParaRPr>
          </a:p>
        </p:txBody>
      </p:sp>
      <p:sp>
        <p:nvSpPr>
          <p:cNvPr id="1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7E5124A6-A0FD-8C4E-971D-EF4E22D17913}"/>
              </a:ext>
            </a:extLst>
          </p:cNvPr>
          <p:cNvSpPr/>
          <p:nvPr/>
        </p:nvSpPr>
        <p:spPr>
          <a:xfrm>
            <a:off x="2742728" y="10042749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1926</a:t>
            </a:r>
          </a:p>
        </p:txBody>
      </p:sp>
      <p:pic>
        <p:nvPicPr>
          <p:cNvPr id="13" name="Picture 12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2C4F2468-E244-CB9F-4D8C-13B22DD62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139" y="2717800"/>
            <a:ext cx="3289300" cy="4140200"/>
          </a:xfrm>
          <a:prstGeom prst="rect">
            <a:avLst/>
          </a:prstGeom>
        </p:spPr>
      </p:pic>
      <p:sp>
        <p:nvSpPr>
          <p:cNvPr id="1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660F959B-8E4A-0B41-ED7D-8ED4B1EFE421}"/>
              </a:ext>
            </a:extLst>
          </p:cNvPr>
          <p:cNvSpPr/>
          <p:nvPr/>
        </p:nvSpPr>
        <p:spPr>
          <a:xfrm>
            <a:off x="10391139" y="7720776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Joseph Kruskal</a:t>
            </a:r>
          </a:p>
        </p:txBody>
      </p:sp>
      <p:sp>
        <p:nvSpPr>
          <p:cNvPr id="15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68BFA45F-8774-88E6-D006-77BE267E2561}"/>
              </a:ext>
            </a:extLst>
          </p:cNvPr>
          <p:cNvSpPr/>
          <p:nvPr/>
        </p:nvSpPr>
        <p:spPr>
          <a:xfrm>
            <a:off x="10391139" y="10042749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1956</a:t>
            </a:r>
          </a:p>
        </p:txBody>
      </p:sp>
      <p:pic>
        <p:nvPicPr>
          <p:cNvPr id="19" name="Picture 18" descr="A person in a suit and tie&#10;&#10;Description automatically generated">
            <a:extLst>
              <a:ext uri="{FF2B5EF4-FFF2-40B4-BE49-F238E27FC236}">
                <a16:creationId xmlns:a16="http://schemas.microsoft.com/office/drawing/2014/main" id="{43CF6BFE-4DE6-84ED-10CC-C73917EDC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638" y="2717800"/>
            <a:ext cx="3263899" cy="4125205"/>
          </a:xfrm>
          <a:prstGeom prst="rect">
            <a:avLst/>
          </a:prstGeom>
        </p:spPr>
      </p:pic>
      <p:sp>
        <p:nvSpPr>
          <p:cNvPr id="2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D9C3D65-4604-476E-49CE-E79E620BAF3F}"/>
              </a:ext>
            </a:extLst>
          </p:cNvPr>
          <p:cNvSpPr/>
          <p:nvPr/>
        </p:nvSpPr>
        <p:spPr>
          <a:xfrm>
            <a:off x="14299638" y="7720775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Robert Prim</a:t>
            </a:r>
          </a:p>
        </p:txBody>
      </p:sp>
      <p:sp>
        <p:nvSpPr>
          <p:cNvPr id="2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BFD5016-ADAD-2BFD-6073-E6D141AF7720}"/>
              </a:ext>
            </a:extLst>
          </p:cNvPr>
          <p:cNvSpPr/>
          <p:nvPr/>
        </p:nvSpPr>
        <p:spPr>
          <a:xfrm>
            <a:off x="14299637" y="10042749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1957</a:t>
            </a:r>
          </a:p>
        </p:txBody>
      </p:sp>
      <p:pic>
        <p:nvPicPr>
          <p:cNvPr id="23" name="Picture 22" descr="A person wearing a graduation cap and gown&#10;&#10;Description automatically generated">
            <a:extLst>
              <a:ext uri="{FF2B5EF4-FFF2-40B4-BE49-F238E27FC236}">
                <a16:creationId xmlns:a16="http://schemas.microsoft.com/office/drawing/2014/main" id="{81515941-ABF4-A95C-BD7C-79CA872F2B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96" y="2763763"/>
            <a:ext cx="3263900" cy="4140199"/>
          </a:xfrm>
          <a:prstGeom prst="rect">
            <a:avLst/>
          </a:prstGeom>
        </p:spPr>
      </p:pic>
      <p:sp>
        <p:nvSpPr>
          <p:cNvPr id="2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EE70987D-48E2-636A-2295-EF93BC758CDC}"/>
              </a:ext>
            </a:extLst>
          </p:cNvPr>
          <p:cNvSpPr/>
          <p:nvPr/>
        </p:nvSpPr>
        <p:spPr>
          <a:xfrm>
            <a:off x="6508041" y="7720774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en-IN" sz="6000" dirty="0" err="1">
                <a:solidFill>
                  <a:srgbClr val="7030A0"/>
                </a:solidFill>
                <a:latin typeface="Bradley Hand" pitchFamily="2" charset="77"/>
              </a:rPr>
              <a:t>Vojtěch</a:t>
            </a: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  <a:r>
              <a:rPr lang="en-IN" sz="6000" dirty="0" err="1">
                <a:solidFill>
                  <a:srgbClr val="7030A0"/>
                </a:solidFill>
                <a:latin typeface="Bradley Hand" pitchFamily="2" charset="77"/>
              </a:rPr>
              <a:t>Jarník</a:t>
            </a:r>
            <a:endParaRPr lang="en-IN" sz="6000" dirty="0">
              <a:solidFill>
                <a:srgbClr val="7030A0"/>
              </a:solidFill>
              <a:latin typeface="Bradley Hand" pitchFamily="2" charset="77"/>
            </a:endParaRPr>
          </a:p>
        </p:txBody>
      </p:sp>
      <p:sp>
        <p:nvSpPr>
          <p:cNvPr id="25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06711C7-9D35-CA5D-C0B8-6F9A3CBC2F9D}"/>
              </a:ext>
            </a:extLst>
          </p:cNvPr>
          <p:cNvSpPr/>
          <p:nvPr/>
        </p:nvSpPr>
        <p:spPr>
          <a:xfrm>
            <a:off x="6508041" y="10143526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1930</a:t>
            </a:r>
          </a:p>
        </p:txBody>
      </p:sp>
      <p:pic>
        <p:nvPicPr>
          <p:cNvPr id="27" name="Picture 26" descr="A person wearing glasses and a vest&#10;&#10;Description automatically generated">
            <a:extLst>
              <a:ext uri="{FF2B5EF4-FFF2-40B4-BE49-F238E27FC236}">
                <a16:creationId xmlns:a16="http://schemas.microsoft.com/office/drawing/2014/main" id="{92E0D6E1-D3AF-1027-70E9-052B8E920B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736" y="2606609"/>
            <a:ext cx="3175493" cy="4236396"/>
          </a:xfrm>
          <a:prstGeom prst="rect">
            <a:avLst/>
          </a:prstGeom>
        </p:spPr>
      </p:pic>
      <p:sp>
        <p:nvSpPr>
          <p:cNvPr id="2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B7EBB90B-B8A6-EF4C-CC25-568450A2BAFC}"/>
              </a:ext>
            </a:extLst>
          </p:cNvPr>
          <p:cNvSpPr/>
          <p:nvPr/>
        </p:nvSpPr>
        <p:spPr>
          <a:xfrm>
            <a:off x="18182736" y="7720773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en-IN" sz="6000" dirty="0" err="1">
                <a:solidFill>
                  <a:srgbClr val="7030A0"/>
                </a:solidFill>
                <a:latin typeface="Bradley Hand" pitchFamily="2" charset="77"/>
              </a:rPr>
              <a:t>Edsger</a:t>
            </a: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  Dijkstra</a:t>
            </a:r>
          </a:p>
        </p:txBody>
      </p:sp>
      <p:sp>
        <p:nvSpPr>
          <p:cNvPr id="29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C6FCD8A-B9A1-8B3F-D556-FA5DB8B30F5E}"/>
              </a:ext>
            </a:extLst>
          </p:cNvPr>
          <p:cNvSpPr/>
          <p:nvPr/>
        </p:nvSpPr>
        <p:spPr>
          <a:xfrm>
            <a:off x="18182736" y="10143526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1959</a:t>
            </a:r>
          </a:p>
        </p:txBody>
      </p:sp>
      <p:sp>
        <p:nvSpPr>
          <p:cNvPr id="3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312BC285-BDB9-C0F2-6DCE-C8F1A398E5C8}"/>
              </a:ext>
            </a:extLst>
          </p:cNvPr>
          <p:cNvSpPr/>
          <p:nvPr/>
        </p:nvSpPr>
        <p:spPr>
          <a:xfrm>
            <a:off x="590873" y="11647030"/>
            <a:ext cx="22889831" cy="1270824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All these algorithm take O(m log n) time</a:t>
            </a:r>
          </a:p>
        </p:txBody>
      </p:sp>
    </p:spTree>
    <p:extLst>
      <p:ext uri="{BB962C8B-B14F-4D97-AF65-F5344CB8AC3E}">
        <p14:creationId xmlns:p14="http://schemas.microsoft.com/office/powerpoint/2010/main" val="27441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849F30A3-E8E3-BDAB-F1B1-BD8B052F552C}"/>
              </a:ext>
            </a:extLst>
          </p:cNvPr>
          <p:cNvSpPr/>
          <p:nvPr/>
        </p:nvSpPr>
        <p:spPr>
          <a:xfrm>
            <a:off x="747084" y="969456"/>
            <a:ext cx="22889831" cy="642194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There are more follow up work but we will see them towards the end of this presentation.</a:t>
            </a:r>
          </a:p>
        </p:txBody>
      </p:sp>
      <p:sp>
        <p:nvSpPr>
          <p:cNvPr id="3" name="Candy: A problem on leetcode">
            <a:extLst>
              <a:ext uri="{FF2B5EF4-FFF2-40B4-BE49-F238E27FC236}">
                <a16:creationId xmlns:a16="http://schemas.microsoft.com/office/drawing/2014/main" id="{5A0CA495-D757-CF80-173A-A4B7BB9E480A}"/>
              </a:ext>
            </a:extLst>
          </p:cNvPr>
          <p:cNvSpPr/>
          <p:nvPr/>
        </p:nvSpPr>
        <p:spPr>
          <a:xfrm>
            <a:off x="803284" y="9620251"/>
            <a:ext cx="22731560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How would you solve this problem?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5378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FDBBB57C-EB43-5805-76EB-43EA2DD73CF5}"/>
              </a:ext>
            </a:extLst>
          </p:cNvPr>
          <p:cNvSpPr/>
          <p:nvPr/>
        </p:nvSpPr>
        <p:spPr>
          <a:xfrm>
            <a:off x="747084" y="340807"/>
            <a:ext cx="22889831" cy="322154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Cut Property: Let (S,V-s) be a cut in the graph, then the minimum weight edge from S to V-S lies in the minimum spanning tree.</a:t>
            </a:r>
          </a:p>
        </p:txBody>
      </p:sp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6533108" y="467952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14191910" y="400286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8690752" y="81744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6807875" y="1210456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11564679" y="1157293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7882405" y="1060044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14972399" y="4717057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7313597" y="5393724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9471241" y="4717057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7265075" y="8888604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E4E85A-77EA-8DE5-B67F-BEF9CA7C8654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9471241" y="8888604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2479079" y="11018808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7313597" y="5393724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7313597" y="4421228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6990308" y="5516261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7722275" y="12287133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9605152" y="8592775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10120310" y="339135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6561236" y="828520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9502537" y="5313615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6142467" y="551432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7796564" y="651371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5E13B-52DB-A27C-9E81-24343D89C9DF}"/>
              </a:ext>
            </a:extLst>
          </p:cNvPr>
          <p:cNvSpPr txBox="1"/>
          <p:nvPr/>
        </p:nvSpPr>
        <p:spPr>
          <a:xfrm>
            <a:off x="9711708" y="11991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073DD-1A99-EA35-21F4-65D498EDA5A2}"/>
              </a:ext>
            </a:extLst>
          </p:cNvPr>
          <p:cNvSpPr txBox="1"/>
          <p:nvPr/>
        </p:nvSpPr>
        <p:spPr>
          <a:xfrm>
            <a:off x="10853422" y="9479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8241100" y="100138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11628885" y="795615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14649110" y="1116659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634BA-8917-7B3C-05A8-79D33915F7D1}"/>
              </a:ext>
            </a:extLst>
          </p:cNvPr>
          <p:cNvSpPr txBox="1"/>
          <p:nvPr/>
        </p:nvSpPr>
        <p:spPr>
          <a:xfrm>
            <a:off x="11760600" y="5062609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093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47AE2979-AB5D-48D2-92D4-D7FCE63B6572}"/>
              </a:ext>
            </a:extLst>
          </p:cNvPr>
          <p:cNvSpPr/>
          <p:nvPr/>
        </p:nvSpPr>
        <p:spPr>
          <a:xfrm>
            <a:off x="11210004" y="4002862"/>
            <a:ext cx="7387045" cy="94109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F3F6A7-2EBE-2FD1-B821-C64EA9C0EC90}"/>
              </a:ext>
            </a:extLst>
          </p:cNvPr>
          <p:cNvSpPr/>
          <p:nvPr/>
        </p:nvSpPr>
        <p:spPr>
          <a:xfrm>
            <a:off x="-27163" y="3868686"/>
            <a:ext cx="7387045" cy="94109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FDBBB57C-EB43-5805-76EB-43EA2DD73CF5}"/>
              </a:ext>
            </a:extLst>
          </p:cNvPr>
          <p:cNvSpPr/>
          <p:nvPr/>
        </p:nvSpPr>
        <p:spPr>
          <a:xfrm>
            <a:off x="747084" y="436413"/>
            <a:ext cx="22889831" cy="322154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Cut Property: Let (S,V-s) be a cut in the graph, then the minimum weight edge from S to V-S lies in the minimum spanning tree.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6C7FDA3-55FF-F157-251B-BDCD3B091EEE}"/>
              </a:ext>
            </a:extLst>
          </p:cNvPr>
          <p:cNvSpPr/>
          <p:nvPr/>
        </p:nvSpPr>
        <p:spPr>
          <a:xfrm>
            <a:off x="634074" y="9995666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5507BFD-DB1F-F0BE-FA0F-270EDD3A8009}"/>
              </a:ext>
            </a:extLst>
          </p:cNvPr>
          <p:cNvSpPr/>
          <p:nvPr/>
        </p:nvSpPr>
        <p:spPr>
          <a:xfrm>
            <a:off x="16569621" y="7541315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1">
            <a:extLst>
              <a:ext uri="{FF2B5EF4-FFF2-40B4-BE49-F238E27FC236}">
                <a16:creationId xmlns:a16="http://schemas.microsoft.com/office/drawing/2014/main" id="{7DB1499F-B7A3-7D2B-E4A5-78F8CDDC43DF}"/>
              </a:ext>
            </a:extLst>
          </p:cNvPr>
          <p:cNvSpPr/>
          <p:nvPr/>
        </p:nvSpPr>
        <p:spPr>
          <a:xfrm>
            <a:off x="1989017" y="467952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!!star8">
            <a:extLst>
              <a:ext uri="{FF2B5EF4-FFF2-40B4-BE49-F238E27FC236}">
                <a16:creationId xmlns:a16="http://schemas.microsoft.com/office/drawing/2014/main" id="{1E599D95-38CD-A1E5-73A5-F53031FFA898}"/>
              </a:ext>
            </a:extLst>
          </p:cNvPr>
          <p:cNvSpPr/>
          <p:nvPr/>
        </p:nvSpPr>
        <p:spPr>
          <a:xfrm>
            <a:off x="14191910" y="400286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A271396F-0D8C-5D00-7104-23A197BCA902}"/>
              </a:ext>
            </a:extLst>
          </p:cNvPr>
          <p:cNvSpPr/>
          <p:nvPr/>
        </p:nvSpPr>
        <p:spPr>
          <a:xfrm>
            <a:off x="5682862" y="727518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25D40006-C49C-85B0-70FE-A6F10047783C}"/>
              </a:ext>
            </a:extLst>
          </p:cNvPr>
          <p:cNvSpPr/>
          <p:nvPr/>
        </p:nvSpPr>
        <p:spPr>
          <a:xfrm>
            <a:off x="3075248" y="1188107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E3CF2972-D7BD-DD89-765C-D81A3B299196}"/>
              </a:ext>
            </a:extLst>
          </p:cNvPr>
          <p:cNvSpPr/>
          <p:nvPr/>
        </p:nvSpPr>
        <p:spPr>
          <a:xfrm>
            <a:off x="13527107" y="115117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6E23FC2E-7BD2-637C-1415-94A951417407}"/>
              </a:ext>
            </a:extLst>
          </p:cNvPr>
          <p:cNvSpPr/>
          <p:nvPr/>
        </p:nvSpPr>
        <p:spPr>
          <a:xfrm>
            <a:off x="16754374" y="106142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8ED800-1FFD-609E-798B-FEC3D35F5E0F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14972399" y="4717057"/>
            <a:ext cx="2239175" cy="589721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1E6E8-019C-A014-321A-C8E9922C5182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2769506" y="5393724"/>
            <a:ext cx="14118779" cy="534308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9C9EDD-438D-7EB4-96BF-73C300AECB43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6463351" y="4717057"/>
            <a:ext cx="7862470" cy="268066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9B6A17-B363-8F09-27CE-7A772D288427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3532448" y="7989380"/>
            <a:ext cx="2284325" cy="389169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78D08-781A-63AB-0C3D-177437B67A45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6463351" y="7989380"/>
            <a:ext cx="7197667" cy="364492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D85936-B31A-C66B-1CF2-C5B5B40FCFCC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4441507" y="11032641"/>
            <a:ext cx="2312867" cy="89749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152F0-4373-ABD7-DBC7-DC473EFCBE7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2769506" y="5393724"/>
            <a:ext cx="3047267" cy="200399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BC49FF-D286-B60C-E7C5-BB7748D95F19}"/>
              </a:ext>
            </a:extLst>
          </p:cNvPr>
          <p:cNvCxnSpPr>
            <a:cxnSpLocks/>
            <a:stCxn id="44" idx="2"/>
            <a:endCxn id="3" idx="7"/>
          </p:cNvCxnSpPr>
          <p:nvPr/>
        </p:nvCxnSpPr>
        <p:spPr>
          <a:xfrm flipH="1">
            <a:off x="2769506" y="4421228"/>
            <a:ext cx="11422404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3A1996-AF5D-9D2B-BAF9-050B910A8528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2446217" y="5516261"/>
            <a:ext cx="1086231" cy="63648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AD0D36-81C0-D955-F439-51352303D5EE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3989648" y="12225965"/>
            <a:ext cx="9671370" cy="7347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7C58BA-167C-B52B-5B11-516FDF1D477D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6597262" y="7693551"/>
            <a:ext cx="10291023" cy="304326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D472CF-27F9-F4A9-BAD4-74431D4292AD}"/>
              </a:ext>
            </a:extLst>
          </p:cNvPr>
          <p:cNvSpPr txBox="1"/>
          <p:nvPr/>
        </p:nvSpPr>
        <p:spPr>
          <a:xfrm>
            <a:off x="2427134" y="793747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1F781-C19C-C4C6-D540-9E039884A3F9}"/>
              </a:ext>
            </a:extLst>
          </p:cNvPr>
          <p:cNvSpPr txBox="1"/>
          <p:nvPr/>
        </p:nvSpPr>
        <p:spPr>
          <a:xfrm>
            <a:off x="5463873" y="5203117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4CEA8-43F4-F227-91B6-EEFE492A17E7}"/>
              </a:ext>
            </a:extLst>
          </p:cNvPr>
          <p:cNvSpPr txBox="1"/>
          <p:nvPr/>
        </p:nvSpPr>
        <p:spPr>
          <a:xfrm>
            <a:off x="16142467" y="551432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44171-B2C4-E8B4-1FF1-EFDB3C925DC4}"/>
              </a:ext>
            </a:extLst>
          </p:cNvPr>
          <p:cNvSpPr txBox="1"/>
          <p:nvPr/>
        </p:nvSpPr>
        <p:spPr>
          <a:xfrm>
            <a:off x="4190106" y="592377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98CDB-4977-D39A-77B9-27082706E722}"/>
              </a:ext>
            </a:extLst>
          </p:cNvPr>
          <p:cNvSpPr txBox="1"/>
          <p:nvPr/>
        </p:nvSpPr>
        <p:spPr>
          <a:xfrm>
            <a:off x="6597262" y="1188107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DE8B4-A82F-65C5-E379-DFA2E24701D1}"/>
              </a:ext>
            </a:extLst>
          </p:cNvPr>
          <p:cNvSpPr txBox="1"/>
          <p:nvPr/>
        </p:nvSpPr>
        <p:spPr>
          <a:xfrm>
            <a:off x="9837661" y="93465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E0253-CA13-8B9C-DC7F-BB77B8E00998}"/>
              </a:ext>
            </a:extLst>
          </p:cNvPr>
          <p:cNvSpPr txBox="1"/>
          <p:nvPr/>
        </p:nvSpPr>
        <p:spPr>
          <a:xfrm>
            <a:off x="10739990" y="845732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67C79A-9276-1D6A-1707-3124CCD1BF17}"/>
              </a:ext>
            </a:extLst>
          </p:cNvPr>
          <p:cNvSpPr txBox="1"/>
          <p:nvPr/>
        </p:nvSpPr>
        <p:spPr>
          <a:xfrm>
            <a:off x="15245511" y="111091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81704-B1B5-B7C1-6306-E1B9882A0D06}"/>
              </a:ext>
            </a:extLst>
          </p:cNvPr>
          <p:cNvSpPr txBox="1"/>
          <p:nvPr/>
        </p:nvSpPr>
        <p:spPr>
          <a:xfrm>
            <a:off x="7497426" y="346418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0BEFD7-D8CC-1D5A-F830-DD36F6FB0532}"/>
              </a:ext>
            </a:extLst>
          </p:cNvPr>
          <p:cNvSpPr txBox="1"/>
          <p:nvPr/>
        </p:nvSpPr>
        <p:spPr>
          <a:xfrm>
            <a:off x="4740973" y="94047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E0AB1-A0C9-5308-77E7-BA53524D78A1}"/>
              </a:ext>
            </a:extLst>
          </p:cNvPr>
          <p:cNvSpPr txBox="1"/>
          <p:nvPr/>
        </p:nvSpPr>
        <p:spPr>
          <a:xfrm>
            <a:off x="10062184" y="4917297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3830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47AE2979-AB5D-48D2-92D4-D7FCE63B6572}"/>
              </a:ext>
            </a:extLst>
          </p:cNvPr>
          <p:cNvSpPr/>
          <p:nvPr/>
        </p:nvSpPr>
        <p:spPr>
          <a:xfrm>
            <a:off x="11210004" y="4002862"/>
            <a:ext cx="7387045" cy="94109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F3F6A7-2EBE-2FD1-B821-C64EA9C0EC90}"/>
              </a:ext>
            </a:extLst>
          </p:cNvPr>
          <p:cNvSpPr/>
          <p:nvPr/>
        </p:nvSpPr>
        <p:spPr>
          <a:xfrm>
            <a:off x="-27163" y="3868686"/>
            <a:ext cx="7387045" cy="941090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FDBBB57C-EB43-5805-76EB-43EA2DD73CF5}"/>
              </a:ext>
            </a:extLst>
          </p:cNvPr>
          <p:cNvSpPr/>
          <p:nvPr/>
        </p:nvSpPr>
        <p:spPr>
          <a:xfrm>
            <a:off x="747084" y="436413"/>
            <a:ext cx="22889831" cy="322154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Cut Property: Let (S,V-s) be a cut in the graph, then the minimum weight edge from S to V-S lies in the minimum spanning tree.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6C7FDA3-55FF-F157-251B-BDCD3B091EEE}"/>
              </a:ext>
            </a:extLst>
          </p:cNvPr>
          <p:cNvSpPr/>
          <p:nvPr/>
        </p:nvSpPr>
        <p:spPr>
          <a:xfrm>
            <a:off x="634074" y="9995666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5507BFD-DB1F-F0BE-FA0F-270EDD3A8009}"/>
              </a:ext>
            </a:extLst>
          </p:cNvPr>
          <p:cNvSpPr/>
          <p:nvPr/>
        </p:nvSpPr>
        <p:spPr>
          <a:xfrm>
            <a:off x="16569621" y="7541315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1">
            <a:extLst>
              <a:ext uri="{FF2B5EF4-FFF2-40B4-BE49-F238E27FC236}">
                <a16:creationId xmlns:a16="http://schemas.microsoft.com/office/drawing/2014/main" id="{7DB1499F-B7A3-7D2B-E4A5-78F8CDDC43DF}"/>
              </a:ext>
            </a:extLst>
          </p:cNvPr>
          <p:cNvSpPr/>
          <p:nvPr/>
        </p:nvSpPr>
        <p:spPr>
          <a:xfrm>
            <a:off x="1989017" y="467952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!!star8">
            <a:extLst>
              <a:ext uri="{FF2B5EF4-FFF2-40B4-BE49-F238E27FC236}">
                <a16:creationId xmlns:a16="http://schemas.microsoft.com/office/drawing/2014/main" id="{1E599D95-38CD-A1E5-73A5-F53031FFA898}"/>
              </a:ext>
            </a:extLst>
          </p:cNvPr>
          <p:cNvSpPr/>
          <p:nvPr/>
        </p:nvSpPr>
        <p:spPr>
          <a:xfrm>
            <a:off x="14191910" y="400286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A271396F-0D8C-5D00-7104-23A197BCA902}"/>
              </a:ext>
            </a:extLst>
          </p:cNvPr>
          <p:cNvSpPr/>
          <p:nvPr/>
        </p:nvSpPr>
        <p:spPr>
          <a:xfrm>
            <a:off x="5682862" y="727518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25D40006-C49C-85B0-70FE-A6F10047783C}"/>
              </a:ext>
            </a:extLst>
          </p:cNvPr>
          <p:cNvSpPr/>
          <p:nvPr/>
        </p:nvSpPr>
        <p:spPr>
          <a:xfrm>
            <a:off x="3075248" y="1188107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E3CF2972-D7BD-DD89-765C-D81A3B299196}"/>
              </a:ext>
            </a:extLst>
          </p:cNvPr>
          <p:cNvSpPr/>
          <p:nvPr/>
        </p:nvSpPr>
        <p:spPr>
          <a:xfrm>
            <a:off x="13527107" y="115117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6E23FC2E-7BD2-637C-1415-94A951417407}"/>
              </a:ext>
            </a:extLst>
          </p:cNvPr>
          <p:cNvSpPr/>
          <p:nvPr/>
        </p:nvSpPr>
        <p:spPr>
          <a:xfrm>
            <a:off x="16754374" y="106142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8ED800-1FFD-609E-798B-FEC3D35F5E0F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14972399" y="4717057"/>
            <a:ext cx="2239175" cy="589721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1E6E8-019C-A014-321A-C8E9922C5182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2769506" y="5393724"/>
            <a:ext cx="14118779" cy="534308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9C9EDD-438D-7EB4-96BF-73C300AECB43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6463351" y="4717057"/>
            <a:ext cx="7862470" cy="268066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9B6A17-B363-8F09-27CE-7A772D288427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3532448" y="7989380"/>
            <a:ext cx="2284325" cy="389169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78D08-781A-63AB-0C3D-177437B67A45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6463351" y="7989380"/>
            <a:ext cx="7197667" cy="3644927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D85936-B31A-C66B-1CF2-C5B5B40FCFCC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4441507" y="11032641"/>
            <a:ext cx="2312867" cy="89749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152F0-4373-ABD7-DBC7-DC473EFCBE7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2769506" y="5393724"/>
            <a:ext cx="3047267" cy="200399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BC49FF-D286-B60C-E7C5-BB7748D95F19}"/>
              </a:ext>
            </a:extLst>
          </p:cNvPr>
          <p:cNvCxnSpPr>
            <a:cxnSpLocks/>
            <a:stCxn id="44" idx="2"/>
            <a:endCxn id="3" idx="7"/>
          </p:cNvCxnSpPr>
          <p:nvPr/>
        </p:nvCxnSpPr>
        <p:spPr>
          <a:xfrm flipH="1">
            <a:off x="2769506" y="4421228"/>
            <a:ext cx="11422404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3A1996-AF5D-9D2B-BAF9-050B910A8528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2446217" y="5516261"/>
            <a:ext cx="1086231" cy="63648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AD0D36-81C0-D955-F439-51352303D5EE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3989648" y="12225965"/>
            <a:ext cx="9671370" cy="7347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7C58BA-167C-B52B-5B11-516FDF1D477D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6597262" y="7693551"/>
            <a:ext cx="10291023" cy="304326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D472CF-27F9-F4A9-BAD4-74431D4292AD}"/>
              </a:ext>
            </a:extLst>
          </p:cNvPr>
          <p:cNvSpPr txBox="1"/>
          <p:nvPr/>
        </p:nvSpPr>
        <p:spPr>
          <a:xfrm>
            <a:off x="2427134" y="793747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1F781-C19C-C4C6-D540-9E039884A3F9}"/>
              </a:ext>
            </a:extLst>
          </p:cNvPr>
          <p:cNvSpPr txBox="1"/>
          <p:nvPr/>
        </p:nvSpPr>
        <p:spPr>
          <a:xfrm>
            <a:off x="5463873" y="5203117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4CEA8-43F4-F227-91B6-EEFE492A17E7}"/>
              </a:ext>
            </a:extLst>
          </p:cNvPr>
          <p:cNvSpPr txBox="1"/>
          <p:nvPr/>
        </p:nvSpPr>
        <p:spPr>
          <a:xfrm>
            <a:off x="16142467" y="551432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44171-B2C4-E8B4-1FF1-EFDB3C925DC4}"/>
              </a:ext>
            </a:extLst>
          </p:cNvPr>
          <p:cNvSpPr txBox="1"/>
          <p:nvPr/>
        </p:nvSpPr>
        <p:spPr>
          <a:xfrm>
            <a:off x="4190106" y="592377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98CDB-4977-D39A-77B9-27082706E722}"/>
              </a:ext>
            </a:extLst>
          </p:cNvPr>
          <p:cNvSpPr txBox="1"/>
          <p:nvPr/>
        </p:nvSpPr>
        <p:spPr>
          <a:xfrm>
            <a:off x="6597262" y="1188107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DE8B4-A82F-65C5-E379-DFA2E24701D1}"/>
              </a:ext>
            </a:extLst>
          </p:cNvPr>
          <p:cNvSpPr txBox="1"/>
          <p:nvPr/>
        </p:nvSpPr>
        <p:spPr>
          <a:xfrm>
            <a:off x="9837661" y="93465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E0253-CA13-8B9C-DC7F-BB77B8E00998}"/>
              </a:ext>
            </a:extLst>
          </p:cNvPr>
          <p:cNvSpPr txBox="1"/>
          <p:nvPr/>
        </p:nvSpPr>
        <p:spPr>
          <a:xfrm>
            <a:off x="10739990" y="845732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67C79A-9276-1D6A-1707-3124CCD1BF17}"/>
              </a:ext>
            </a:extLst>
          </p:cNvPr>
          <p:cNvSpPr txBox="1"/>
          <p:nvPr/>
        </p:nvSpPr>
        <p:spPr>
          <a:xfrm>
            <a:off x="15442993" y="1111404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81704-B1B5-B7C1-6306-E1B9882A0D06}"/>
              </a:ext>
            </a:extLst>
          </p:cNvPr>
          <p:cNvSpPr txBox="1"/>
          <p:nvPr/>
        </p:nvSpPr>
        <p:spPr>
          <a:xfrm>
            <a:off x="7497426" y="346418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FD0A7-A91C-7D64-7B0E-57E5F18C78CA}"/>
              </a:ext>
            </a:extLst>
          </p:cNvPr>
          <p:cNvSpPr txBox="1"/>
          <p:nvPr/>
        </p:nvSpPr>
        <p:spPr>
          <a:xfrm>
            <a:off x="4831237" y="937379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69F18-E6F6-6E99-9105-118704BB74B0}"/>
              </a:ext>
            </a:extLst>
          </p:cNvPr>
          <p:cNvSpPr txBox="1"/>
          <p:nvPr/>
        </p:nvSpPr>
        <p:spPr>
          <a:xfrm>
            <a:off x="10062184" y="4917297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73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47AE2979-AB5D-48D2-92D4-D7FCE63B6572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F3F6A7-2EBE-2FD1-B821-C64EA9C0EC90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6C7FDA3-55FF-F157-251B-BDCD3B091EEE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" name="!!star1">
            <a:extLst>
              <a:ext uri="{FF2B5EF4-FFF2-40B4-BE49-F238E27FC236}">
                <a16:creationId xmlns:a16="http://schemas.microsoft.com/office/drawing/2014/main" id="{7DB1499F-B7A3-7D2B-E4A5-78F8CDDC43DF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44" name="!!star8">
            <a:extLst>
              <a:ext uri="{FF2B5EF4-FFF2-40B4-BE49-F238E27FC236}">
                <a16:creationId xmlns:a16="http://schemas.microsoft.com/office/drawing/2014/main" id="{1E599D95-38CD-A1E5-73A5-F53031FFA898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A271396F-0D8C-5D00-7104-23A197BCA902}"/>
              </a:ext>
            </a:extLst>
          </p:cNvPr>
          <p:cNvSpPr/>
          <p:nvPr/>
        </p:nvSpPr>
        <p:spPr>
          <a:xfrm>
            <a:off x="4360974" y="657745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25D40006-C49C-85B0-70FE-A6F10047783C}"/>
              </a:ext>
            </a:extLst>
          </p:cNvPr>
          <p:cNvSpPr/>
          <p:nvPr/>
        </p:nvSpPr>
        <p:spPr>
          <a:xfrm>
            <a:off x="2370650" y="1142815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E3CF2972-D7BD-DD89-765C-D81A3B299196}"/>
              </a:ext>
            </a:extLst>
          </p:cNvPr>
          <p:cNvSpPr/>
          <p:nvPr/>
        </p:nvSpPr>
        <p:spPr>
          <a:xfrm>
            <a:off x="9554217" y="11296147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6E23FC2E-7BD2-637C-1415-94A951417407}"/>
              </a:ext>
            </a:extLst>
          </p:cNvPr>
          <p:cNvSpPr/>
          <p:nvPr/>
        </p:nvSpPr>
        <p:spPr>
          <a:xfrm>
            <a:off x="12542125" y="913066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8ED800-1FFD-609E-798B-FEC3D35F5E0F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11115195" y="2297316"/>
            <a:ext cx="1884130" cy="683334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1E6E8-019C-A014-321A-C8E9922C5182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2670618" y="2754769"/>
            <a:ext cx="10005418" cy="649843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9C9EDD-438D-7EB4-96BF-73C300AECB43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5141463" y="2297316"/>
            <a:ext cx="5327154" cy="440267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9B6A17-B363-8F09-27CE-7A772D288427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2827850" y="7291649"/>
            <a:ext cx="1667035" cy="413650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78D08-781A-63AB-0C3D-177437B67A45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5141463" y="7291649"/>
            <a:ext cx="4546665" cy="412703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D85936-B31A-C66B-1CF2-C5B5B40FCFCC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0468617" y="9549029"/>
            <a:ext cx="2073508" cy="216548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152F0-4373-ABD7-DBC7-DC473EFCBE7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2670618" y="2754769"/>
            <a:ext cx="1824267" cy="3945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BC49FF-D286-B60C-E7C5-BB7748D95F19}"/>
              </a:ext>
            </a:extLst>
          </p:cNvPr>
          <p:cNvCxnSpPr>
            <a:cxnSpLocks/>
            <a:stCxn id="44" idx="2"/>
            <a:endCxn id="3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3A1996-AF5D-9D2B-BAF9-050B910A8528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2347329" y="2877306"/>
            <a:ext cx="480521" cy="855084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AD0D36-81C0-D955-F439-51352303D5EE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>
            <a:off x="3285050" y="11846516"/>
            <a:ext cx="6403078" cy="1638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7C58BA-167C-B52B-5B11-516FDF1D477D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5275374" y="6995820"/>
            <a:ext cx="7400662" cy="22573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D472CF-27F9-F4A9-BAD4-74431D4292AD}"/>
              </a:ext>
            </a:extLst>
          </p:cNvPr>
          <p:cNvSpPr txBox="1"/>
          <p:nvPr/>
        </p:nvSpPr>
        <p:spPr>
          <a:xfrm>
            <a:off x="1872090" y="800779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1F781-C19C-C4C6-D540-9E039884A3F9}"/>
              </a:ext>
            </a:extLst>
          </p:cNvPr>
          <p:cNvSpPr txBox="1"/>
          <p:nvPr/>
        </p:nvSpPr>
        <p:spPr>
          <a:xfrm>
            <a:off x="5410731" y="337578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4CEA8-43F4-F227-91B6-EEFE492A17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44171-B2C4-E8B4-1FF1-EFDB3C925DC4}"/>
              </a:ext>
            </a:extLst>
          </p:cNvPr>
          <p:cNvSpPr txBox="1"/>
          <p:nvPr/>
        </p:nvSpPr>
        <p:spPr>
          <a:xfrm>
            <a:off x="3336112" y="471540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98CDB-4977-D39A-77B9-27082706E722}"/>
              </a:ext>
            </a:extLst>
          </p:cNvPr>
          <p:cNvSpPr txBox="1"/>
          <p:nvPr/>
        </p:nvSpPr>
        <p:spPr>
          <a:xfrm>
            <a:off x="6282619" y="116949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DE8B4-A82F-65C5-E379-DFA2E24701D1}"/>
              </a:ext>
            </a:extLst>
          </p:cNvPr>
          <p:cNvSpPr txBox="1"/>
          <p:nvPr/>
        </p:nvSpPr>
        <p:spPr>
          <a:xfrm>
            <a:off x="6932591" y="90187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E0253-CA13-8B9C-DC7F-BB77B8E00998}"/>
              </a:ext>
            </a:extLst>
          </p:cNvPr>
          <p:cNvSpPr txBox="1"/>
          <p:nvPr/>
        </p:nvSpPr>
        <p:spPr>
          <a:xfrm>
            <a:off x="8282363" y="754131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67C79A-9276-1D6A-1707-3124CCD1BF17}"/>
              </a:ext>
            </a:extLst>
          </p:cNvPr>
          <p:cNvSpPr txBox="1"/>
          <p:nvPr/>
        </p:nvSpPr>
        <p:spPr>
          <a:xfrm>
            <a:off x="11563982" y="1014162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81704-B1B5-B7C1-6306-E1B9882A0D06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4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3A4CE34B-B435-D80E-AAD9-3D10C82CA87B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not in the minimum spanning tree T.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5507BFD-DB1F-F0BE-FA0F-270EDD3A8009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D2459-3842-0256-75CF-3D1F5F94C5C8}"/>
              </a:ext>
            </a:extLst>
          </p:cNvPr>
          <p:cNvSpPr txBox="1"/>
          <p:nvPr/>
        </p:nvSpPr>
        <p:spPr>
          <a:xfrm>
            <a:off x="3798684" y="879373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F0D26-94CE-B844-7323-01FC9A4130EA}"/>
              </a:ext>
            </a:extLst>
          </p:cNvPr>
          <p:cNvSpPr txBox="1"/>
          <p:nvPr/>
        </p:nvSpPr>
        <p:spPr>
          <a:xfrm>
            <a:off x="770609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95348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47AE2979-AB5D-48D2-92D4-D7FCE63B6572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F3F6A7-2EBE-2FD1-B821-C64EA9C0EC90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6C7FDA3-55FF-F157-251B-BDCD3B091EEE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5507BFD-DB1F-F0BE-FA0F-270EDD3A8009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en-US" sz="660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lang="en-US" sz="6600" dirty="0">
              <a:solidFill>
                <a:schemeClr val="tx1"/>
              </a:solidFill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1">
            <a:extLst>
              <a:ext uri="{FF2B5EF4-FFF2-40B4-BE49-F238E27FC236}">
                <a16:creationId xmlns:a16="http://schemas.microsoft.com/office/drawing/2014/main" id="{7DB1499F-B7A3-7D2B-E4A5-78F8CDDC43DF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44" name="!!star8">
            <a:extLst>
              <a:ext uri="{FF2B5EF4-FFF2-40B4-BE49-F238E27FC236}">
                <a16:creationId xmlns:a16="http://schemas.microsoft.com/office/drawing/2014/main" id="{1E599D95-38CD-A1E5-73A5-F53031FFA898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A271396F-0D8C-5D00-7104-23A197BCA902}"/>
              </a:ext>
            </a:extLst>
          </p:cNvPr>
          <p:cNvSpPr/>
          <p:nvPr/>
        </p:nvSpPr>
        <p:spPr>
          <a:xfrm>
            <a:off x="4360974" y="657745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25D40006-C49C-85B0-70FE-A6F10047783C}"/>
              </a:ext>
            </a:extLst>
          </p:cNvPr>
          <p:cNvSpPr/>
          <p:nvPr/>
        </p:nvSpPr>
        <p:spPr>
          <a:xfrm>
            <a:off x="2370650" y="1142815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E3CF2972-D7BD-DD89-765C-D81A3B299196}"/>
              </a:ext>
            </a:extLst>
          </p:cNvPr>
          <p:cNvSpPr/>
          <p:nvPr/>
        </p:nvSpPr>
        <p:spPr>
          <a:xfrm>
            <a:off x="9554217" y="11296147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6E23FC2E-7BD2-637C-1415-94A951417407}"/>
              </a:ext>
            </a:extLst>
          </p:cNvPr>
          <p:cNvSpPr/>
          <p:nvPr/>
        </p:nvSpPr>
        <p:spPr>
          <a:xfrm>
            <a:off x="12542125" y="913066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8ED800-1FFD-609E-798B-FEC3D35F5E0F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11115195" y="2297316"/>
            <a:ext cx="1884130" cy="683334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1E6E8-019C-A014-321A-C8E9922C5182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2670618" y="2754769"/>
            <a:ext cx="10005418" cy="649843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9C9EDD-438D-7EB4-96BF-73C300AECB43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5141463" y="2297316"/>
            <a:ext cx="5327154" cy="440267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9B6A17-B363-8F09-27CE-7A772D288427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2827850" y="7291649"/>
            <a:ext cx="1667035" cy="41365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78D08-781A-63AB-0C3D-177437B67A45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5141463" y="7291649"/>
            <a:ext cx="4546665" cy="412703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D85936-B31A-C66B-1CF2-C5B5B40FCFCC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0468617" y="9549029"/>
            <a:ext cx="2073508" cy="216548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152F0-4373-ABD7-DBC7-DC473EFCBE7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2670618" y="2754769"/>
            <a:ext cx="1824267" cy="3945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BC49FF-D286-B60C-E7C5-BB7748D95F19}"/>
              </a:ext>
            </a:extLst>
          </p:cNvPr>
          <p:cNvCxnSpPr>
            <a:cxnSpLocks/>
            <a:stCxn id="44" idx="2"/>
            <a:endCxn id="3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3A1996-AF5D-9D2B-BAF9-050B910A8528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2347329" y="2877306"/>
            <a:ext cx="480521" cy="855084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AD0D36-81C0-D955-F439-51352303D5EE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>
            <a:off x="3285050" y="11846516"/>
            <a:ext cx="6403078" cy="1638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7C58BA-167C-B52B-5B11-516FDF1D477D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5275374" y="6995820"/>
            <a:ext cx="7400662" cy="22573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D472CF-27F9-F4A9-BAD4-74431D4292AD}"/>
              </a:ext>
            </a:extLst>
          </p:cNvPr>
          <p:cNvSpPr txBox="1"/>
          <p:nvPr/>
        </p:nvSpPr>
        <p:spPr>
          <a:xfrm>
            <a:off x="1872090" y="800779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1F781-C19C-C4C6-D540-9E039884A3F9}"/>
              </a:ext>
            </a:extLst>
          </p:cNvPr>
          <p:cNvSpPr txBox="1"/>
          <p:nvPr/>
        </p:nvSpPr>
        <p:spPr>
          <a:xfrm>
            <a:off x="5410731" y="337578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4CEA8-43F4-F227-91B6-EEFE492A17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44171-B2C4-E8B4-1FF1-EFDB3C925DC4}"/>
              </a:ext>
            </a:extLst>
          </p:cNvPr>
          <p:cNvSpPr txBox="1"/>
          <p:nvPr/>
        </p:nvSpPr>
        <p:spPr>
          <a:xfrm>
            <a:off x="3336112" y="471540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98CDB-4977-D39A-77B9-27082706E722}"/>
              </a:ext>
            </a:extLst>
          </p:cNvPr>
          <p:cNvSpPr txBox="1"/>
          <p:nvPr/>
        </p:nvSpPr>
        <p:spPr>
          <a:xfrm>
            <a:off x="6282619" y="116949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DE8B4-A82F-65C5-E379-DFA2E24701D1}"/>
              </a:ext>
            </a:extLst>
          </p:cNvPr>
          <p:cNvSpPr txBox="1"/>
          <p:nvPr/>
        </p:nvSpPr>
        <p:spPr>
          <a:xfrm>
            <a:off x="6932591" y="90187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E0253-CA13-8B9C-DC7F-BB77B8E00998}"/>
              </a:ext>
            </a:extLst>
          </p:cNvPr>
          <p:cNvSpPr txBox="1"/>
          <p:nvPr/>
        </p:nvSpPr>
        <p:spPr>
          <a:xfrm>
            <a:off x="8282363" y="754131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67C79A-9276-1D6A-1707-3124CCD1BF17}"/>
              </a:ext>
            </a:extLst>
          </p:cNvPr>
          <p:cNvSpPr txBox="1"/>
          <p:nvPr/>
        </p:nvSpPr>
        <p:spPr>
          <a:xfrm>
            <a:off x="11563982" y="1014162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81704-B1B5-B7C1-6306-E1B9882A0D06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4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3A4CE34B-B435-D80E-AAD9-3D10C82CA87B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not in the minimum spanning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to the tree T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AFFC4-DD6C-6E87-9D03-BCBFBA6163AE}"/>
              </a:ext>
            </a:extLst>
          </p:cNvPr>
          <p:cNvSpPr txBox="1"/>
          <p:nvPr/>
        </p:nvSpPr>
        <p:spPr>
          <a:xfrm>
            <a:off x="3829390" y="883967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81268-E94B-C1C3-5AC7-DB1777911EC4}"/>
              </a:ext>
            </a:extLst>
          </p:cNvPr>
          <p:cNvSpPr txBox="1"/>
          <p:nvPr/>
        </p:nvSpPr>
        <p:spPr>
          <a:xfrm>
            <a:off x="770609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738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47AE2979-AB5D-48D2-92D4-D7FCE63B6572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F3F6A7-2EBE-2FD1-B821-C64EA9C0EC90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6C7FDA3-55FF-F157-251B-BDCD3B091EEE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5507BFD-DB1F-F0BE-FA0F-270EDD3A8009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1">
            <a:extLst>
              <a:ext uri="{FF2B5EF4-FFF2-40B4-BE49-F238E27FC236}">
                <a16:creationId xmlns:a16="http://schemas.microsoft.com/office/drawing/2014/main" id="{7DB1499F-B7A3-7D2B-E4A5-78F8CDDC43DF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44" name="!!star8">
            <a:extLst>
              <a:ext uri="{FF2B5EF4-FFF2-40B4-BE49-F238E27FC236}">
                <a16:creationId xmlns:a16="http://schemas.microsoft.com/office/drawing/2014/main" id="{1E599D95-38CD-A1E5-73A5-F53031FFA898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A271396F-0D8C-5D00-7104-23A197BCA902}"/>
              </a:ext>
            </a:extLst>
          </p:cNvPr>
          <p:cNvSpPr/>
          <p:nvPr/>
        </p:nvSpPr>
        <p:spPr>
          <a:xfrm>
            <a:off x="4360974" y="657745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25D40006-C49C-85B0-70FE-A6F10047783C}"/>
              </a:ext>
            </a:extLst>
          </p:cNvPr>
          <p:cNvSpPr/>
          <p:nvPr/>
        </p:nvSpPr>
        <p:spPr>
          <a:xfrm>
            <a:off x="2370650" y="1142815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E3CF2972-D7BD-DD89-765C-D81A3B299196}"/>
              </a:ext>
            </a:extLst>
          </p:cNvPr>
          <p:cNvSpPr/>
          <p:nvPr/>
        </p:nvSpPr>
        <p:spPr>
          <a:xfrm>
            <a:off x="9554217" y="11296147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6E23FC2E-7BD2-637C-1415-94A951417407}"/>
              </a:ext>
            </a:extLst>
          </p:cNvPr>
          <p:cNvSpPr/>
          <p:nvPr/>
        </p:nvSpPr>
        <p:spPr>
          <a:xfrm>
            <a:off x="12542125" y="913066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8ED800-1FFD-609E-798B-FEC3D35F5E0F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11115195" y="2297316"/>
            <a:ext cx="1884130" cy="683334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1E6E8-019C-A014-321A-C8E9922C5182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2670618" y="2754769"/>
            <a:ext cx="10005418" cy="649843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9C9EDD-438D-7EB4-96BF-73C300AECB43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5141463" y="2297316"/>
            <a:ext cx="5327154" cy="440267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9B6A17-B363-8F09-27CE-7A772D288427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2827850" y="7291649"/>
            <a:ext cx="1667035" cy="41365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78D08-781A-63AB-0C3D-177437B67A45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5141463" y="7291649"/>
            <a:ext cx="4546665" cy="4127035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D85936-B31A-C66B-1CF2-C5B5B40FCFCC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0468617" y="9549029"/>
            <a:ext cx="2073508" cy="216548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152F0-4373-ABD7-DBC7-DC473EFCBE7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2670618" y="2754769"/>
            <a:ext cx="1824267" cy="3945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BC49FF-D286-B60C-E7C5-BB7748D95F19}"/>
              </a:ext>
            </a:extLst>
          </p:cNvPr>
          <p:cNvCxnSpPr>
            <a:cxnSpLocks/>
            <a:stCxn id="44" idx="2"/>
            <a:endCxn id="3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3A1996-AF5D-9D2B-BAF9-050B910A8528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2347329" y="2877306"/>
            <a:ext cx="480521" cy="855084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AD0D36-81C0-D955-F439-51352303D5EE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>
            <a:off x="3285050" y="11846516"/>
            <a:ext cx="6403078" cy="1638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7C58BA-167C-B52B-5B11-516FDF1D477D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5275374" y="6995820"/>
            <a:ext cx="7400662" cy="22573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D472CF-27F9-F4A9-BAD4-74431D4292AD}"/>
              </a:ext>
            </a:extLst>
          </p:cNvPr>
          <p:cNvSpPr txBox="1"/>
          <p:nvPr/>
        </p:nvSpPr>
        <p:spPr>
          <a:xfrm>
            <a:off x="1872090" y="800779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1F781-C19C-C4C6-D540-9E039884A3F9}"/>
              </a:ext>
            </a:extLst>
          </p:cNvPr>
          <p:cNvSpPr txBox="1"/>
          <p:nvPr/>
        </p:nvSpPr>
        <p:spPr>
          <a:xfrm>
            <a:off x="5410731" y="337578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4CEA8-43F4-F227-91B6-EEFE492A17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44171-B2C4-E8B4-1FF1-EFDB3C925DC4}"/>
              </a:ext>
            </a:extLst>
          </p:cNvPr>
          <p:cNvSpPr txBox="1"/>
          <p:nvPr/>
        </p:nvSpPr>
        <p:spPr>
          <a:xfrm>
            <a:off x="3336112" y="471540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98CDB-4977-D39A-77B9-27082706E722}"/>
              </a:ext>
            </a:extLst>
          </p:cNvPr>
          <p:cNvSpPr txBox="1"/>
          <p:nvPr/>
        </p:nvSpPr>
        <p:spPr>
          <a:xfrm>
            <a:off x="6282619" y="116949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DE8B4-A82F-65C5-E379-DFA2E24701D1}"/>
              </a:ext>
            </a:extLst>
          </p:cNvPr>
          <p:cNvSpPr txBox="1"/>
          <p:nvPr/>
        </p:nvSpPr>
        <p:spPr>
          <a:xfrm>
            <a:off x="6932591" y="90187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E0253-CA13-8B9C-DC7F-BB77B8E00998}"/>
              </a:ext>
            </a:extLst>
          </p:cNvPr>
          <p:cNvSpPr txBox="1"/>
          <p:nvPr/>
        </p:nvSpPr>
        <p:spPr>
          <a:xfrm>
            <a:off x="8282363" y="754131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67C79A-9276-1D6A-1707-3124CCD1BF17}"/>
              </a:ext>
            </a:extLst>
          </p:cNvPr>
          <p:cNvSpPr txBox="1"/>
          <p:nvPr/>
        </p:nvSpPr>
        <p:spPr>
          <a:xfrm>
            <a:off x="11563982" y="1014162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81704-B1B5-B7C1-6306-E1B9882A0D06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4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3A4CE34B-B435-D80E-AAD9-3D10C82CA87B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not in the minimum spanning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to the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This creates a cycle.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There is an edge in this cycle which crosses the cut (other than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In this example, it is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c,e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Observation: w(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c,e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&gt; w(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If we remove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c,e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from T and add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to T, we will get a spanning tree with less weight than T.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AFFC4-DD6C-6E87-9D03-BCBFBA6163AE}"/>
              </a:ext>
            </a:extLst>
          </p:cNvPr>
          <p:cNvSpPr txBox="1"/>
          <p:nvPr/>
        </p:nvSpPr>
        <p:spPr>
          <a:xfrm>
            <a:off x="3829390" y="883967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5BADE-B0DC-537A-E6A4-0CA6422B0D04}"/>
              </a:ext>
            </a:extLst>
          </p:cNvPr>
          <p:cNvSpPr txBox="1"/>
          <p:nvPr/>
        </p:nvSpPr>
        <p:spPr>
          <a:xfrm>
            <a:off x="770609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8905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47AE2979-AB5D-48D2-92D4-D7FCE63B6572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0F3F6A7-2EBE-2FD1-B821-C64EA9C0EC90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6C7FDA3-55FF-F157-251B-BDCD3B091EEE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5507BFD-DB1F-F0BE-FA0F-270EDD3A8009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1">
            <a:extLst>
              <a:ext uri="{FF2B5EF4-FFF2-40B4-BE49-F238E27FC236}">
                <a16:creationId xmlns:a16="http://schemas.microsoft.com/office/drawing/2014/main" id="{7DB1499F-B7A3-7D2B-E4A5-78F8CDDC43DF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44" name="!!star8">
            <a:extLst>
              <a:ext uri="{FF2B5EF4-FFF2-40B4-BE49-F238E27FC236}">
                <a16:creationId xmlns:a16="http://schemas.microsoft.com/office/drawing/2014/main" id="{1E599D95-38CD-A1E5-73A5-F53031FFA898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A271396F-0D8C-5D00-7104-23A197BCA902}"/>
              </a:ext>
            </a:extLst>
          </p:cNvPr>
          <p:cNvSpPr/>
          <p:nvPr/>
        </p:nvSpPr>
        <p:spPr>
          <a:xfrm>
            <a:off x="4360974" y="657745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25D40006-C49C-85B0-70FE-A6F10047783C}"/>
              </a:ext>
            </a:extLst>
          </p:cNvPr>
          <p:cNvSpPr/>
          <p:nvPr/>
        </p:nvSpPr>
        <p:spPr>
          <a:xfrm>
            <a:off x="2370650" y="1142815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E3CF2972-D7BD-DD89-765C-D81A3B299196}"/>
              </a:ext>
            </a:extLst>
          </p:cNvPr>
          <p:cNvSpPr/>
          <p:nvPr/>
        </p:nvSpPr>
        <p:spPr>
          <a:xfrm>
            <a:off x="9554217" y="11296147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6E23FC2E-7BD2-637C-1415-94A951417407}"/>
              </a:ext>
            </a:extLst>
          </p:cNvPr>
          <p:cNvSpPr/>
          <p:nvPr/>
        </p:nvSpPr>
        <p:spPr>
          <a:xfrm>
            <a:off x="12542125" y="913066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8ED800-1FFD-609E-798B-FEC3D35F5E0F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11115195" y="2297316"/>
            <a:ext cx="1884130" cy="683334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21E6E8-019C-A014-321A-C8E9922C5182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2670618" y="2754769"/>
            <a:ext cx="10005418" cy="649843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9C9EDD-438D-7EB4-96BF-73C300AECB43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 flipH="1">
            <a:off x="5141463" y="2297316"/>
            <a:ext cx="5327154" cy="440267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9B6A17-B363-8F09-27CE-7A772D288427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2827850" y="7291649"/>
            <a:ext cx="1667035" cy="41365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478D08-781A-63AB-0C3D-177437B67A45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5141463" y="7291649"/>
            <a:ext cx="4546665" cy="412703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D85936-B31A-C66B-1CF2-C5B5B40FCFCC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0468617" y="9549029"/>
            <a:ext cx="2073508" cy="216548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BB152F0-4373-ABD7-DBC7-DC473EFCBE7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2670618" y="2754769"/>
            <a:ext cx="1824267" cy="3945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4BC49FF-D286-B60C-E7C5-BB7748D95F19}"/>
              </a:ext>
            </a:extLst>
          </p:cNvPr>
          <p:cNvCxnSpPr>
            <a:cxnSpLocks/>
            <a:stCxn id="44" idx="2"/>
            <a:endCxn id="3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3A1996-AF5D-9D2B-BAF9-050B910A8528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2347329" y="2877306"/>
            <a:ext cx="480521" cy="855084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AD0D36-81C0-D955-F439-51352303D5EE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>
            <a:off x="3285050" y="11846516"/>
            <a:ext cx="6403078" cy="1638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37C58BA-167C-B52B-5B11-516FDF1D477D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5275374" y="6995820"/>
            <a:ext cx="7400662" cy="22573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0D472CF-27F9-F4A9-BAD4-74431D4292AD}"/>
              </a:ext>
            </a:extLst>
          </p:cNvPr>
          <p:cNvSpPr txBox="1"/>
          <p:nvPr/>
        </p:nvSpPr>
        <p:spPr>
          <a:xfrm>
            <a:off x="1872090" y="800779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0F1F781-C19C-C4C6-D540-9E039884A3F9}"/>
              </a:ext>
            </a:extLst>
          </p:cNvPr>
          <p:cNvSpPr txBox="1"/>
          <p:nvPr/>
        </p:nvSpPr>
        <p:spPr>
          <a:xfrm>
            <a:off x="5410731" y="337578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294CEA8-43F4-F227-91B6-EEFE492A17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E44171-B2C4-E8B4-1FF1-EFDB3C925DC4}"/>
              </a:ext>
            </a:extLst>
          </p:cNvPr>
          <p:cNvSpPr txBox="1"/>
          <p:nvPr/>
        </p:nvSpPr>
        <p:spPr>
          <a:xfrm>
            <a:off x="3336112" y="471540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998CDB-4977-D39A-77B9-27082706E722}"/>
              </a:ext>
            </a:extLst>
          </p:cNvPr>
          <p:cNvSpPr txBox="1"/>
          <p:nvPr/>
        </p:nvSpPr>
        <p:spPr>
          <a:xfrm>
            <a:off x="6282619" y="116949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DDE8B4-A82F-65C5-E379-DFA2E24701D1}"/>
              </a:ext>
            </a:extLst>
          </p:cNvPr>
          <p:cNvSpPr txBox="1"/>
          <p:nvPr/>
        </p:nvSpPr>
        <p:spPr>
          <a:xfrm>
            <a:off x="6932591" y="90187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4E0253-CA13-8B9C-DC7F-BB77B8E00998}"/>
              </a:ext>
            </a:extLst>
          </p:cNvPr>
          <p:cNvSpPr txBox="1"/>
          <p:nvPr/>
        </p:nvSpPr>
        <p:spPr>
          <a:xfrm>
            <a:off x="8282363" y="754131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67C79A-9276-1D6A-1707-3124CCD1BF17}"/>
              </a:ext>
            </a:extLst>
          </p:cNvPr>
          <p:cNvSpPr txBox="1"/>
          <p:nvPr/>
        </p:nvSpPr>
        <p:spPr>
          <a:xfrm>
            <a:off x="11563982" y="1014162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881704-B1B5-B7C1-6306-E1B9882A0D06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4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3A4CE34B-B435-D80E-AAD9-3D10C82CA87B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not in the minimum spanning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to the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This creates a cycle.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There is an edge in this cycle which crosses the cut (other than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In this example, it is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c,e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Observation: w(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c,e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&gt; w(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If we remove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c,e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from T and add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to T, we will get a spanning tree with less weight than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But this is a contradiction as we assumed that T is the minimum spanning tree.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This implies that our assumption was wrong.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minimum spanning tree T.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AFFC4-DD6C-6E87-9D03-BCBFBA6163AE}"/>
              </a:ext>
            </a:extLst>
          </p:cNvPr>
          <p:cNvSpPr txBox="1"/>
          <p:nvPr/>
        </p:nvSpPr>
        <p:spPr>
          <a:xfrm>
            <a:off x="3829390" y="883967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CF6C65-4CBD-DD87-1EB9-88DE58244710}"/>
              </a:ext>
            </a:extLst>
          </p:cNvPr>
          <p:cNvSpPr txBox="1"/>
          <p:nvPr/>
        </p:nvSpPr>
        <p:spPr>
          <a:xfrm>
            <a:off x="770609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17932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FDBBB57C-EB43-5805-76EB-43EA2DD73CF5}"/>
              </a:ext>
            </a:extLst>
          </p:cNvPr>
          <p:cNvSpPr/>
          <p:nvPr/>
        </p:nvSpPr>
        <p:spPr>
          <a:xfrm>
            <a:off x="747084" y="436413"/>
            <a:ext cx="22889831" cy="322154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Cut Property: Let (S</a:t>
            </a:r>
            <a:r>
              <a:rPr lang="en-IN" sz="6600">
                <a:solidFill>
                  <a:srgbClr val="7030A0"/>
                </a:solidFill>
                <a:latin typeface="Bradley Hand" pitchFamily="2" charset="77"/>
              </a:rPr>
              <a:t>,V-S) </a:t>
            </a: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be a cut in the graph, then the minimum weight edge from S to V-S lies in the minimum spanning tree.</a:t>
            </a:r>
          </a:p>
        </p:txBody>
      </p:sp>
      <p:sp>
        <p:nvSpPr>
          <p:cNvPr id="4" name="Candy: A problem on leetcode">
            <a:extLst>
              <a:ext uri="{FF2B5EF4-FFF2-40B4-BE49-F238E27FC236}">
                <a16:creationId xmlns:a16="http://schemas.microsoft.com/office/drawing/2014/main" id="{68A53CBE-58AE-520D-CC0D-26BA2A1E3EB8}"/>
              </a:ext>
            </a:extLst>
          </p:cNvPr>
          <p:cNvSpPr/>
          <p:nvPr/>
        </p:nvSpPr>
        <p:spPr>
          <a:xfrm>
            <a:off x="747084" y="6583137"/>
            <a:ext cx="22731560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This is a greedy property.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363817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C666A4A-4CB6-4269-C45F-61C2389B5A7F}"/>
              </a:ext>
            </a:extLst>
          </p:cNvPr>
          <p:cNvSpPr/>
          <p:nvPr/>
        </p:nvSpPr>
        <p:spPr>
          <a:xfrm>
            <a:off x="747084" y="822671"/>
            <a:ext cx="22889831" cy="52638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685800" indent="-685800" algn="ctr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In the planning for Gandhinagar Metro, the government has identified few locations where we need to build a Metro Station.</a:t>
            </a:r>
          </a:p>
        </p:txBody>
      </p:sp>
    </p:spTree>
    <p:extLst>
      <p:ext uri="{BB962C8B-B14F-4D97-AF65-F5344CB8AC3E}">
        <p14:creationId xmlns:p14="http://schemas.microsoft.com/office/powerpoint/2010/main" val="51610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suit and tie&#10;&#10;Description automatically generated">
            <a:extLst>
              <a:ext uri="{FF2B5EF4-FFF2-40B4-BE49-F238E27FC236}">
                <a16:creationId xmlns:a16="http://schemas.microsoft.com/office/drawing/2014/main" id="{7B8D90F0-42BA-49DA-56FB-93817A043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4" y="2162629"/>
            <a:ext cx="3263899" cy="4125205"/>
          </a:xfrm>
          <a:prstGeom prst="rect">
            <a:avLst/>
          </a:prstGeom>
        </p:spPr>
      </p:pic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FBEE3F5-1D26-00A2-A10A-6A51D17F432A}"/>
              </a:ext>
            </a:extLst>
          </p:cNvPr>
          <p:cNvSpPr/>
          <p:nvPr/>
        </p:nvSpPr>
        <p:spPr>
          <a:xfrm>
            <a:off x="1432724" y="7165604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Robert Prim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458E1C6-B38F-16A5-53E8-8B95199149FD}"/>
              </a:ext>
            </a:extLst>
          </p:cNvPr>
          <p:cNvSpPr/>
          <p:nvPr/>
        </p:nvSpPr>
        <p:spPr>
          <a:xfrm>
            <a:off x="1432723" y="9487578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1957</a:t>
            </a:r>
          </a:p>
        </p:txBody>
      </p:sp>
      <p:sp>
        <p:nvSpPr>
          <p:cNvPr id="5" name="Candy: A problem on leetcode">
            <a:extLst>
              <a:ext uri="{FF2B5EF4-FFF2-40B4-BE49-F238E27FC236}">
                <a16:creationId xmlns:a16="http://schemas.microsoft.com/office/drawing/2014/main" id="{0361972A-4DDE-5EF3-914E-BC6CEEA01DDC}"/>
              </a:ext>
            </a:extLst>
          </p:cNvPr>
          <p:cNvSpPr/>
          <p:nvPr/>
        </p:nvSpPr>
        <p:spPr>
          <a:xfrm>
            <a:off x="6531428" y="5230559"/>
            <a:ext cx="16751273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Prims Algorithm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406690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6762C-5259-09F6-2060-ADFA8D8740F7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55725-386C-B66F-2E42-53355F86E97F}"/>
              </a:ext>
            </a:extLst>
          </p:cNvPr>
          <p:cNvSpPr txBox="1"/>
          <p:nvPr/>
        </p:nvSpPr>
        <p:spPr>
          <a:xfrm>
            <a:off x="8192792" y="805904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351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8192792" y="805904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C4B5F-8A67-EF75-8CBB-62EBBFDA3DC9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377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395058" y="8437133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1405652" y="6598007"/>
            <a:ext cx="7280418" cy="473985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5"/>
          </p:cNvCxnSpPr>
          <p:nvPr/>
        </p:nvCxnSpPr>
        <p:spPr>
          <a:xfrm flipH="1" flipV="1">
            <a:off x="2670618" y="2754769"/>
            <a:ext cx="6472652" cy="816472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4552583" y="84371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44816-9CE6-3154-9CDC-C1B1E0A6C9DC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0877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395058" y="8437133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1405652" y="6598007"/>
            <a:ext cx="7280418" cy="473985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5"/>
          </p:cNvCxnSpPr>
          <p:nvPr/>
        </p:nvCxnSpPr>
        <p:spPr>
          <a:xfrm flipH="1" flipV="1">
            <a:off x="2670618" y="2754769"/>
            <a:ext cx="6472652" cy="816472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4552583" y="84371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0CD80-D7D9-4FB7-D5FD-C9ACFB1F088A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6905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27818" y="10478036"/>
            <a:ext cx="8149782" cy="12169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6464330" y="106333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568099" y="76652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9663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27818" y="10478036"/>
            <a:ext cx="8149782" cy="12169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6464330" y="106333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568099" y="76652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411395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27818" y="10478036"/>
            <a:ext cx="8149782" cy="12169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6464330" y="106333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568099" y="76652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204866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4326000" y="998137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3054259" cy="35059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5240400" y="8111544"/>
            <a:ext cx="7784260" cy="22881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3127818" y="10399737"/>
            <a:ext cx="1198182" cy="782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3552195" y="100012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3317196" y="7605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9107879" y="88915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401579" y="768902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1489867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4326000" y="998137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3054259" cy="35059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5240400" y="8111544"/>
            <a:ext cx="7784260" cy="22881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3127818" y="10399737"/>
            <a:ext cx="1198182" cy="782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3552195" y="100012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3317196" y="7605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9107879" y="88915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401579" y="768902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43487DD-F746-B21A-0C70-E774C7640EDC}"/>
              </a:ext>
            </a:extLst>
          </p:cNvPr>
          <p:cNvSpPr/>
          <p:nvPr/>
        </p:nvSpPr>
        <p:spPr>
          <a:xfrm>
            <a:off x="14033548" y="7397349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300199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map of a city&#10;&#10;Description automatically generated">
            <a:extLst>
              <a:ext uri="{FF2B5EF4-FFF2-40B4-BE49-F238E27FC236}">
                <a16:creationId xmlns:a16="http://schemas.microsoft.com/office/drawing/2014/main" id="{EEAB65E5-6E8E-3317-06BF-543B1494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" y="1257300"/>
            <a:ext cx="22860575" cy="11193655"/>
          </a:xfrm>
          <a:prstGeom prst="rect">
            <a:avLst/>
          </a:prstGeom>
        </p:spPr>
      </p:pic>
      <p:sp>
        <p:nvSpPr>
          <p:cNvPr id="38" name="4-point Star 37">
            <a:extLst>
              <a:ext uri="{FF2B5EF4-FFF2-40B4-BE49-F238E27FC236}">
                <a16:creationId xmlns:a16="http://schemas.microsoft.com/office/drawing/2014/main" id="{8D894062-9DC0-7F60-429A-4ECD2052C79B}"/>
              </a:ext>
            </a:extLst>
          </p:cNvPr>
          <p:cNvSpPr/>
          <p:nvPr/>
        </p:nvSpPr>
        <p:spPr>
          <a:xfrm>
            <a:off x="18361152" y="9052560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4-point Star 38">
            <a:extLst>
              <a:ext uri="{FF2B5EF4-FFF2-40B4-BE49-F238E27FC236}">
                <a16:creationId xmlns:a16="http://schemas.microsoft.com/office/drawing/2014/main" id="{7ADE336B-3502-63E3-FA39-DB338FA9B159}"/>
              </a:ext>
            </a:extLst>
          </p:cNvPr>
          <p:cNvSpPr/>
          <p:nvPr/>
        </p:nvSpPr>
        <p:spPr>
          <a:xfrm>
            <a:off x="12003024" y="10155936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4-point Star 39">
            <a:extLst>
              <a:ext uri="{FF2B5EF4-FFF2-40B4-BE49-F238E27FC236}">
                <a16:creationId xmlns:a16="http://schemas.microsoft.com/office/drawing/2014/main" id="{AD8597D0-62E0-6106-3284-285DAA28E0C3}"/>
              </a:ext>
            </a:extLst>
          </p:cNvPr>
          <p:cNvSpPr/>
          <p:nvPr/>
        </p:nvSpPr>
        <p:spPr>
          <a:xfrm>
            <a:off x="6794669" y="329217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4-point Star 41">
            <a:extLst>
              <a:ext uri="{FF2B5EF4-FFF2-40B4-BE49-F238E27FC236}">
                <a16:creationId xmlns:a16="http://schemas.microsoft.com/office/drawing/2014/main" id="{8925A838-E425-DD9E-46FD-6571F0E60504}"/>
              </a:ext>
            </a:extLst>
          </p:cNvPr>
          <p:cNvSpPr/>
          <p:nvPr/>
        </p:nvSpPr>
        <p:spPr>
          <a:xfrm>
            <a:off x="9049791" y="690956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4-point Star 43">
            <a:extLst>
              <a:ext uri="{FF2B5EF4-FFF2-40B4-BE49-F238E27FC236}">
                <a16:creationId xmlns:a16="http://schemas.microsoft.com/office/drawing/2014/main" id="{960A4CF8-1D4F-64D2-0DC6-D7146E2F4EB1}"/>
              </a:ext>
            </a:extLst>
          </p:cNvPr>
          <p:cNvSpPr/>
          <p:nvPr/>
        </p:nvSpPr>
        <p:spPr>
          <a:xfrm>
            <a:off x="7160429" y="1146251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4-point Star 45">
            <a:extLst>
              <a:ext uri="{FF2B5EF4-FFF2-40B4-BE49-F238E27FC236}">
                <a16:creationId xmlns:a16="http://schemas.microsoft.com/office/drawing/2014/main" id="{04EA47FE-CDFD-E9A8-8392-60F858A98973}"/>
              </a:ext>
            </a:extLst>
          </p:cNvPr>
          <p:cNvSpPr/>
          <p:nvPr/>
        </p:nvSpPr>
        <p:spPr>
          <a:xfrm>
            <a:off x="13970959" y="185255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2" grpId="0" animBg="1"/>
      <p:bldP spid="44" grpId="0" animBg="1"/>
      <p:bldP spid="4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4326000" y="998137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3054259" cy="35059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5240400" y="8111544"/>
            <a:ext cx="7784260" cy="22881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3127818" y="10399737"/>
            <a:ext cx="1198182" cy="782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3552195" y="100012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3317196" y="7605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9107879" y="88915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401579" y="768902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43487DD-F746-B21A-0C70-E774C7640EDC}"/>
              </a:ext>
            </a:extLst>
          </p:cNvPr>
          <p:cNvSpPr/>
          <p:nvPr/>
        </p:nvSpPr>
        <p:spPr>
          <a:xfrm>
            <a:off x="14033548" y="7397349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240687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3790166" y="49028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4326000" y="998137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4570655" y="5617093"/>
            <a:ext cx="8454005" cy="19027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6"/>
          </p:cNvCxnSpPr>
          <p:nvPr/>
        </p:nvCxnSpPr>
        <p:spPr>
          <a:xfrm flipH="1" flipV="1">
            <a:off x="2804529" y="2458940"/>
            <a:ext cx="10220131" cy="506094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5617093"/>
            <a:ext cx="2518425" cy="38925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3054259" cy="35059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5240400" y="8111544"/>
            <a:ext cx="7784260" cy="22881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0"/>
            <a:endCxn id="31" idx="5"/>
          </p:cNvCxnSpPr>
          <p:nvPr/>
        </p:nvCxnSpPr>
        <p:spPr>
          <a:xfrm flipH="1" flipV="1">
            <a:off x="2670618" y="2754769"/>
            <a:ext cx="1576748" cy="214812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3127818" y="10399737"/>
            <a:ext cx="1198182" cy="782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49189" y="344538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6931675" y="505565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3552195" y="100012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3317196" y="7605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9107879" y="88915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2993907" y="31234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401579" y="768902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2814642" y="4616636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43487DD-F746-B21A-0C70-E774C7640EDC}"/>
              </a:ext>
            </a:extLst>
          </p:cNvPr>
          <p:cNvSpPr/>
          <p:nvPr/>
        </p:nvSpPr>
        <p:spPr>
          <a:xfrm>
            <a:off x="14033548" y="7397349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C5E576BA-AAB1-F06A-C9F1-E8A6D7DD27C6}"/>
              </a:ext>
            </a:extLst>
          </p:cNvPr>
          <p:cNvSpPr/>
          <p:nvPr/>
        </p:nvSpPr>
        <p:spPr>
          <a:xfrm>
            <a:off x="14033548" y="907204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358447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3790166" y="49028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4326000" y="998137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4570655" y="5617093"/>
            <a:ext cx="8454005" cy="19027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6"/>
          </p:cNvCxnSpPr>
          <p:nvPr/>
        </p:nvCxnSpPr>
        <p:spPr>
          <a:xfrm flipH="1" flipV="1">
            <a:off x="2804529" y="2458940"/>
            <a:ext cx="10220131" cy="506094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5617093"/>
            <a:ext cx="2518425" cy="38925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3054259" cy="35059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3"/>
            <a:endCxn id="35" idx="6"/>
          </p:cNvCxnSpPr>
          <p:nvPr/>
        </p:nvCxnSpPr>
        <p:spPr>
          <a:xfrm flipH="1">
            <a:off x="5240400" y="8111544"/>
            <a:ext cx="7784260" cy="22881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0"/>
            <a:endCxn id="31" idx="5"/>
          </p:cNvCxnSpPr>
          <p:nvPr/>
        </p:nvCxnSpPr>
        <p:spPr>
          <a:xfrm flipH="1" flipV="1">
            <a:off x="2670618" y="2754769"/>
            <a:ext cx="1576748" cy="214812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3127818" y="10399737"/>
            <a:ext cx="1198182" cy="782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49189" y="344538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6931675" y="505565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3552195" y="100012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3317196" y="7605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9107879" y="88915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2993907" y="31234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401579" y="768902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2814642" y="4616636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43487DD-F746-B21A-0C70-E774C7640EDC}"/>
              </a:ext>
            </a:extLst>
          </p:cNvPr>
          <p:cNvSpPr/>
          <p:nvPr/>
        </p:nvSpPr>
        <p:spPr>
          <a:xfrm>
            <a:off x="14033548" y="7397349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C5E576BA-AAB1-F06A-C9F1-E8A6D7DD27C6}"/>
              </a:ext>
            </a:extLst>
          </p:cNvPr>
          <p:cNvSpPr/>
          <p:nvPr/>
        </p:nvSpPr>
        <p:spPr>
          <a:xfrm>
            <a:off x="14033548" y="907204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271315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3790166" y="49028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4326000" y="998137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3704987" y="734685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162187" y="5617092"/>
            <a:ext cx="35059" cy="17297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0"/>
            <a:endCxn id="31" idx="4"/>
          </p:cNvCxnSpPr>
          <p:nvPr/>
        </p:nvCxnSpPr>
        <p:spPr>
          <a:xfrm flipH="1" flipV="1">
            <a:off x="2347329" y="2877306"/>
            <a:ext cx="1814858" cy="446955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5617093"/>
            <a:ext cx="2518425" cy="38925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3054259" cy="3505901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333659" y="8167085"/>
            <a:ext cx="449541" cy="181428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0"/>
            <a:endCxn id="31" idx="5"/>
          </p:cNvCxnSpPr>
          <p:nvPr/>
        </p:nvCxnSpPr>
        <p:spPr>
          <a:xfrm flipH="1" flipV="1">
            <a:off x="2670618" y="2754769"/>
            <a:ext cx="1576748" cy="214812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 flipV="1">
            <a:off x="3127818" y="10399737"/>
            <a:ext cx="1198182" cy="782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2299335" cy="116721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2454128" y="359150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4332080" y="564189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3552195" y="100012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3317196" y="7605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2754328" y="58510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4665744" y="825046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2993907" y="31234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401579" y="768902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2814642" y="4616636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F87FCE5-5386-8893-542F-99686DFE9D4C}"/>
              </a:ext>
            </a:extLst>
          </p:cNvPr>
          <p:cNvSpPr/>
          <p:nvPr/>
        </p:nvSpPr>
        <p:spPr>
          <a:xfrm>
            <a:off x="13983428" y="5533564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43487DD-F746-B21A-0C70-E774C7640EDC}"/>
              </a:ext>
            </a:extLst>
          </p:cNvPr>
          <p:cNvSpPr/>
          <p:nvPr/>
        </p:nvSpPr>
        <p:spPr>
          <a:xfrm>
            <a:off x="14033548" y="7397349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C5E576BA-AAB1-F06A-C9F1-E8A6D7DD27C6}"/>
              </a:ext>
            </a:extLst>
          </p:cNvPr>
          <p:cNvSpPr/>
          <p:nvPr/>
        </p:nvSpPr>
        <p:spPr>
          <a:xfrm>
            <a:off x="14033548" y="907204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</p:spTree>
    <p:extLst>
      <p:ext uri="{BB962C8B-B14F-4D97-AF65-F5344CB8AC3E}">
        <p14:creationId xmlns:p14="http://schemas.microsoft.com/office/powerpoint/2010/main" val="273572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dy: A problem on leetcode">
            <a:extLst>
              <a:ext uri="{FF2B5EF4-FFF2-40B4-BE49-F238E27FC236}">
                <a16:creationId xmlns:a16="http://schemas.microsoft.com/office/drawing/2014/main" id="{12D0D19A-39F9-8EC1-1E96-11CA895B4C62}"/>
              </a:ext>
            </a:extLst>
          </p:cNvPr>
          <p:cNvSpPr/>
          <p:nvPr/>
        </p:nvSpPr>
        <p:spPr>
          <a:xfrm>
            <a:off x="747084" y="6583137"/>
            <a:ext cx="22731560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Implementation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98057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60F08485-533D-B3DA-42AC-370D3D031FF6}"/>
              </a:ext>
            </a:extLst>
          </p:cNvPr>
          <p:cNvSpPr/>
          <p:nvPr/>
        </p:nvSpPr>
        <p:spPr>
          <a:xfrm>
            <a:off x="14360783" y="503824"/>
            <a:ext cx="9838919" cy="455183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For every vertex v in V-S, let e =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v,u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be the edge adjacent to v of minimum weight such that u is in S.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min(v) := weight of e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edge(v) :=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u,v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E5C3BD-6342-3611-4D58-6BEE4244A3A5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D6A04B-9A30-BA00-3467-15571B430753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8C5983-71C1-FA9F-0746-2AE8C5D5E94D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7" name="!!star1">
            <a:extLst>
              <a:ext uri="{FF2B5EF4-FFF2-40B4-BE49-F238E27FC236}">
                <a16:creationId xmlns:a16="http://schemas.microsoft.com/office/drawing/2014/main" id="{6C9381E9-8FAC-E32E-42D7-6FD416B7AB23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8" name="!!star8">
            <a:extLst>
              <a:ext uri="{FF2B5EF4-FFF2-40B4-BE49-F238E27FC236}">
                <a16:creationId xmlns:a16="http://schemas.microsoft.com/office/drawing/2014/main" id="{4F9BCEA8-9C55-E049-C386-A6A9E619286C}"/>
              </a:ext>
            </a:extLst>
          </p:cNvPr>
          <p:cNvSpPr/>
          <p:nvPr/>
        </p:nvSpPr>
        <p:spPr>
          <a:xfrm>
            <a:off x="9020324" y="396219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9" name="!!star5">
            <a:extLst>
              <a:ext uri="{FF2B5EF4-FFF2-40B4-BE49-F238E27FC236}">
                <a16:creationId xmlns:a16="http://schemas.microsoft.com/office/drawing/2014/main" id="{5ABE783B-BFA6-AAD9-5575-B2B193B449B4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10" name="!!star4">
            <a:extLst>
              <a:ext uri="{FF2B5EF4-FFF2-40B4-BE49-F238E27FC236}">
                <a16:creationId xmlns:a16="http://schemas.microsoft.com/office/drawing/2014/main" id="{B72D9B9C-205A-2280-0176-17DB269D5907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1" name="!!star3">
            <a:extLst>
              <a:ext uri="{FF2B5EF4-FFF2-40B4-BE49-F238E27FC236}">
                <a16:creationId xmlns:a16="http://schemas.microsoft.com/office/drawing/2014/main" id="{651836E6-E06B-10B9-9EA9-3C762FB30AE3}"/>
              </a:ext>
            </a:extLst>
          </p:cNvPr>
          <p:cNvSpPr/>
          <p:nvPr/>
        </p:nvSpPr>
        <p:spPr>
          <a:xfrm>
            <a:off x="4326000" y="998137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2" name="!!star2">
            <a:extLst>
              <a:ext uri="{FF2B5EF4-FFF2-40B4-BE49-F238E27FC236}">
                <a16:creationId xmlns:a16="http://schemas.microsoft.com/office/drawing/2014/main" id="{B3C075BB-1C87-9C01-FBD2-0050A42DBECB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</a:t>
            </a:r>
          </a:p>
        </p:txBody>
      </p:sp>
      <p:cxnSp>
        <p:nvCxnSpPr>
          <p:cNvPr id="13" name="!!df">
            <a:extLst>
              <a:ext uri="{FF2B5EF4-FFF2-40B4-BE49-F238E27FC236}">
                <a16:creationId xmlns:a16="http://schemas.microsoft.com/office/drawing/2014/main" id="{1C8C6F5D-D972-8143-A006-1D3F6F95339C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9800813" y="4676388"/>
            <a:ext cx="3223847" cy="284349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af">
            <a:extLst>
              <a:ext uri="{FF2B5EF4-FFF2-40B4-BE49-F238E27FC236}">
                <a16:creationId xmlns:a16="http://schemas.microsoft.com/office/drawing/2014/main" id="{19EF20DA-C0BD-D2CC-748C-1FC47229E2DB}"/>
              </a:ext>
            </a:extLst>
          </p:cNvPr>
          <p:cNvCxnSpPr>
            <a:cxnSpLocks/>
            <a:stCxn id="12" idx="1"/>
            <a:endCxn id="7" idx="6"/>
          </p:cNvCxnSpPr>
          <p:nvPr/>
        </p:nvCxnSpPr>
        <p:spPr>
          <a:xfrm flipH="1" flipV="1">
            <a:off x="2804529" y="2458940"/>
            <a:ext cx="10220131" cy="506094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d">
            <a:extLst>
              <a:ext uri="{FF2B5EF4-FFF2-40B4-BE49-F238E27FC236}">
                <a16:creationId xmlns:a16="http://schemas.microsoft.com/office/drawing/2014/main" id="{0CE61F18-D6A7-6DCD-E485-98CF29A1C832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1405652" y="4676388"/>
            <a:ext cx="7748583" cy="132996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c">
            <a:extLst>
              <a:ext uri="{FF2B5EF4-FFF2-40B4-BE49-F238E27FC236}">
                <a16:creationId xmlns:a16="http://schemas.microsoft.com/office/drawing/2014/main" id="{A831E529-42CF-E3F5-4E81-644890C11889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be">
            <a:extLst>
              <a:ext uri="{FF2B5EF4-FFF2-40B4-BE49-F238E27FC236}">
                <a16:creationId xmlns:a16="http://schemas.microsoft.com/office/drawing/2014/main" id="{3EE41FA3-9503-A36E-BFE5-A0001490529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1405652" y="6598007"/>
            <a:ext cx="3054259" cy="350590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ef">
            <a:extLst>
              <a:ext uri="{FF2B5EF4-FFF2-40B4-BE49-F238E27FC236}">
                <a16:creationId xmlns:a16="http://schemas.microsoft.com/office/drawing/2014/main" id="{C7F6FB49-4E12-2264-6DFB-5A9DC6B5A12E}"/>
              </a:ext>
            </a:extLst>
          </p:cNvPr>
          <p:cNvCxnSpPr>
            <a:cxnSpLocks/>
            <a:stCxn id="12" idx="3"/>
            <a:endCxn id="11" idx="6"/>
          </p:cNvCxnSpPr>
          <p:nvPr/>
        </p:nvCxnSpPr>
        <p:spPr>
          <a:xfrm flipH="1">
            <a:off x="5240400" y="8111544"/>
            <a:ext cx="7784260" cy="228819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b">
            <a:extLst>
              <a:ext uri="{FF2B5EF4-FFF2-40B4-BE49-F238E27FC236}">
                <a16:creationId xmlns:a16="http://schemas.microsoft.com/office/drawing/2014/main" id="{61FD47B6-7E53-A4C3-E254-C2AEA83227CD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d">
            <a:extLst>
              <a:ext uri="{FF2B5EF4-FFF2-40B4-BE49-F238E27FC236}">
                <a16:creationId xmlns:a16="http://schemas.microsoft.com/office/drawing/2014/main" id="{F0386FEB-EDC7-AC46-EF76-4F4990626DAE}"/>
              </a:ext>
            </a:extLst>
          </p:cNvPr>
          <p:cNvCxnSpPr>
            <a:cxnSpLocks/>
            <a:stCxn id="8" idx="0"/>
            <a:endCxn id="7" idx="6"/>
          </p:cNvCxnSpPr>
          <p:nvPr/>
        </p:nvCxnSpPr>
        <p:spPr>
          <a:xfrm flipH="1" flipV="1">
            <a:off x="2804529" y="2458940"/>
            <a:ext cx="6672995" cy="150325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ac">
            <a:extLst>
              <a:ext uri="{FF2B5EF4-FFF2-40B4-BE49-F238E27FC236}">
                <a16:creationId xmlns:a16="http://schemas.microsoft.com/office/drawing/2014/main" id="{EDF63EC0-F632-BA91-C94A-76A97C39D32E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ce">
            <a:extLst>
              <a:ext uri="{FF2B5EF4-FFF2-40B4-BE49-F238E27FC236}">
                <a16:creationId xmlns:a16="http://schemas.microsoft.com/office/drawing/2014/main" id="{41C7876D-63BF-D119-28A5-D2561CB1365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127818" y="10399737"/>
            <a:ext cx="1198182" cy="782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!!bf">
            <a:extLst>
              <a:ext uri="{FF2B5EF4-FFF2-40B4-BE49-F238E27FC236}">
                <a16:creationId xmlns:a16="http://schemas.microsoft.com/office/drawing/2014/main" id="{85B8BB2B-2F72-F833-F258-94F8880397AF}"/>
              </a:ext>
            </a:extLst>
          </p:cNvPr>
          <p:cNvCxnSpPr>
            <a:cxnSpLocks/>
            <a:stCxn id="12" idx="1"/>
            <a:endCxn id="9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939F753-0C45-6EBD-070D-5D8F80BCEE4F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AF56CA-560B-88CD-3F66-254809BF552A}"/>
              </a:ext>
            </a:extLst>
          </p:cNvPr>
          <p:cNvSpPr txBox="1"/>
          <p:nvPr/>
        </p:nvSpPr>
        <p:spPr>
          <a:xfrm>
            <a:off x="7049189" y="344538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F7DFE-EDF3-5984-3E03-5FC7B4510D72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83ED7E-625C-A630-07EA-C880944E3C6A}"/>
              </a:ext>
            </a:extLst>
          </p:cNvPr>
          <p:cNvSpPr txBox="1"/>
          <p:nvPr/>
        </p:nvSpPr>
        <p:spPr>
          <a:xfrm>
            <a:off x="3552195" y="100012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2D11C-AB49-FF18-E1C3-114903E313A3}"/>
              </a:ext>
            </a:extLst>
          </p:cNvPr>
          <p:cNvSpPr txBox="1"/>
          <p:nvPr/>
        </p:nvSpPr>
        <p:spPr>
          <a:xfrm>
            <a:off x="3317196" y="7605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A5A2D7-6B04-6B7E-4EB9-E3CF903E7CB1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FBDFD8-B518-9D58-83B4-6D638B9F404F}"/>
              </a:ext>
            </a:extLst>
          </p:cNvPr>
          <p:cNvSpPr txBox="1"/>
          <p:nvPr/>
        </p:nvSpPr>
        <p:spPr>
          <a:xfrm>
            <a:off x="9107879" y="88915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FE7021-BE06-B000-4ECF-F4F78361B5D0}"/>
              </a:ext>
            </a:extLst>
          </p:cNvPr>
          <p:cNvSpPr txBox="1"/>
          <p:nvPr/>
        </p:nvSpPr>
        <p:spPr>
          <a:xfrm>
            <a:off x="2993907" y="31234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EC3C3AB-9717-7AE7-B2E5-F3930EC9B211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FE234F-9D21-4F67-6AE3-B4DD6BDA559C}"/>
              </a:ext>
            </a:extLst>
          </p:cNvPr>
          <p:cNvSpPr txBox="1"/>
          <p:nvPr/>
        </p:nvSpPr>
        <p:spPr>
          <a:xfrm>
            <a:off x="1401579" y="768902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836548-3362-8E73-CEC9-10943FB4D312}"/>
              </a:ext>
            </a:extLst>
          </p:cNvPr>
          <p:cNvSpPr txBox="1"/>
          <p:nvPr/>
        </p:nvSpPr>
        <p:spPr>
          <a:xfrm>
            <a:off x="3029694" y="455385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15</a:t>
            </a:r>
          </a:p>
        </p:txBody>
      </p:sp>
      <p:sp>
        <p:nvSpPr>
          <p:cNvPr id="36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994EF66-FFCD-CEAC-80F2-ABCC25A820FE}"/>
              </a:ext>
            </a:extLst>
          </p:cNvPr>
          <p:cNvSpPr/>
          <p:nvPr/>
        </p:nvSpPr>
        <p:spPr>
          <a:xfrm>
            <a:off x="14545081" y="6430575"/>
            <a:ext cx="9838919" cy="455183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In this example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min(v) := 7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edge(v) :=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b,v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7A5240-BD49-1D4B-1C8D-BF721ED1D84B}"/>
              </a:ext>
            </a:extLst>
          </p:cNvPr>
          <p:cNvSpPr txBox="1"/>
          <p:nvPr/>
        </p:nvSpPr>
        <p:spPr>
          <a:xfrm>
            <a:off x="11201337" y="482220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6264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46BB1B6-DBAC-CF16-10B2-D09F34337122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46BB1B6-DBAC-CF16-10B2-D09F34337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8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A38AFD7-3E23-CC92-8C1B-2F5D7CB8E87D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FA38AFD7-3E23-CC92-8C1B-2F5D7CB8E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7709045" y="79381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7C6312-9CC8-3739-CBC0-8B20FF796050}"/>
              </a:ext>
            </a:extLst>
          </p:cNvPr>
          <p:cNvSpPr/>
          <p:nvPr/>
        </p:nvSpPr>
        <p:spPr>
          <a:xfrm>
            <a:off x="13983428" y="1913089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0838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5EFB174-DB66-D707-BC6D-4FF73CCC2022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35EFB174-DB66-D707-BC6D-4FF73CCC2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7709045" y="79381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/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A2EBC53-BF64-5186-B034-AAFE3334E80A}"/>
              </a:ext>
            </a:extLst>
          </p:cNvPr>
          <p:cNvSpPr/>
          <p:nvPr/>
        </p:nvSpPr>
        <p:spPr>
          <a:xfrm>
            <a:off x="14027285" y="3371337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995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EBE3804-3DB1-A7E6-7EDF-DEEE57C87424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EBE3804-3DB1-A7E6-7EDF-DEEE57C87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7709045" y="79381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/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2C2706B-A8A9-B3F9-55AD-536C4BCBAEF3}"/>
              </a:ext>
            </a:extLst>
          </p:cNvPr>
          <p:cNvSpPr/>
          <p:nvPr/>
        </p:nvSpPr>
        <p:spPr>
          <a:xfrm>
            <a:off x="14025600" y="3839393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450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C666A4A-4CB6-4269-C45F-61C2389B5A7F}"/>
              </a:ext>
            </a:extLst>
          </p:cNvPr>
          <p:cNvSpPr/>
          <p:nvPr/>
        </p:nvSpPr>
        <p:spPr>
          <a:xfrm>
            <a:off x="747084" y="822671"/>
            <a:ext cx="22889831" cy="7803169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685800" indent="-6858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In the planning for Gandhinagar Metro, the government has identified few locations where we need to build a Metro Station.</a:t>
            </a:r>
          </a:p>
          <a:p>
            <a:pPr marL="685800" indent="-6858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We also know the total cost it will take to build metro lines between any two metro stations. For example, to make a railway line from IITGN to DAIICT, it will cost 7 crores.</a:t>
            </a:r>
          </a:p>
        </p:txBody>
      </p:sp>
    </p:spTree>
    <p:extLst>
      <p:ext uri="{BB962C8B-B14F-4D97-AF65-F5344CB8AC3E}">
        <p14:creationId xmlns:p14="http://schemas.microsoft.com/office/powerpoint/2010/main" val="132054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3EFABDE-F3A1-58C6-6294-1247573393CF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3EFABDE-F3A1-58C6-6294-12475733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7709045" y="79381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/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7C15BB5-04BE-6151-25D1-54EB99516E55}"/>
              </a:ext>
            </a:extLst>
          </p:cNvPr>
          <p:cNvSpPr/>
          <p:nvPr/>
        </p:nvSpPr>
        <p:spPr>
          <a:xfrm>
            <a:off x="14025600" y="3371337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5623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A39A152-0628-6F0B-E5F8-34E72ED5D7AC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A39A152-0628-6F0B-E5F8-34E72ED5D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7709045" y="79381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/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5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BDC0952-70DA-77D4-E945-9D6F92A9C826}"/>
              </a:ext>
            </a:extLst>
          </p:cNvPr>
          <p:cNvSpPr/>
          <p:nvPr/>
        </p:nvSpPr>
        <p:spPr>
          <a:xfrm>
            <a:off x="14027285" y="3871491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883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B982BF51-D6B1-C1BC-B280-B7CFEEC0B27E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B982BF51-D6B1-C1BC-B280-B7CFEEC0B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7709045" y="79381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/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1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5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C56DD10-EF06-FBAA-CE07-326F3925AAFA}"/>
              </a:ext>
            </a:extLst>
          </p:cNvPr>
          <p:cNvSpPr/>
          <p:nvPr/>
        </p:nvSpPr>
        <p:spPr>
          <a:xfrm>
            <a:off x="14027285" y="4867642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8230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25A6AC9-9B6F-3E27-E9D3-F1CF3F41AD9A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25A6AC9-9B6F-3E27-E9D3-F1CF3F41A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0"/>
            <a:endCxn id="8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7709045" y="793819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/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1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A40246A3-F23C-FDA3-0DD8-30D8E7164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045" y="6006911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5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09" y="11027077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33D2C1D-7BA4-7EE8-17C4-C5548FEC968C}"/>
              </a:ext>
            </a:extLst>
          </p:cNvPr>
          <p:cNvSpPr/>
          <p:nvPr/>
        </p:nvSpPr>
        <p:spPr>
          <a:xfrm>
            <a:off x="14027285" y="5320790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5388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94A0C3C-AEA1-6723-AD85-0090F552E816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394A0C3C-AEA1-6723-AD85-0090F552E8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545152" y="68347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325641" y="2297316"/>
            <a:ext cx="9142976" cy="465993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1325641" y="7548904"/>
            <a:ext cx="7360429" cy="378896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325641" y="7548904"/>
            <a:ext cx="10085870" cy="385022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V="1">
            <a:off x="679063" y="2754769"/>
            <a:ext cx="1344977" cy="420247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1459552" y="7253075"/>
            <a:ext cx="11565108" cy="26681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838163" y="3935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5001747" y="786290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4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F2511F8-C358-B84E-95F4-3750D0C5C1EA}"/>
              </a:ext>
            </a:extLst>
          </p:cNvPr>
          <p:cNvSpPr txBox="1"/>
          <p:nvPr/>
        </p:nvSpPr>
        <p:spPr>
          <a:xfrm>
            <a:off x="4458876" y="8841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88DF68-4636-01D4-EC4C-9583F3784EFF}"/>
              </a:ext>
            </a:extLst>
          </p:cNvPr>
          <p:cNvSpPr txBox="1"/>
          <p:nvPr/>
        </p:nvSpPr>
        <p:spPr>
          <a:xfrm>
            <a:off x="7516147" y="77545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9825190-36F8-0EA5-74AE-A5A51E13AB92}"/>
              </a:ext>
            </a:extLst>
          </p:cNvPr>
          <p:cNvSpPr/>
          <p:nvPr/>
        </p:nvSpPr>
        <p:spPr>
          <a:xfrm>
            <a:off x="14027285" y="6282000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6488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719E0940-EA53-23A9-95C2-A1F80C3D9881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719E0940-EA53-23A9-95C2-A1F80C3D98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545152" y="68347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325641" y="2297316"/>
            <a:ext cx="9142976" cy="465993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1325641" y="7548904"/>
            <a:ext cx="7360429" cy="378896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325641" y="7548904"/>
            <a:ext cx="10085870" cy="385022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V="1">
            <a:off x="679063" y="2754769"/>
            <a:ext cx="1344977" cy="420247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1459552" y="7253075"/>
            <a:ext cx="11565108" cy="26681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49F680-6F0C-01DC-6D72-A8D93C3AB3D6}"/>
              </a:ext>
            </a:extLst>
          </p:cNvPr>
          <p:cNvSpPr txBox="1"/>
          <p:nvPr/>
        </p:nvSpPr>
        <p:spPr>
          <a:xfrm>
            <a:off x="7516147" y="77545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838163" y="3935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5001747" y="786290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81F3C5-CE3C-1DBB-8E73-0CC7704EAF66}"/>
              </a:ext>
            </a:extLst>
          </p:cNvPr>
          <p:cNvSpPr txBox="1"/>
          <p:nvPr/>
        </p:nvSpPr>
        <p:spPr>
          <a:xfrm>
            <a:off x="4458876" y="8841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4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C24A105-C9E3-FC42-799E-4D464DC09110}"/>
              </a:ext>
            </a:extLst>
          </p:cNvPr>
          <p:cNvSpPr/>
          <p:nvPr/>
        </p:nvSpPr>
        <p:spPr>
          <a:xfrm>
            <a:off x="14046348" y="6810480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008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3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DA69E-0AE4-A595-8251-3FCC7DDA7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49922B7-17C2-33D9-C24F-7E5A9FD19200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549922B7-17C2-33D9-C24F-7E5A9FD19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532C896-3E21-1813-E064-71AA87CB4F84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ACE211-9A89-5246-6A6F-9E48415380C5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5EE0B2-7E83-7128-345C-83447A576A97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C38FB909-D1A3-A874-5EBE-B8F80658F8A6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620FB5C8-A6E4-4920-ED14-78F6FD763F04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6CE85C58-4157-4DC5-60E4-7944E486C3A7}"/>
              </a:ext>
            </a:extLst>
          </p:cNvPr>
          <p:cNvSpPr/>
          <p:nvPr/>
        </p:nvSpPr>
        <p:spPr>
          <a:xfrm>
            <a:off x="545152" y="68347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0A8655BB-B65B-727F-5612-E0F2CAE81B1C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A3F4AA40-812A-5A99-FBBA-0F1BDDCDA052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9717F3E-264A-B673-BFDF-5FD8C6A1FA6F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229BF5F7-360D-054F-F1A1-776A29C2ED2E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9169B367-0172-EE52-FBB0-B1F019E72FD0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879C0307-31EF-91C9-FAFA-BE410520DF9C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325641" y="2297316"/>
            <a:ext cx="9142976" cy="465993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CDC47589-1CF3-74B7-A2CF-C6AECFBD2E90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1325641" y="7548904"/>
            <a:ext cx="7360429" cy="378896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2E12F41D-3DF2-F521-81D1-09A7DA62ACE2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325641" y="7548904"/>
            <a:ext cx="10085870" cy="385022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690B5543-FB73-368C-B02C-719EB4A1631B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DC92A94B-84CB-1B3F-370B-AD5EB11BE8B8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V="1">
            <a:off x="679063" y="2754769"/>
            <a:ext cx="1344977" cy="420247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47024579-CE35-771E-671A-FBD929DB4D8E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A270F3E0-AA48-D5C7-F4B8-B48F649C1250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B787AC3A-7086-D067-2D4C-6586485F6778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8A6EE11A-8C2C-1165-79ED-8E59959F34D6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1459552" y="7253075"/>
            <a:ext cx="11565108" cy="26681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00527F6-5E8B-9198-5F15-3E08E3A3BEE0}"/>
              </a:ext>
            </a:extLst>
          </p:cNvPr>
          <p:cNvSpPr txBox="1"/>
          <p:nvPr/>
        </p:nvSpPr>
        <p:spPr>
          <a:xfrm>
            <a:off x="7516147" y="77545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CC363E-95C2-45D8-30B0-152F5E69D1F9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216DD1-C1DE-5D50-9897-E05011696764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DDBE4C-9E07-88B5-0782-B533C9318635}"/>
              </a:ext>
            </a:extLst>
          </p:cNvPr>
          <p:cNvSpPr txBox="1"/>
          <p:nvPr/>
        </p:nvSpPr>
        <p:spPr>
          <a:xfrm>
            <a:off x="838163" y="3935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18F332-32A8-4E30-6F8C-40D49ECA91AF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5E8D18-2E19-E0D9-38AD-094EC141A723}"/>
              </a:ext>
            </a:extLst>
          </p:cNvPr>
          <p:cNvSpPr txBox="1"/>
          <p:nvPr/>
        </p:nvSpPr>
        <p:spPr>
          <a:xfrm>
            <a:off x="5001747" y="786290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BBD147-F43B-37CD-54AF-3FB6FFDB7A5C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35A8D5-F554-661B-7441-DA2ECCD95C95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235592-225F-E3E7-DFF4-FC230DCC5EF1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837AE7B-F422-2790-CEAB-ACFFAFB1EFC1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1D2FE1-AF9F-023E-EF48-06C097BD91CE}"/>
              </a:ext>
            </a:extLst>
          </p:cNvPr>
          <p:cNvSpPr txBox="1"/>
          <p:nvPr/>
        </p:nvSpPr>
        <p:spPr>
          <a:xfrm>
            <a:off x="4458876" y="8841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6E7B6F-08F2-33E9-6B56-BC4DC649C397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FC75589-F338-20E5-6C27-95D320E88B13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FE6FC7A-2C6E-8142-4E0B-CCE665A12D97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4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1ADC188-17E5-3D44-4C0E-F9F999983BE7}"/>
                  </a:ext>
                </a:extLst>
              </p:cNvPr>
              <p:cNvSpPr/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8F6EBA98-2F4C-FCC0-E5FE-1F7C476F73BE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C8AA449-3E3F-4942-44F6-CCB1196AD7D9}"/>
              </a:ext>
            </a:extLst>
          </p:cNvPr>
          <p:cNvSpPr/>
          <p:nvPr/>
        </p:nvSpPr>
        <p:spPr>
          <a:xfrm>
            <a:off x="14069457" y="7286908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8438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274A1C81-1AF7-1DCC-7A5A-E7635CAE5969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274A1C81-1AF7-1DCC-7A5A-E7635CAE5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545152" y="68347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325641" y="2297316"/>
            <a:ext cx="9142976" cy="465993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1325641" y="7548904"/>
            <a:ext cx="7360429" cy="378896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325641" y="7548904"/>
            <a:ext cx="10085870" cy="385022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V="1">
            <a:off x="679063" y="2754769"/>
            <a:ext cx="1344977" cy="420247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1459552" y="7253075"/>
            <a:ext cx="11565108" cy="26681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838163" y="3935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5001747" y="786290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5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EE626C7-6766-9873-9AD6-337855F4F2E9}"/>
              </a:ext>
            </a:extLst>
          </p:cNvPr>
          <p:cNvSpPr txBox="1"/>
          <p:nvPr/>
        </p:nvSpPr>
        <p:spPr>
          <a:xfrm>
            <a:off x="4458876" y="8841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CC409F-35E5-641D-6820-4EABB35DF9C5}"/>
              </a:ext>
            </a:extLst>
          </p:cNvPr>
          <p:cNvSpPr txBox="1"/>
          <p:nvPr/>
        </p:nvSpPr>
        <p:spPr>
          <a:xfrm>
            <a:off x="7516147" y="77545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4C601EA-1889-E6B9-68B2-FB258737353E}"/>
              </a:ext>
            </a:extLst>
          </p:cNvPr>
          <p:cNvSpPr/>
          <p:nvPr/>
        </p:nvSpPr>
        <p:spPr>
          <a:xfrm>
            <a:off x="14046348" y="6802960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40186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4BBC5BE-75CB-F64D-DFA0-BB2B91A31F7A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4BBC5BE-75CB-F64D-DFA0-BB2B91A31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545152" y="68347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325641" y="2297316"/>
            <a:ext cx="9142976" cy="465993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1325641" y="7548904"/>
            <a:ext cx="7360429" cy="378896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325641" y="7548904"/>
            <a:ext cx="10085870" cy="385022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V="1">
            <a:off x="679063" y="2754769"/>
            <a:ext cx="1344977" cy="420247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1459552" y="7253075"/>
            <a:ext cx="11565108" cy="26681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838163" y="3935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5001747" y="786290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10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4"/>
                <a:stretch>
                  <a:fillRect l="-1111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710AF0C-536F-B677-7AFF-5004539282C5}"/>
              </a:ext>
            </a:extLst>
          </p:cNvPr>
          <p:cNvSpPr txBox="1"/>
          <p:nvPr/>
        </p:nvSpPr>
        <p:spPr>
          <a:xfrm>
            <a:off x="4458876" y="8841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D5A16C-95A0-2FBC-C7AD-377A2D2017CA}"/>
              </a:ext>
            </a:extLst>
          </p:cNvPr>
          <p:cNvSpPr txBox="1"/>
          <p:nvPr/>
        </p:nvSpPr>
        <p:spPr>
          <a:xfrm>
            <a:off x="7516147" y="77545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5A68A4D-919F-0572-C567-4FBFBC128F02}"/>
              </a:ext>
            </a:extLst>
          </p:cNvPr>
          <p:cNvSpPr/>
          <p:nvPr/>
        </p:nvSpPr>
        <p:spPr>
          <a:xfrm>
            <a:off x="14025600" y="7286908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075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DECDA8E-381B-CF44-DD3B-27C33EFB63BA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DECDA8E-381B-CF44-DD3B-27C33EFB6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545152" y="68347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325641" y="2297316"/>
            <a:ext cx="9142976" cy="465993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1325641" y="7548904"/>
            <a:ext cx="7360429" cy="378896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325641" y="7548904"/>
            <a:ext cx="10085870" cy="385022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V="1">
            <a:off x="679063" y="2754769"/>
            <a:ext cx="1344977" cy="420247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1459552" y="7253075"/>
            <a:ext cx="11565108" cy="26681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838163" y="3935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5001747" y="786290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7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6E8F75B2-12E5-5D16-0DAA-157007D59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6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∞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1CB4C9DF-6A32-4BA1-AA5D-5D54D3D33C90}"/>
              </a:ext>
            </a:extLst>
          </p:cNvPr>
          <p:cNvSpPr txBox="1"/>
          <p:nvPr/>
        </p:nvSpPr>
        <p:spPr>
          <a:xfrm>
            <a:off x="4458876" y="8841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1A47C9-625B-58FE-D630-93F485BEBC1D}"/>
              </a:ext>
            </a:extLst>
          </p:cNvPr>
          <p:cNvSpPr txBox="1"/>
          <p:nvPr/>
        </p:nvSpPr>
        <p:spPr>
          <a:xfrm>
            <a:off x="7516147" y="77545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3CA8DE4-DC42-AA28-A82F-2996060AD1D9}"/>
              </a:ext>
            </a:extLst>
          </p:cNvPr>
          <p:cNvSpPr/>
          <p:nvPr/>
        </p:nvSpPr>
        <p:spPr>
          <a:xfrm>
            <a:off x="14098912" y="7814354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82178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map of a city&#10;&#10;Description automatically generated">
            <a:extLst>
              <a:ext uri="{FF2B5EF4-FFF2-40B4-BE49-F238E27FC236}">
                <a16:creationId xmlns:a16="http://schemas.microsoft.com/office/drawing/2014/main" id="{EEAB65E5-6E8E-3317-06BF-543B1494C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" y="1257300"/>
            <a:ext cx="22860575" cy="11193655"/>
          </a:xfrm>
          <a:prstGeom prst="rect">
            <a:avLst/>
          </a:prstGeom>
        </p:spPr>
      </p:pic>
      <p:sp>
        <p:nvSpPr>
          <p:cNvPr id="38" name="!!star2">
            <a:extLst>
              <a:ext uri="{FF2B5EF4-FFF2-40B4-BE49-F238E27FC236}">
                <a16:creationId xmlns:a16="http://schemas.microsoft.com/office/drawing/2014/main" id="{8D894062-9DC0-7F60-429A-4ECD2052C79B}"/>
              </a:ext>
            </a:extLst>
          </p:cNvPr>
          <p:cNvSpPr/>
          <p:nvPr/>
        </p:nvSpPr>
        <p:spPr>
          <a:xfrm>
            <a:off x="18361152" y="9052560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9" name="!!star3">
            <a:extLst>
              <a:ext uri="{FF2B5EF4-FFF2-40B4-BE49-F238E27FC236}">
                <a16:creationId xmlns:a16="http://schemas.microsoft.com/office/drawing/2014/main" id="{7ADE336B-3502-63E3-FA39-DB338FA9B159}"/>
              </a:ext>
            </a:extLst>
          </p:cNvPr>
          <p:cNvSpPr/>
          <p:nvPr/>
        </p:nvSpPr>
        <p:spPr>
          <a:xfrm>
            <a:off x="12003024" y="10155936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0" name="!!star1">
            <a:extLst>
              <a:ext uri="{FF2B5EF4-FFF2-40B4-BE49-F238E27FC236}">
                <a16:creationId xmlns:a16="http://schemas.microsoft.com/office/drawing/2014/main" id="{AD8597D0-62E0-6106-3284-285DAA28E0C3}"/>
              </a:ext>
            </a:extLst>
          </p:cNvPr>
          <p:cNvSpPr/>
          <p:nvPr/>
        </p:nvSpPr>
        <p:spPr>
          <a:xfrm>
            <a:off x="6794669" y="329217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!!star5">
            <a:extLst>
              <a:ext uri="{FF2B5EF4-FFF2-40B4-BE49-F238E27FC236}">
                <a16:creationId xmlns:a16="http://schemas.microsoft.com/office/drawing/2014/main" id="{8925A838-E425-DD9E-46FD-6571F0E60504}"/>
              </a:ext>
            </a:extLst>
          </p:cNvPr>
          <p:cNvSpPr/>
          <p:nvPr/>
        </p:nvSpPr>
        <p:spPr>
          <a:xfrm>
            <a:off x="9049791" y="690956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!!star4">
            <a:extLst>
              <a:ext uri="{FF2B5EF4-FFF2-40B4-BE49-F238E27FC236}">
                <a16:creationId xmlns:a16="http://schemas.microsoft.com/office/drawing/2014/main" id="{960A4CF8-1D4F-64D2-0DC6-D7146E2F4EB1}"/>
              </a:ext>
            </a:extLst>
          </p:cNvPr>
          <p:cNvSpPr/>
          <p:nvPr/>
        </p:nvSpPr>
        <p:spPr>
          <a:xfrm>
            <a:off x="7160429" y="1146251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8">
            <a:extLst>
              <a:ext uri="{FF2B5EF4-FFF2-40B4-BE49-F238E27FC236}">
                <a16:creationId xmlns:a16="http://schemas.microsoft.com/office/drawing/2014/main" id="{04EA47FE-CDFD-E9A8-8392-60F858A98973}"/>
              </a:ext>
            </a:extLst>
          </p:cNvPr>
          <p:cNvSpPr/>
          <p:nvPr/>
        </p:nvSpPr>
        <p:spPr>
          <a:xfrm>
            <a:off x="13970959" y="1852558"/>
            <a:ext cx="731520" cy="585216"/>
          </a:xfrm>
          <a:prstGeom prst="star4">
            <a:avLst/>
          </a:prstGeom>
          <a:gradFill>
            <a:gsLst>
              <a:gs pos="0">
                <a:schemeClr val="tx1"/>
              </a:gs>
              <a:gs pos="31000">
                <a:srgbClr val="941651"/>
              </a:gs>
              <a:gs pos="59000">
                <a:srgbClr val="7030A0"/>
              </a:gs>
              <a:gs pos="100000">
                <a:schemeClr val="accent6">
                  <a:lumMod val="5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3642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7204956-3A01-97E1-F890-3BCAF2BC5FBC}"/>
                  </a:ext>
                </a:extLst>
              </p:cNvPr>
              <p:cNvSpPr/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97204956-3A01-97E1-F890-3BCAF2BC5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7285" y="0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3BE779F-1545-2372-0C95-D417B7DB2291}"/>
              </a:ext>
            </a:extLst>
          </p:cNvPr>
          <p:cNvSpPr/>
          <p:nvPr/>
        </p:nvSpPr>
        <p:spPr>
          <a:xfrm>
            <a:off x="15240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8EFC96-D614-EE54-6664-71DAB914272C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F09B65-01EC-7F6E-BCFF-3AA21E8933BE}"/>
              </a:ext>
            </a:extLst>
          </p:cNvPr>
          <p:cNvSpPr/>
          <p:nvPr/>
        </p:nvSpPr>
        <p:spPr>
          <a:xfrm>
            <a:off x="2361999" y="12610694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6" name="!!star1">
            <a:extLst>
              <a:ext uri="{FF2B5EF4-FFF2-40B4-BE49-F238E27FC236}">
                <a16:creationId xmlns:a16="http://schemas.microsoft.com/office/drawing/2014/main" id="{D435F595-FD41-2A76-0147-3B8931718CD1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8">
            <a:extLst>
              <a:ext uri="{FF2B5EF4-FFF2-40B4-BE49-F238E27FC236}">
                <a16:creationId xmlns:a16="http://schemas.microsoft.com/office/drawing/2014/main" id="{D5DEBB8E-300B-5CA8-9DC3-7AFC03F00BC6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C465A792-3101-1B9A-9E5E-4911C6275D39}"/>
              </a:ext>
            </a:extLst>
          </p:cNvPr>
          <p:cNvSpPr/>
          <p:nvPr/>
        </p:nvSpPr>
        <p:spPr>
          <a:xfrm>
            <a:off x="545152" y="68347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270F1AFE-324B-43F7-3588-56AC90282E07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1E8B7C98-3CE3-3BFC-CD37-3AEBB0D2FE67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EF5CD941-5189-D733-5E0E-C0F1615F7494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12" name="!!df">
            <a:extLst>
              <a:ext uri="{FF2B5EF4-FFF2-40B4-BE49-F238E27FC236}">
                <a16:creationId xmlns:a16="http://schemas.microsoft.com/office/drawing/2014/main" id="{DE711549-1B01-36BA-450C-49ADE85345B7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!!af">
            <a:extLst>
              <a:ext uri="{FF2B5EF4-FFF2-40B4-BE49-F238E27FC236}">
                <a16:creationId xmlns:a16="http://schemas.microsoft.com/office/drawing/2014/main" id="{085FB16E-8D31-4451-5EE6-2C6F3883680D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!!bd">
            <a:extLst>
              <a:ext uri="{FF2B5EF4-FFF2-40B4-BE49-F238E27FC236}">
                <a16:creationId xmlns:a16="http://schemas.microsoft.com/office/drawing/2014/main" id="{E49CC4B4-66D6-F2B2-08B3-8E1C1499AB80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1325641" y="2297316"/>
            <a:ext cx="9142976" cy="465993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!!bc">
            <a:extLst>
              <a:ext uri="{FF2B5EF4-FFF2-40B4-BE49-F238E27FC236}">
                <a16:creationId xmlns:a16="http://schemas.microsoft.com/office/drawing/2014/main" id="{6CD4B9A7-D05B-59CB-1360-C9BCFEB63EF8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1325641" y="7548904"/>
            <a:ext cx="7360429" cy="378896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!!be">
            <a:extLst>
              <a:ext uri="{FF2B5EF4-FFF2-40B4-BE49-F238E27FC236}">
                <a16:creationId xmlns:a16="http://schemas.microsoft.com/office/drawing/2014/main" id="{572F3390-B224-1FDB-96C7-26B0FD7FCE59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1325641" y="7548904"/>
            <a:ext cx="10085870" cy="385022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!!ef">
            <a:extLst>
              <a:ext uri="{FF2B5EF4-FFF2-40B4-BE49-F238E27FC236}">
                <a16:creationId xmlns:a16="http://schemas.microsoft.com/office/drawing/2014/main" id="{D39BF951-F3EA-4208-02EB-4E11D88E5BFA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!!ab">
            <a:extLst>
              <a:ext uri="{FF2B5EF4-FFF2-40B4-BE49-F238E27FC236}">
                <a16:creationId xmlns:a16="http://schemas.microsoft.com/office/drawing/2014/main" id="{25224FFB-4E74-53F3-41EE-F5F4C104902D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V="1">
            <a:off x="679063" y="2754769"/>
            <a:ext cx="1344977" cy="420247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!!ad">
            <a:extLst>
              <a:ext uri="{FF2B5EF4-FFF2-40B4-BE49-F238E27FC236}">
                <a16:creationId xmlns:a16="http://schemas.microsoft.com/office/drawing/2014/main" id="{E82DEA51-7158-AE4E-47E9-9480E31551DF}"/>
              </a:ext>
            </a:extLst>
          </p:cNvPr>
          <p:cNvCxnSpPr>
            <a:cxnSpLocks/>
            <a:stCxn id="7" idx="2"/>
            <a:endCxn id="6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!!ac">
            <a:extLst>
              <a:ext uri="{FF2B5EF4-FFF2-40B4-BE49-F238E27FC236}">
                <a16:creationId xmlns:a16="http://schemas.microsoft.com/office/drawing/2014/main" id="{180976C3-50A3-A7DC-1E7B-0111C56FAA17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!!ce">
            <a:extLst>
              <a:ext uri="{FF2B5EF4-FFF2-40B4-BE49-F238E27FC236}">
                <a16:creationId xmlns:a16="http://schemas.microsoft.com/office/drawing/2014/main" id="{32B3661A-B70F-A289-8E04-A045296B46D3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!!bf">
            <a:extLst>
              <a:ext uri="{FF2B5EF4-FFF2-40B4-BE49-F238E27FC236}">
                <a16:creationId xmlns:a16="http://schemas.microsoft.com/office/drawing/2014/main" id="{C87CC2FC-2F7E-709D-E21F-DE0BA61D438E}"/>
              </a:ext>
            </a:extLst>
          </p:cNvPr>
          <p:cNvCxnSpPr>
            <a:cxnSpLocks/>
            <a:stCxn id="11" idx="1"/>
            <a:endCxn id="8" idx="6"/>
          </p:cNvCxnSpPr>
          <p:nvPr/>
        </p:nvCxnSpPr>
        <p:spPr>
          <a:xfrm flipH="1" flipV="1">
            <a:off x="1459552" y="7253075"/>
            <a:ext cx="11565108" cy="26681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C6430A-35BC-6044-1E2E-57303C40CDA1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44DB63-21BA-6746-FEC1-EA408E73C2E7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CD45-2831-9D1A-FEC2-F2BCA3A1CA41}"/>
              </a:ext>
            </a:extLst>
          </p:cNvPr>
          <p:cNvSpPr txBox="1"/>
          <p:nvPr/>
        </p:nvSpPr>
        <p:spPr>
          <a:xfrm>
            <a:off x="838163" y="393530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8BCC1-203E-A306-9DBD-06A18CE1B435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1DBA24-12C3-2EA2-A3B7-12A896572827}"/>
              </a:ext>
            </a:extLst>
          </p:cNvPr>
          <p:cNvSpPr txBox="1"/>
          <p:nvPr/>
        </p:nvSpPr>
        <p:spPr>
          <a:xfrm>
            <a:off x="5001747" y="786290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B84A35-874D-B164-5AFA-6A8A89589CC8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A91676-3740-DA00-A818-42F2D92BA641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4AFF13-CF7E-AA27-D89D-613294D624BA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811CDD-A7D1-E9B3-EC36-99DFF8877074}"/>
              </a:ext>
            </a:extLst>
          </p:cNvPr>
          <p:cNvSpPr/>
          <p:nvPr/>
        </p:nvSpPr>
        <p:spPr>
          <a:xfrm>
            <a:off x="9439051" y="12467190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S’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E5A192-449A-426E-BFDE-BC32DBC80483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/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5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66F2ABF0-3E8F-3254-FDE1-8FEEC0FA1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06" y="541464"/>
                <a:ext cx="796194" cy="7945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/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2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C45F5ABF-3EAC-0E32-FA94-5C31CB99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72" y="11816150"/>
                <a:ext cx="796194" cy="794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/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4000" dirty="0">
                    <a:solidFill>
                      <a:schemeClr val="tx1"/>
                    </a:solidFill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3</m:t>
                    </m:r>
                  </m:oMath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4F09AE4C-E31F-B891-668B-D67E14793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6014" y="11267055"/>
                <a:ext cx="796194" cy="7945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B81B1FC9-BB40-0B3C-461C-34181E6915E1}"/>
              </a:ext>
            </a:extLst>
          </p:cNvPr>
          <p:cNvSpPr/>
          <p:nvPr/>
        </p:nvSpPr>
        <p:spPr>
          <a:xfrm>
            <a:off x="13983428" y="1047653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Visualize this algorithm fully.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796722-BD54-7A6F-5BD8-F92E156CFA1E}"/>
              </a:ext>
            </a:extLst>
          </p:cNvPr>
          <p:cNvSpPr txBox="1"/>
          <p:nvPr/>
        </p:nvSpPr>
        <p:spPr>
          <a:xfrm>
            <a:off x="4458876" y="88416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668F7F-C1FF-B3DC-F451-E4BE0BC43763}"/>
              </a:ext>
            </a:extLst>
          </p:cNvPr>
          <p:cNvSpPr txBox="1"/>
          <p:nvPr/>
        </p:nvSpPr>
        <p:spPr>
          <a:xfrm>
            <a:off x="7516147" y="77545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4229A3B-585B-423B-68E6-A44C5442D90F}"/>
                  </a:ext>
                </a:extLst>
              </p:cNvPr>
              <p:cNvSpPr/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solidFill>
                <a:srgbClr val="7030A0">
                  <a:alpha val="33000"/>
                </a:srgb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defTabSz="82550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7</m:t>
                      </m:r>
                    </m:oMath>
                  </m:oMathPara>
                </a14:m>
                <a:endParaRPr lang="en-US" sz="4000" b="0" dirty="0">
                  <a:solidFill>
                    <a:schemeClr val="tx1"/>
                  </a:solidFill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A4229A3B-585B-423B-68E6-A44C5442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532" y="6340448"/>
                <a:ext cx="996896" cy="7945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869007A-EAD9-721C-876D-569DB9285553}"/>
              </a:ext>
            </a:extLst>
          </p:cNvPr>
          <p:cNvSpPr/>
          <p:nvPr/>
        </p:nvSpPr>
        <p:spPr>
          <a:xfrm>
            <a:off x="14027285" y="4899354"/>
            <a:ext cx="10206000" cy="576000"/>
          </a:xfrm>
          <a:prstGeom prst="roundRect">
            <a:avLst/>
          </a:prstGeom>
          <a:solidFill>
            <a:schemeClr val="accent1">
              <a:lumMod val="75000"/>
              <a:alpha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4553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3CB8EDD-A53B-5D54-FE27-C608959FE4C0}"/>
              </a:ext>
            </a:extLst>
          </p:cNvPr>
          <p:cNvSpPr/>
          <p:nvPr/>
        </p:nvSpPr>
        <p:spPr>
          <a:xfrm>
            <a:off x="11367228" y="6858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How would you implement this algorithm?</a:t>
            </a:r>
          </a:p>
        </p:txBody>
      </p:sp>
      <p:sp>
        <p:nvSpPr>
          <p:cNvPr id="4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20565-6B72-B446-0A8F-E9480D5F91D7}"/>
              </a:ext>
            </a:extLst>
          </p:cNvPr>
          <p:cNvSpPr/>
          <p:nvPr/>
        </p:nvSpPr>
        <p:spPr>
          <a:xfrm>
            <a:off x="11367228" y="25146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Heaps!!!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90EAE0C-8125-B412-7770-E29C53436868}"/>
                  </a:ext>
                </a:extLst>
              </p:cNvPr>
              <p:cNvSpPr/>
              <p:nvPr/>
            </p:nvSpPr>
            <p:spPr>
              <a:xfrm>
                <a:off x="430554" y="417444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90EAE0C-8125-B412-7770-E29C53436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54" y="417444"/>
                <a:ext cx="10204315" cy="88307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2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7FAFE9B-B80E-A736-6AA3-0E2B0A315107}"/>
              </a:ext>
            </a:extLst>
          </p:cNvPr>
          <p:cNvSpPr/>
          <p:nvPr/>
        </p:nvSpPr>
        <p:spPr>
          <a:xfrm>
            <a:off x="670874" y="409353"/>
            <a:ext cx="23060995" cy="190854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dirty="0">
                <a:solidFill>
                  <a:srgbClr val="7030A0"/>
                </a:solidFill>
                <a:latin typeface="Bradley Hand" pitchFamily="2" charset="77"/>
              </a:rPr>
              <a:t>A quick detour: Heaps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6086FB16-2B65-A59E-6BB6-53BAD990429A}"/>
              </a:ext>
            </a:extLst>
          </p:cNvPr>
          <p:cNvSpPr/>
          <p:nvPr/>
        </p:nvSpPr>
        <p:spPr>
          <a:xfrm>
            <a:off x="670875" y="3219892"/>
            <a:ext cx="8664512" cy="56476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dirty="0">
                <a:solidFill>
                  <a:srgbClr val="7030A0"/>
                </a:solidFill>
                <a:latin typeface="Bradley Hand" pitchFamily="2" charset="77"/>
              </a:rPr>
              <a:t>Operations on Heaps</a:t>
            </a:r>
          </a:p>
          <a:p>
            <a:pPr marL="685800" indent="-6858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dirty="0">
                <a:solidFill>
                  <a:srgbClr val="7030A0"/>
                </a:solidFill>
                <a:latin typeface="Bradley Hand" pitchFamily="2" charset="77"/>
              </a:rPr>
              <a:t>Inserting a key</a:t>
            </a:r>
          </a:p>
          <a:p>
            <a:pPr marL="685800" indent="-6858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dirty="0">
                <a:solidFill>
                  <a:srgbClr val="7030A0"/>
                </a:solidFill>
                <a:latin typeface="Bradley Hand" pitchFamily="2" charset="77"/>
              </a:rPr>
              <a:t>Deleting the minimum</a:t>
            </a:r>
          </a:p>
          <a:p>
            <a:pPr marL="685800" indent="-6858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dirty="0">
                <a:solidFill>
                  <a:srgbClr val="7030A0"/>
                </a:solidFill>
                <a:latin typeface="Bradley Hand" pitchFamily="2" charset="77"/>
              </a:rPr>
              <a:t>Decreasing a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CADFDF3-81C6-8E57-8272-9ADEC2D73609}"/>
                  </a:ext>
                </a:extLst>
              </p:cNvPr>
              <p:cNvSpPr/>
              <p:nvPr/>
            </p:nvSpPr>
            <p:spPr>
              <a:xfrm>
                <a:off x="9821969" y="5249178"/>
                <a:ext cx="3321201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CADFDF3-81C6-8E57-8272-9ADEC2D73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69" y="5249178"/>
                <a:ext cx="3321201" cy="794544"/>
              </a:xfrm>
              <a:prstGeom prst="roundRect">
                <a:avLst/>
              </a:prstGeom>
              <a:blipFill>
                <a:blip r:embed="rId2"/>
                <a:stretch>
                  <a:fillRect b="-1643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291D76F-DF64-F907-8540-8BA0F2FAD465}"/>
                  </a:ext>
                </a:extLst>
              </p:cNvPr>
              <p:cNvSpPr/>
              <p:nvPr/>
            </p:nvSpPr>
            <p:spPr>
              <a:xfrm>
                <a:off x="9821969" y="6117180"/>
                <a:ext cx="3321201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7291D76F-DF64-F907-8540-8BA0F2F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69" y="6117180"/>
                <a:ext cx="3321201" cy="794544"/>
              </a:xfrm>
              <a:prstGeom prst="roundRect">
                <a:avLst/>
              </a:prstGeom>
              <a:blipFill>
                <a:blip r:embed="rId3"/>
                <a:stretch>
                  <a:fillRect b="-16216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38019E4-0785-2106-7945-9BA92DC767B8}"/>
                  </a:ext>
                </a:extLst>
              </p:cNvPr>
              <p:cNvSpPr/>
              <p:nvPr/>
            </p:nvSpPr>
            <p:spPr>
              <a:xfrm>
                <a:off x="9821969" y="6985182"/>
                <a:ext cx="3321201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38019E4-0785-2106-7945-9BA92DC76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69" y="6985182"/>
                <a:ext cx="3321201" cy="794544"/>
              </a:xfrm>
              <a:prstGeom prst="roundRect">
                <a:avLst/>
              </a:prstGeom>
              <a:blipFill>
                <a:blip r:embed="rId4"/>
                <a:stretch>
                  <a:fillRect b="-1643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72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CF28318F-E7D8-D49A-28E1-6FD877E8E33A}"/>
                  </a:ext>
                </a:extLst>
              </p:cNvPr>
              <p:cNvSpPr/>
              <p:nvPr/>
            </p:nvSpPr>
            <p:spPr>
              <a:xfrm>
                <a:off x="438002" y="637247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CF28318F-E7D8-D49A-28E1-6FD877E8E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2" y="637247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3CB8EDD-A53B-5D54-FE27-C608959FE4C0}"/>
              </a:ext>
            </a:extLst>
          </p:cNvPr>
          <p:cNvSpPr/>
          <p:nvPr/>
        </p:nvSpPr>
        <p:spPr>
          <a:xfrm>
            <a:off x="11367228" y="6858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How would you implement this algorithm?</a:t>
            </a:r>
          </a:p>
        </p:txBody>
      </p:sp>
      <p:sp>
        <p:nvSpPr>
          <p:cNvPr id="4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20565-6B72-B446-0A8F-E9480D5F91D7}"/>
              </a:ext>
            </a:extLst>
          </p:cNvPr>
          <p:cNvSpPr/>
          <p:nvPr/>
        </p:nvSpPr>
        <p:spPr>
          <a:xfrm>
            <a:off x="11367228" y="25146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Heaps!!!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CAADC5-E6EE-1920-BC59-D2C95DBB8D07}"/>
                  </a:ext>
                </a:extLst>
              </p:cNvPr>
              <p:cNvSpPr/>
              <p:nvPr/>
            </p:nvSpPr>
            <p:spPr>
              <a:xfrm>
                <a:off x="6934200" y="2976507"/>
                <a:ext cx="1981201" cy="5902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𝑂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(</m:t>
                      </m:r>
                      <m:func>
                        <m:func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log</m:t>
                          </m:r>
                        </m:fName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𝑛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1CAADC5-E6EE-1920-BC59-D2C95DBB8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2976507"/>
                <a:ext cx="1981201" cy="59023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7CE3C6-2A40-9FFE-10EC-659764303666}"/>
                  </a:ext>
                </a:extLst>
              </p:cNvPr>
              <p:cNvSpPr/>
              <p:nvPr/>
            </p:nvSpPr>
            <p:spPr>
              <a:xfrm>
                <a:off x="8324850" y="4462407"/>
                <a:ext cx="1981201" cy="5902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𝑂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(</m:t>
                      </m:r>
                      <m:func>
                        <m:func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log</m:t>
                          </m:r>
                        </m:fName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𝑛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D7CE3C6-2A40-9FFE-10EC-659764303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4462407"/>
                <a:ext cx="1981201" cy="59023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75176FB6-2893-B2BD-37DA-1260287FF2A5}"/>
                  </a:ext>
                </a:extLst>
              </p:cNvPr>
              <p:cNvSpPr/>
              <p:nvPr/>
            </p:nvSpPr>
            <p:spPr>
              <a:xfrm>
                <a:off x="11830050" y="5967357"/>
                <a:ext cx="1981201" cy="5902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𝑂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(</m:t>
                      </m:r>
                      <m:func>
                        <m:func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log</m:t>
                          </m:r>
                        </m:fName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𝑛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75176FB6-2893-B2BD-37DA-1260287FF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050" y="5967357"/>
                <a:ext cx="1981201" cy="59023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291EE65-15AA-92E9-B3DC-0475E9525C8B}"/>
                  </a:ext>
                </a:extLst>
              </p:cNvPr>
              <p:cNvSpPr/>
              <p:nvPr/>
            </p:nvSpPr>
            <p:spPr>
              <a:xfrm>
                <a:off x="10160285" y="8390699"/>
                <a:ext cx="1981201" cy="5902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𝑂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(</m:t>
                      </m:r>
                      <m:func>
                        <m:func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log</m:t>
                          </m:r>
                        </m:fName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𝑛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6291EE65-15AA-92E9-B3DC-0475E9525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285" y="8390699"/>
                <a:ext cx="1981201" cy="59023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70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2FB5BA9-45F0-9A44-5AE4-279A072F6FD5}"/>
                  </a:ext>
                </a:extLst>
              </p:cNvPr>
              <p:cNvSpPr/>
              <p:nvPr/>
            </p:nvSpPr>
            <p:spPr>
              <a:xfrm>
                <a:off x="438002" y="637247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2FB5BA9-45F0-9A44-5AE4-279A072F6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2" y="637247"/>
                <a:ext cx="10204315" cy="883078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3CB8EDD-A53B-5D54-FE27-C608959FE4C0}"/>
              </a:ext>
            </a:extLst>
          </p:cNvPr>
          <p:cNvSpPr/>
          <p:nvPr/>
        </p:nvSpPr>
        <p:spPr>
          <a:xfrm>
            <a:off x="11367228" y="6858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How would you implement this algorithm?</a:t>
            </a:r>
          </a:p>
        </p:txBody>
      </p:sp>
      <p:sp>
        <p:nvSpPr>
          <p:cNvPr id="4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20565-6B72-B446-0A8F-E9480D5F91D7}"/>
              </a:ext>
            </a:extLst>
          </p:cNvPr>
          <p:cNvSpPr/>
          <p:nvPr/>
        </p:nvSpPr>
        <p:spPr>
          <a:xfrm>
            <a:off x="11367228" y="25146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Heaps!!!</a:t>
            </a:r>
          </a:p>
        </p:txBody>
      </p:sp>
      <p:sp>
        <p:nvSpPr>
          <p:cNvPr id="1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D1EB2B8-2B9D-D641-B47A-C313FFB1745D}"/>
              </a:ext>
            </a:extLst>
          </p:cNvPr>
          <p:cNvSpPr/>
          <p:nvPr/>
        </p:nvSpPr>
        <p:spPr>
          <a:xfrm>
            <a:off x="11367228" y="43434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b="1" dirty="0">
                <a:solidFill>
                  <a:srgbClr val="7030A0"/>
                </a:solidFill>
                <a:latin typeface="Bradley Hand" pitchFamily="2" charset="77"/>
              </a:rPr>
              <a:t>What is the running time of the algorithm?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99E8F42-F74E-C4DC-1102-44BF2379BD6E}"/>
              </a:ext>
            </a:extLst>
          </p:cNvPr>
          <p:cNvSpPr/>
          <p:nvPr/>
        </p:nvSpPr>
        <p:spPr>
          <a:xfrm>
            <a:off x="5866521" y="2514600"/>
            <a:ext cx="571500" cy="1093749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458C5F8-7B6B-B80B-271F-99E25EDF1E8B}"/>
                  </a:ext>
                </a:extLst>
              </p:cNvPr>
              <p:cNvSpPr/>
              <p:nvPr/>
            </p:nvSpPr>
            <p:spPr>
              <a:xfrm>
                <a:off x="6908648" y="2660250"/>
                <a:ext cx="3321201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458C5F8-7B6B-B80B-271F-99E25EDF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48" y="2660250"/>
                <a:ext cx="3321201" cy="794544"/>
              </a:xfrm>
              <a:prstGeom prst="roundRect">
                <a:avLst/>
              </a:prstGeom>
              <a:blipFill>
                <a:blip r:embed="rId3"/>
                <a:stretch>
                  <a:fillRect b="-14865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11C47CE8-9481-55B5-5B45-DBD81C8A356C}"/>
              </a:ext>
            </a:extLst>
          </p:cNvPr>
          <p:cNvSpPr/>
          <p:nvPr/>
        </p:nvSpPr>
        <p:spPr>
          <a:xfrm>
            <a:off x="6742821" y="4197750"/>
            <a:ext cx="571500" cy="1093749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91233CA0-BF8B-6EEC-405F-E0D3CEA512EB}"/>
                  </a:ext>
                </a:extLst>
              </p:cNvPr>
              <p:cNvSpPr/>
              <p:nvPr/>
            </p:nvSpPr>
            <p:spPr>
              <a:xfrm>
                <a:off x="7314322" y="4343400"/>
                <a:ext cx="379182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deg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s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91233CA0-BF8B-6EEC-405F-E0D3CEA51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22" y="4343400"/>
                <a:ext cx="3791828" cy="794544"/>
              </a:xfrm>
              <a:prstGeom prst="roundRect">
                <a:avLst/>
              </a:prstGeom>
              <a:blipFill>
                <a:blip r:embed="rId4"/>
                <a:stretch>
                  <a:fillRect l="-1294" t="-1370" r="-1294" b="-1643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68192BA0-B717-1A10-048D-66B4AA90F18D}"/>
              </a:ext>
            </a:extLst>
          </p:cNvPr>
          <p:cNvSpPr/>
          <p:nvPr/>
        </p:nvSpPr>
        <p:spPr>
          <a:xfrm>
            <a:off x="7173517" y="7637863"/>
            <a:ext cx="571500" cy="1526015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1CB1779-970C-63D7-AAB2-E344468DE197}"/>
                  </a:ext>
                </a:extLst>
              </p:cNvPr>
              <p:cNvSpPr/>
              <p:nvPr/>
            </p:nvSpPr>
            <p:spPr>
              <a:xfrm>
                <a:off x="7745017" y="8049553"/>
                <a:ext cx="379182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deg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v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1CB1779-970C-63D7-AAB2-E344468DE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17" y="8049553"/>
                <a:ext cx="3791828" cy="794544"/>
              </a:xfrm>
              <a:prstGeom prst="roundRect">
                <a:avLst/>
              </a:prstGeom>
              <a:blipFill>
                <a:blip r:embed="rId5"/>
                <a:stretch>
                  <a:fillRect l="-1942" r="-1618" b="-16216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5" grpId="0" animBg="1"/>
          <p:bldP spid="16" grpId="0" animBg="1"/>
          <p:bldP spid="5" grpId="0" animBg="1"/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 animBg="1"/>
          <p:bldP spid="13" grpId="0" animBg="1"/>
          <p:bldP spid="15" grpId="0" animBg="1"/>
          <p:bldP spid="16" grpId="0" animBg="1"/>
          <p:bldP spid="5" grpId="0" animBg="1"/>
          <p:bldP spid="6" grpId="0" animBg="1"/>
        </p:bldLst>
      </p:timing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C3AA676-F348-EF9A-4B23-52FFCA921CAB}"/>
                  </a:ext>
                </a:extLst>
              </p:cNvPr>
              <p:cNvSpPr/>
              <p:nvPr/>
            </p:nvSpPr>
            <p:spPr>
              <a:xfrm>
                <a:off x="438002" y="637247"/>
                <a:ext cx="10204315" cy="883078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200" u="none" strike="noStrike" normalizeH="0" baseline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</a:t>
                </a:r>
                <a:r>
                  <a:rPr kumimoji="0" lang="en-US" sz="3200" u="none" strike="noStrike" normalizeH="0" baseline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←{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kumimoji="0" lang="en-US" sz="3200" b="0" i="1" u="none" strike="noStrike" normalizeH="0" baseline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𝑀𝑆𝑇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∈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−{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}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←∞,∅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𝑠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𝑠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while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𝑉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be the vertex with minimum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kumimoji="0" lang="en-US" sz="3200" b="0" i="1" u="none" strike="noStrike" normalizeH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value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remove it from </a:t>
                </a:r>
                <a:r>
                  <a:rPr kumimoji="0" lang="en-US" sz="3200" u="none" strike="noStrike" normalizeH="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S’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Add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the MST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neighbor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𝑆</m:t>
                    </m:r>
                    <m:r>
                      <a:rPr lang="en-US" sz="3200" i="1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′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&gt;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         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𝑚𝑖𝑛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𝑒𝑑𝑔𝑒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𝑤𝑡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𝑣</m:t>
                        </m:r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,(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BC3AA676-F348-EF9A-4B23-52FFCA921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02" y="637247"/>
                <a:ext cx="10204315" cy="883078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3CB8EDD-A53B-5D54-FE27-C608959FE4C0}"/>
              </a:ext>
            </a:extLst>
          </p:cNvPr>
          <p:cNvSpPr/>
          <p:nvPr/>
        </p:nvSpPr>
        <p:spPr>
          <a:xfrm>
            <a:off x="11367228" y="6858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How would you implement this algorithm?</a:t>
            </a:r>
          </a:p>
        </p:txBody>
      </p:sp>
      <p:sp>
        <p:nvSpPr>
          <p:cNvPr id="4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20565-6B72-B446-0A8F-E9480D5F91D7}"/>
              </a:ext>
            </a:extLst>
          </p:cNvPr>
          <p:cNvSpPr/>
          <p:nvPr/>
        </p:nvSpPr>
        <p:spPr>
          <a:xfrm>
            <a:off x="11367228" y="25146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Heaps!!!</a:t>
            </a:r>
          </a:p>
        </p:txBody>
      </p:sp>
      <p:sp>
        <p:nvSpPr>
          <p:cNvPr id="1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D1EB2B8-2B9D-D641-B47A-C313FFB1745D}"/>
              </a:ext>
            </a:extLst>
          </p:cNvPr>
          <p:cNvSpPr/>
          <p:nvPr/>
        </p:nvSpPr>
        <p:spPr>
          <a:xfrm>
            <a:off x="11367228" y="43434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b="1" dirty="0">
                <a:solidFill>
                  <a:srgbClr val="7030A0"/>
                </a:solidFill>
                <a:latin typeface="Bradley Hand" pitchFamily="2" charset="77"/>
              </a:rPr>
              <a:t>What is the running time of the algorithm?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99E8F42-F74E-C4DC-1102-44BF2379BD6E}"/>
              </a:ext>
            </a:extLst>
          </p:cNvPr>
          <p:cNvSpPr/>
          <p:nvPr/>
        </p:nvSpPr>
        <p:spPr>
          <a:xfrm>
            <a:off x="5866521" y="2514600"/>
            <a:ext cx="571500" cy="1093749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458C5F8-7B6B-B80B-271F-99E25EDF1E8B}"/>
                  </a:ext>
                </a:extLst>
              </p:cNvPr>
              <p:cNvSpPr/>
              <p:nvPr/>
            </p:nvSpPr>
            <p:spPr>
              <a:xfrm>
                <a:off x="6908648" y="2660250"/>
                <a:ext cx="3321201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458C5F8-7B6B-B80B-271F-99E25EDF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48" y="2660250"/>
                <a:ext cx="3321201" cy="794544"/>
              </a:xfrm>
              <a:prstGeom prst="roundRect">
                <a:avLst/>
              </a:prstGeom>
              <a:blipFill>
                <a:blip r:embed="rId4"/>
                <a:stretch>
                  <a:fillRect b="-14865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11C47CE8-9481-55B5-5B45-DBD81C8A356C}"/>
              </a:ext>
            </a:extLst>
          </p:cNvPr>
          <p:cNvSpPr/>
          <p:nvPr/>
        </p:nvSpPr>
        <p:spPr>
          <a:xfrm>
            <a:off x="6742821" y="4197750"/>
            <a:ext cx="571500" cy="1093749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91233CA0-BF8B-6EEC-405F-E0D3CEA512EB}"/>
                  </a:ext>
                </a:extLst>
              </p:cNvPr>
              <p:cNvSpPr/>
              <p:nvPr/>
            </p:nvSpPr>
            <p:spPr>
              <a:xfrm>
                <a:off x="7314322" y="4343400"/>
                <a:ext cx="379182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deg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s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91233CA0-BF8B-6EEC-405F-E0D3CEA51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322" y="4343400"/>
                <a:ext cx="3791828" cy="794544"/>
              </a:xfrm>
              <a:prstGeom prst="roundRect">
                <a:avLst/>
              </a:prstGeom>
              <a:blipFill>
                <a:blip r:embed="rId5"/>
                <a:stretch>
                  <a:fillRect l="-1294" t="-1370" r="-1294" b="-1643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B420829-5547-F795-4E93-75447ACEF4B1}"/>
              </a:ext>
            </a:extLst>
          </p:cNvPr>
          <p:cNvSpPr/>
          <p:nvPr/>
        </p:nvSpPr>
        <p:spPr>
          <a:xfrm>
            <a:off x="11367228" y="6172200"/>
            <a:ext cx="12737372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b="1" dirty="0">
                <a:solidFill>
                  <a:srgbClr val="7030A0"/>
                </a:solidFill>
                <a:latin typeface="Bradley Hand" pitchFamily="2" charset="77"/>
              </a:rPr>
              <a:t>Observation: Every time a vertex v is removed from the heap, we do a work of </a:t>
            </a:r>
            <a:r>
              <a:rPr lang="en-IN" sz="4000" b="1" dirty="0" err="1">
                <a:solidFill>
                  <a:srgbClr val="7030A0"/>
                </a:solidFill>
                <a:latin typeface="Bradley Hand" pitchFamily="2" charset="77"/>
              </a:rPr>
              <a:t>deg</a:t>
            </a:r>
            <a:r>
              <a:rPr lang="en-IN" sz="4000" b="1" dirty="0">
                <a:solidFill>
                  <a:srgbClr val="7030A0"/>
                </a:solidFill>
                <a:latin typeface="Bradley Hand" pitchFamily="2" charset="77"/>
              </a:rPr>
              <a:t>(v) log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here are   children standing in a line. Each child has a rating associated with him/her.">
                <a:extLst>
                  <a:ext uri="{FF2B5EF4-FFF2-40B4-BE49-F238E27FC236}">
                    <a16:creationId xmlns:a16="http://schemas.microsoft.com/office/drawing/2014/main" id="{6ABF4A90-3582-97DA-B3B3-896B0E6FF770}"/>
                  </a:ext>
                </a:extLst>
              </p:cNvPr>
              <p:cNvSpPr/>
              <p:nvPr/>
            </p:nvSpPr>
            <p:spPr>
              <a:xfrm>
                <a:off x="11367228" y="8001000"/>
                <a:ext cx="12737372" cy="3009900"/>
              </a:xfrm>
              <a:prstGeom prst="roundRect">
                <a:avLst>
                  <a:gd name="adj" fmla="val 5932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0"/>
                      <a:lumOff val="100000"/>
                    </a:schemeClr>
                  </a:gs>
                </a:gsLst>
                <a:lin ang="5461434" scaled="0"/>
              </a:grad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50800" tIns="50800" rIns="50800" bIns="50800" numCol="1" anchor="ctr"/>
              <a:lstStyle/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b="1" dirty="0">
                    <a:solidFill>
                      <a:srgbClr val="7030A0"/>
                    </a:solidFill>
                    <a:latin typeface="Bradley Hand" pitchFamily="2" charset="77"/>
                  </a:rPr>
                  <a:t>The running time is 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b="1" dirty="0">
                    <a:solidFill>
                      <a:srgbClr val="7030A0"/>
                    </a:solidFill>
                    <a:latin typeface="Bradley Hand" pitchFamily="2" charset="77"/>
                  </a:rPr>
                  <a:t>= n log n + </a:t>
                </a:r>
                <a:r>
                  <a:rPr lang="en-IN" sz="4000" b="1" dirty="0" err="1">
                    <a:solidFill>
                      <a:srgbClr val="7030A0"/>
                    </a:solidFill>
                    <a:latin typeface="Bradley Hand" pitchFamily="2" charset="77"/>
                  </a:rPr>
                  <a:t>deg</a:t>
                </a:r>
                <a:r>
                  <a:rPr lang="en-IN" sz="4000" b="1" dirty="0">
                    <a:solidFill>
                      <a:srgbClr val="7030A0"/>
                    </a:solidFill>
                    <a:latin typeface="Bradley Hand" pitchFamily="2" charset="77"/>
                  </a:rPr>
                  <a:t>(s) log n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r>
                          <a:rPr lang="en-US" sz="4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𝒅𝒆𝒈</m:t>
                        </m:r>
                        <m:d>
                          <m:dPr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4000" b="1" dirty="0">
                    <a:solidFill>
                      <a:srgbClr val="7030A0"/>
                    </a:solidFill>
                    <a:latin typeface="Bradley Hand" pitchFamily="2" charset="77"/>
                  </a:rPr>
                  <a:t> log n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b="1" dirty="0">
                    <a:solidFill>
                      <a:srgbClr val="7030A0"/>
                    </a:solidFill>
                    <a:latin typeface="Bradley Hand" pitchFamily="2" charset="77"/>
                  </a:rPr>
                  <a:t>= n log n + 2m log n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b="1" dirty="0">
                    <a:solidFill>
                      <a:srgbClr val="7030A0"/>
                    </a:solidFill>
                    <a:latin typeface="Bradley Hand" pitchFamily="2" charset="77"/>
                  </a:rPr>
                  <a:t>=(2m+n) log n</a:t>
                </a:r>
              </a:p>
            </p:txBody>
          </p:sp>
        </mc:Choice>
        <mc:Fallback xmlns="">
          <p:sp>
            <p:nvSpPr>
              <p:cNvPr id="4" name="There are   children standing in a line. Each child has a rating associated with him/her.">
                <a:extLst>
                  <a:ext uri="{FF2B5EF4-FFF2-40B4-BE49-F238E27FC236}">
                    <a16:creationId xmlns:a16="http://schemas.microsoft.com/office/drawing/2014/main" id="{6ABF4A90-3582-97DA-B3B3-896B0E6FF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7228" y="8001000"/>
                <a:ext cx="12737372" cy="3009900"/>
              </a:xfrm>
              <a:prstGeom prst="roundRect">
                <a:avLst>
                  <a:gd name="adj" fmla="val 5932"/>
                </a:avLst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F6F18835-6D6F-A8DF-5FCD-964271382638}"/>
              </a:ext>
            </a:extLst>
          </p:cNvPr>
          <p:cNvSpPr/>
          <p:nvPr/>
        </p:nvSpPr>
        <p:spPr>
          <a:xfrm>
            <a:off x="7173517" y="7637863"/>
            <a:ext cx="571500" cy="1526015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FCFE8B7-31C3-E482-46E6-1321043C1909}"/>
                  </a:ext>
                </a:extLst>
              </p:cNvPr>
              <p:cNvSpPr/>
              <p:nvPr/>
            </p:nvSpPr>
            <p:spPr>
              <a:xfrm>
                <a:off x="7745017" y="8049553"/>
                <a:ext cx="379182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deg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v</m:t>
                    </m:r>
                    <m:r>
                      <a:rPr kumimoji="0" lang="en-US" sz="4000" b="0" i="0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</m:t>
                    </m:r>
                    <m:func>
                      <m:funcPr>
                        <m:ctrlP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40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log</m:t>
                        </m:r>
                      </m:fName>
                      <m:e>
                        <m:r>
                          <a:rPr kumimoji="0" lang="en-US" sz="4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Helvetica Neue Medium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func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FCFE8B7-31C3-E482-46E6-1321043C1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17" y="8049553"/>
                <a:ext cx="3791828" cy="794544"/>
              </a:xfrm>
              <a:prstGeom prst="roundRect">
                <a:avLst/>
              </a:prstGeom>
              <a:blipFill>
                <a:blip r:embed="rId7"/>
                <a:stretch>
                  <a:fillRect l="-1942" r="-1618" b="-16216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9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713DD7AA-207D-413A-6AA0-10BF0B53A58E}"/>
              </a:ext>
            </a:extLst>
          </p:cNvPr>
          <p:cNvSpPr/>
          <p:nvPr/>
        </p:nvSpPr>
        <p:spPr>
          <a:xfrm>
            <a:off x="692138" y="1855381"/>
            <a:ext cx="2308226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Write a complete code of Prim’s algorithm in your preferred </a:t>
            </a:r>
            <a:r>
              <a:rPr lang="en-IN" sz="4000">
                <a:solidFill>
                  <a:srgbClr val="7030A0"/>
                </a:solidFill>
                <a:latin typeface="Bradley Hand" pitchFamily="2" charset="77"/>
              </a:rPr>
              <a:t>programming language.</a:t>
            </a: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688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0BB9E43A-0891-1F92-FC34-9487FB23DB73}"/>
              </a:ext>
            </a:extLst>
          </p:cNvPr>
          <p:cNvSpPr/>
          <p:nvPr/>
        </p:nvSpPr>
        <p:spPr>
          <a:xfrm>
            <a:off x="6703229" y="311909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8">
            <a:extLst>
              <a:ext uri="{FF2B5EF4-FFF2-40B4-BE49-F238E27FC236}">
                <a16:creationId xmlns:a16="http://schemas.microsoft.com/office/drawing/2014/main" id="{E3A9234F-B81D-D62F-5298-D68C253C44A6}"/>
              </a:ext>
            </a:extLst>
          </p:cNvPr>
          <p:cNvSpPr/>
          <p:nvPr/>
        </p:nvSpPr>
        <p:spPr>
          <a:xfrm>
            <a:off x="13828239" y="182686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5">
            <a:extLst>
              <a:ext uri="{FF2B5EF4-FFF2-40B4-BE49-F238E27FC236}">
                <a16:creationId xmlns:a16="http://schemas.microsoft.com/office/drawing/2014/main" id="{544F614D-2B14-86AE-2C11-A5644213E787}"/>
              </a:ext>
            </a:extLst>
          </p:cNvPr>
          <p:cNvSpPr/>
          <p:nvPr/>
        </p:nvSpPr>
        <p:spPr>
          <a:xfrm>
            <a:off x="8860873" y="661397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4">
            <a:extLst>
              <a:ext uri="{FF2B5EF4-FFF2-40B4-BE49-F238E27FC236}">
                <a16:creationId xmlns:a16="http://schemas.microsoft.com/office/drawing/2014/main" id="{31967C5E-68BA-AB34-9B70-8A54D939F938}"/>
              </a:ext>
            </a:extLst>
          </p:cNvPr>
          <p:cNvSpPr/>
          <p:nvPr/>
        </p:nvSpPr>
        <p:spPr>
          <a:xfrm>
            <a:off x="7191725" y="1131883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!!star3">
            <a:extLst>
              <a:ext uri="{FF2B5EF4-FFF2-40B4-BE49-F238E27FC236}">
                <a16:creationId xmlns:a16="http://schemas.microsoft.com/office/drawing/2014/main" id="{341171AD-6D79-AECF-36D7-AB45E0AE5DE9}"/>
              </a:ext>
            </a:extLst>
          </p:cNvPr>
          <p:cNvSpPr/>
          <p:nvPr/>
        </p:nvSpPr>
        <p:spPr>
          <a:xfrm>
            <a:off x="11734800" y="1001250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!!star2">
            <a:extLst>
              <a:ext uri="{FF2B5EF4-FFF2-40B4-BE49-F238E27FC236}">
                <a16:creationId xmlns:a16="http://schemas.microsoft.com/office/drawing/2014/main" id="{D1D45775-45B1-444E-59AC-8CE17115E311}"/>
              </a:ext>
            </a:extLst>
          </p:cNvPr>
          <p:cNvSpPr/>
          <p:nvPr/>
        </p:nvSpPr>
        <p:spPr>
          <a:xfrm>
            <a:off x="18052526" y="904000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C4D9C8-9A8E-DA92-5925-9BC58551A54A}"/>
              </a:ext>
            </a:extLst>
          </p:cNvPr>
          <p:cNvCxnSpPr>
            <a:cxnSpLocks/>
            <a:stCxn id="4" idx="5"/>
            <a:endCxn id="9" idx="0"/>
          </p:cNvCxnSpPr>
          <p:nvPr/>
        </p:nvCxnSpPr>
        <p:spPr>
          <a:xfrm>
            <a:off x="14608728" y="2541056"/>
            <a:ext cx="3900998" cy="649894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32BC11-9195-6AF7-F948-0F607CD722F5}"/>
              </a:ext>
            </a:extLst>
          </p:cNvPr>
          <p:cNvCxnSpPr>
            <a:cxnSpLocks/>
            <a:stCxn id="9" idx="1"/>
            <a:endCxn id="2" idx="5"/>
          </p:cNvCxnSpPr>
          <p:nvPr/>
        </p:nvCxnSpPr>
        <p:spPr>
          <a:xfrm flipH="1" flipV="1">
            <a:off x="7483718" y="3833287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B8BF41-7E38-0A11-A83B-941245DBAA83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9641362" y="2541056"/>
            <a:ext cx="4320788" cy="419545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00CFB5-9FC7-2665-E562-AE1E4D593D25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7648925" y="7328167"/>
            <a:ext cx="1345859" cy="39906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188DB3-7230-F932-FAFB-149C4A9D7CA6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9641362" y="7328167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033F68-77B9-82F4-7D00-FA9B24CFD3D2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12649200" y="9458371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B7E8D1-E6D5-651C-092D-4571C8FCDA33}"/>
              </a:ext>
            </a:extLst>
          </p:cNvPr>
          <p:cNvCxnSpPr>
            <a:cxnSpLocks/>
            <a:stCxn id="6" idx="1"/>
            <a:endCxn id="2" idx="5"/>
          </p:cNvCxnSpPr>
          <p:nvPr/>
        </p:nvCxnSpPr>
        <p:spPr>
          <a:xfrm flipH="1" flipV="1">
            <a:off x="7483718" y="3833287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1C1FB9-4070-277B-7AE6-42626A6C1D3E}"/>
              </a:ext>
            </a:extLst>
          </p:cNvPr>
          <p:cNvCxnSpPr>
            <a:cxnSpLocks/>
            <a:stCxn id="4" idx="2"/>
            <a:endCxn id="2" idx="7"/>
          </p:cNvCxnSpPr>
          <p:nvPr/>
        </p:nvCxnSpPr>
        <p:spPr>
          <a:xfrm flipH="1">
            <a:off x="7483718" y="2245227"/>
            <a:ext cx="6344521" cy="99640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A6D693-60A0-B1B8-B425-334D3C674160}"/>
              </a:ext>
            </a:extLst>
          </p:cNvPr>
          <p:cNvCxnSpPr>
            <a:cxnSpLocks/>
            <a:stCxn id="7" idx="0"/>
            <a:endCxn id="2" idx="4"/>
          </p:cNvCxnSpPr>
          <p:nvPr/>
        </p:nvCxnSpPr>
        <p:spPr>
          <a:xfrm flipH="1" flipV="1">
            <a:off x="7160429" y="3955824"/>
            <a:ext cx="488496" cy="736300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4A943D5-E2F1-B37F-100E-1AE07A7E677C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8106125" y="10726696"/>
            <a:ext cx="3762586" cy="101050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3F2A2B-8E30-3D94-8E02-1ADD024A895C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 flipV="1">
            <a:off x="9775273" y="7032338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B5FF198-5EF0-E0D2-119C-B7DA1B540218}"/>
              </a:ext>
            </a:extLst>
          </p:cNvPr>
          <p:cNvSpPr txBox="1"/>
          <p:nvPr/>
        </p:nvSpPr>
        <p:spPr>
          <a:xfrm>
            <a:off x="10309123" y="142992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D88890-FB50-9080-3310-E35BC3C919C9}"/>
              </a:ext>
            </a:extLst>
          </p:cNvPr>
          <p:cNvSpPr txBox="1"/>
          <p:nvPr/>
        </p:nvSpPr>
        <p:spPr>
          <a:xfrm>
            <a:off x="6731357" y="672477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4EA3BC-7F7F-E623-25FB-F418BD89D721}"/>
              </a:ext>
            </a:extLst>
          </p:cNvPr>
          <p:cNvSpPr txBox="1"/>
          <p:nvPr/>
        </p:nvSpPr>
        <p:spPr>
          <a:xfrm>
            <a:off x="9672658" y="3753178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F35CAD-93D5-A422-7B53-D5ECDB666FD3}"/>
              </a:ext>
            </a:extLst>
          </p:cNvPr>
          <p:cNvSpPr txBox="1"/>
          <p:nvPr/>
        </p:nvSpPr>
        <p:spPr>
          <a:xfrm>
            <a:off x="16312588" y="39538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AEBE9B-86D8-002A-6DFB-001EB7F5A14A}"/>
              </a:ext>
            </a:extLst>
          </p:cNvPr>
          <p:cNvSpPr txBox="1"/>
          <p:nvPr/>
        </p:nvSpPr>
        <p:spPr>
          <a:xfrm>
            <a:off x="7966685" y="495327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CD8611-2D09-F8E0-6128-3A920EAD1DDD}"/>
              </a:ext>
            </a:extLst>
          </p:cNvPr>
          <p:cNvSpPr txBox="1"/>
          <p:nvPr/>
        </p:nvSpPr>
        <p:spPr>
          <a:xfrm>
            <a:off x="8525655" y="858686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C7506-A051-08F6-AAB9-2E580384C70C}"/>
              </a:ext>
            </a:extLst>
          </p:cNvPr>
          <p:cNvSpPr txBox="1"/>
          <p:nvPr/>
        </p:nvSpPr>
        <p:spPr>
          <a:xfrm>
            <a:off x="11023543" y="79194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D75B7E-2AA0-C112-4F9C-A4A54BDA6922}"/>
              </a:ext>
            </a:extLst>
          </p:cNvPr>
          <p:cNvSpPr txBox="1"/>
          <p:nvPr/>
        </p:nvSpPr>
        <p:spPr>
          <a:xfrm>
            <a:off x="9775273" y="1075739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90019-774A-8B15-48DA-1B04AA25218E}"/>
              </a:ext>
            </a:extLst>
          </p:cNvPr>
          <p:cNvSpPr txBox="1"/>
          <p:nvPr/>
        </p:nvSpPr>
        <p:spPr>
          <a:xfrm>
            <a:off x="11799006" y="639571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8B5599-25BC-4C8A-5759-5994BD46768D}"/>
              </a:ext>
            </a:extLst>
          </p:cNvPr>
          <p:cNvSpPr txBox="1"/>
          <p:nvPr/>
        </p:nvSpPr>
        <p:spPr>
          <a:xfrm>
            <a:off x="14819231" y="960615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6228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C666A4A-4CB6-4269-C45F-61C2389B5A7F}"/>
              </a:ext>
            </a:extLst>
          </p:cNvPr>
          <p:cNvSpPr/>
          <p:nvPr/>
        </p:nvSpPr>
        <p:spPr>
          <a:xfrm>
            <a:off x="747084" y="822671"/>
            <a:ext cx="22889831" cy="8016529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marL="685800" indent="-6858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In the planning for Gandhinagar Metro, the government has identified few locations where we need to build a Metro Station.</a:t>
            </a:r>
          </a:p>
          <a:p>
            <a:pPr marL="685800" indent="-6858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We also know the total cost it will take to build metro lines between any two metro stations. For example, to make a railway line from IITGN to DAIICT, it will cost 7 crores.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BEE834CE-C432-38F7-A609-123C8E4B96A6}"/>
              </a:ext>
            </a:extLst>
          </p:cNvPr>
          <p:cNvSpPr/>
          <p:nvPr/>
        </p:nvSpPr>
        <p:spPr>
          <a:xfrm>
            <a:off x="747083" y="9814560"/>
            <a:ext cx="22889831" cy="3354504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Design an algorithm that connects all the metro stations in least amount of money.</a:t>
            </a:r>
          </a:p>
        </p:txBody>
      </p:sp>
    </p:spTree>
    <p:extLst>
      <p:ext uri="{BB962C8B-B14F-4D97-AF65-F5344CB8AC3E}">
        <p14:creationId xmlns:p14="http://schemas.microsoft.com/office/powerpoint/2010/main" val="208568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C666A4A-4CB6-4269-C45F-61C2389B5A7F}"/>
              </a:ext>
            </a:extLst>
          </p:cNvPr>
          <p:cNvSpPr/>
          <p:nvPr/>
        </p:nvSpPr>
        <p:spPr>
          <a:xfrm>
            <a:off x="747084" y="822672"/>
            <a:ext cx="22889831" cy="6035328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Formal Definition: Given a weighted undirected graph G on m edges and n vertices, find a subgraph of minimum weight that </a:t>
            </a:r>
            <a:r>
              <a:rPr lang="en-IN" sz="8800" b="1" dirty="0">
                <a:solidFill>
                  <a:srgbClr val="424242"/>
                </a:solidFill>
                <a:latin typeface="Bradley Hand" pitchFamily="2" charset="77"/>
              </a:rPr>
              <a:t>spans</a:t>
            </a: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 all the vertices of G.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32CA267-E0B5-12DB-A958-4C72A593A37C}"/>
              </a:ext>
            </a:extLst>
          </p:cNvPr>
          <p:cNvSpPr/>
          <p:nvPr/>
        </p:nvSpPr>
        <p:spPr>
          <a:xfrm>
            <a:off x="747084" y="8269416"/>
            <a:ext cx="22889831" cy="430278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Observation: Such a subgraph is always a tree as we can always remove edges that create a cycle.</a:t>
            </a:r>
          </a:p>
        </p:txBody>
      </p:sp>
    </p:spTree>
    <p:extLst>
      <p:ext uri="{BB962C8B-B14F-4D97-AF65-F5344CB8AC3E}">
        <p14:creationId xmlns:p14="http://schemas.microsoft.com/office/powerpoint/2010/main" val="71686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ndy: A problem on leetcode"/>
          <p:cNvSpPr/>
          <p:nvPr/>
        </p:nvSpPr>
        <p:spPr>
          <a:xfrm>
            <a:off x="645013" y="1189806"/>
            <a:ext cx="22731560" cy="11470843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15000" dirty="0"/>
              <a:t>Minimum Spanning Tree</a:t>
            </a:r>
            <a:endParaRPr sz="15000" dirty="0"/>
          </a:p>
        </p:txBody>
      </p:sp>
    </p:spTree>
    <p:extLst>
      <p:ext uri="{BB962C8B-B14F-4D97-AF65-F5344CB8AC3E}">
        <p14:creationId xmlns:p14="http://schemas.microsoft.com/office/powerpoint/2010/main" val="332224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4616</Words>
  <Application>Microsoft Macintosh PowerPoint</Application>
  <PresentationFormat>Custom</PresentationFormat>
  <Paragraphs>1175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Bradley Hand</vt:lpstr>
      <vt:lpstr>Cambria Math</vt:lpstr>
      <vt:lpstr>Chalkduster</vt:lpstr>
      <vt:lpstr>Helvetica Light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Manoj Gupta</cp:lastModifiedBy>
  <cp:revision>255</cp:revision>
  <dcterms:modified xsi:type="dcterms:W3CDTF">2025-01-12T03:45:42Z</dcterms:modified>
</cp:coreProperties>
</file>