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2" r:id="rId6"/>
    <p:sldId id="297" r:id="rId7"/>
    <p:sldId id="293" r:id="rId8"/>
    <p:sldId id="283" r:id="rId9"/>
    <p:sldId id="264" r:id="rId10"/>
    <p:sldId id="289" r:id="rId11"/>
    <p:sldId id="287" r:id="rId12"/>
    <p:sldId id="268" r:id="rId13"/>
    <p:sldId id="296" r:id="rId14"/>
    <p:sldId id="285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105" d="100"/>
          <a:sy n="105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7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CEE4-BBAB-1114-7F48-D6BA70B9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2412-4990-5E3A-8484-20DD025EE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DA2A-E84E-E90E-F019-E89CB2C8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DC34-EFEF-717A-0546-7A870A70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39D9-AE4F-6ECD-9814-58BEB21C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15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6981-D1CF-BC59-C458-4F2BA0D7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1AD94-4149-2803-63BB-E23CBF5B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AD880-7BD3-119E-548E-20743851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C431-7CAB-C517-F623-F601FC9E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59CC-08EA-4EA8-4172-E4D154A5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131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97DAA-0497-7149-E0E2-B1A551B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239C-E28D-2CC0-A454-60B9BFFC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6661-F481-E434-5A9C-20BFD628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56264-F101-A3F9-26E9-1E11AD3D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5D86-2AC4-5419-943F-E5AD1162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90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153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28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65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0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5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98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21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A999-349B-E93C-52D8-3EEDC536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0A55-63DC-6811-FE01-C2B0044D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1B87-8413-8A0C-CE86-AD64920E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0B63-DBBF-052A-2708-8D8C2DD5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2DF8-3463-EA79-FAA3-DA9BADA1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72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53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0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114C-1BFD-A41B-FF8C-6B615065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9CE6-5002-DBFC-4346-0F4D0B2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42C-284B-8EB4-2FEB-80E047B4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FE45-341B-A717-732C-25CB1B27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17F4-FC7A-E296-F4DF-5101330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702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A920-B167-ACE6-D273-2DA5B8CA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889-048E-B155-3C79-F95415A1F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99EEA-9366-1C00-CBE1-F873CA414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E7CC-E22A-DAC7-89D7-EBDF0877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34B8D-00E4-CE80-3F01-FBB425D1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8889B-03E5-9932-CB50-1DDC2438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78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4F53-CBE8-8D51-F25B-46931052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2691-9C50-B28A-BAF9-51055957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7C93E-A793-F3CB-FFF7-339187868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9DCE2-FE57-CFA8-C613-E345E33B6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32040-3BD8-B65C-E7C0-B6ED6EB8D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137F8-BD21-D463-A6E4-0CA5B785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21466-3A8F-31C4-E7C0-D567CAB1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A7E24-4608-B541-DA17-2DC77482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10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EFCC-8CCA-E37F-38AD-E628FC60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7C38D-0F4F-57F6-CF08-3EDCD8A7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94F1D-D977-BDD4-A35E-12EFD59E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870D-02B6-4F2D-4037-234AE89A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517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63EA0-689B-E9F8-ADED-B3DABB3E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4A778-9ADF-387B-407B-FAC91279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8105C-99C3-337F-0702-95028CA6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4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D365-4CA0-C415-6BA2-635C45E6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EA39-1181-BBF6-E677-E3AC4E10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392BF-FD8A-2972-D79E-82E2F3DE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FC0E-AF5D-D18C-B1DB-021A9FEA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5E8F-B408-73DF-6DAB-D6A22DB1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4395F-C68A-A31E-F170-FD1F0273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62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7A64-9639-6F14-0FB6-87388F42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ACD91-9727-7D3F-F119-020153908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748FD-BA5B-A0FF-4CD2-04155438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E0ED-6F8C-A765-4FE5-2617BAF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F7B8D-11D1-173D-66FB-9F8DF8A9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3DC58-3BDA-9B2E-5B0D-E0563A38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766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D82C0-09D7-588D-0646-DB507077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279B6-7320-8298-C875-EB81289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A8B4-1F0E-4E8F-C8E7-E00288B8A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49BF-90DE-3C8A-6EF4-ED6A7A015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FE84-23AC-61D9-421D-0AD1289A1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D8552C-1F1C-CB46-C35B-2ADE14378857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D55C58-6E10-45C4-E29D-C3898E16AE9A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1C4C9F-80B8-124F-0BDB-C0DFBA8DA562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53A8BF-19F7-68CA-6B85-64AE4830AB72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04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7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73" r:id="rId20"/>
    <p:sldLayoutId id="214748387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192" y="1051560"/>
            <a:ext cx="11265407" cy="1326933"/>
          </a:xfrm>
        </p:spPr>
        <p:txBody>
          <a:bodyPr/>
          <a:lstStyle/>
          <a:p>
            <a:r>
              <a:rPr lang="en-US" b="1" dirty="0"/>
              <a:t>Health AI</a:t>
            </a:r>
            <a:r>
              <a:rPr lang="en-US" dirty="0"/>
              <a:t>: Intelligent Healthcare Assistant </a:t>
            </a:r>
            <a:br>
              <a:rPr lang="en-US" dirty="0"/>
            </a:br>
            <a:r>
              <a:rPr lang="en-US" dirty="0"/>
              <a:t>                       Using IBM Granite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and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219-E3DF-929F-48CC-5C470A21A17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2" name="Table Placeholder 3">
            <a:extLst>
              <a:ext uri="{FF2B5EF4-FFF2-40B4-BE49-F238E27FC236}">
                <a16:creationId xmlns:a16="http://schemas.microsoft.com/office/drawing/2014/main" id="{EF0D1DE7-CAB7-B879-750A-7167B6155FF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08368100"/>
              </p:ext>
            </p:extLst>
          </p:nvPr>
        </p:nvGraphicFramePr>
        <p:xfrm>
          <a:off x="457200" y="2235200"/>
          <a:ext cx="11301156" cy="39696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0287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64770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82528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825289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1453897"/>
          </a:xfrm>
        </p:spPr>
        <p:txBody>
          <a:bodyPr/>
          <a:lstStyle/>
          <a:p>
            <a:r>
              <a:rPr lang="en-US" i="1" u="sng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of the reference :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Tools and Technologies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Uses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Frontend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Backend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Conclusion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F438-67C3-FD6E-944E-912B3087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0" y="870949"/>
            <a:ext cx="3657600" cy="82069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6EE-5279-3D2D-D79A-2BB209299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2920" y="2002536"/>
            <a:ext cx="11420855" cy="4105656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The healthcare sector increasingly relies on artificial intelligence to provide efficient, accurate, and personalized medical support.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HealthAI</a:t>
            </a:r>
            <a:r>
              <a:rPr lang="en-US" dirty="0"/>
              <a:t> is an intelligent healthcare assistant powered by IBM Granite, a state-of-the-art large language model.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This system integrates advanced natural language processing with healthcare knowledge to provide symptom checking, health record analysis, treatment recommendations, and patient-doctor interaction support.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 By combining AI with modern frontend and backend technologies, </a:t>
            </a:r>
            <a:r>
              <a:rPr lang="en-US" dirty="0" err="1"/>
              <a:t>HealthAI</a:t>
            </a:r>
            <a:r>
              <a:rPr lang="en-US" dirty="0"/>
              <a:t> aims to bridge the gap between patients and healthcare providers, offering accessible, reliable, and real-time health assistance.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6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</a:t>
            </a:r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05827" y="2878091"/>
            <a:ext cx="7418813" cy="3979909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Healthcare services are often limited by availability, affordability, and accessibility. Patients may experience long waiting times, difficulty in accessing medical records, and challenges in understanding health-related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rapid advancement of AI and large language models (LLMs) has opened new opportunities for creating intelligent healthcare assistants that can act as the first line of support for patients.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IBM Granite, being a family of open-source, enterprise-grade foundation models, provides reliable, scalable, and domain-adaptable solutions for natural language understanding and reasoning.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HealthAI</a:t>
            </a:r>
            <a:r>
              <a:rPr lang="en-US" dirty="0"/>
              <a:t> leverages IBM Granite to deliver:</a:t>
            </a:r>
          </a:p>
          <a:p>
            <a:pPr marL="0" indent="0">
              <a:buNone/>
            </a:pPr>
            <a:r>
              <a:rPr lang="en-US" dirty="0"/>
              <a:t>             1.  Symptom analysis </a:t>
            </a:r>
          </a:p>
          <a:p>
            <a:pPr marL="0" indent="0">
              <a:buNone/>
            </a:pPr>
            <a:r>
              <a:rPr lang="en-US" dirty="0"/>
              <a:t>              2. Health information retrieval</a:t>
            </a:r>
          </a:p>
          <a:p>
            <a:pPr marL="0" indent="0">
              <a:buNone/>
            </a:pPr>
            <a:r>
              <a:rPr lang="en-US" dirty="0"/>
              <a:t>              3.  Personalized guidance</a:t>
            </a:r>
          </a:p>
          <a:p>
            <a:pPr marL="0" indent="0">
              <a:buNone/>
            </a:pPr>
            <a:r>
              <a:rPr lang="en-US" dirty="0"/>
              <a:t>              4.  Virtual interaction support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integrates IBM Granite with modern development tools to create a robust intelligent healthcare system.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6664CC-F0B7-D2E1-A321-E97944F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r>
              <a:rPr lang="en-US" dirty="0"/>
              <a:t>Pitch variation</a:t>
            </a:r>
          </a:p>
          <a:p>
            <a:r>
              <a:rPr lang="en-US" dirty="0"/>
              <a:t>Tone inflection</a:t>
            </a:r>
          </a:p>
          <a:p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</a:t>
            </a:r>
            <a:br>
              <a:rPr lang="en-US" dirty="0"/>
            </a:br>
            <a:r>
              <a:rPr lang="en-US" dirty="0"/>
              <a:t>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21" name="Picture Placeholder 20" descr="Two people smiling while holding coffee">
            <a:extLst>
              <a:ext uri="{FF2B5EF4-FFF2-40B4-BE49-F238E27FC236}">
                <a16:creationId xmlns:a16="http://schemas.microsoft.com/office/drawing/2014/main" id="{75E7485A-FBCC-4222-2274-2B2A0804BC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8" r="38"/>
          <a:stretch/>
        </p:blipFill>
        <p:spPr/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3AEB1C4-FB60-9B8E-5A02-0BCD2B6E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ability to communicate effectively will leave a lasting impact on your audience</a:t>
            </a:r>
          </a:p>
          <a:p>
            <a:r>
              <a:rPr lang="en-US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A93E959-E68D-08C8-9C1E-5A318B3E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C1675C6-9CE1-3D87-365F-B3DB1F59C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7" name="Table Placeholder 3">
            <a:extLst>
              <a:ext uri="{FF2B5EF4-FFF2-40B4-BE49-F238E27FC236}">
                <a16:creationId xmlns:a16="http://schemas.microsoft.com/office/drawing/2014/main" id="{8A222178-BDA0-1F26-F788-4610ADCDC64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84645028"/>
              </p:ext>
            </p:extLst>
          </p:nvPr>
        </p:nvGraphicFramePr>
        <p:xfrm>
          <a:off x="4237038" y="2236788"/>
          <a:ext cx="7493924" cy="396960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73481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9660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78088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73481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876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602</Words>
  <Application>Microsoft Office PowerPoint</Application>
  <PresentationFormat>Widescreen</PresentationFormat>
  <Paragraphs>132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Health AI: Intelligent Healthcare Assistant                         Using IBM Granite</vt:lpstr>
      <vt:lpstr>frame of the reference : </vt:lpstr>
      <vt:lpstr>ABSTRACT</vt:lpstr>
      <vt:lpstr>INTRODUCTION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and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2025-09-09T09:36:21Z</dcterms:created>
  <dcterms:modified xsi:type="dcterms:W3CDTF">2025-09-09T10:21:06Z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