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</p:sldMasterIdLst>
  <p:sldIdLst>
    <p:sldId id="256" r:id="rId28"/>
    <p:sldId id="257" r:id="rId29"/>
    <p:sldId id="258" r:id="rId30"/>
    <p:sldId id="259" r:id="rId31"/>
    <p:sldId id="260" r:id="rId32"/>
    <p:sldId id="261" r:id="rId33"/>
    <p:sldId id="262" r:id="rId34"/>
    <p:sldId id="263" r:id="rId35"/>
    <p:sldId id="264" r:id="rId36"/>
    <p:sldId id="265" r:id="rId37"/>
    <p:sldId id="266" r:id="rId38"/>
    <p:sldId id="267" r:id="rId39"/>
    <p:sldId id="268" r:id="rId40"/>
    <p:sldId id="269" r:id="rId41"/>
    <p:sldId id="270" r:id="rId42"/>
    <p:sldId id="272" r:id="rId43"/>
  </p:sldIdLst>
  <p:sldSz cx="9144000" cy="51435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16.xml"/><Relationship Id="rId42" Type="http://schemas.openxmlformats.org/officeDocument/2006/relationships/slide" Target="slides/slide15.xml"/><Relationship Id="rId41" Type="http://schemas.openxmlformats.org/officeDocument/2006/relationships/slide" Target="slides/slide14.xml"/><Relationship Id="rId40" Type="http://schemas.openxmlformats.org/officeDocument/2006/relationships/slide" Target="slides/slide13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12.xml"/><Relationship Id="rId38" Type="http://schemas.openxmlformats.org/officeDocument/2006/relationships/slide" Target="slides/slide11.xml"/><Relationship Id="rId37" Type="http://schemas.openxmlformats.org/officeDocument/2006/relationships/slide" Target="slides/slide10.xml"/><Relationship Id="rId36" Type="http://schemas.openxmlformats.org/officeDocument/2006/relationships/slide" Target="slides/slide9.xml"/><Relationship Id="rId35" Type="http://schemas.openxmlformats.org/officeDocument/2006/relationships/slide" Target="slides/slide8.xml"/><Relationship Id="rId34" Type="http://schemas.openxmlformats.org/officeDocument/2006/relationships/slide" Target="slides/slide7.xml"/><Relationship Id="rId33" Type="http://schemas.openxmlformats.org/officeDocument/2006/relationships/slide" Target="slides/slide6.xml"/><Relationship Id="rId32" Type="http://schemas.openxmlformats.org/officeDocument/2006/relationships/slide" Target="slides/slide5.xml"/><Relationship Id="rId31" Type="http://schemas.openxmlformats.org/officeDocument/2006/relationships/slide" Target="slides/slide4.xml"/><Relationship Id="rId30" Type="http://schemas.openxmlformats.org/officeDocument/2006/relationships/slide" Target="slides/slide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.xml"/><Relationship Id="rId28" Type="http://schemas.openxmlformats.org/officeDocument/2006/relationships/slide" Target="slides/slide1.xml"/><Relationship Id="rId27" Type="http://schemas.openxmlformats.org/officeDocument/2006/relationships/slideMaster" Target="slideMasters/slideMaster26.xml"/><Relationship Id="rId26" Type="http://schemas.openxmlformats.org/officeDocument/2006/relationships/slideMaster" Target="slideMasters/slideMaster25.xml"/><Relationship Id="rId25" Type="http://schemas.openxmlformats.org/officeDocument/2006/relationships/slideMaster" Target="slideMasters/slideMaster24.xml"/><Relationship Id="rId24" Type="http://schemas.openxmlformats.org/officeDocument/2006/relationships/slideMaster" Target="slideMasters/slideMaster23.xml"/><Relationship Id="rId23" Type="http://schemas.openxmlformats.org/officeDocument/2006/relationships/slideMaster" Target="slideMasters/slideMaster22.xml"/><Relationship Id="rId22" Type="http://schemas.openxmlformats.org/officeDocument/2006/relationships/slideMaster" Target="slideMasters/slideMaster21.xml"/><Relationship Id="rId21" Type="http://schemas.openxmlformats.org/officeDocument/2006/relationships/slideMaster" Target="slideMasters/slideMaster20.xml"/><Relationship Id="rId20" Type="http://schemas.openxmlformats.org/officeDocument/2006/relationships/slideMaster" Target="slideMasters/slideMaster19.xml"/><Relationship Id="rId2" Type="http://schemas.openxmlformats.org/officeDocument/2006/relationships/theme" Target="theme/theme1.xml"/><Relationship Id="rId19" Type="http://schemas.openxmlformats.org/officeDocument/2006/relationships/slideMaster" Target="slideMasters/slideMaster18.xml"/><Relationship Id="rId18" Type="http://schemas.openxmlformats.org/officeDocument/2006/relationships/slideMaster" Target="slideMasters/slideMaster17.xml"/><Relationship Id="rId17" Type="http://schemas.openxmlformats.org/officeDocument/2006/relationships/slideMaster" Target="slideMasters/slideMaster16.xml"/><Relationship Id="rId16" Type="http://schemas.openxmlformats.org/officeDocument/2006/relationships/slideMaster" Target="slideMasters/slideMaster15.xml"/><Relationship Id="rId15" Type="http://schemas.openxmlformats.org/officeDocument/2006/relationships/slideMaster" Target="slideMasters/slideMaster14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44240" y="407160"/>
            <a:ext cx="8242560" cy="118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44240" y="407160"/>
            <a:ext cx="8242560" cy="118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44240" y="407160"/>
            <a:ext cx="8242560" cy="118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44240" y="407160"/>
            <a:ext cx="8242560" cy="118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0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1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2.xml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3.xml"/></Relationships>
</file>

<file path=ppt/slideMasters/_rels/slideMaster24.xml.rels><?xml version="1.0" encoding="UTF-8" standalone="yes"?>
<Relationships xmlns="http://schemas.openxmlformats.org/package/2006/relationships"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4.xml"/></Relationships>
</file>

<file path=ppt/slideMasters/_rels/slideMaster25.xml.rels><?xml version="1.0" encoding="UTF-8" standalone="yes"?>
<Relationships xmlns="http://schemas.openxmlformats.org/package/2006/relationships"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25.xml"/></Relationships>
</file>

<file path=ppt/slideMasters/_rels/slideMaster26.xml.rels><?xml version="1.0" encoding="UTF-8" standalone="yes"?>
<Relationships xmlns="http://schemas.openxmlformats.org/package/2006/relationships"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457200" y="338760"/>
            <a:ext cx="7336440" cy="2512080"/>
          </a:xfrm>
          <a:prstGeom prst="rect">
            <a:avLst/>
          </a:prstGeom>
          <a:noFill/>
          <a:ln w="0">
            <a:noFill/>
          </a:ln>
          <a:effectLst>
            <a:outerShdw blurRad="200160" dist="95315" dir="1192330" rotWithShape="0">
              <a:srgbClr val="000000">
                <a:alpha val="55000"/>
              </a:srgbClr>
            </a:outerShdw>
          </a:effectLst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52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5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99160"/>
            <a:ext cx="8233560" cy="690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0" y="1142640"/>
            <a:ext cx="2845800" cy="357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43333" lnSpcReduction="10000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/>
    <p:bodyStyle/>
    <p:otherStyle/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560" y="1076040"/>
            <a:ext cx="3579480" cy="579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Syne ExtraBold"/>
                <a:ea typeface="Syne ExtraBold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title"/>
          </p:nvPr>
        </p:nvSpPr>
        <p:spPr>
          <a:xfrm>
            <a:off x="457200" y="3264480"/>
            <a:ext cx="3579480" cy="579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Syne ExtraBold"/>
                <a:ea typeface="Syne ExtraBold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550040" y="1076040"/>
            <a:ext cx="4583160" cy="2990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/>
    <p:bodyStyle/>
    <p:otherStyle/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title"/>
          </p:nvPr>
        </p:nvSpPr>
        <p:spPr>
          <a:xfrm>
            <a:off x="457560" y="388080"/>
            <a:ext cx="7323120" cy="1417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>
              <a:buNone/>
            </a:pPr>
            <a:r>
              <a:rPr lang="fr-FR" sz="40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4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title"/>
          </p:nvPr>
        </p:nvSpPr>
        <p:spPr>
          <a:xfrm>
            <a:off x="457200" y="3992040"/>
            <a:ext cx="1294920" cy="762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lang="fr-FR" sz="4900" b="0" strike="noStrike" spc="-1">
                <a:solidFill>
                  <a:schemeClr val="lt1"/>
                </a:solidFill>
                <a:latin typeface="Syne ExtraBold"/>
                <a:ea typeface="Syne ExtraBold"/>
              </a:rPr>
              <a:t>xx%</a:t>
            </a:r>
            <a:endParaRPr lang="fr-FR" sz="49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/>
    <p:bodyStyle/>
    <p:otherStyle/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/>
    <p:bodyStyle/>
    <p:otherStyle/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body"/>
          </p:nvPr>
        </p:nvSpPr>
        <p:spPr>
          <a:xfrm>
            <a:off x="457200" y="992880"/>
            <a:ext cx="8233560" cy="2853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title"/>
          </p:nvPr>
        </p:nvSpPr>
        <p:spPr>
          <a:xfrm>
            <a:off x="457200" y="299160"/>
            <a:ext cx="8233560" cy="690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/>
    <p:bodyStyle/>
    <p:otherStyle/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99160"/>
            <a:ext cx="8233560" cy="690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0" y="1274760"/>
            <a:ext cx="3834000" cy="3202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/>
    <p:bodyStyle/>
    <p:otherStyle/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99160"/>
            <a:ext cx="8233560" cy="690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/>
    <p:bodyStyle/>
    <p:otherStyle/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body"/>
          </p:nvPr>
        </p:nvSpPr>
        <p:spPr>
          <a:xfrm>
            <a:off x="4053600" y="1704960"/>
            <a:ext cx="4512600" cy="2836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0" y="4320"/>
            <a:ext cx="372312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457200" y="299160"/>
            <a:ext cx="8233560" cy="690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/>
    <p:bodyStyle/>
    <p:otherStyle/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388160" y="1307160"/>
            <a:ext cx="6367320" cy="2529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6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/>
    <p:bodyStyle/>
    <p:otherStyle/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99160"/>
            <a:ext cx="8233560" cy="690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284120" y="1953000"/>
            <a:ext cx="4454280" cy="799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Syne ExtraBold"/>
                <a:ea typeface="Syne ExtraBold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/>
    <p:bodyStyle/>
    <p:otherStyle/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title"/>
          </p:nvPr>
        </p:nvSpPr>
        <p:spPr>
          <a:xfrm>
            <a:off x="457200" y="3784320"/>
            <a:ext cx="6268320" cy="1086120"/>
          </a:xfrm>
          <a:prstGeom prst="rect">
            <a:avLst/>
          </a:prstGeom>
          <a:noFill/>
          <a:ln w="0">
            <a:noFill/>
          </a:ln>
          <a:effectLst>
            <a:outerShdw blurRad="57240" dist="19080" dir="5400000" rotWithShape="0">
              <a:srgbClr val="000000">
                <a:alpha val="50000"/>
              </a:srgbClr>
            </a:outerShdw>
          </a:effectLst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/>
    <p:bodyStyle/>
    <p:otherStyle/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/>
    <p:bodyStyle/>
    <p:otherStyle/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112;p25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732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22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/>
    <p:bodyStyle/>
    <p:otherStyle/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115;p26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8640" y="539640"/>
            <a:ext cx="334728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22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title"/>
          </p:nvPr>
        </p:nvSpPr>
        <p:spPr>
          <a:xfrm>
            <a:off x="4977720" y="539640"/>
            <a:ext cx="345816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22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/>
    <p:bodyStyle/>
    <p:otherStyle/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/>
    <p:bodyStyle/>
    <p:otherStyle/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123;p29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732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22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/>
    <p:bodyStyle/>
    <p:otherStyle/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126;p30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8640" y="539640"/>
            <a:ext cx="334728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22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title"/>
          </p:nvPr>
        </p:nvSpPr>
        <p:spPr>
          <a:xfrm>
            <a:off x="4977720" y="539640"/>
            <a:ext cx="345816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22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039560" y="473040"/>
            <a:ext cx="885960" cy="403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lang="fr-FR" sz="2200" b="0" strike="noStrike" spc="-1">
                <a:solidFill>
                  <a:schemeClr val="dk1"/>
                </a:solidFill>
                <a:latin typeface="Syne ExtraBold"/>
                <a:ea typeface="Syne ExtraBold"/>
              </a:rPr>
              <a:t>xx%</a:t>
            </a:r>
            <a:endParaRPr lang="fr-FR" sz="2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title"/>
          </p:nvPr>
        </p:nvSpPr>
        <p:spPr>
          <a:xfrm>
            <a:off x="4039560" y="1611360"/>
            <a:ext cx="885960" cy="403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lang="fr-FR" sz="2200" b="0" strike="noStrike" spc="-1">
                <a:solidFill>
                  <a:schemeClr val="dk1"/>
                </a:solidFill>
                <a:latin typeface="Syne ExtraBold"/>
                <a:ea typeface="Syne ExtraBold"/>
              </a:rPr>
              <a:t>xx%</a:t>
            </a:r>
            <a:endParaRPr lang="fr-FR" sz="2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title"/>
          </p:nvPr>
        </p:nvSpPr>
        <p:spPr>
          <a:xfrm>
            <a:off x="4039560" y="2743200"/>
            <a:ext cx="885960" cy="403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lang="fr-FR" sz="2200" b="0" strike="noStrike" spc="-1">
                <a:solidFill>
                  <a:schemeClr val="dk1"/>
                </a:solidFill>
                <a:latin typeface="Syne ExtraBold"/>
                <a:ea typeface="Syne ExtraBold"/>
              </a:rPr>
              <a:t>xx%</a:t>
            </a:r>
            <a:endParaRPr lang="fr-FR" sz="2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title"/>
          </p:nvPr>
        </p:nvSpPr>
        <p:spPr>
          <a:xfrm>
            <a:off x="4039560" y="3881520"/>
            <a:ext cx="885960" cy="403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lang="fr-FR" sz="2200" b="0" strike="noStrike" spc="-1">
                <a:solidFill>
                  <a:schemeClr val="dk1"/>
                </a:solidFill>
                <a:latin typeface="Syne ExtraBold"/>
                <a:ea typeface="Syne ExtraBold"/>
              </a:rPr>
              <a:t>xx%</a:t>
            </a:r>
            <a:endParaRPr lang="fr-FR" sz="2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title"/>
          </p:nvPr>
        </p:nvSpPr>
        <p:spPr>
          <a:xfrm>
            <a:off x="457560" y="3657240"/>
            <a:ext cx="3339720" cy="965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10" name="PlaceHolder 6"/>
          <p:cNvSpPr>
            <a:spLocks noGrp="1"/>
          </p:cNvSpPr>
          <p:nvPr>
            <p:ph type="body"/>
          </p:nvPr>
        </p:nvSpPr>
        <p:spPr>
          <a:xfrm>
            <a:off x="457200" y="0"/>
            <a:ext cx="2680920" cy="357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37222" lnSpcReduction="20000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99160"/>
            <a:ext cx="8233560" cy="1262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body"/>
          </p:nvPr>
        </p:nvSpPr>
        <p:spPr>
          <a:xfrm>
            <a:off x="457200" y="1820160"/>
            <a:ext cx="4654440" cy="3007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title"/>
          </p:nvPr>
        </p:nvSpPr>
        <p:spPr>
          <a:xfrm>
            <a:off x="457200" y="299160"/>
            <a:ext cx="8233560" cy="690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377320" y="1634760"/>
            <a:ext cx="3766320" cy="2520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87222" lnSpcReduction="10000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/>
    <p:bodyStyle/>
    <p:otherStyle/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99160"/>
            <a:ext cx="8233560" cy="690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/>
    <p:bodyStyle/>
    <p:otherStyle/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99160"/>
            <a:ext cx="8233560" cy="690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/>
    <p:bodyStyle/>
    <p:otherStyle/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99160"/>
            <a:ext cx="8233560" cy="690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249160" y="1385640"/>
            <a:ext cx="3441600" cy="3757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87222" lnSpcReduction="10000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133;p31"/>
          <p:cNvPicPr/>
          <p:nvPr/>
        </p:nvPicPr>
        <p:blipFill>
          <a:blip r:embed="rId1"/>
          <a:srcRect t="7832" b="7832"/>
          <a:stretch>
            <a:fillRect/>
          </a:stretch>
        </p:blipFill>
        <p:spPr>
          <a:xfrm>
            <a:off x="0" y="0"/>
            <a:ext cx="9143640" cy="5142960"/>
          </a:xfrm>
          <a:prstGeom prst="rect">
            <a:avLst/>
          </a:prstGeom>
          <a:ln w="0">
            <a:noFill/>
          </a:ln>
        </p:spPr>
      </p:pic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457200" y="4400640"/>
            <a:ext cx="7381440" cy="399600"/>
          </a:xfrm>
          <a:prstGeom prst="rect">
            <a:avLst/>
          </a:prstGeom>
          <a:noFill/>
          <a:ln w="0">
            <a:noFill/>
          </a:ln>
          <a:effectLst>
            <a:outerShdw blurRad="328680" dist="38160" dir="5400000" rotWithShape="0">
              <a:srgbClr val="000000">
                <a:alpha val="73000"/>
              </a:srgbClr>
            </a:outerShdw>
          </a:effectLst>
        </p:spPr>
        <p:txBody>
          <a:bodyPr lIns="91440" tIns="91440" rIns="91440" bIns="91440" anchor="b">
            <a:normAutofit fontScale="93198"/>
          </a:bodyPr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00" b="0" strike="noStrike" spc="-1">
                <a:solidFill>
                  <a:schemeClr val="lt1"/>
                </a:solidFill>
                <a:latin typeface="Chivo"/>
                <a:ea typeface="Chivo"/>
              </a:rPr>
              <a:t>Creating a Cooking Recipe Generator Using AI Prompts</a:t>
            </a:r>
            <a:endParaRPr lang="en-US" sz="16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title"/>
          </p:nvPr>
        </p:nvSpPr>
        <p:spPr>
          <a:xfrm>
            <a:off x="457200" y="343080"/>
            <a:ext cx="7333920" cy="2514240"/>
          </a:xfrm>
          <a:prstGeom prst="rect">
            <a:avLst/>
          </a:prstGeom>
          <a:noFill/>
          <a:ln w="0">
            <a:noFill/>
          </a:ln>
          <a:effectLst>
            <a:outerShdw blurRad="200160" dist="95315" dir="1192330" rotWithShape="0">
              <a:srgbClr val="000000">
                <a:alpha val="55000"/>
              </a:srgbClr>
            </a:outerShdw>
          </a:effectLst>
        </p:spPr>
        <p:txBody>
          <a:bodyPr lIns="91440" tIns="91440" r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5200" b="0" strike="noStrike" spc="-1">
                <a:solidFill>
                  <a:schemeClr val="lt1"/>
                </a:solidFill>
                <a:latin typeface="Syne ExtraBold"/>
                <a:ea typeface="Syne ExtraBold"/>
              </a:rPr>
              <a:t>Recipe Generator</a:t>
            </a:r>
            <a:endParaRPr lang="fr-FR" sz="5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199;p34"/>
          <p:cNvPicPr/>
          <p:nvPr/>
        </p:nvPicPr>
        <p:blipFill>
          <a:blip r:embed="rId1"/>
          <a:srcRect l="219" r="209"/>
          <a:stretch>
            <a:fillRect/>
          </a:stretch>
        </p:blipFill>
        <p:spPr>
          <a:xfrm>
            <a:off x="5377320" y="1634760"/>
            <a:ext cx="3766320" cy="2520720"/>
          </a:xfrm>
          <a:prstGeom prst="rect">
            <a:avLst/>
          </a:prstGeom>
          <a:ln w="0">
            <a:noFill/>
          </a:ln>
        </p:spPr>
      </p:pic>
      <p:sp>
        <p:nvSpPr>
          <p:cNvPr id="85" name="PlaceHolder 1"/>
          <p:cNvSpPr>
            <a:spLocks noGrp="1"/>
          </p:cNvSpPr>
          <p:nvPr>
            <p:ph/>
          </p:nvPr>
        </p:nvSpPr>
        <p:spPr>
          <a:xfrm>
            <a:off x="457200" y="1819440"/>
            <a:ext cx="4657320" cy="3009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chemeClr val="dk1"/>
                </a:solidFill>
                <a:latin typeface="Chivo"/>
                <a:ea typeface="Chivo"/>
              </a:rPr>
              <a:t>By providing examples, the AI is better guided to produce responses that follow desired formats. This method increases the likelihood of generating high-quality outputs that meet specific user needs.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title"/>
          </p:nvPr>
        </p:nvSpPr>
        <p:spPr>
          <a:xfrm>
            <a:off x="457200" y="295200"/>
            <a:ext cx="8229240" cy="694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2800" b="0" strike="noStrike" spc="-1">
                <a:solidFill>
                  <a:schemeClr val="dk1"/>
                </a:solidFill>
                <a:latin typeface="Syne ExtraBold"/>
                <a:ea typeface="Syne ExtraBold"/>
              </a:rPr>
              <a:t>Benefits of using examples</a:t>
            </a:r>
            <a:endParaRPr lang="fr-FR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206;p35"/>
          <p:cNvPicPr/>
          <p:nvPr/>
        </p:nvPicPr>
        <p:blipFill>
          <a:blip r:embed="rId1"/>
          <a:srcRect t="7832" b="7832"/>
          <a:stretch>
            <a:fillRect/>
          </a:stretch>
        </p:blipFill>
        <p:spPr>
          <a:xfrm>
            <a:off x="0" y="0"/>
            <a:ext cx="9143640" cy="5142960"/>
          </a:xfrm>
          <a:prstGeom prst="rect">
            <a:avLst/>
          </a:prstGeom>
          <a:ln w="0">
            <a:noFill/>
          </a:ln>
        </p:spPr>
      </p:pic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3990960"/>
            <a:ext cx="1294920" cy="7617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 fontScale="79369"/>
          </a:bodyPr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4900" b="0" strike="noStrike" spc="-1">
                <a:solidFill>
                  <a:schemeClr val="lt1"/>
                </a:solidFill>
                <a:latin typeface="Syne ExtraBold"/>
                <a:ea typeface="Syne ExtraBold"/>
              </a:rPr>
              <a:t>03</a:t>
            </a:r>
            <a:endParaRPr lang="fr-FR" sz="49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title"/>
          </p:nvPr>
        </p:nvSpPr>
        <p:spPr>
          <a:xfrm>
            <a:off x="457200" y="390600"/>
            <a:ext cx="7324200" cy="1800000"/>
          </a:xfrm>
          <a:prstGeom prst="rect">
            <a:avLst/>
          </a:prstGeom>
          <a:noFill/>
          <a:ln w="0">
            <a:noFill/>
          </a:ln>
          <a:effectLst>
            <a:outerShdw blurRad="57240" dist="19080" dir="5400000" rotWithShape="0">
              <a:srgbClr val="000000">
                <a:alpha val="50000"/>
              </a:srgbClr>
            </a:outerShdw>
          </a:effectLst>
        </p:spPr>
        <p:txBody>
          <a:bodyPr lIns="91440" tIns="91440" rIns="91440" bIns="91440" anchor="b">
            <a:normAutofit/>
          </a:bodyPr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4000" b="0" strike="noStrike" spc="-1">
                <a:solidFill>
                  <a:schemeClr val="lt1"/>
                </a:solidFill>
                <a:latin typeface="Syne ExtraBold"/>
                <a:ea typeface="Syne ExtraBold"/>
              </a:rPr>
              <a:t>Chain-of-Thought Prompting</a:t>
            </a:r>
            <a:endParaRPr lang="fr-FR" sz="4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subTitle"/>
          </p:nvPr>
        </p:nvSpPr>
        <p:spPr>
          <a:xfrm>
            <a:off x="3486240" y="4295880"/>
            <a:ext cx="5200200" cy="418680"/>
          </a:xfrm>
          <a:prstGeom prst="rect">
            <a:avLst/>
          </a:prstGeom>
          <a:noFill/>
          <a:ln w="0">
            <a:noFill/>
          </a:ln>
          <a:effectLst>
            <a:outerShdw blurRad="57240" dist="19080" dir="5400000" rotWithShape="0">
              <a:srgbClr val="000000">
                <a:alpha val="50000"/>
              </a:srgbClr>
            </a:outerShdw>
          </a:effectLst>
        </p:spPr>
        <p:txBody>
          <a:bodyPr lIns="91440" tIns="91440" rIns="91440" bIns="91440" anchor="b">
            <a:normAutofit/>
          </a:bodyPr>
          <a:p>
            <a:pPr indent="0" algn="ctr">
              <a:buNone/>
            </a:pPr>
            <a:endParaRPr lang="en-US" sz="1600" b="0" strike="noStrike" spc="-1">
              <a:solidFill>
                <a:schemeClr val="lt1"/>
              </a:solidFill>
              <a:latin typeface="Chivo"/>
              <a:ea typeface="Chiv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95200"/>
            <a:ext cx="8229240" cy="1266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2800" b="0" strike="noStrike" spc="-1">
                <a:solidFill>
                  <a:schemeClr val="dk1"/>
                </a:solidFill>
                <a:latin typeface="Syne ExtraBold"/>
                <a:ea typeface="Syne ExtraBold"/>
              </a:rPr>
              <a:t>Overview of the approach</a:t>
            </a:r>
            <a:endParaRPr lang="fr-FR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714240" y="1781280"/>
            <a:ext cx="7714800" cy="28857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chemeClr val="dk1"/>
                </a:solidFill>
                <a:latin typeface="Chivo"/>
                <a:ea typeface="Chivo"/>
              </a:rPr>
              <a:t>Chain-of-thought prompting encourages the AI to articulate its reasoning process step-by-step. This method involves asking the AI to consider various factors such as flavor, cooking methods, and presentation before producing a recipe.</a:t>
            </a:r>
            <a:endParaRPr lang="en-US" sz="14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199;p34"/>
          <p:cNvPicPr/>
          <p:nvPr/>
        </p:nvPicPr>
        <p:blipFill>
          <a:blip r:embed="rId1"/>
          <a:srcRect l="219" r="209"/>
          <a:stretch>
            <a:fillRect/>
          </a:stretch>
        </p:blipFill>
        <p:spPr>
          <a:xfrm>
            <a:off x="5377320" y="1634760"/>
            <a:ext cx="3766320" cy="2520720"/>
          </a:xfrm>
          <a:prstGeom prst="rect">
            <a:avLst/>
          </a:prstGeom>
          <a:ln w="0">
            <a:noFill/>
          </a:ln>
        </p:spPr>
      </p:pic>
      <p:sp>
        <p:nvSpPr>
          <p:cNvPr id="94" name="PlaceHolder 1"/>
          <p:cNvSpPr>
            <a:spLocks noGrp="1"/>
          </p:cNvSpPr>
          <p:nvPr>
            <p:ph/>
          </p:nvPr>
        </p:nvSpPr>
        <p:spPr>
          <a:xfrm>
            <a:off x="457200" y="1819440"/>
            <a:ext cx="4657320" cy="3009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chemeClr val="dk1"/>
                </a:solidFill>
                <a:latin typeface="Chivo"/>
                <a:ea typeface="Chivo"/>
              </a:rPr>
              <a:t>For example, a prompt might read: 'Using the ingredients, think through how to create a recipe step-by-step.' This leads the AI through deliberation on ingredient interactions and cooking techniques.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title"/>
          </p:nvPr>
        </p:nvSpPr>
        <p:spPr>
          <a:xfrm>
            <a:off x="457200" y="295200"/>
            <a:ext cx="8229240" cy="694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2800" b="0" strike="noStrike" spc="-1">
                <a:solidFill>
                  <a:schemeClr val="dk1"/>
                </a:solidFill>
                <a:latin typeface="Syne ExtraBold"/>
                <a:ea typeface="Syne ExtraBold"/>
              </a:rPr>
              <a:t>Step-by-step reasoning process</a:t>
            </a:r>
            <a:endParaRPr lang="fr-FR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95200"/>
            <a:ext cx="8229240" cy="1266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2800" b="0" strike="noStrike" spc="-1">
                <a:solidFill>
                  <a:schemeClr val="dk1"/>
                </a:solidFill>
                <a:latin typeface="Syne ExtraBold"/>
                <a:ea typeface="Syne ExtraBold"/>
              </a:rPr>
              <a:t>Outcomes of enhanced output</a:t>
            </a:r>
            <a:endParaRPr lang="fr-FR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714240" y="1781280"/>
            <a:ext cx="7714800" cy="28857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chemeClr val="dk1"/>
                </a:solidFill>
                <a:latin typeface="Chivo"/>
                <a:ea typeface="Chivo"/>
              </a:rPr>
              <a:t>This technique often results in more thoughtful and nuanced recipes. By engaging in a reasoning process, the AI can offer detailed instructions and a comprehensive understanding of the culinary creation.</a:t>
            </a:r>
            <a:endParaRPr lang="en-US" sz="14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95200"/>
            <a:ext cx="8229240" cy="1266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2800" b="0" strike="noStrike" spc="-1">
                <a:solidFill>
                  <a:schemeClr val="dk1"/>
                </a:solidFill>
                <a:latin typeface="Syne ExtraBold"/>
                <a:ea typeface="Syne ExtraBold"/>
              </a:rPr>
              <a:t>Conclusions</a:t>
            </a:r>
            <a:endParaRPr lang="fr-FR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714240" y="1781280"/>
            <a:ext cx="7714800" cy="28857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chemeClr val="dk1"/>
                </a:solidFill>
                <a:latin typeface="Chivo"/>
                <a:ea typeface="Chivo"/>
              </a:rPr>
              <a:t>Each prompting technique—zero-shot, few-shot, and chain-of-thought—has unique advantages. Utilizing these methods effectively can greatly enhance the quality and creativity of AI-generated recipes.</a:t>
            </a:r>
            <a:endParaRPr lang="en-US" sz="14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807845" y="1671955"/>
            <a:ext cx="5788660" cy="10502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6600">
                <a:latin typeface="Segoe Script" panose="030B0504020000000003" charset="0"/>
                <a:cs typeface="Segoe Script" panose="030B0504020000000003" charset="0"/>
              </a:rPr>
              <a:t>Thank you </a:t>
            </a:r>
            <a:endParaRPr lang="en-IN" altLang="en-US" sz="6600">
              <a:latin typeface="Segoe Script" panose="030B0504020000000003" charset="0"/>
              <a:cs typeface="Segoe Script" panose="030B0504020000000003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079490" y="3392170"/>
            <a:ext cx="2308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>
                <a:latin typeface="Lucida Calligraphy" panose="03010101010101010101" charset="0"/>
                <a:cs typeface="Lucida Calligraphy" panose="03010101010101010101" charset="0"/>
              </a:rPr>
              <a:t>Hema Nagalla</a:t>
            </a:r>
            <a:endParaRPr lang="en-IN" altLang="en-US">
              <a:latin typeface="Lucida Calligraphy" panose="03010101010101010101" charset="0"/>
              <a:cs typeface="Lucida Calligraphy" panose="03010101010101010101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199;p34"/>
          <p:cNvPicPr/>
          <p:nvPr/>
        </p:nvPicPr>
        <p:blipFill>
          <a:blip r:embed="rId1"/>
          <a:srcRect l="219" r="209"/>
          <a:stretch>
            <a:fillRect/>
          </a:stretch>
        </p:blipFill>
        <p:spPr>
          <a:xfrm>
            <a:off x="5377320" y="1634760"/>
            <a:ext cx="3766320" cy="2520720"/>
          </a:xfrm>
          <a:prstGeom prst="rect">
            <a:avLst/>
          </a:prstGeom>
          <a:ln w="0">
            <a:noFill/>
          </a:ln>
        </p:spPr>
      </p:pic>
      <p:sp>
        <p:nvSpPr>
          <p:cNvPr id="63" name="PlaceHolder 1"/>
          <p:cNvSpPr>
            <a:spLocks noGrp="1"/>
          </p:cNvSpPr>
          <p:nvPr>
            <p:ph/>
          </p:nvPr>
        </p:nvSpPr>
        <p:spPr>
          <a:xfrm>
            <a:off x="457200" y="1819440"/>
            <a:ext cx="4657320" cy="3009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chemeClr val="dk1"/>
                </a:solidFill>
                <a:latin typeface="Chivo"/>
                <a:ea typeface="Chivo"/>
              </a:rPr>
              <a:t>This presentation explores various prompting techniques to generate cooking recipes using AI, focusing on Zero-shot, Few-shot, and Chain-of-Thought methods.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title"/>
          </p:nvPr>
        </p:nvSpPr>
        <p:spPr>
          <a:xfrm>
            <a:off x="457200" y="295200"/>
            <a:ext cx="8229240" cy="694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2800" b="0" strike="noStrike" spc="-1">
                <a:solidFill>
                  <a:schemeClr val="dk1"/>
                </a:solidFill>
                <a:latin typeface="Syne ExtraBold"/>
                <a:ea typeface="Syne ExtraBold"/>
              </a:rPr>
              <a:t>Introduction</a:t>
            </a:r>
            <a:endParaRPr lang="fr-FR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206;p35"/>
          <p:cNvPicPr/>
          <p:nvPr/>
        </p:nvPicPr>
        <p:blipFill>
          <a:blip r:embed="rId1"/>
          <a:srcRect t="7832" b="7832"/>
          <a:stretch>
            <a:fillRect/>
          </a:stretch>
        </p:blipFill>
        <p:spPr>
          <a:xfrm>
            <a:off x="0" y="0"/>
            <a:ext cx="9143640" cy="5142960"/>
          </a:xfrm>
          <a:prstGeom prst="rect">
            <a:avLst/>
          </a:prstGeom>
          <a:ln w="0">
            <a:noFill/>
          </a:ln>
        </p:spPr>
      </p:pic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3990960"/>
            <a:ext cx="1294920" cy="7617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 fontScale="79369"/>
          </a:bodyPr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4900" b="0" strike="noStrike" spc="-1">
                <a:solidFill>
                  <a:schemeClr val="lt1"/>
                </a:solidFill>
                <a:latin typeface="Syne ExtraBold"/>
                <a:ea typeface="Syne ExtraBold"/>
              </a:rPr>
              <a:t>01</a:t>
            </a:r>
            <a:endParaRPr lang="fr-FR" sz="49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title"/>
          </p:nvPr>
        </p:nvSpPr>
        <p:spPr>
          <a:xfrm>
            <a:off x="457200" y="390600"/>
            <a:ext cx="7324200" cy="1800000"/>
          </a:xfrm>
          <a:prstGeom prst="rect">
            <a:avLst/>
          </a:prstGeom>
          <a:noFill/>
          <a:ln w="0">
            <a:noFill/>
          </a:ln>
          <a:effectLst>
            <a:outerShdw blurRad="57240" dist="19080" dir="5400000" rotWithShape="0">
              <a:srgbClr val="000000">
                <a:alpha val="50000"/>
              </a:srgbClr>
            </a:outerShdw>
          </a:effectLst>
        </p:spPr>
        <p:txBody>
          <a:bodyPr lIns="91440" tIns="91440" rIns="91440" bIns="91440" anchor="b">
            <a:normAutofit/>
          </a:bodyPr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4000" b="0" strike="noStrike" spc="-1">
                <a:solidFill>
                  <a:schemeClr val="lt1"/>
                </a:solidFill>
                <a:latin typeface="Syne ExtraBold"/>
                <a:ea typeface="Syne ExtraBold"/>
              </a:rPr>
              <a:t>Zero-shot Prompting</a:t>
            </a:r>
            <a:endParaRPr lang="fr-FR" sz="4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subTitle"/>
          </p:nvPr>
        </p:nvSpPr>
        <p:spPr>
          <a:xfrm>
            <a:off x="3486240" y="4295880"/>
            <a:ext cx="5200200" cy="418680"/>
          </a:xfrm>
          <a:prstGeom prst="rect">
            <a:avLst/>
          </a:prstGeom>
          <a:noFill/>
          <a:ln w="0">
            <a:noFill/>
          </a:ln>
          <a:effectLst>
            <a:outerShdw blurRad="57240" dist="19080" dir="5400000" rotWithShape="0">
              <a:srgbClr val="000000">
                <a:alpha val="50000"/>
              </a:srgbClr>
            </a:outerShdw>
          </a:effectLst>
        </p:spPr>
        <p:txBody>
          <a:bodyPr lIns="91440" tIns="91440" rIns="91440" bIns="91440" anchor="b">
            <a:normAutofit/>
          </a:bodyPr>
          <a:p>
            <a:pPr indent="0" algn="ctr">
              <a:buNone/>
            </a:pPr>
            <a:endParaRPr lang="en-US" sz="1600" b="0" strike="noStrike" spc="-1">
              <a:solidFill>
                <a:schemeClr val="lt1"/>
              </a:solidFill>
              <a:latin typeface="Chivo"/>
              <a:ea typeface="Chiv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95200"/>
            <a:ext cx="8229240" cy="1266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2800" b="0" strike="noStrike" spc="-1">
                <a:solidFill>
                  <a:schemeClr val="dk1"/>
                </a:solidFill>
                <a:latin typeface="Syne ExtraBold"/>
                <a:ea typeface="Syne ExtraBold"/>
              </a:rPr>
              <a:t>Definition and explanation</a:t>
            </a:r>
            <a:endParaRPr lang="fr-FR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subTitle"/>
          </p:nvPr>
        </p:nvSpPr>
        <p:spPr>
          <a:xfrm>
            <a:off x="714240" y="1781280"/>
            <a:ext cx="7714800" cy="28857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chemeClr val="dk1"/>
                </a:solidFill>
                <a:latin typeface="Chivo"/>
                <a:ea typeface="Chivo"/>
              </a:rPr>
              <a:t>Zero-shot prompting involves providing a prompt to an AI model without any prior examples. The model relies on its pre-trained knowledge to generate content based on the given inputs.</a:t>
            </a:r>
            <a:endParaRPr lang="en-US" sz="14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95200"/>
            <a:ext cx="8229240" cy="1266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2800" b="0" strike="noStrike" spc="-1">
                <a:solidFill>
                  <a:schemeClr val="dk1"/>
                </a:solidFill>
                <a:latin typeface="Syne ExtraBold"/>
                <a:ea typeface="Syne ExtraBold"/>
              </a:rPr>
              <a:t>Example with ingredients</a:t>
            </a:r>
            <a:endParaRPr lang="fr-FR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subTitle"/>
          </p:nvPr>
        </p:nvSpPr>
        <p:spPr>
          <a:xfrm>
            <a:off x="714240" y="1781280"/>
            <a:ext cx="7714800" cy="28857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chemeClr val="dk1"/>
                </a:solidFill>
                <a:latin typeface="Chivo"/>
                <a:ea typeface="Chivo"/>
              </a:rPr>
              <a:t>For instance, if the user prompts, "Generate a cooking recipe using the following ingredients: chicken, garlic, lemon, olive oil," the AI will produce a recipe from its existing knowledge without needing any reference examples.</a:t>
            </a:r>
            <a:endParaRPr lang="en-US" sz="14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199;p34"/>
          <p:cNvPicPr/>
          <p:nvPr/>
        </p:nvPicPr>
        <p:blipFill>
          <a:blip r:embed="rId1"/>
          <a:srcRect l="219" r="209"/>
          <a:stretch>
            <a:fillRect/>
          </a:stretch>
        </p:blipFill>
        <p:spPr>
          <a:xfrm>
            <a:off x="5377320" y="1634760"/>
            <a:ext cx="3766320" cy="2520720"/>
          </a:xfrm>
          <a:prstGeom prst="rect">
            <a:avLst/>
          </a:prstGeom>
          <a:ln w="0">
            <a:noFill/>
          </a:ln>
        </p:spPr>
      </p:pic>
      <p:sp>
        <p:nvSpPr>
          <p:cNvPr id="74" name="PlaceHolder 1"/>
          <p:cNvSpPr>
            <a:spLocks noGrp="1"/>
          </p:cNvSpPr>
          <p:nvPr>
            <p:ph/>
          </p:nvPr>
        </p:nvSpPr>
        <p:spPr>
          <a:xfrm>
            <a:off x="457200" y="1819440"/>
            <a:ext cx="4657320" cy="3009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chemeClr val="dk1"/>
                </a:solidFill>
                <a:latin typeface="Chivo"/>
                <a:ea typeface="Chivo"/>
              </a:rPr>
              <a:t>This approach is efficient for quickly generating recipes; however, it may lack detail and specificity in the output since it does not guide the AI with context or structure.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title"/>
          </p:nvPr>
        </p:nvSpPr>
        <p:spPr>
          <a:xfrm>
            <a:off x="457200" y="295200"/>
            <a:ext cx="8229240" cy="694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2800" b="0" strike="noStrike" spc="-1">
                <a:solidFill>
                  <a:schemeClr val="dk1"/>
                </a:solidFill>
                <a:latin typeface="Syne ExtraBold"/>
                <a:ea typeface="Syne ExtraBold"/>
              </a:rPr>
              <a:t>Advantages and limitations</a:t>
            </a:r>
            <a:endParaRPr lang="fr-FR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206;p35"/>
          <p:cNvPicPr/>
          <p:nvPr/>
        </p:nvPicPr>
        <p:blipFill>
          <a:blip r:embed="rId1"/>
          <a:srcRect t="7832" b="7832"/>
          <a:stretch>
            <a:fillRect/>
          </a:stretch>
        </p:blipFill>
        <p:spPr>
          <a:xfrm>
            <a:off x="0" y="0"/>
            <a:ext cx="9143640" cy="5142960"/>
          </a:xfrm>
          <a:prstGeom prst="rect">
            <a:avLst/>
          </a:prstGeom>
          <a:ln w="0">
            <a:noFill/>
          </a:ln>
        </p:spPr>
      </p:pic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3990960"/>
            <a:ext cx="1294920" cy="7617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 fontScale="79369"/>
          </a:bodyPr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4900" b="0" strike="noStrike" spc="-1">
                <a:solidFill>
                  <a:schemeClr val="lt1"/>
                </a:solidFill>
                <a:latin typeface="Syne ExtraBold"/>
                <a:ea typeface="Syne ExtraBold"/>
              </a:rPr>
              <a:t>02</a:t>
            </a:r>
            <a:endParaRPr lang="fr-FR" sz="49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title"/>
          </p:nvPr>
        </p:nvSpPr>
        <p:spPr>
          <a:xfrm>
            <a:off x="457200" y="390600"/>
            <a:ext cx="7324200" cy="1800000"/>
          </a:xfrm>
          <a:prstGeom prst="rect">
            <a:avLst/>
          </a:prstGeom>
          <a:noFill/>
          <a:ln w="0">
            <a:noFill/>
          </a:ln>
          <a:effectLst>
            <a:outerShdw blurRad="57240" dist="19080" dir="5400000" rotWithShape="0">
              <a:srgbClr val="000000">
                <a:alpha val="50000"/>
              </a:srgbClr>
            </a:outerShdw>
          </a:effectLst>
        </p:spPr>
        <p:txBody>
          <a:bodyPr lIns="91440" tIns="91440" rIns="91440" bIns="91440" anchor="b">
            <a:normAutofit/>
          </a:bodyPr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4000" b="0" strike="noStrike" spc="-1">
                <a:solidFill>
                  <a:schemeClr val="lt1"/>
                </a:solidFill>
                <a:latin typeface="Syne ExtraBold"/>
                <a:ea typeface="Syne ExtraBold"/>
              </a:rPr>
              <a:t>Few-shot Prompting</a:t>
            </a:r>
            <a:endParaRPr lang="fr-FR" sz="4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subTitle"/>
          </p:nvPr>
        </p:nvSpPr>
        <p:spPr>
          <a:xfrm>
            <a:off x="3486240" y="4295880"/>
            <a:ext cx="5200200" cy="418680"/>
          </a:xfrm>
          <a:prstGeom prst="rect">
            <a:avLst/>
          </a:prstGeom>
          <a:noFill/>
          <a:ln w="0">
            <a:noFill/>
          </a:ln>
          <a:effectLst>
            <a:outerShdw blurRad="57240" dist="19080" dir="5400000" rotWithShape="0">
              <a:srgbClr val="000000">
                <a:alpha val="50000"/>
              </a:srgbClr>
            </a:outerShdw>
          </a:effectLst>
        </p:spPr>
        <p:txBody>
          <a:bodyPr lIns="91440" tIns="91440" rIns="91440" bIns="91440" anchor="b">
            <a:normAutofit/>
          </a:bodyPr>
          <a:p>
            <a:pPr indent="0" algn="ctr">
              <a:buNone/>
            </a:pPr>
            <a:endParaRPr lang="en-US" sz="1600" b="0" strike="noStrike" spc="-1">
              <a:solidFill>
                <a:schemeClr val="lt1"/>
              </a:solidFill>
              <a:latin typeface="Chivo"/>
              <a:ea typeface="Chiv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95200"/>
            <a:ext cx="8229240" cy="1266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2800" b="0" strike="noStrike" spc="-1">
                <a:solidFill>
                  <a:schemeClr val="dk1"/>
                </a:solidFill>
                <a:latin typeface="Syne ExtraBold"/>
                <a:ea typeface="Syne ExtraBold"/>
              </a:rPr>
              <a:t>Definition and comparison</a:t>
            </a:r>
            <a:endParaRPr lang="fr-FR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714240" y="1781280"/>
            <a:ext cx="7714800" cy="28857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chemeClr val="dk1"/>
                </a:solidFill>
                <a:latin typeface="Chivo"/>
                <a:ea typeface="Chivo"/>
              </a:rPr>
              <a:t>Few-shot prompting involves supplying the AI with example prompts and desired outputs, enabling it to understand the specific format and style required. This technique contrasts with zero-shot prompting, where no examples are provided.</a:t>
            </a:r>
            <a:endParaRPr lang="en-US" sz="14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95200"/>
            <a:ext cx="8229240" cy="1266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2800" b="0" strike="noStrike" spc="-1">
                <a:solidFill>
                  <a:schemeClr val="dk1"/>
                </a:solidFill>
                <a:latin typeface="Syne ExtraBold"/>
                <a:ea typeface="Syne ExtraBold"/>
              </a:rPr>
              <a:t>Example with structured response</a:t>
            </a:r>
            <a:endParaRPr lang="fr-FR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714240" y="1781280"/>
            <a:ext cx="7714800" cy="28857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chemeClr val="dk1"/>
                </a:solidFill>
                <a:latin typeface="Chivo"/>
                <a:ea typeface="Chivo"/>
              </a:rPr>
              <a:t>In few-shot prompting, the user might present a structure like: 'Q: Ingredients: tomato, basil, mozzarella; A: Caprese Salad.' Following this, the AI can use its understanding to generate a recipe based on similar ingredients.</a:t>
            </a:r>
            <a:endParaRPr lang="en-US" sz="14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Asian Street Food by Slidesgo">
  <a:themeElements>
    <a:clrScheme name="Simple Light">
      <a:dk1>
        <a:srgbClr val="141414"/>
      </a:dk1>
      <a:lt1>
        <a:srgbClr val="F8F8F8"/>
      </a:lt1>
      <a:dk2>
        <a:srgbClr val="FFFFFF"/>
      </a:dk2>
      <a:lt2>
        <a:srgbClr val="F7FE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C2C2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Asian Street Food by Slidesgo">
  <a:themeElements>
    <a:clrScheme name="Simple Light">
      <a:dk1>
        <a:srgbClr val="141414"/>
      </a:dk1>
      <a:lt1>
        <a:srgbClr val="F8F8F8"/>
      </a:lt1>
      <a:dk2>
        <a:srgbClr val="FFFFFF"/>
      </a:dk2>
      <a:lt2>
        <a:srgbClr val="F7FE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C2C2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Asian Street Food by Slidesgo">
  <a:themeElements>
    <a:clrScheme name="Simple Light">
      <a:dk1>
        <a:srgbClr val="141414"/>
      </a:dk1>
      <a:lt1>
        <a:srgbClr val="F8F8F8"/>
      </a:lt1>
      <a:dk2>
        <a:srgbClr val="FFFFFF"/>
      </a:dk2>
      <a:lt2>
        <a:srgbClr val="F7FE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C2C2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Asian Street Food by Slidesgo">
  <a:themeElements>
    <a:clrScheme name="Simple Light">
      <a:dk1>
        <a:srgbClr val="141414"/>
      </a:dk1>
      <a:lt1>
        <a:srgbClr val="F8F8F8"/>
      </a:lt1>
      <a:dk2>
        <a:srgbClr val="FFFFFF"/>
      </a:dk2>
      <a:lt2>
        <a:srgbClr val="F7FE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C2C2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Asian Street Food by Slidesgo">
  <a:themeElements>
    <a:clrScheme name="Simple Light">
      <a:dk1>
        <a:srgbClr val="141414"/>
      </a:dk1>
      <a:lt1>
        <a:srgbClr val="F8F8F8"/>
      </a:lt1>
      <a:dk2>
        <a:srgbClr val="FFFFFF"/>
      </a:dk2>
      <a:lt2>
        <a:srgbClr val="F7FE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C2C2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Asian Street Food by Slidesgo">
  <a:themeElements>
    <a:clrScheme name="Simple Light">
      <a:dk1>
        <a:srgbClr val="141414"/>
      </a:dk1>
      <a:lt1>
        <a:srgbClr val="F8F8F8"/>
      </a:lt1>
      <a:dk2>
        <a:srgbClr val="FFFFFF"/>
      </a:dk2>
      <a:lt2>
        <a:srgbClr val="F7FE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C2C2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Asian Street Food by Slidesgo">
  <a:themeElements>
    <a:clrScheme name="Simple Light">
      <a:dk1>
        <a:srgbClr val="141414"/>
      </a:dk1>
      <a:lt1>
        <a:srgbClr val="F8F8F8"/>
      </a:lt1>
      <a:dk2>
        <a:srgbClr val="FFFFFF"/>
      </a:dk2>
      <a:lt2>
        <a:srgbClr val="F7FE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C2C2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Asian Street Food by Slidesgo">
  <a:themeElements>
    <a:clrScheme name="Simple Light">
      <a:dk1>
        <a:srgbClr val="141414"/>
      </a:dk1>
      <a:lt1>
        <a:srgbClr val="F8F8F8"/>
      </a:lt1>
      <a:dk2>
        <a:srgbClr val="FFFFFF"/>
      </a:dk2>
      <a:lt2>
        <a:srgbClr val="F7FE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C2C2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Asian Street Food by Slidesgo">
  <a:themeElements>
    <a:clrScheme name="Simple Light">
      <a:dk1>
        <a:srgbClr val="141414"/>
      </a:dk1>
      <a:lt1>
        <a:srgbClr val="F8F8F8"/>
      </a:lt1>
      <a:dk2>
        <a:srgbClr val="FFFFFF"/>
      </a:dk2>
      <a:lt2>
        <a:srgbClr val="F7FE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C2C2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Asian Street Food by Slidesgo">
  <a:themeElements>
    <a:clrScheme name="Simple Light">
      <a:dk1>
        <a:srgbClr val="141414"/>
      </a:dk1>
      <a:lt1>
        <a:srgbClr val="F8F8F8"/>
      </a:lt1>
      <a:dk2>
        <a:srgbClr val="FFFFFF"/>
      </a:dk2>
      <a:lt2>
        <a:srgbClr val="F7FE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C2C2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Asian Street Food by Slidesgo">
  <a:themeElements>
    <a:clrScheme name="Simple Light">
      <a:dk1>
        <a:srgbClr val="141414"/>
      </a:dk1>
      <a:lt1>
        <a:srgbClr val="F8F8F8"/>
      </a:lt1>
      <a:dk2>
        <a:srgbClr val="FFFFFF"/>
      </a:dk2>
      <a:lt2>
        <a:srgbClr val="F7FE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C2C2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sian Street Food by Slidesgo">
  <a:themeElements>
    <a:clrScheme name="Simple Light">
      <a:dk1>
        <a:srgbClr val="141414"/>
      </a:dk1>
      <a:lt1>
        <a:srgbClr val="F8F8F8"/>
      </a:lt1>
      <a:dk2>
        <a:srgbClr val="FFFFFF"/>
      </a:dk2>
      <a:lt2>
        <a:srgbClr val="F7FE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C2C2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Asian Street Food by Slidesgo">
  <a:themeElements>
    <a:clrScheme name="Simple Light">
      <a:dk1>
        <a:srgbClr val="141414"/>
      </a:dk1>
      <a:lt1>
        <a:srgbClr val="F8F8F8"/>
      </a:lt1>
      <a:dk2>
        <a:srgbClr val="FFFFFF"/>
      </a:dk2>
      <a:lt2>
        <a:srgbClr val="F7FE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C2C2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sian Street Food by Slidesgo">
  <a:themeElements>
    <a:clrScheme name="Simple Light">
      <a:dk1>
        <a:srgbClr val="141414"/>
      </a:dk1>
      <a:lt1>
        <a:srgbClr val="F8F8F8"/>
      </a:lt1>
      <a:dk2>
        <a:srgbClr val="FFFFFF"/>
      </a:dk2>
      <a:lt2>
        <a:srgbClr val="F7FE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C2C2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sian Street Food by Slidesgo">
  <a:themeElements>
    <a:clrScheme name="Simple Light">
      <a:dk1>
        <a:srgbClr val="141414"/>
      </a:dk1>
      <a:lt1>
        <a:srgbClr val="F8F8F8"/>
      </a:lt1>
      <a:dk2>
        <a:srgbClr val="FFFFFF"/>
      </a:dk2>
      <a:lt2>
        <a:srgbClr val="F7FE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C2C2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Asian Street Food by Slidesgo">
  <a:themeElements>
    <a:clrScheme name="Simple Light">
      <a:dk1>
        <a:srgbClr val="141414"/>
      </a:dk1>
      <a:lt1>
        <a:srgbClr val="F8F8F8"/>
      </a:lt1>
      <a:dk2>
        <a:srgbClr val="FFFFFF"/>
      </a:dk2>
      <a:lt2>
        <a:srgbClr val="F7FE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C2C2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Asian Street Food by Slidesgo">
  <a:themeElements>
    <a:clrScheme name="Simple Light">
      <a:dk1>
        <a:srgbClr val="141414"/>
      </a:dk1>
      <a:lt1>
        <a:srgbClr val="F8F8F8"/>
      </a:lt1>
      <a:dk2>
        <a:srgbClr val="FFFFFF"/>
      </a:dk2>
      <a:lt2>
        <a:srgbClr val="F7FE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C2C2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Asian Street Food by Slidesgo">
  <a:themeElements>
    <a:clrScheme name="Simple Light">
      <a:dk1>
        <a:srgbClr val="141414"/>
      </a:dk1>
      <a:lt1>
        <a:srgbClr val="F8F8F8"/>
      </a:lt1>
      <a:dk2>
        <a:srgbClr val="FFFFFF"/>
      </a:dk2>
      <a:lt2>
        <a:srgbClr val="F7FE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C2C2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Asian Street Food by Slidesgo">
  <a:themeElements>
    <a:clrScheme name="Simple Light">
      <a:dk1>
        <a:srgbClr val="141414"/>
      </a:dk1>
      <a:lt1>
        <a:srgbClr val="F8F8F8"/>
      </a:lt1>
      <a:dk2>
        <a:srgbClr val="FFFFFF"/>
      </a:dk2>
      <a:lt2>
        <a:srgbClr val="F7FE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C2C2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Asian Street Food by Slidesgo">
  <a:themeElements>
    <a:clrScheme name="Simple Light">
      <a:dk1>
        <a:srgbClr val="141414"/>
      </a:dk1>
      <a:lt1>
        <a:srgbClr val="F8F8F8"/>
      </a:lt1>
      <a:dk2>
        <a:srgbClr val="FFFFFF"/>
      </a:dk2>
      <a:lt2>
        <a:srgbClr val="F7FE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C2C2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2655</Words>
  <Application>WPS Presentation</Application>
  <PresentationFormat/>
  <Paragraphs>64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26</vt:i4>
      </vt:variant>
      <vt:variant>
        <vt:lpstr>幻灯片标题</vt:lpstr>
      </vt:variant>
      <vt:variant>
        <vt:i4>16</vt:i4>
      </vt:variant>
    </vt:vector>
  </HeadingPairs>
  <TitlesOfParts>
    <vt:vector size="56" baseType="lpstr">
      <vt:lpstr>Arial</vt:lpstr>
      <vt:lpstr>SimSun</vt:lpstr>
      <vt:lpstr>Wingdings</vt:lpstr>
      <vt:lpstr>Arial</vt:lpstr>
      <vt:lpstr>Symbol</vt:lpstr>
      <vt:lpstr>OpenSymbol</vt:lpstr>
      <vt:lpstr>Syne ExtraBold</vt:lpstr>
      <vt:lpstr>Segoe Print</vt:lpstr>
      <vt:lpstr>Chivo</vt:lpstr>
      <vt:lpstr>Segoe Script</vt:lpstr>
      <vt:lpstr>Lucida Calligraphy</vt:lpstr>
      <vt:lpstr>Microsoft YaHei</vt:lpstr>
      <vt:lpstr>Arial Unicode MS</vt:lpstr>
      <vt:lpstr>Calibri</vt:lpstr>
      <vt:lpstr>Asian Street Food by Slidesgo</vt:lpstr>
      <vt:lpstr>Asian Street Food by Slidesgo</vt:lpstr>
      <vt:lpstr>Asian Street Food by Slidesgo</vt:lpstr>
      <vt:lpstr>Asian Street Food by Slidesgo</vt:lpstr>
      <vt:lpstr>Asian Street Food by Slidesgo</vt:lpstr>
      <vt:lpstr>Asian Street Food by Slidesgo</vt:lpstr>
      <vt:lpstr>Asian Street Food by Slidesgo</vt:lpstr>
      <vt:lpstr>Asian Street Food by Slidesgo</vt:lpstr>
      <vt:lpstr>Asian Street Food by Slidesgo</vt:lpstr>
      <vt:lpstr>Asian Street Food by Slidesgo</vt:lpstr>
      <vt:lpstr>Asian Street Food by Slidesgo</vt:lpstr>
      <vt:lpstr>Asian Street Food by Slidesgo</vt:lpstr>
      <vt:lpstr>Asian Street Food by Slidesgo</vt:lpstr>
      <vt:lpstr>Asian Street Food by Slidesgo</vt:lpstr>
      <vt:lpstr>Asian Street Food by Slidesgo</vt:lpstr>
      <vt:lpstr>Asian Street Food by Slidesgo</vt:lpstr>
      <vt:lpstr>Asian Street Food by Slidesgo</vt:lpstr>
      <vt:lpstr>Asian Street Food by Slidesgo</vt:lpstr>
      <vt:lpstr>Asian Street Food by Slidesgo</vt:lpstr>
      <vt:lpstr>Asian Street Food by Slidesgo</vt:lpstr>
      <vt:lpstr>Slidesgo Final Pages</vt:lpstr>
      <vt:lpstr>Slidesgo Final Pages</vt:lpstr>
      <vt:lpstr>Slidesgo Final Pages</vt:lpstr>
      <vt:lpstr>Slidesgo Final Pages</vt:lpstr>
      <vt:lpstr>Slidesgo Final Pages</vt:lpstr>
      <vt:lpstr>Slidesgo Final Pages</vt:lpstr>
      <vt:lpstr>Recipe Generator</vt:lpstr>
      <vt:lpstr>Introduction</vt:lpstr>
      <vt:lpstr>Zero-shot Prompting</vt:lpstr>
      <vt:lpstr>Definition and explanation</vt:lpstr>
      <vt:lpstr>Example with ingredients</vt:lpstr>
      <vt:lpstr>Advantages and limitations</vt:lpstr>
      <vt:lpstr>Few-shot Prompting</vt:lpstr>
      <vt:lpstr>Definition and comparison</vt:lpstr>
      <vt:lpstr>Example with structured response</vt:lpstr>
      <vt:lpstr>Benefits of using examples</vt:lpstr>
      <vt:lpstr>Chain-of-Thought Prompting</vt:lpstr>
      <vt:lpstr>Overview of the approach</vt:lpstr>
      <vt:lpstr>Step-by-step reasoning process</vt:lpstr>
      <vt:lpstr>Outcomes of enhanced output</vt:lpstr>
      <vt:lpstr>Conclusions</vt:lpstr>
      <vt:lpstr>PowerPoint 演示文稿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Recipe Generator</dc:title>
  <dc:creator/>
  <cp:lastModifiedBy>Hema Nagalla</cp:lastModifiedBy>
  <cp:revision>2</cp:revision>
  <dcterms:created xsi:type="dcterms:W3CDTF">2025-06-11T12:04:00Z</dcterms:created>
  <dcterms:modified xsi:type="dcterms:W3CDTF">2025-08-15T16:02:10Z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16</vt:r8>
  </property>
  <property fmtid="{D5CDD505-2E9C-101B-9397-08002B2CF9AE}" pid="3" name="ICV">
    <vt:lpwstr>BF966C6367554EF096C254E0346AADF4_13</vt:lpwstr>
  </property>
  <property fmtid="{D5CDD505-2E9C-101B-9397-08002B2CF9AE}" pid="4" name="KSOProductBuildVer">
    <vt:lpwstr>1033-12.2.0.21931</vt:lpwstr>
  </property>
</Properties>
</file>