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71" r:id="rId5"/>
    <p:sldId id="272" r:id="rId6"/>
    <p:sldId id="273" r:id="rId7"/>
    <p:sldId id="274" r:id="rId8"/>
    <p:sldId id="277" r:id="rId9"/>
    <p:sldId id="276" r:id="rId10"/>
    <p:sldId id="275" r:id="rId11"/>
    <p:sldId id="259" r:id="rId12"/>
    <p:sldId id="260" r:id="rId13"/>
    <p:sldId id="261" r:id="rId14"/>
    <p:sldId id="262" r:id="rId15"/>
    <p:sldId id="263" r:id="rId16"/>
    <p:sldId id="264" r:id="rId17"/>
    <p:sldId id="265" r:id="rId18"/>
    <p:sldId id="267" r:id="rId19"/>
    <p:sldId id="266" r:id="rId20"/>
    <p:sldId id="270"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2298D-9EDB-48DF-B0C5-8A2EA10FFED5}" type="datetimeFigureOut">
              <a:rPr lang="en-US" smtClean="0"/>
              <a:pPr/>
              <a:t>25-Jan-18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A9C95-D64C-4FD5-9DCA-1B4D4CB64C5F}" type="slidenum">
              <a:rPr lang="en-US" smtClean="0"/>
              <a:pPr/>
              <a:t>‹#›</a:t>
            </a:fld>
            <a:endParaRPr lang="en-US"/>
          </a:p>
        </p:txBody>
      </p:sp>
    </p:spTree>
    <p:extLst>
      <p:ext uri="{BB962C8B-B14F-4D97-AF65-F5344CB8AC3E}">
        <p14:creationId xmlns:p14="http://schemas.microsoft.com/office/powerpoint/2010/main" val="113595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A9C95-D64C-4FD5-9DCA-1B4D4CB64C5F}" type="slidenum">
              <a:rPr lang="en-US" smtClean="0"/>
              <a:pPr/>
              <a:t>1</a:t>
            </a:fld>
            <a:endParaRPr lang="en-US"/>
          </a:p>
        </p:txBody>
      </p:sp>
    </p:spTree>
    <p:extLst>
      <p:ext uri="{BB962C8B-B14F-4D97-AF65-F5344CB8AC3E}">
        <p14:creationId xmlns:p14="http://schemas.microsoft.com/office/powerpoint/2010/main" val="292616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DD36BC-557A-4AD0-A736-04C1CCBD9344}" type="datetime1">
              <a:rPr lang="en-US" smtClean="0"/>
              <a:pPr/>
              <a:t>25-Jan-18</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112713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636E1-2FD0-4845-BF94-42C541D5AA0E}" type="datetime1">
              <a:rPr lang="en-US" smtClean="0"/>
              <a:pPr/>
              <a:t>25-Jan-18</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72531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FC26E-0FCC-424D-A8A8-F77677599ACB}" type="datetime1">
              <a:rPr lang="en-US" smtClean="0"/>
              <a:pPr/>
              <a:t>25-Jan-18</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307468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8D28B-9207-4311-BE20-302986917177}" type="datetime1">
              <a:rPr lang="en-US" smtClean="0"/>
              <a:pPr/>
              <a:t>25-Jan-18</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325243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EDE34-6930-4F07-9992-EC8423B349B5}" type="datetime1">
              <a:rPr lang="en-US" smtClean="0"/>
              <a:pPr/>
              <a:t>25-Jan-18</a:t>
            </a:fld>
            <a:endParaRPr lang="en-US"/>
          </a:p>
        </p:txBody>
      </p:sp>
      <p:sp>
        <p:nvSpPr>
          <p:cNvPr id="5" name="Footer Placeholder 4"/>
          <p:cNvSpPr>
            <a:spLocks noGrp="1"/>
          </p:cNvSpPr>
          <p:nvPr>
            <p:ph type="ftr" sz="quarter" idx="11"/>
          </p:nvPr>
        </p:nvSpPr>
        <p:spPr/>
        <p:txBody>
          <a:bodyPr/>
          <a:lstStyle/>
          <a:p>
            <a:r>
              <a:rPr lang="en-US" smtClean="0"/>
              <a:t>Raspberry Pi Bluetooth</a:t>
            </a:r>
            <a:endParaRPr lang="en-US"/>
          </a:p>
        </p:txBody>
      </p:sp>
      <p:sp>
        <p:nvSpPr>
          <p:cNvPr id="6" name="Slide Number Placeholder 5"/>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53273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04DDAA-DA6B-404A-906E-206A4361D5CF}" type="datetime1">
              <a:rPr lang="en-US" smtClean="0"/>
              <a:pPr/>
              <a:t>25-Jan-18</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4790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B82F0-2026-4CD9-B624-8ED6324E2D2B}" type="datetime1">
              <a:rPr lang="en-US" smtClean="0"/>
              <a:pPr/>
              <a:t>25-Jan-18</a:t>
            </a:fld>
            <a:endParaRPr lang="en-US"/>
          </a:p>
        </p:txBody>
      </p:sp>
      <p:sp>
        <p:nvSpPr>
          <p:cNvPr id="8" name="Footer Placeholder 7"/>
          <p:cNvSpPr>
            <a:spLocks noGrp="1"/>
          </p:cNvSpPr>
          <p:nvPr>
            <p:ph type="ftr" sz="quarter" idx="11"/>
          </p:nvPr>
        </p:nvSpPr>
        <p:spPr/>
        <p:txBody>
          <a:bodyPr/>
          <a:lstStyle/>
          <a:p>
            <a:r>
              <a:rPr lang="en-US" smtClean="0"/>
              <a:t>Raspberry Pi Bluetooth</a:t>
            </a:r>
            <a:endParaRPr lang="en-US"/>
          </a:p>
        </p:txBody>
      </p:sp>
      <p:sp>
        <p:nvSpPr>
          <p:cNvPr id="9" name="Slide Number Placeholder 8"/>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95363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4F203-4479-4DC7-A9A4-7CFEA38744A3}" type="datetime1">
              <a:rPr lang="en-US" smtClean="0"/>
              <a:pPr/>
              <a:t>25-Jan-18</a:t>
            </a:fld>
            <a:endParaRPr lang="en-US"/>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222504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05928-A63D-487C-AC4D-70591B1797ED}" type="datetime1">
              <a:rPr lang="en-US" smtClean="0"/>
              <a:pPr/>
              <a:t>25-Jan-18</a:t>
            </a:fld>
            <a:endParaRPr lang="en-US"/>
          </a:p>
        </p:txBody>
      </p:sp>
      <p:sp>
        <p:nvSpPr>
          <p:cNvPr id="3" name="Footer Placeholder 2"/>
          <p:cNvSpPr>
            <a:spLocks noGrp="1"/>
          </p:cNvSpPr>
          <p:nvPr>
            <p:ph type="ftr" sz="quarter" idx="11"/>
          </p:nvPr>
        </p:nvSpPr>
        <p:spPr/>
        <p:txBody>
          <a:bodyPr/>
          <a:lstStyle/>
          <a:p>
            <a:r>
              <a:rPr lang="en-US" smtClean="0"/>
              <a:t>Raspberry Pi Bluetooth</a:t>
            </a:r>
            <a:endParaRPr lang="en-US"/>
          </a:p>
        </p:txBody>
      </p:sp>
      <p:sp>
        <p:nvSpPr>
          <p:cNvPr id="4" name="Slide Number Placeholder 3"/>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230182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0C354-6770-4EBD-826A-84D6CB3068F3}" type="datetime1">
              <a:rPr lang="en-US" smtClean="0"/>
              <a:pPr/>
              <a:t>25-Jan-18</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182162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FABA4-89A4-4C8F-A847-C4BF7DC6E4DF}" type="datetime1">
              <a:rPr lang="en-US" smtClean="0"/>
              <a:pPr/>
              <a:t>25-Jan-18</a:t>
            </a:fld>
            <a:endParaRPr lang="en-US"/>
          </a:p>
        </p:txBody>
      </p:sp>
      <p:sp>
        <p:nvSpPr>
          <p:cNvPr id="6" name="Footer Placeholder 5"/>
          <p:cNvSpPr>
            <a:spLocks noGrp="1"/>
          </p:cNvSpPr>
          <p:nvPr>
            <p:ph type="ftr" sz="quarter" idx="11"/>
          </p:nvPr>
        </p:nvSpPr>
        <p:spPr/>
        <p:txBody>
          <a:bodyPr/>
          <a:lstStyle/>
          <a:p>
            <a:r>
              <a:rPr lang="en-US" smtClean="0"/>
              <a:t>Raspberry Pi Bluetooth</a:t>
            </a:r>
            <a:endParaRPr lang="en-US"/>
          </a:p>
        </p:txBody>
      </p:sp>
      <p:sp>
        <p:nvSpPr>
          <p:cNvPr id="7" name="Slide Number Placeholder 6"/>
          <p:cNvSpPr>
            <a:spLocks noGrp="1"/>
          </p:cNvSpPr>
          <p:nvPr>
            <p:ph type="sldNum" sz="quarter" idx="12"/>
          </p:nvPr>
        </p:nvSpPr>
        <p:spPr/>
        <p:txBody>
          <a:bodyPr/>
          <a:lstStyle/>
          <a:p>
            <a:fld id="{69814CD2-567D-4BA4-AAC8-039EFA901B4A}" type="slidenum">
              <a:rPr lang="en-US" smtClean="0"/>
              <a:pPr/>
              <a:t>‹#›</a:t>
            </a:fld>
            <a:endParaRPr lang="en-US"/>
          </a:p>
        </p:txBody>
      </p:sp>
    </p:spTree>
    <p:extLst>
      <p:ext uri="{BB962C8B-B14F-4D97-AF65-F5344CB8AC3E}">
        <p14:creationId xmlns:p14="http://schemas.microsoft.com/office/powerpoint/2010/main" val="391019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5B57D-FC44-4273-8296-D5548EFDB1CF}" type="datetime1">
              <a:rPr lang="en-US" smtClean="0"/>
              <a:pPr/>
              <a:t>25-Jan-18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Raspberry Pi Bluetooth</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4CD2-567D-4BA4-AAC8-039EFA901B4A}" type="slidenum">
              <a:rPr lang="en-US" smtClean="0"/>
              <a:pPr/>
              <a:t>‹#›</a:t>
            </a:fld>
            <a:endParaRPr lang="en-US"/>
          </a:p>
        </p:txBody>
      </p:sp>
    </p:spTree>
    <p:extLst>
      <p:ext uri="{BB962C8B-B14F-4D97-AF65-F5344CB8AC3E}">
        <p14:creationId xmlns:p14="http://schemas.microsoft.com/office/powerpoint/2010/main" val="413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iguelgrinberg.com/post/a-cheap-bluetooth-serial-port-for-your-raspberry-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linuxcommand.org/man_pages/hcitool1.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Programming and </a:t>
            </a:r>
            <a:r>
              <a:rPr lang="en-US" smtClean="0"/>
              <a:t>Roboticss</a:t>
            </a:r>
            <a:endParaRPr lang="en-US" dirty="0"/>
          </a:p>
        </p:txBody>
      </p:sp>
      <p:sp>
        <p:nvSpPr>
          <p:cNvPr id="3" name="Subtitle 2"/>
          <p:cNvSpPr>
            <a:spLocks noGrp="1"/>
          </p:cNvSpPr>
          <p:nvPr>
            <p:ph type="subTitle" idx="1"/>
          </p:nvPr>
        </p:nvSpPr>
        <p:spPr/>
        <p:txBody>
          <a:bodyPr/>
          <a:lstStyle/>
          <a:p>
            <a:r>
              <a:rPr lang="en-US" dirty="0" smtClean="0"/>
              <a:t>Lesson 15</a:t>
            </a:r>
          </a:p>
          <a:p>
            <a:r>
              <a:rPr lang="en-US" dirty="0" smtClean="0"/>
              <a:t>Bluetooth and the Raspberry Pi</a:t>
            </a:r>
          </a:p>
          <a:p>
            <a:r>
              <a:rPr lang="en-US" smtClean="0"/>
              <a:t>bnbnbnb</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a:t>
            </a:fld>
            <a:endParaRPr lang="en-US"/>
          </a:p>
        </p:txBody>
      </p:sp>
    </p:spTree>
    <p:extLst>
      <p:ext uri="{BB962C8B-B14F-4D97-AF65-F5344CB8AC3E}">
        <p14:creationId xmlns:p14="http://schemas.microsoft.com/office/powerpoint/2010/main" val="1941981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 for HC05 Bluetooth on Pi</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blog.miguelgrinberg.com/post/a-cheap-bluetooth-serial-port-for-your-raspberry-pi</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10</a:t>
            </a:fld>
            <a:endParaRPr lang="en-US"/>
          </a:p>
        </p:txBody>
      </p:sp>
    </p:spTree>
    <p:extLst>
      <p:ext uri="{BB962C8B-B14F-4D97-AF65-F5344CB8AC3E}">
        <p14:creationId xmlns:p14="http://schemas.microsoft.com/office/powerpoint/2010/main" val="2017308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Connection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hciconfig</a:t>
            </a:r>
            <a:r>
              <a:rPr lang="en-US" dirty="0" smtClean="0"/>
              <a:t> utility to get the name and address of the Bluetooth adapter:</a:t>
            </a:r>
          </a:p>
          <a:p>
            <a:pPr marL="0" indent="0">
              <a:buNone/>
            </a:pPr>
            <a:r>
              <a:rPr lang="en-US" dirty="0" err="1"/>
              <a:t>h</a:t>
            </a:r>
            <a:r>
              <a:rPr lang="en-US" dirty="0" err="1" smtClean="0"/>
              <a:t>ciconfig</a:t>
            </a:r>
            <a:endParaRPr lang="en-US" dirty="0" smtClean="0"/>
          </a:p>
          <a:p>
            <a:r>
              <a:rPr lang="en-US" dirty="0" smtClean="0"/>
              <a:t>Scan for available Bluetooth devices.  These must be discoverable.  If you have an Android phone, set it to be found, then run:</a:t>
            </a:r>
          </a:p>
          <a:p>
            <a:pPr marL="0" indent="0">
              <a:buNone/>
            </a:pPr>
            <a:r>
              <a:rPr lang="en-US" dirty="0" err="1"/>
              <a:t>h</a:t>
            </a:r>
            <a:r>
              <a:rPr lang="en-US" dirty="0" err="1" smtClean="0"/>
              <a:t>citool</a:t>
            </a:r>
            <a:r>
              <a:rPr lang="en-US" dirty="0" smtClean="0"/>
              <a:t> scan</a:t>
            </a:r>
          </a:p>
          <a:p>
            <a:r>
              <a:rPr lang="en-US" dirty="0" smtClean="0"/>
              <a:t>You should see the name and address of available devices</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11</a:t>
            </a:fld>
            <a:endParaRPr lang="en-US"/>
          </a:p>
        </p:txBody>
      </p:sp>
    </p:spTree>
    <p:extLst>
      <p:ext uri="{BB962C8B-B14F-4D97-AF65-F5344CB8AC3E}">
        <p14:creationId xmlns:p14="http://schemas.microsoft.com/office/powerpoint/2010/main" val="148665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Connection</a:t>
            </a:r>
            <a:endParaRPr lang="en-US" dirty="0"/>
          </a:p>
        </p:txBody>
      </p:sp>
      <p:sp>
        <p:nvSpPr>
          <p:cNvPr id="3" name="Content Placeholder 2"/>
          <p:cNvSpPr>
            <a:spLocks noGrp="1"/>
          </p:cNvSpPr>
          <p:nvPr>
            <p:ph idx="1"/>
          </p:nvPr>
        </p:nvSpPr>
        <p:spPr/>
        <p:txBody>
          <a:bodyPr/>
          <a:lstStyle/>
          <a:p>
            <a:r>
              <a:rPr lang="en-US" dirty="0" smtClean="0"/>
              <a:t>Pair with the device:</a:t>
            </a:r>
          </a:p>
          <a:p>
            <a:pPr marL="0" lvl="0" indent="0">
              <a:buNone/>
            </a:pPr>
            <a:r>
              <a:rPr lang="en-US" dirty="0" err="1" smtClean="0"/>
              <a:t>sudo</a:t>
            </a:r>
            <a:r>
              <a:rPr lang="en-US" dirty="0" smtClean="0"/>
              <a:t>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bluez</a:t>
            </a:r>
            <a:r>
              <a:rPr kumimoji="0" lang="en-US" altLang="en-US" b="0" i="0" u="none" strike="noStrike" cap="none" normalizeH="0" baseline="0" dirty="0" smtClean="0">
                <a:ln>
                  <a:noFill/>
                </a:ln>
                <a:solidFill>
                  <a:schemeClr val="tx1"/>
                </a:solidFill>
                <a:effectLst/>
                <a:latin typeface="Arial Unicode MS" panose="020B0604020202020204" pitchFamily="34" charset="-128"/>
              </a:rPr>
              <a:t>-simple-agent hci0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xx:xx:xx:xx:xx:xx</a:t>
            </a:r>
            <a:r>
              <a:rPr kumimoji="0" lang="en-US" altLang="en-US" sz="2000" b="0" i="0" u="none" strike="noStrike" cap="none" normalizeH="0" baseline="0" dirty="0" smtClean="0">
                <a:ln>
                  <a:noFill/>
                </a:ln>
                <a:solidFill>
                  <a:schemeClr val="tx1"/>
                </a:solidFill>
                <a:effectLst/>
              </a:rPr>
              <a:t> </a:t>
            </a:r>
          </a:p>
          <a:p>
            <a:r>
              <a:rPr lang="en-US" altLang="en-US" dirty="0" smtClean="0"/>
              <a:t>The hci0 is the name of the Bluetooth adapter on your Pi</a:t>
            </a:r>
          </a:p>
          <a:p>
            <a:r>
              <a:rPr kumimoji="0" lang="en-US" altLang="en-US" b="0" i="0" u="none" strike="noStrike" cap="none" normalizeH="0" baseline="0" dirty="0" smtClean="0">
                <a:ln>
                  <a:noFill/>
                </a:ln>
                <a:solidFill>
                  <a:schemeClr val="tx1"/>
                </a:solidFill>
                <a:effectLst/>
              </a:rPr>
              <a:t>The</a:t>
            </a:r>
            <a:r>
              <a:rPr kumimoji="0" lang="en-US" altLang="en-US" b="0" i="0" u="none" strike="noStrike" cap="none" normalizeH="0" dirty="0" smtClean="0">
                <a:ln>
                  <a:noFill/>
                </a:ln>
                <a:solidFill>
                  <a:schemeClr val="tx1"/>
                </a:solidFill>
                <a:effectLst/>
              </a:rPr>
              <a:t> address following it is the address with which you want to pair</a:t>
            </a:r>
            <a:endParaRPr kumimoji="0" lang="en-US" altLang="en-US" b="0" i="0" u="none" strike="noStrike" cap="none" normalizeH="0" baseline="0" dirty="0" smtClean="0">
              <a:ln>
                <a:noFill/>
              </a:ln>
              <a:solidFill>
                <a:schemeClr val="tx1"/>
              </a:solidFill>
              <a:effectLst/>
            </a:endParaRP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12</a:t>
            </a:fld>
            <a:endParaRPr lang="en-US"/>
          </a:p>
        </p:txBody>
      </p:sp>
    </p:spTree>
    <p:extLst>
      <p:ext uri="{BB962C8B-B14F-4D97-AF65-F5344CB8AC3E}">
        <p14:creationId xmlns:p14="http://schemas.microsoft.com/office/powerpoint/2010/main" val="50857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Configuration</a:t>
            </a:r>
            <a:endParaRPr lang="en-US" dirty="0"/>
          </a:p>
        </p:txBody>
      </p:sp>
      <p:sp>
        <p:nvSpPr>
          <p:cNvPr id="3" name="Content Placeholder 2"/>
          <p:cNvSpPr>
            <a:spLocks noGrp="1"/>
          </p:cNvSpPr>
          <p:nvPr>
            <p:ph idx="1"/>
          </p:nvPr>
        </p:nvSpPr>
        <p:spPr/>
        <p:txBody>
          <a:bodyPr>
            <a:normAutofit lnSpcReduction="10000"/>
          </a:bodyPr>
          <a:lstStyle/>
          <a:p>
            <a:r>
              <a:rPr lang="en-US" dirty="0" smtClean="0"/>
              <a:t>Edit the configuration file using the following:</a:t>
            </a:r>
          </a:p>
          <a:p>
            <a:pPr marL="0" indent="0">
              <a:buNone/>
            </a:pPr>
            <a:r>
              <a:rPr lang="en-US" dirty="0" err="1" smtClean="0"/>
              <a:t>sudo</a:t>
            </a:r>
            <a:r>
              <a:rPr lang="en-US" dirty="0" smtClean="0"/>
              <a:t> </a:t>
            </a:r>
            <a:r>
              <a:rPr lang="en-US" dirty="0" err="1" smtClean="0"/>
              <a:t>leafpad</a:t>
            </a:r>
            <a:r>
              <a:rPr lang="en-US" dirty="0" smtClean="0"/>
              <a:t> /</a:t>
            </a:r>
            <a:r>
              <a:rPr lang="en-US" dirty="0" err="1" smtClean="0"/>
              <a:t>etc</a:t>
            </a:r>
            <a:r>
              <a:rPr lang="en-US" dirty="0" smtClean="0"/>
              <a:t>/</a:t>
            </a:r>
            <a:r>
              <a:rPr lang="en-US" dirty="0" err="1" smtClean="0"/>
              <a:t>bluetooth</a:t>
            </a:r>
            <a:r>
              <a:rPr lang="en-US" dirty="0" smtClean="0"/>
              <a:t>/</a:t>
            </a:r>
            <a:r>
              <a:rPr lang="en-US" dirty="0" err="1" smtClean="0"/>
              <a:t>rfcomm.conf</a:t>
            </a:r>
            <a:r>
              <a:rPr lang="en-US" dirty="0" smtClean="0"/>
              <a:t> </a:t>
            </a:r>
          </a:p>
          <a:p>
            <a:pPr marL="0" indent="0">
              <a:buNone/>
            </a:pPr>
            <a:r>
              <a:rPr lang="en-US" dirty="0" smtClean="0"/>
              <a:t>Make it look like this:</a:t>
            </a:r>
          </a:p>
          <a:p>
            <a:pPr marL="0" indent="0">
              <a:buNone/>
            </a:pPr>
            <a:r>
              <a:rPr lang="en-US" dirty="0" smtClean="0">
                <a:latin typeface="Consolas" panose="020B0609020204030204" pitchFamily="49" charset="0"/>
                <a:cs typeface="Consolas" panose="020B0609020204030204" pitchFamily="49" charset="0"/>
              </a:rPr>
              <a:t>rfcomm1 {</a:t>
            </a:r>
          </a:p>
          <a:p>
            <a:pPr marL="0" indent="0">
              <a:buNone/>
            </a:pPr>
            <a:r>
              <a:rPr lang="en-US" dirty="0" smtClean="0">
                <a:latin typeface="Consolas" panose="020B0609020204030204" pitchFamily="49" charset="0"/>
                <a:cs typeface="Consolas" panose="020B0609020204030204" pitchFamily="49" charset="0"/>
              </a:rPr>
              <a:t>    bind yes;</a:t>
            </a:r>
          </a:p>
          <a:p>
            <a:pPr marL="0" indent="0">
              <a:buNone/>
            </a:pPr>
            <a:r>
              <a:rPr lang="en-US" dirty="0" smtClean="0">
                <a:latin typeface="Consolas" panose="020B0609020204030204" pitchFamily="49" charset="0"/>
                <a:cs typeface="Consolas" panose="020B0609020204030204" pitchFamily="49" charset="0"/>
              </a:rPr>
              <a:t>    device </a:t>
            </a:r>
            <a:r>
              <a:rPr lang="en-US" dirty="0" err="1" smtClean="0">
                <a:latin typeface="Consolas" panose="020B0609020204030204" pitchFamily="49" charset="0"/>
                <a:cs typeface="Consolas" panose="020B0609020204030204" pitchFamily="49" charset="0"/>
              </a:rPr>
              <a:t>xx:xx:xx:xx:xx:xx</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channel 1;</a:t>
            </a:r>
          </a:p>
          <a:p>
            <a:pPr marL="0" indent="0">
              <a:buNone/>
            </a:pPr>
            <a:r>
              <a:rPr lang="en-US" dirty="0" smtClean="0">
                <a:latin typeface="Consolas" panose="020B0609020204030204" pitchFamily="49" charset="0"/>
                <a:cs typeface="Consolas" panose="020B0609020204030204" pitchFamily="49" charset="0"/>
              </a:rPr>
              <a:t>    comment "Connection to Bluetooth serial module";</a:t>
            </a:r>
          </a:p>
          <a:p>
            <a:pPr marL="0" indent="0">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13</a:t>
            </a:fld>
            <a:endParaRPr lang="en-US"/>
          </a:p>
        </p:txBody>
      </p:sp>
    </p:spTree>
    <p:extLst>
      <p:ext uri="{BB962C8B-B14F-4D97-AF65-F5344CB8AC3E}">
        <p14:creationId xmlns:p14="http://schemas.microsoft.com/office/powerpoint/2010/main" val="4040865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Bind the Channel and Pair</a:t>
            </a:r>
            <a:endParaRPr lang="en-US" dirty="0"/>
          </a:p>
        </p:txBody>
      </p:sp>
      <p:sp>
        <p:nvSpPr>
          <p:cNvPr id="3" name="Content Placeholder 2"/>
          <p:cNvSpPr>
            <a:spLocks noGrp="1"/>
          </p:cNvSpPr>
          <p:nvPr>
            <p:ph idx="1"/>
          </p:nvPr>
        </p:nvSpPr>
        <p:spPr/>
        <p:txBody>
          <a:bodyPr/>
          <a:lstStyle/>
          <a:p>
            <a:pPr marL="0" indent="0">
              <a:buNone/>
            </a:pPr>
            <a:r>
              <a:rPr lang="en-US" dirty="0" err="1" smtClean="0"/>
              <a:t>sudo</a:t>
            </a:r>
            <a:r>
              <a:rPr lang="en-US" dirty="0" smtClean="0"/>
              <a:t> </a:t>
            </a:r>
            <a:r>
              <a:rPr lang="en-US" dirty="0" err="1" smtClean="0"/>
              <a:t>rfcomm</a:t>
            </a:r>
            <a:r>
              <a:rPr lang="en-US" dirty="0" smtClean="0"/>
              <a:t> bind all</a:t>
            </a:r>
          </a:p>
          <a:p>
            <a:r>
              <a:rPr lang="en-US" dirty="0" smtClean="0"/>
              <a:t>Pair the Pi with the other Bluetooth device</a:t>
            </a:r>
          </a:p>
          <a:p>
            <a:pPr marL="0" indent="0">
              <a:buNone/>
            </a:pPr>
            <a:r>
              <a:rPr lang="en-US" dirty="0" err="1" smtClean="0"/>
              <a:t>sudo</a:t>
            </a:r>
            <a:r>
              <a:rPr lang="en-US" dirty="0" smtClean="0"/>
              <a:t> </a:t>
            </a:r>
            <a:r>
              <a:rPr lang="en-US" dirty="0" err="1" smtClean="0"/>
              <a:t>bluetoothctl</a:t>
            </a:r>
            <a:endParaRPr lang="en-US" dirty="0" smtClean="0"/>
          </a:p>
          <a:p>
            <a:r>
              <a:rPr lang="en-US" dirty="0" smtClean="0"/>
              <a:t>You’ll get a command prompt.  Enter the address of the Arduino</a:t>
            </a:r>
          </a:p>
          <a:p>
            <a:pPr marL="0" indent="0">
              <a:buNone/>
            </a:pPr>
            <a:r>
              <a:rPr lang="en-US" dirty="0" smtClean="0">
                <a:solidFill>
                  <a:srgbClr val="00B050"/>
                </a:solidFill>
              </a:rPr>
              <a:t>command:</a:t>
            </a:r>
            <a:r>
              <a:rPr lang="en-US" dirty="0" smtClean="0"/>
              <a:t> pair </a:t>
            </a:r>
            <a:r>
              <a:rPr lang="en-US" dirty="0" err="1" smtClean="0"/>
              <a:t>xx:xx:xx:xx:xx</a:t>
            </a:r>
            <a:endParaRPr lang="en-US" dirty="0" smtClean="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14</a:t>
            </a:fld>
            <a:endParaRPr lang="en-US"/>
          </a:p>
        </p:txBody>
      </p:sp>
    </p:spTree>
    <p:extLst>
      <p:ext uri="{BB962C8B-B14F-4D97-AF65-F5344CB8AC3E}">
        <p14:creationId xmlns:p14="http://schemas.microsoft.com/office/powerpoint/2010/main" val="284913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Programming with Python</a:t>
            </a:r>
            <a:endParaRPr lang="en-US" dirty="0"/>
          </a:p>
        </p:txBody>
      </p:sp>
      <p:sp>
        <p:nvSpPr>
          <p:cNvPr id="3" name="Content Placeholder 2"/>
          <p:cNvSpPr>
            <a:spLocks noGrp="1"/>
          </p:cNvSpPr>
          <p:nvPr>
            <p:ph idx="1"/>
          </p:nvPr>
        </p:nvSpPr>
        <p:spPr/>
        <p:txBody>
          <a:bodyPr/>
          <a:lstStyle/>
          <a:p>
            <a:r>
              <a:rPr lang="en-US" dirty="0" smtClean="0"/>
              <a:t>Import the Bluetooth modules:</a:t>
            </a:r>
          </a:p>
          <a:p>
            <a:pPr marL="0" indent="0">
              <a:buNone/>
            </a:pPr>
            <a:r>
              <a:rPr lang="en-US" dirty="0" smtClean="0">
                <a:latin typeface="Consolas" panose="020B0609020204030204" pitchFamily="49" charset="0"/>
                <a:cs typeface="Consolas" panose="020B0609020204030204" pitchFamily="49" charset="0"/>
              </a:rPr>
              <a:t>from </a:t>
            </a:r>
            <a:r>
              <a:rPr lang="en-US" dirty="0" err="1" smtClean="0">
                <a:latin typeface="Consolas" panose="020B0609020204030204" pitchFamily="49" charset="0"/>
                <a:cs typeface="Consolas" panose="020B0609020204030204" pitchFamily="49" charset="0"/>
              </a:rPr>
              <a:t>bluetooth</a:t>
            </a:r>
            <a:r>
              <a:rPr lang="en-US" dirty="0" smtClean="0">
                <a:latin typeface="Consolas" panose="020B0609020204030204" pitchFamily="49" charset="0"/>
                <a:cs typeface="Consolas" panose="020B0609020204030204" pitchFamily="49" charset="0"/>
              </a:rPr>
              <a:t> import *</a:t>
            </a:r>
          </a:p>
          <a:p>
            <a:r>
              <a:rPr lang="en-US" dirty="0" smtClean="0">
                <a:cs typeface="Consolas" panose="020B0609020204030204" pitchFamily="49" charset="0"/>
              </a:rPr>
              <a:t>Constant for the Bluetooth board on the Arduino:</a:t>
            </a:r>
          </a:p>
          <a:p>
            <a:pPr marL="0" indent="0">
              <a:buNone/>
            </a:pPr>
            <a:r>
              <a:rPr lang="en-US" dirty="0" err="1" smtClean="0">
                <a:latin typeface="Consolas" panose="020B0609020204030204" pitchFamily="49" charset="0"/>
                <a:cs typeface="Consolas" panose="020B0609020204030204" pitchFamily="49" charset="0"/>
              </a:rPr>
              <a:t>bd_addr</a:t>
            </a:r>
            <a:r>
              <a:rPr lang="en-US" dirty="0" smtClean="0">
                <a:latin typeface="Consolas" panose="020B0609020204030204" pitchFamily="49" charset="0"/>
                <a:cs typeface="Consolas" panose="020B0609020204030204" pitchFamily="49" charset="0"/>
              </a:rPr>
              <a:t> = "20:14:12:02:23:95"</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15</a:t>
            </a:fld>
            <a:endParaRPr lang="en-US"/>
          </a:p>
        </p:txBody>
      </p:sp>
    </p:spTree>
    <p:extLst>
      <p:ext uri="{BB962C8B-B14F-4D97-AF65-F5344CB8AC3E}">
        <p14:creationId xmlns:p14="http://schemas.microsoft.com/office/powerpoint/2010/main" val="2584317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Connect to Arduino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smtClean="0">
                <a:latin typeface="Consolas" panose="020B0609020204030204" pitchFamily="49" charset="0"/>
                <a:cs typeface="Consolas" panose="020B0609020204030204" pitchFamily="49" charset="0"/>
              </a:rPr>
              <a:t>    sock=</a:t>
            </a:r>
            <a:r>
              <a:rPr lang="en-US" dirty="0" err="1" smtClean="0">
                <a:latin typeface="Consolas" panose="020B0609020204030204" pitchFamily="49" charset="0"/>
                <a:cs typeface="Consolas" panose="020B0609020204030204" pitchFamily="49" charset="0"/>
              </a:rPr>
              <a:t>BluetoothSocket</a:t>
            </a:r>
            <a:r>
              <a:rPr lang="en-US" dirty="0" smtClean="0">
                <a:latin typeface="Consolas" panose="020B0609020204030204" pitchFamily="49" charset="0"/>
                <a:cs typeface="Consolas" panose="020B0609020204030204" pitchFamily="49" charset="0"/>
              </a:rPr>
              <a:t>(RFCOMM)</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sock.connect</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bd_addr</a:t>
            </a:r>
            <a:r>
              <a:rPr lang="en-US" dirty="0" smtClean="0">
                <a:latin typeface="Consolas" panose="020B0609020204030204" pitchFamily="49" charset="0"/>
                <a:cs typeface="Consolas" panose="020B0609020204030204" pitchFamily="49" charset="0"/>
              </a:rPr>
              <a:t>, port)) # Parentheses!</a:t>
            </a:r>
          </a:p>
          <a:p>
            <a:pPr marL="0" indent="0">
              <a:buNone/>
            </a:pPr>
            <a:r>
              <a:rPr lang="en-US" dirty="0" smtClean="0">
                <a:latin typeface="Consolas" panose="020B0609020204030204" pitchFamily="49" charset="0"/>
                <a:cs typeface="Consolas" panose="020B0609020204030204" pitchFamily="49" charset="0"/>
              </a:rPr>
              <a:t>    print("Initial connection")</a:t>
            </a:r>
          </a:p>
          <a:p>
            <a:pPr marL="0" indent="0">
              <a:buNone/>
            </a:pPr>
            <a:r>
              <a:rPr lang="en-US" dirty="0" smtClean="0">
                <a:latin typeface="Consolas" panose="020B0609020204030204" pitchFamily="49" charset="0"/>
                <a:cs typeface="Consolas" panose="020B0609020204030204" pitchFamily="49" charset="0"/>
              </a:rPr>
              <a:t>    conn = 1</a:t>
            </a:r>
          </a:p>
          <a:p>
            <a:pPr marL="0" indent="0">
              <a:buNone/>
            </a:pPr>
            <a:r>
              <a:rPr lang="en-US" dirty="0" smtClean="0">
                <a:latin typeface="Consolas" panose="020B0609020204030204" pitchFamily="49" charset="0"/>
                <a:cs typeface="Consolas" panose="020B0609020204030204" pitchFamily="49" charset="0"/>
              </a:rPr>
              <a:t>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a:t>
            </a:r>
            <a:r>
              <a:rPr lang="en-US" dirty="0" err="1" smtClean="0">
                <a:latin typeface="Consolas" panose="020B0609020204030204" pitchFamily="49" charset="0"/>
                <a:cs typeface="Consolas" panose="020B0609020204030204" pitchFamily="49" charset="0"/>
              </a:rPr>
              <a:t>bt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print(‘Cannot connect to host'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bt</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exit(0)</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16</a:t>
            </a:fld>
            <a:endParaRPr lang="en-US"/>
          </a:p>
        </p:txBody>
      </p:sp>
    </p:spTree>
    <p:extLst>
      <p:ext uri="{BB962C8B-B14F-4D97-AF65-F5344CB8AC3E}">
        <p14:creationId xmlns:p14="http://schemas.microsoft.com/office/powerpoint/2010/main" val="531185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Send Something</a:t>
            </a:r>
            <a:endParaRPr lang="en-US" dirty="0"/>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In my home-control system, this sends a request for status information to the Arduino unit in the garage</a:t>
            </a:r>
          </a:p>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sock.send</a:t>
            </a:r>
            <a:r>
              <a:rPr lang="en-US" dirty="0" smtClean="0">
                <a:latin typeface="Consolas" panose="020B0609020204030204" pitchFamily="49" charset="0"/>
                <a:cs typeface="Consolas" panose="020B0609020204030204" pitchFamily="49" charset="0"/>
              </a:rPr>
              <a:t>("S")</a:t>
            </a:r>
          </a:p>
          <a:p>
            <a:pPr marL="0" indent="0">
              <a:buNone/>
            </a:pPr>
            <a:r>
              <a:rPr lang="en-US" dirty="0" smtClean="0">
                <a:latin typeface="Consolas" panose="020B0609020204030204" pitchFamily="49" charset="0"/>
                <a:cs typeface="Consolas" panose="020B0609020204030204" pitchFamily="49" charset="0"/>
              </a:rPr>
              <a:t>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err:</a:t>
            </a:r>
          </a:p>
          <a:p>
            <a:pPr marL="0" indent="0">
              <a:buNone/>
            </a:pPr>
            <a:r>
              <a:rPr lang="en-US" dirty="0" smtClean="0">
                <a:latin typeface="Consolas" panose="020B0609020204030204" pitchFamily="49" charset="0"/>
                <a:cs typeface="Consolas" panose="020B0609020204030204" pitchFamily="49" charset="0"/>
              </a:rPr>
              <a:t>    print("Bluetooth error on send“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(err))</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17</a:t>
            </a:fld>
            <a:endParaRPr lang="en-US"/>
          </a:p>
        </p:txBody>
      </p:sp>
    </p:spTree>
    <p:extLst>
      <p:ext uri="{BB962C8B-B14F-4D97-AF65-F5344CB8AC3E}">
        <p14:creationId xmlns:p14="http://schemas.microsoft.com/office/powerpoint/2010/main" val="782082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Receive Data</a:t>
            </a:r>
            <a:endParaRPr lang="en-US" dirty="0"/>
          </a:p>
        </p:txBody>
      </p:sp>
      <p:sp>
        <p:nvSpPr>
          <p:cNvPr id="3" name="Content Placeholder 2"/>
          <p:cNvSpPr>
            <a:spLocks noGrp="1"/>
          </p:cNvSpPr>
          <p:nvPr>
            <p:ph idx="1"/>
          </p:nvPr>
        </p:nvSpPr>
        <p:spPr/>
        <p:txBody>
          <a:bodyPr/>
          <a:lstStyle/>
          <a:p>
            <a:r>
              <a:rPr lang="en-US" dirty="0" smtClean="0"/>
              <a:t>The code on the following slide receives data</a:t>
            </a:r>
          </a:p>
          <a:p>
            <a:r>
              <a:rPr lang="en-US" dirty="0" smtClean="0"/>
              <a:t>Note that we might not get everything at once, so this is enclosed in a loop, not shown</a:t>
            </a:r>
          </a:p>
          <a:p>
            <a:r>
              <a:rPr lang="en-US" dirty="0" smtClean="0"/>
              <a:t>What we get is a byte array, which is converted to a string with the </a:t>
            </a:r>
            <a:r>
              <a:rPr lang="en-US" dirty="0" err="1" smtClean="0"/>
              <a:t>str</a:t>
            </a:r>
            <a:r>
              <a:rPr lang="en-US" smtClean="0"/>
              <a:t>() function</a:t>
            </a:r>
            <a:endParaRPr lang="en-US"/>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18</a:t>
            </a:fld>
            <a:endParaRPr lang="en-US"/>
          </a:p>
        </p:txBody>
      </p:sp>
    </p:spTree>
    <p:extLst>
      <p:ext uri="{BB962C8B-B14F-4D97-AF65-F5344CB8AC3E}">
        <p14:creationId xmlns:p14="http://schemas.microsoft.com/office/powerpoint/2010/main" val="752327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Receive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nsolas" panose="020B0609020204030204" pitchFamily="49" charset="0"/>
                <a:cs typeface="Consolas" panose="020B0609020204030204" pitchFamily="49" charset="0"/>
              </a:rPr>
              <a:t>try:</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sock.recv</a:t>
            </a:r>
            <a:r>
              <a:rPr lang="en-US" dirty="0" smtClean="0">
                <a:latin typeface="Consolas" panose="020B0609020204030204" pitchFamily="49" charset="0"/>
                <a:cs typeface="Consolas" panose="020B0609020204030204" pitchFamily="49" charset="0"/>
              </a:rPr>
              <a:t>(80)</a:t>
            </a:r>
          </a:p>
          <a:p>
            <a:pPr marL="0" indent="0">
              <a:buNone/>
            </a:pPr>
            <a:r>
              <a:rPr lang="en-US" dirty="0" smtClean="0">
                <a:latin typeface="Consolas" panose="020B0609020204030204" pitchFamily="49" charset="0"/>
                <a:cs typeface="Consolas" panose="020B0609020204030204" pitchFamily="49" charset="0"/>
              </a:rPr>
              <a:t>    except </a:t>
            </a:r>
            <a:r>
              <a:rPr lang="en-US" dirty="0" err="1" smtClean="0">
                <a:latin typeface="Consolas" panose="020B0609020204030204" pitchFamily="49" charset="0"/>
                <a:cs typeface="Consolas" panose="020B0609020204030204" pitchFamily="49" charset="0"/>
              </a:rPr>
              <a:t>BluetoothError</a:t>
            </a:r>
            <a:r>
              <a:rPr lang="en-US" dirty="0" smtClean="0">
                <a:latin typeface="Consolas" panose="020B0609020204030204" pitchFamily="49" charset="0"/>
                <a:cs typeface="Consolas" panose="020B0609020204030204" pitchFamily="49" charset="0"/>
              </a:rPr>
              <a:t> as err:</a:t>
            </a:r>
          </a:p>
          <a:p>
            <a:pPr marL="0" indent="0">
              <a:buNone/>
            </a:pPr>
            <a:r>
              <a:rPr lang="en-US" dirty="0" smtClean="0">
                <a:latin typeface="Consolas" panose="020B0609020204030204" pitchFamily="49" charset="0"/>
                <a:cs typeface="Consolas" panose="020B0609020204030204" pitchFamily="49" charset="0"/>
              </a:rPr>
              <a:t>        print("Bluetooth error on receive")</a:t>
            </a:r>
          </a:p>
          <a:p>
            <a:pPr marL="0" indent="0">
              <a:buNone/>
            </a:pPr>
            <a:r>
              <a:rPr lang="en-US" dirty="0" smtClean="0">
                <a:latin typeface="Consolas" panose="020B0609020204030204" pitchFamily="49" charset="0"/>
                <a:cs typeface="Consolas" panose="020B0609020204030204" pitchFamily="49" charset="0"/>
              </a:rPr>
              <a:t>        break;</a:t>
            </a:r>
          </a:p>
          <a:p>
            <a:pPr marL="0" indent="0">
              <a:buNone/>
            </a:pPr>
            <a:r>
              <a:rPr lang="en-US" dirty="0" smtClean="0">
                <a:latin typeface="Consolas" panose="020B0609020204030204" pitchFamily="49" charset="0"/>
                <a:cs typeface="Consolas" panose="020B0609020204030204" pitchFamily="49" charset="0"/>
              </a:rPr>
              <a:t>if </a:t>
            </a:r>
            <a:r>
              <a:rPr lang="en-US" dirty="0" err="1" smtClean="0">
                <a:latin typeface="Consolas" panose="020B0609020204030204" pitchFamily="49" charset="0"/>
                <a:cs typeface="Consolas" panose="020B0609020204030204" pitchFamily="49" charset="0"/>
              </a:rPr>
              <a:t>len</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 &gt; 0:</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datatemp</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buf</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data = data + </a:t>
            </a:r>
            <a:r>
              <a:rPr lang="en-US" dirty="0" err="1" smtClean="0">
                <a:latin typeface="Consolas" panose="020B0609020204030204" pitchFamily="49" charset="0"/>
                <a:cs typeface="Consolas" panose="020B0609020204030204" pitchFamily="49" charset="0"/>
              </a:rPr>
              <a:t>datatemp</a:t>
            </a:r>
            <a:endParaRPr lang="en-US" dirty="0" smtClean="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19</a:t>
            </a:fld>
            <a:endParaRPr lang="en-US"/>
          </a:p>
        </p:txBody>
      </p:sp>
    </p:spTree>
    <p:extLst>
      <p:ext uri="{BB962C8B-B14F-4D97-AF65-F5344CB8AC3E}">
        <p14:creationId xmlns:p14="http://schemas.microsoft.com/office/powerpoint/2010/main" val="254082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Overview</a:t>
            </a:r>
            <a:endParaRPr lang="en-US" dirty="0"/>
          </a:p>
        </p:txBody>
      </p:sp>
      <p:sp>
        <p:nvSpPr>
          <p:cNvPr id="3" name="Content Placeholder 2"/>
          <p:cNvSpPr>
            <a:spLocks noGrp="1"/>
          </p:cNvSpPr>
          <p:nvPr>
            <p:ph idx="1"/>
          </p:nvPr>
        </p:nvSpPr>
        <p:spPr/>
        <p:txBody>
          <a:bodyPr/>
          <a:lstStyle/>
          <a:p>
            <a:r>
              <a:rPr lang="en-US" dirty="0" smtClean="0"/>
              <a:t>As you will recall from the Arduino, Bluetooth is a short-range wireless protocol</a:t>
            </a:r>
          </a:p>
          <a:p>
            <a:r>
              <a:rPr lang="en-US" dirty="0" smtClean="0"/>
              <a:t>Bluetooth devices must be paired with each other to communicate</a:t>
            </a:r>
          </a:p>
          <a:p>
            <a:r>
              <a:rPr lang="en-US" dirty="0" smtClean="0"/>
              <a:t>Setup on the Pi requires a little more work</a:t>
            </a:r>
          </a:p>
          <a:p>
            <a:r>
              <a:rPr lang="en-US" dirty="0" smtClean="0"/>
              <a:t>Standard PIN code is 1234</a:t>
            </a: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a:t>
            </a:fld>
            <a:endParaRPr lang="en-US"/>
          </a:p>
        </p:txBody>
      </p:sp>
    </p:spTree>
    <p:extLst>
      <p:ext uri="{BB962C8B-B14F-4D97-AF65-F5344CB8AC3E}">
        <p14:creationId xmlns:p14="http://schemas.microsoft.com/office/powerpoint/2010/main" val="56749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linuxcommand.org/man_pages/hcitool1.html</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20</a:t>
            </a:fld>
            <a:endParaRPr lang="en-US"/>
          </a:p>
        </p:txBody>
      </p:sp>
    </p:spTree>
    <p:extLst>
      <p:ext uri="{BB962C8B-B14F-4D97-AF65-F5344CB8AC3E}">
        <p14:creationId xmlns:p14="http://schemas.microsoft.com/office/powerpoint/2010/main" val="1720540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idx="1"/>
          </p:nvPr>
        </p:nvSpPr>
        <p:spPr/>
        <p:txBody>
          <a:bodyPr/>
          <a:lstStyle/>
          <a:p>
            <a:r>
              <a:rPr lang="en-US" dirty="0" smtClean="0"/>
              <a:t>Use the Curses library</a:t>
            </a:r>
          </a:p>
          <a:p>
            <a:r>
              <a:rPr lang="en-US" dirty="0" smtClean="0"/>
              <a:t>Write a program on the Pi that sends a command to the robot:</a:t>
            </a:r>
          </a:p>
          <a:p>
            <a:r>
              <a:rPr lang="en-US" dirty="0" smtClean="0"/>
              <a:t>F=Forward; B=Backward; L=Left, R=Right, S=Stop</a:t>
            </a:r>
          </a:p>
          <a:p>
            <a:r>
              <a:rPr lang="en-US" dirty="0" smtClean="0"/>
              <a:t>The arrow keys determine which command gets sent</a:t>
            </a:r>
          </a:p>
          <a:p>
            <a:r>
              <a:rPr lang="en-US" dirty="0" smtClean="0"/>
              <a:t>On the Arduino, interpret the commands and take appropriate action</a:t>
            </a:r>
          </a:p>
          <a:p>
            <a:r>
              <a:rPr lang="en-US" dirty="0" smtClean="0"/>
              <a:t>Note: if you send a command, that action will continue until you send another command.  Thus sending R will cause the robot to go in a circle to the right until you send another command.</a:t>
            </a: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21</a:t>
            </a:fld>
            <a:endParaRPr lang="en-US"/>
          </a:p>
        </p:txBody>
      </p:sp>
    </p:spTree>
    <p:extLst>
      <p:ext uri="{BB962C8B-B14F-4D97-AF65-F5344CB8AC3E}">
        <p14:creationId xmlns:p14="http://schemas.microsoft.com/office/powerpoint/2010/main" val="23416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a:t>
            </a:r>
            <a:endParaRPr lang="en-US" dirty="0"/>
          </a:p>
        </p:txBody>
      </p:sp>
      <p:sp>
        <p:nvSpPr>
          <p:cNvPr id="3" name="Content Placeholder 2"/>
          <p:cNvSpPr>
            <a:spLocks noGrp="1"/>
          </p:cNvSpPr>
          <p:nvPr>
            <p:ph idx="1"/>
          </p:nvPr>
        </p:nvSpPr>
        <p:spPr/>
        <p:txBody>
          <a:bodyPr/>
          <a:lstStyle/>
          <a:p>
            <a:r>
              <a:rPr lang="en-US" dirty="0"/>
              <a:t>How would you add speed control</a:t>
            </a:r>
            <a:r>
              <a:rPr lang="en-US" dirty="0" smtClean="0"/>
              <a:t>?</a:t>
            </a:r>
          </a:p>
          <a:p>
            <a:r>
              <a:rPr lang="en-US" dirty="0" smtClean="0"/>
              <a:t>Specifically, how would you modify the Arduino program, and what could you add to the Raspberry Pi program for this?  How would you show it on the screen?</a:t>
            </a:r>
          </a:p>
          <a:p>
            <a:r>
              <a:rPr lang="en-US" sz="4000" dirty="0" smtClean="0"/>
              <a:t>Do it.</a:t>
            </a:r>
            <a:endParaRPr lang="en-US" sz="4000" dirty="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22</a:t>
            </a:fld>
            <a:endParaRPr lang="en-US"/>
          </a:p>
        </p:txBody>
      </p:sp>
    </p:spTree>
    <p:extLst>
      <p:ext uri="{BB962C8B-B14F-4D97-AF65-F5344CB8AC3E}">
        <p14:creationId xmlns:p14="http://schemas.microsoft.com/office/powerpoint/2010/main" val="340111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Tools</a:t>
            </a:r>
            <a:endParaRPr lang="en-US" dirty="0"/>
          </a:p>
        </p:txBody>
      </p:sp>
      <p:sp>
        <p:nvSpPr>
          <p:cNvPr id="3" name="Content Placeholder 2"/>
          <p:cNvSpPr>
            <a:spLocks noGrp="1"/>
          </p:cNvSpPr>
          <p:nvPr>
            <p:ph idx="1"/>
          </p:nvPr>
        </p:nvSpPr>
        <p:spPr/>
        <p:txBody>
          <a:bodyPr>
            <a:normAutofit/>
          </a:bodyPr>
          <a:lstStyle/>
          <a:p>
            <a:r>
              <a:rPr lang="en-US" sz="3200" dirty="0" smtClean="0"/>
              <a:t>Download the utilities:</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sudo</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apt-get install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bluetooth</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bluez-utils</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blueman</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eaLnBrk="0" fontAlgn="base" hangingPunct="0">
              <a:lnSpc>
                <a:spcPct val="100000"/>
              </a:lnSpc>
              <a:spcBef>
                <a:spcPct val="0"/>
              </a:spcBef>
              <a:spcAft>
                <a:spcPct val="0"/>
              </a:spcAft>
            </a:pPr>
            <a:r>
              <a:rPr lang="en-US" altLang="en-US" sz="3200" dirty="0" smtClean="0"/>
              <a:t>Install the Python libraries:</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sudo</a:t>
            </a:r>
            <a:r>
              <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apt-get install python-serial </a:t>
            </a:r>
          </a:p>
          <a:p>
            <a:pPr eaLnBrk="0" fontAlgn="base" hangingPunct="0">
              <a:lnSpc>
                <a:spcPct val="100000"/>
              </a:lnSpc>
              <a:spcBef>
                <a:spcPct val="0"/>
              </a:spcBef>
              <a:spcAft>
                <a:spcPct val="0"/>
              </a:spcAft>
            </a:pPr>
            <a:endParaRPr kumimoji="0" lang="en-US" altLang="en-US" sz="3200" b="0" i="0" u="none" strike="noStrike" cap="none" normalizeH="0" baseline="0" dirty="0" smtClean="0">
              <a:ln>
                <a:noFill/>
              </a:ln>
              <a:solidFill>
                <a:schemeClr val="tx1"/>
              </a:solidFill>
              <a:effectLst/>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3</a:t>
            </a:fld>
            <a:endParaRPr lang="en-US"/>
          </a:p>
        </p:txBody>
      </p:sp>
    </p:spTree>
    <p:extLst>
      <p:ext uri="{BB962C8B-B14F-4D97-AF65-F5344CB8AC3E}">
        <p14:creationId xmlns:p14="http://schemas.microsoft.com/office/powerpoint/2010/main" val="1861438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Alternate Bluetooth with HC05</a:t>
            </a:r>
            <a:endParaRPr lang="en-US" dirty="0"/>
          </a:p>
        </p:txBody>
      </p:sp>
      <p:sp>
        <p:nvSpPr>
          <p:cNvPr id="3" name="Content Placeholder 2"/>
          <p:cNvSpPr>
            <a:spLocks noGrp="1"/>
          </p:cNvSpPr>
          <p:nvPr>
            <p:ph idx="1"/>
          </p:nvPr>
        </p:nvSpPr>
        <p:spPr/>
        <p:txBody>
          <a:bodyPr/>
          <a:lstStyle/>
          <a:p>
            <a:r>
              <a:rPr lang="en-US" dirty="0" smtClean="0"/>
              <a:t>If you’re using an HC05 module instead of a USB-connected dongle, do the following:</a:t>
            </a:r>
          </a:p>
          <a:p>
            <a:r>
              <a:rPr lang="en-US" dirty="0" smtClean="0"/>
              <a:t>Plug the HC05 into the breadboard</a:t>
            </a:r>
          </a:p>
          <a:p>
            <a:r>
              <a:rPr lang="en-US" dirty="0" smtClean="0"/>
              <a:t>Connect the RX pin on the HC05 to the TX pin on the Pi and the TX pin on the HC05 to the RX pin on the Pi.  TX is pin 8 and RX is pin 10</a:t>
            </a:r>
          </a:p>
          <a:p>
            <a:r>
              <a:rPr lang="en-US" dirty="0" smtClean="0"/>
              <a:t>Connect </a:t>
            </a:r>
            <a:r>
              <a:rPr lang="en-US" dirty="0" err="1" smtClean="0"/>
              <a:t>Vcc</a:t>
            </a:r>
            <a:r>
              <a:rPr lang="en-US" dirty="0" smtClean="0"/>
              <a:t> and ground</a:t>
            </a:r>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4</a:t>
            </a:fld>
            <a:endParaRPr lang="en-US"/>
          </a:p>
        </p:txBody>
      </p:sp>
    </p:spTree>
    <p:extLst>
      <p:ext uri="{BB962C8B-B14F-4D97-AF65-F5344CB8AC3E}">
        <p14:creationId xmlns:p14="http://schemas.microsoft.com/office/powerpoint/2010/main" val="191974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Disable serial port on the Pi:</a:t>
            </a:r>
          </a:p>
          <a:p>
            <a:pPr marL="0" indent="0">
              <a:buNone/>
            </a:pPr>
            <a:r>
              <a:rPr lang="en-US" dirty="0" err="1" smtClean="0"/>
              <a:t>sudo</a:t>
            </a:r>
            <a:r>
              <a:rPr lang="en-US" dirty="0" smtClean="0"/>
              <a:t> </a:t>
            </a:r>
            <a:r>
              <a:rPr lang="en-US" dirty="0" err="1" smtClean="0"/>
              <a:t>raspi-config</a:t>
            </a:r>
            <a:endParaRPr lang="en-US" dirty="0" smtClean="0"/>
          </a:p>
          <a:p>
            <a:pPr marL="0" indent="0">
              <a:buNone/>
            </a:pPr>
            <a:r>
              <a:rPr lang="en-US" dirty="0" smtClean="0"/>
              <a:t>Choose advanced options</a:t>
            </a:r>
          </a:p>
          <a:p>
            <a:pPr marL="0" indent="0">
              <a:buNone/>
            </a:pPr>
            <a:r>
              <a:rPr lang="en-US" dirty="0" smtClean="0"/>
              <a:t>Under advanced options, disable the serial port.  This frees it up for your use</a:t>
            </a: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5</a:t>
            </a:fld>
            <a:endParaRPr lang="en-US"/>
          </a:p>
        </p:txBody>
      </p:sp>
    </p:spTree>
    <p:extLst>
      <p:ext uri="{BB962C8B-B14F-4D97-AF65-F5344CB8AC3E}">
        <p14:creationId xmlns:p14="http://schemas.microsoft.com/office/powerpoint/2010/main" val="44704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Write a Python program to receive characters</a:t>
            </a:r>
          </a:p>
          <a:p>
            <a:pPr marL="0" indent="0">
              <a:buNone/>
            </a:pPr>
            <a:r>
              <a:rPr lang="en-US" dirty="0" smtClean="0">
                <a:latin typeface="Consolas" panose="020B0609020204030204" pitchFamily="49" charset="0"/>
                <a:cs typeface="Consolas" panose="020B0609020204030204" pitchFamily="49" charset="0"/>
              </a:rPr>
              <a:t>import serial</a:t>
            </a:r>
          </a:p>
          <a:p>
            <a:pPr marL="0" indent="0">
              <a:buNone/>
            </a:pPr>
            <a:r>
              <a:rPr lang="en-US" dirty="0" smtClean="0">
                <a:latin typeface="Consolas" panose="020B0609020204030204" pitchFamily="49" charset="0"/>
                <a:cs typeface="Consolas" panose="020B0609020204030204" pitchFamily="49" charset="0"/>
              </a:rPr>
              <a:t>port = </a:t>
            </a:r>
            <a:r>
              <a:rPr lang="en-US" dirty="0" err="1" smtClean="0">
                <a:latin typeface="Consolas" panose="020B0609020204030204" pitchFamily="49" charset="0"/>
                <a:cs typeface="Consolas" panose="020B0609020204030204" pitchFamily="49" charset="0"/>
              </a:rPr>
              <a:t>serial.Serial</a:t>
            </a:r>
            <a:r>
              <a:rPr lang="en-US" dirty="0" smtClean="0">
                <a:latin typeface="Consolas" panose="020B0609020204030204" pitchFamily="49" charset="0"/>
                <a:cs typeface="Consolas" panose="020B0609020204030204" pitchFamily="49" charset="0"/>
              </a:rPr>
              <a:t>(“/dev/ttyAMA0”, </a:t>
            </a:r>
            <a:r>
              <a:rPr lang="en-US" dirty="0" err="1" smtClean="0">
                <a:latin typeface="Consolas" panose="020B0609020204030204" pitchFamily="49" charset="0"/>
                <a:cs typeface="Consolas" panose="020B0609020204030204" pitchFamily="49" charset="0"/>
              </a:rPr>
              <a:t>baudrate</a:t>
            </a:r>
            <a:r>
              <a:rPr lang="en-US" dirty="0" smtClean="0">
                <a:latin typeface="Consolas" panose="020B0609020204030204" pitchFamily="49" charset="0"/>
                <a:cs typeface="Consolas" panose="020B0609020204030204" pitchFamily="49" charset="0"/>
              </a:rPr>
              <a:t>=9600, timeout=8.0)</a:t>
            </a:r>
          </a:p>
          <a:p>
            <a:pPr marL="0" indent="0">
              <a:buNone/>
            </a:pPr>
            <a:r>
              <a:rPr lang="en-US" dirty="0" err="1" smtClean="0">
                <a:latin typeface="Consolas" panose="020B0609020204030204" pitchFamily="49" charset="0"/>
                <a:cs typeface="Consolas" panose="020B0609020204030204" pitchFamily="49" charset="0"/>
              </a:rPr>
              <a:t>port.open</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rcv</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port.readline</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print(</a:t>
            </a:r>
            <a:r>
              <a:rPr lang="en-US" dirty="0" err="1" smtClean="0">
                <a:latin typeface="Consolas" panose="020B0609020204030204" pitchFamily="49" charset="0"/>
                <a:cs typeface="Consolas" panose="020B0609020204030204" pitchFamily="49" charset="0"/>
              </a:rPr>
              <a:t>str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rcv</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6</a:t>
            </a:fld>
            <a:endParaRPr lang="en-US"/>
          </a:p>
        </p:txBody>
      </p:sp>
    </p:spTree>
    <p:extLst>
      <p:ext uri="{BB962C8B-B14F-4D97-AF65-F5344CB8AC3E}">
        <p14:creationId xmlns:p14="http://schemas.microsoft.com/office/powerpoint/2010/main" val="1161748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p:txBody>
          <a:bodyPr/>
          <a:lstStyle/>
          <a:p>
            <a:r>
              <a:rPr lang="en-US" dirty="0" smtClean="0"/>
              <a:t>Similarly, you can send data to your Arduino</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ort.write</a:t>
            </a:r>
            <a:r>
              <a:rPr lang="en-US" dirty="0" smtClean="0">
                <a:latin typeface="Consolas" panose="020B0609020204030204" pitchFamily="49" charset="0"/>
                <a:cs typeface="Consolas" panose="020B0609020204030204" pitchFamily="49" charset="0"/>
              </a:rPr>
              <a:t>(bytes(‘B’, “UTF-8”))</a:t>
            </a:r>
          </a:p>
          <a:p>
            <a:r>
              <a:rPr lang="en-US" dirty="0" smtClean="0"/>
              <a:t>You cannot directly write strings, nor read them.  You must convert to a byte stream going out, and from a byte stream coming in</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7</a:t>
            </a:fld>
            <a:endParaRPr lang="en-US"/>
          </a:p>
        </p:txBody>
      </p:sp>
    </p:spTree>
    <p:extLst>
      <p:ext uri="{BB962C8B-B14F-4D97-AF65-F5344CB8AC3E}">
        <p14:creationId xmlns:p14="http://schemas.microsoft.com/office/powerpoint/2010/main" val="3847742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Alternate Bluetooth with HC05</a:t>
            </a:r>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Using the Pi as a Bluetooth master:</a:t>
            </a:r>
          </a:p>
          <a:p>
            <a:pPr marL="0" indent="0">
              <a:buNone/>
            </a:pPr>
            <a:r>
              <a:rPr lang="en-US" dirty="0" smtClean="0">
                <a:latin typeface="Consolas" panose="020B0609020204030204" pitchFamily="49" charset="0"/>
                <a:cs typeface="Consolas" panose="020B0609020204030204" pitchFamily="49" charset="0"/>
              </a:rPr>
              <a:t>import serial</a:t>
            </a:r>
          </a:p>
          <a:p>
            <a:pPr marL="0" indent="0">
              <a:buNone/>
            </a:pPr>
            <a:r>
              <a:rPr lang="en-US" dirty="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mport time</a:t>
            </a:r>
          </a:p>
          <a:p>
            <a:pPr marL="0" indent="0">
              <a:buNone/>
            </a:pPr>
            <a:r>
              <a:rPr lang="en-US" dirty="0" smtClean="0">
                <a:latin typeface="Consolas" panose="020B0609020204030204" pitchFamily="49" charset="0"/>
                <a:cs typeface="Consolas" panose="020B0609020204030204" pitchFamily="49" charset="0"/>
              </a:rPr>
              <a:t>port=</a:t>
            </a:r>
            <a:r>
              <a:rPr lang="en-US" dirty="0" err="1" smtClean="0">
                <a:latin typeface="Consolas" panose="020B0609020204030204" pitchFamily="49" charset="0"/>
                <a:cs typeface="Consolas" panose="020B0609020204030204" pitchFamily="49" charset="0"/>
              </a:rPr>
              <a:t>serial.Serial</a:t>
            </a:r>
            <a:r>
              <a:rPr lang="en-US" dirty="0">
                <a:latin typeface="Consolas" panose="020B0609020204030204" pitchFamily="49" charset="0"/>
                <a:cs typeface="Consolas" panose="020B0609020204030204" pitchFamily="49" charset="0"/>
              </a:rPr>
              <a:t>(“/dev/ttyAMA0”, </a:t>
            </a:r>
            <a:r>
              <a:rPr lang="en-US" dirty="0" err="1">
                <a:latin typeface="Consolas" panose="020B0609020204030204" pitchFamily="49" charset="0"/>
                <a:cs typeface="Consolas" panose="020B0609020204030204" pitchFamily="49" charset="0"/>
              </a:rPr>
              <a:t>baudrate</a:t>
            </a:r>
            <a:r>
              <a:rPr lang="en-US" dirty="0">
                <a:latin typeface="Consolas" panose="020B0609020204030204" pitchFamily="49" charset="0"/>
                <a:cs typeface="Consolas" panose="020B0609020204030204" pitchFamily="49" charset="0"/>
              </a:rPr>
              <a:t>=9600, timeout=8.0</a:t>
            </a:r>
            <a:r>
              <a:rPr lang="en-US" dirty="0" smtClean="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ort.open</a:t>
            </a:r>
            <a:r>
              <a:rPr lang="en-US" dirty="0" smtClean="0">
                <a:latin typeface="Consolas" panose="020B0609020204030204" pitchFamily="49" charset="0"/>
                <a:cs typeface="Consolas" panose="020B0609020204030204" pitchFamily="49" charset="0"/>
              </a:rPr>
              <a:t>()</a:t>
            </a:r>
          </a:p>
          <a:p>
            <a:pPr marL="0" indent="0">
              <a:buNone/>
            </a:pPr>
            <a:r>
              <a:rPr lang="en-US" dirty="0" err="1" smtClean="0">
                <a:latin typeface="Consolas" panose="020B0609020204030204" pitchFamily="49" charset="0"/>
                <a:cs typeface="Consolas" panose="020B0609020204030204" pitchFamily="49" charset="0"/>
              </a:rPr>
              <a:t>port.write</a:t>
            </a:r>
            <a:r>
              <a:rPr lang="en-US" dirty="0" smtClean="0">
                <a:latin typeface="Consolas" panose="020B0609020204030204" pitchFamily="49" charset="0"/>
                <a:cs typeface="Consolas" panose="020B0609020204030204" pitchFamily="49" charset="0"/>
              </a:rPr>
              <a:t>(bytes(“</a:t>
            </a:r>
            <a:r>
              <a:rPr lang="en-US" dirty="0" err="1" smtClean="0">
                <a:latin typeface="Consolas" panose="020B0609020204030204" pitchFamily="49" charset="0"/>
                <a:cs typeface="Consolas" panose="020B0609020204030204" pitchFamily="49" charset="0"/>
              </a:rPr>
              <a:t>abc</a:t>
            </a:r>
            <a:r>
              <a:rPr lang="en-US" dirty="0" smtClean="0">
                <a:latin typeface="Consolas" panose="020B0609020204030204" pitchFamily="49" charset="0"/>
                <a:cs typeface="Consolas" panose="020B0609020204030204" pitchFamily="49" charset="0"/>
              </a:rPr>
              <a:t>”, “UTF-8”))</a:t>
            </a:r>
          </a:p>
          <a:p>
            <a:pPr marL="0" indent="0">
              <a:buNone/>
            </a:pPr>
            <a:r>
              <a:rPr lang="en-US" dirty="0" err="1">
                <a:latin typeface="Consolas" panose="020B0609020204030204" pitchFamily="49" charset="0"/>
                <a:cs typeface="Consolas" panose="020B0609020204030204" pitchFamily="49" charset="0"/>
              </a:rPr>
              <a:t>i</a:t>
            </a:r>
            <a:r>
              <a:rPr lang="en-US" dirty="0" err="1" smtClean="0">
                <a:latin typeface="Consolas" panose="020B0609020204030204" pitchFamily="49" charset="0"/>
                <a:cs typeface="Consolas" panose="020B0609020204030204" pitchFamily="49" charset="0"/>
              </a:rPr>
              <a:t>ime.sleep</a:t>
            </a:r>
            <a:r>
              <a:rPr lang="en-US" dirty="0" smtClean="0">
                <a:latin typeface="Consolas" panose="020B0609020204030204" pitchFamily="49" charset="0"/>
                <a:cs typeface="Consolas" panose="020B0609020204030204" pitchFamily="49" charset="0"/>
              </a:rPr>
              <a:t>(5)</a:t>
            </a:r>
          </a:p>
          <a:p>
            <a:pPr marL="0" indent="0">
              <a:buNone/>
            </a:pPr>
            <a:r>
              <a:rPr lang="en-US" dirty="0" err="1">
                <a:latin typeface="Consolas" panose="020B0609020204030204" pitchFamily="49" charset="0"/>
                <a:cs typeface="Consolas" panose="020B0609020204030204" pitchFamily="49" charset="0"/>
              </a:rPr>
              <a:t>p</a:t>
            </a:r>
            <a:r>
              <a:rPr lang="en-US" dirty="0" err="1" smtClean="0">
                <a:latin typeface="Consolas" panose="020B0609020204030204" pitchFamily="49" charset="0"/>
                <a:cs typeface="Consolas" panose="020B0609020204030204" pitchFamily="49" charset="0"/>
              </a:rPr>
              <a:t>ort.close</a:t>
            </a:r>
            <a:r>
              <a:rPr lang="en-US" dirty="0" smtClean="0">
                <a:latin typeface="Consolas" panose="020B0609020204030204" pitchFamily="49" charset="0"/>
                <a:cs typeface="Consolas" panose="020B0609020204030204" pitchFamily="49" charset="0"/>
              </a:rPr>
              <a:t>()</a:t>
            </a: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8</a:t>
            </a:fld>
            <a:endParaRPr lang="en-US"/>
          </a:p>
        </p:txBody>
      </p:sp>
    </p:spTree>
    <p:extLst>
      <p:ext uri="{BB962C8B-B14F-4D97-AF65-F5344CB8AC3E}">
        <p14:creationId xmlns:p14="http://schemas.microsoft.com/office/powerpoint/2010/main" val="3261637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Minicom</a:t>
            </a:r>
            <a:r>
              <a:rPr lang="en-US" dirty="0" smtClean="0"/>
              <a:t> for Commands</a:t>
            </a:r>
            <a:endParaRPr lang="en-US" dirty="0"/>
          </a:p>
        </p:txBody>
      </p:sp>
      <p:sp>
        <p:nvSpPr>
          <p:cNvPr id="3" name="Content Placeholder 2"/>
          <p:cNvSpPr>
            <a:spLocks noGrp="1"/>
          </p:cNvSpPr>
          <p:nvPr>
            <p:ph idx="1"/>
          </p:nvPr>
        </p:nvSpPr>
        <p:spPr/>
        <p:txBody>
          <a:bodyPr/>
          <a:lstStyle/>
          <a:p>
            <a:pPr marL="0" indent="0">
              <a:buNone/>
            </a:pPr>
            <a:r>
              <a:rPr lang="en-US" dirty="0" err="1"/>
              <a:t>s</a:t>
            </a:r>
            <a:r>
              <a:rPr lang="en-US" dirty="0" err="1" smtClean="0"/>
              <a:t>udo</a:t>
            </a:r>
            <a:r>
              <a:rPr lang="en-US" dirty="0" smtClean="0"/>
              <a:t> apt-get install </a:t>
            </a:r>
            <a:r>
              <a:rPr lang="en-US" dirty="0" err="1" smtClean="0"/>
              <a:t>minicom</a:t>
            </a:r>
            <a:endParaRPr lang="en-US" dirty="0" smtClean="0"/>
          </a:p>
          <a:p>
            <a:pPr marL="0" lvl="0" indent="0">
              <a:buNone/>
            </a:pPr>
            <a:r>
              <a:rPr lang="en-US" altLang="en-US" dirty="0" err="1">
                <a:latin typeface="Arial Unicode MS" panose="020B0604020202020204" pitchFamily="34" charset="-128"/>
              </a:rPr>
              <a:t>minicom</a:t>
            </a:r>
            <a:r>
              <a:rPr lang="en-US" altLang="en-US" dirty="0">
                <a:latin typeface="Arial Unicode MS" panose="020B0604020202020204" pitchFamily="34" charset="-128"/>
              </a:rPr>
              <a:t> -b 9600 -o -D /dev/ttyAMA0</a:t>
            </a:r>
            <a:r>
              <a:rPr lang="en-US" altLang="en-US" sz="2000" dirty="0"/>
              <a:t> </a:t>
            </a:r>
            <a:endParaRPr lang="en-US" altLang="en-US" sz="5400" dirty="0">
              <a:latin typeface="Arial" panose="020B0604020202020204" pitchFamily="34" charset="0"/>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Raspberry Pi Bluetooth</a:t>
            </a:r>
            <a:endParaRPr lang="en-US"/>
          </a:p>
        </p:txBody>
      </p:sp>
      <p:sp>
        <p:nvSpPr>
          <p:cNvPr id="5" name="Slide Number Placeholder 4"/>
          <p:cNvSpPr>
            <a:spLocks noGrp="1"/>
          </p:cNvSpPr>
          <p:nvPr>
            <p:ph type="sldNum" sz="quarter" idx="12"/>
          </p:nvPr>
        </p:nvSpPr>
        <p:spPr/>
        <p:txBody>
          <a:bodyPr/>
          <a:lstStyle/>
          <a:p>
            <a:fld id="{69814CD2-567D-4BA4-AAC8-039EFA901B4A}" type="slidenum">
              <a:rPr lang="en-US" smtClean="0"/>
              <a:pPr/>
              <a:t>9</a:t>
            </a:fld>
            <a:endParaRPr lang="en-US"/>
          </a:p>
        </p:txBody>
      </p:sp>
    </p:spTree>
    <p:extLst>
      <p:ext uri="{BB962C8B-B14F-4D97-AF65-F5344CB8AC3E}">
        <p14:creationId xmlns:p14="http://schemas.microsoft.com/office/powerpoint/2010/main" val="222390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921</Words>
  <Application>Microsoft Office PowerPoint</Application>
  <PresentationFormat>Custom</PresentationFormat>
  <Paragraphs>168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Embedded Programming and Roboticss</vt:lpstr>
      <vt:lpstr>Bluetooth Overview</vt:lpstr>
      <vt:lpstr>Bluetooth Tools</vt:lpstr>
      <vt:lpstr>Alternate Bluetooth with HC05</vt:lpstr>
      <vt:lpstr>Alternate Bluetooth with HC05</vt:lpstr>
      <vt:lpstr>Alternate Bluetooth with HC05</vt:lpstr>
      <vt:lpstr>Alternate Bluetooth with HC05</vt:lpstr>
      <vt:lpstr>Alternate Bluetooth with HC05</vt:lpstr>
      <vt:lpstr>Using Minicom for Commands</vt:lpstr>
      <vt:lpstr>Reference for HC05 Bluetooth on Pi</vt:lpstr>
      <vt:lpstr>Bluetooth Connection</vt:lpstr>
      <vt:lpstr>Bluetooth Connection</vt:lpstr>
      <vt:lpstr>Bluetooth Configuration</vt:lpstr>
      <vt:lpstr>Bind the Channel and Pair</vt:lpstr>
      <vt:lpstr>Programming with Python</vt:lpstr>
      <vt:lpstr>Connect to Arduino</vt:lpstr>
      <vt:lpstr>Send Something</vt:lpstr>
      <vt:lpstr>Receive Data</vt:lpstr>
      <vt:lpstr>Receive Data</vt:lpstr>
      <vt:lpstr>References</vt:lpstr>
      <vt:lpstr>Exercise</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Programming and Robotics</dc:title>
  <dc:creator>Cole, John</dc:creator>
  <cp:lastModifiedBy>dell15z</cp:lastModifiedBy>
  <cp:revision>32</cp:revision>
  <dcterms:created xsi:type="dcterms:W3CDTF">2015-06-03T17:16:05Z</dcterms:created>
  <dcterms:modified xsi:type="dcterms:W3CDTF">2018-01-25T06:42:24Z</dcterms:modified>
</cp:coreProperties>
</file>