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5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2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3" y="4246565"/>
            <a:ext cx="2787650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1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7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Rectangle 6"/>
          <p:cNvSpPr/>
          <p:nvPr/>
        </p:nvSpPr>
        <p:spPr>
          <a:xfrm>
            <a:off x="484213" y="402266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5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6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2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4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5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7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1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6" name="Rectangle 15"/>
          <p:cNvSpPr/>
          <p:nvPr/>
        </p:nvSpPr>
        <p:spPr>
          <a:xfrm>
            <a:off x="117052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4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2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4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2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4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4" y="1197789"/>
            <a:ext cx="132763" cy="171289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3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4" y="1350189"/>
            <a:ext cx="132763" cy="171289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81" y="1453352"/>
            <a:ext cx="132763" cy="171289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500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500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500"/>
            <a:ext cx="609600" cy="365125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5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7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7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7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1"/>
            <a:ext cx="1743076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4" y="119062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19668"/>
            <a:ext cx="9982201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 :   HEMAMALINI NR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 :   312216772</a:t>
            </a:r>
            <a:endParaRPr lang="en-US" sz="2400" dirty="0"/>
          </a:p>
          <a:p>
            <a:r>
              <a:rPr lang="en-US" sz="2400" dirty="0" smtClean="0"/>
              <a:t>DEPARTMENT       :   BCOM (ACCOUNTING AND FINANCE|)</a:t>
            </a:r>
            <a:endParaRPr lang="en-US" sz="2400" dirty="0"/>
          </a:p>
          <a:p>
            <a:r>
              <a:rPr lang="en-US" sz="2400" dirty="0" smtClean="0"/>
              <a:t>COLLEGE                :   SHRI KIRSHNASWAMY COLLEGE </a:t>
            </a:r>
            <a:r>
              <a:rPr lang="en-US" sz="2400" dirty="0" smtClean="0"/>
              <a:t>FOR             WOMENS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9"/>
            <a:ext cx="22860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51"/>
            <a:ext cx="3303904" cy="75212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5823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Data collection:</a:t>
            </a:r>
          </a:p>
          <a:p>
            <a:r>
              <a:rPr lang="en-US" dirty="0" smtClean="0"/>
              <a:t>           Downloaded using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Features collection:</a:t>
            </a:r>
          </a:p>
          <a:p>
            <a:r>
              <a:rPr lang="en-US" dirty="0" smtClean="0"/>
              <a:t>              Employee id</a:t>
            </a:r>
          </a:p>
          <a:p>
            <a:r>
              <a:rPr lang="en-US" dirty="0" smtClean="0"/>
              <a:t>              First name</a:t>
            </a:r>
          </a:p>
          <a:p>
            <a:r>
              <a:rPr lang="en-US" dirty="0" smtClean="0"/>
              <a:t>              Last name</a:t>
            </a:r>
          </a:p>
          <a:p>
            <a:r>
              <a:rPr lang="en-US" dirty="0" smtClean="0"/>
              <a:t>              Gender</a:t>
            </a:r>
          </a:p>
          <a:p>
            <a:r>
              <a:rPr lang="en-US" dirty="0" smtClean="0"/>
              <a:t>              Employee performance level</a:t>
            </a:r>
          </a:p>
          <a:p>
            <a:r>
              <a:rPr lang="en-US" dirty="0" smtClean="0"/>
              <a:t>Data cleaning:</a:t>
            </a:r>
          </a:p>
          <a:p>
            <a:r>
              <a:rPr lang="en-US" dirty="0" smtClean="0"/>
              <a:t>              Filled missing values and cleaned blank tabs using filters</a:t>
            </a:r>
          </a:p>
          <a:p>
            <a:r>
              <a:rPr lang="en-US" dirty="0" smtClean="0"/>
              <a:t>Performance level:</a:t>
            </a:r>
          </a:p>
          <a:p>
            <a:r>
              <a:rPr lang="en-US" dirty="0" smtClean="0"/>
              <a:t>               Using formulas the performance level is identified whether very high , high , medium , low</a:t>
            </a:r>
          </a:p>
          <a:p>
            <a:r>
              <a:rPr lang="en-US" dirty="0" smtClean="0"/>
              <a:t>Pivot table:</a:t>
            </a:r>
          </a:p>
          <a:p>
            <a:r>
              <a:rPr lang="en-US" dirty="0" smtClean="0"/>
              <a:t>                Using graphs the employee performance level shown . I looks like data visualization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6"/>
            <a:ext cx="2437131" cy="62901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049" name="AutoShape 1" descr="data:image/png;base64,iVBORw0KGgoAAAANSUhEUgAAAeIAAAEiCAYAAAAlAdEXAAAAAXNSR0IArs4c6QAAIABJREFUeF7tnW1sXUe191f5krYPkVOcG5BvhUsV0ZtQTGiNqra0t4Vc4QrlQ1opvU3AxK6iSARqrFtVVlDKS4QVKq6MgyiKrNYlkKJWSiOIUC3dlOYB2qjFXILVt6AiYVos0yeuahmK/aV57tqXOcwZ75eZvfecM2vv/5asOD4zs9f81pr1n5k955yLCBcIgAAIgAAIgEDbCFzEd37ttdcuvP32220zAjcGARAAARAAgToSuHDhwulIiM+dO3fhgx/8YB0ZoM8gAAIgAAIg0DYCv/vd7whC3Db8uDEIgAAIgEDdCUCI6x4B6D8IgAAIgEBbCUCI24ofNwcBEAABEKg7AQhx3SMA/QcBEAABEGgrAQhxW/Hj5iAAAiAAAnUnACGuewSg/yAAAiAAAm0lACFuK37cHARAAARAoO4EIMR1jwD0HwRAAARAoK0EIMRtxY+bgwAIgAAI1J0AhLjuEYD+gwAIgAAItJUAhLit+HFzEAABEACBuhOAENc9AtB/EAABEACBthKAELcVP24OAiAAAiBQdwIQ4rpHAPoPAiAAAiDQVgIQ4rbiz775zMwMHTp0aFXBtWvX0v79+6m7u5sWFxfp4MGDNDc3R1u2bKGhoSFas2ZNbOMPP/wwnTp1irq6uujAgQPU0dFBKysrND4+TmfPnm2qY7al7rN161bq6+tLND7OZr0tdb833nijYYNqTN1j8+bNNDg42NQ384b9/f2RHUn2c3m2lduJu5LYjoyMUE9PT6PK1NQUHT16dFUTOsOktpSNqnKarWbZ2dlZGh0dpaWlpca99XtmtRlXVu+L2U+9g/q9TbtUORVLSYwVEz1WTZvXr1+/yj9xjGziNcvfev982c73UP2O48+vx40jlzHBbSj7VZ90H6m2TLZmPCXZl52VUKJsAhDisomW3B4P6u9+97sN0Y1rXg3sSy+9lP785z8nllUD8b3vfS+9/fbbq4RYH7iqTb6fEmwbIeYE8dxzzzXZoBLD73//+8bfVbIykzwLxYkTJ1ZNMtLEPynxZLkijq0SKt0u/htPXhSHJFE3/aT6qAuVra3KDlMsVQLW/x7XZhxztlvxffe7300f+tCHEicpfJ8XX3yR/vKXv9D27dtXTbz0mNNjSWejT05Msc4Si+uuu67JNm6LbedJJl88cYwT8Syf60LI46VM2/UJimK3b9++pkldkhDrAp42Jt73vvdFfdcnscxyYmKCtm3bFk3M49jGjTf+2/T0dGIM2LBEmXIIQIjL4eitFRchvvbaa+nXv/41qdWkaZQSFFXOXBGbiU0NXpX0s4TYFFH9/io58N/0ZKonFHM1nJa04tp2TcxxbE07eWchrxCzjSxo58+fb+xS2Aixyd30I7f50ksvpU6kuI6aeOlioMfA6dOnYydtyg8qTuImQWwj7xKwaPAEJE5wFN8Pf/jD9Oyzz5Lt5EHFSNKujg3DtAHpw3Z1P8Vux44dxHzjYjJpHMWtis0xoXwaNzlSNsTxMWPGW8JCw7kIQIhzYWtdJRch5oTJ29N6kjYTBJfhS1/hZa1O1KBPE+I4AYubCOirXXOWHifkWeLP98ibmJPYmkkrrxDHMbGxNStpmkKd1GacoKu+KAGNS+iqzD333EOHDx+Otvf1RxH6/Xbt2pW4OlV8WaRZtDds2JA6IcmagKQJje2I9GW7ur8eK2fOnIndSUmL6awxASG29bSschDiwP3lKsSbNm2KniuaKxS9nZdfftlKiF1WxDYJwiyjC9Xu3bvpgQceWLWab7UQl7kijtsOzBLiuF0BM0TNMmlb0+ZzeF0ojh8/3rRaNyc1d9xxR3T2wBRic6WdtBOixxzbzGcd1Kq4yKoti2HakPZle9yEMGlM2E5o48aE/vw86dl92tY0nguHmfAhxGH6pWGVzSEgfWDfeuut0QpF394zB6a5wosbuKpNfRWTlkDyCDHbqD9HNZ8t8+v6QTTdVXGHv8zDZllJJ+0Zsb6NmnRYSy8T56e0g1VJ2+hFhNjsf1yi1n3PPtPFUflDPetet25drBCb8ZPke52verap4pL/NZ/zZu0EmCtiV39zfV+2c9umyCftEmVNLl3HRNKBQDPG9DjOGhuBp8XKmQchDtylriti3kI0Vyhxq4C4remsRO5DiPUZftzp26ykFbcSsXWprXjm2ZqOWw3rtpqs1cliJX5Jz/n1yYkqY06k4p41KiZ6X/hvvOLV76U/015eXl4lxHHiEjdpM0WdDxHpTNSEURcLVyF2PRPg03Yl8vqjF/5b3OHFrJjOGhPKl/okNe5UeRIfXZCTVtW2YwjlyiEAIS6Ho7dW8gixuaoyDwzZrIjjOlSWEKdtm3PC1q+spFVUiLNOpMetouLYJK2uzcScta3qsiJWW8ZpOxqmoJu+1ydt3C/9sUYc+6TVb5zgmEz0CcJ9991HjzzySNNhJt9C7NP2pNVv3ITMJqZtxr2KQ30FzW/Vy4oxfczo72TwlsTQcCYBCHEmovYWsBmQcQNbJbW4Azc+hNhGQGyeJVZJiOMSf1aStDn0ZntYK07Y0rZmOdL1nZK4uEraplejRF9hxcWuYnLbbbcRJx991Zb0li1zBGYxTBqxPm2Pe8+3bof+KKVsITZjhu9r8/Yu28Nx7c2A9bg7hDhwP+cVYjXINm7cuOq9xT6EmDHGrYoU3jShTuujTdLKm5ht2BZZEec9NZ0mSC5txiXaJN/z+8/5PcP6+3dN9mmThLjXkviqODHfy2wzmcu7A+Lb9rS37pmv2cS0bWzqPPh3l/dZQ4jDSf4Q4nB8EWuJzYCMG9hpz5l8CbGygz8JSn3qF3dK/Z1/j/tQjKoKsRJxfutO2mnhpBUfP0eOe++tuZ2YNBGJe3Yb97xbJWTzE7DMuMpK3OYEIsmv+urRPBdgbrMqNvx35sjxc/HFF1ut+HSuPm3PmkCo/qpJThEhZsbcF/3T80zuZjyo+/FuhfrEuKTn+oGnw8qaByEO3LVxB4qUyVkftJG0sioqxPxeZf0yE3jcFmDWR00mPatNOjXN91dt6pMO051pH/lpM8nRxdRsW+93luioJOyyeo/zfVx/0to0dynihDgpKZuCkfUM1xScNL4qRtIO6OlxZvsRl0n+9ml7lsibh+c4jtRH0iaNozR25sdbmuMvLh7its7TxmTgabFy5kGIK+dSdAgEQAAEQEASAQixJG/BVhAAARAAgcoRgBBXzqXoEAiAAAiAgCQCEGJJ3oKtIAACIAAClSMAIa6cS9EhEAABEAABSQQgxJK8BVtBAARAAAQqRwBCXDmXokMgAAIgAAKSCECIJXkLtoIACIAACFSOAIS4ci5Fh0AABEAABCQRgBBL8hZsBQEQAAEQqBwBCHHlXIoOgQAIgAAISCIAIZbkLdgKAiAAAiBQOQIQ4sq5FB0CARAAARCQRABCLMlbsBUEQAAEQKByBCDElXMpOgQCIAACICCJAIRYkrdgKwiAAAiAQOUIOAmx+YXUTEN9Ob3+Wn9/P/X19VUOFjoEAiAAAiAAAmUTcBJi/eaLi4t05MgR2rt3L83OztLU1BQNDQ3R8vIyjY2N0cDAAHV3d5dtL9oDARAAARAAgUoRyC3EMzMzND09TYODg8Sr4d7eXurp6YngmP+vFDF0BgRAAARAAARKJJBLiFdWVmhiYoK2bdsWrXrjhLirqwvb0yU6Ck2BAAiAAAhUk0AuIeat6JMnT9KePXtozZo1q4SYt6n5wnPiagYNegUCIAACIFAegVxCnLUVnWdremFhgfgHFwiAAAiAAAhII9DZ2Un8k+dyFmJeDU9OTtLw8DB1dHRE9+Tnxeqw1vz8/KrX8xiGOiAAAiAAAiBQBwLOQsyCOzc3Fx3S0i/97UvqLU11AIg+ggAIgAAIgEARAs5CXORmqAsCIAACIAACINBMAEKMiAABEAABEACBNhKAELcRPm4NAiAAAiAAAhBixAAIgAAIgAAItJEAhLiN8HFrEAABEAABEIAQIwZAAARAAARAoI0EIMRthI9bgwAIgAAIgACEGDEAAiAAAiAAAm0kACFuI3zcGgRAAARAAAQgxIgBEAABEAABEGgjAQhxG+Hj1iAAAiAAAiAAIUYMgAAIgAAIgEAbCUCI2wgftwYBEAABEAABCDFiAARAAARAAATaSABC3Eb4uDUIgAAIgAAIOAvx7OwsjY6O0tLSEnV1ddGBAweoo6OD9O8j7u/vp76+PtAFARAAARAAARDIIOAkxIuLizQ2NkYDAwPU3d3daHpmZoampqZoaGiIlpeXY8vAEyAAAiAAAiAAAqsJOAkxC+709DQNDg42tcSr4d7eXurp6Yn+bv4f4EEABEAABEAABOIJOAkxr3qPHj3aaGnLli3RKvjYsWOrhJi3rbE9jbADARAAARAAgXQCzkLMzbHArqys0Pj4ePQ7r5L1FTELtioHB4AACIAACIAACCQTyC3E3KQS3Lm5ucJb0wsLC8Q/uEAABEAABEBAGoHOzk7inzyXkxAnHcriQ1zqsNb8/DxNTk7S8PBwdJoaFwiAAAiAAAiAQEkrYm4m6W1K+t9HRkYaB7cAHwRCIPDoo48mmrFz584QTIQNIAACNSXgtCKuKSN0uwIEIMQVcCK6AAIVJQAhrqhj0a1mAhBiRAQIgECoBCDEoXoGdpVKAEJcKk40BgIgUCIBCHGJMNFUuAQgxOH6BpaBQN0JQIjrHgE16T+EuCaORjdBQCABCLFAp8FkdwIQYndmqAECINAaAhDi1nC2ugvEwgpTrkJgmwsbKoEACLSAAIS4BZBtbwGxsCXlXg5s3ZmhBgiAQGsIQIhbw9nqLhALK0y5CoFtLmyoBAIg0AICEOIWQLa9BcTClpR7ObB1Z4YaIAACrSEAIW4NZ6u7QCysMOUqBLa5sKESCIBACwhAiFsA2fYWEAtbUu7lJLGVZKu7J1ADBEDAJAAhDigmkID9OUMSW0m2+vMYWgaB+hCAEAfkayRgf86QxFaSrf485qdlsPXDFa0WI+AkxLOzszQ6OkpLS0vRXbdu3UqDg4PR70lfj1jMvHrVRpLw529JbCXZ6s9jfloGWz9c0WoxAs5CfPLkSdqzZw+tWbOmceeZmRmampqioaEhWl5eprGxMRoYGKDu7u5i1tWsNpKEP4dLYivJVn8e89My2PrhilaLEShFiHk13NvbSz09PY3Vsf7/YibWpzaShD9fS2IryVZ/HvPTMtj64YpWixFwFmJ9a3pkZCQS3zgh7urqor6+vmLW1aw2koQ/h0tiC1sRB/4IoOUQCTgJsd4Bfl58+PBhuueee+ipp55qWhHzNjVfEGI3l0tKwG49a39pSWxhq794kcTWHwW0HBqB3EK8srJCExMTtG3btlVCbK6QQ+t0qPYgSfjzjCS2sBVx4I8AWg6RQG4h5hXx5OQkDQ8PE/+uDmvNz883/t7R0WHd54WFBeKfOl/T09OJ3edn7rjyE5DEFrbm93NWTUlss/qC18Mi0NnZSfyT53ISYv0tSmvXrqX9+/c3Tkbrr6lnx3kMqnMdSSshaX6SxBa2+osuSWz9UUDLoRFwEuLQjK+aPUgS/jwqiS1sRRz4I4CWQyQAIQ7IK5IScEDYrEyRxBa2Wrk0VyFJbHN1EJVEEoAQB+Q2SUlCkq3sYkn2wlZ/g1ISW38Uym9ZGtfQ7IUQlx+TuVsMLTjSOiLJVghx7pDMrIg4yERUiwKIg2JurrwQSwoQ2FosmKsycUAcIA78EfDTsqSYDXFiDiH2E5e5WpUUzJJsDXHgYdKQa4gUriQtbgt3uEUNSOMamr0Q4hYFqs1tQguOqogFhNgm+vKVkRSz0uIgn0faUwtxUIw7hLgYv1JrSwpmSbZKS8CS2EqyVVoclJpcPDeGOCgGGEJcjF+ptSUFsyRbpSVgSWwl2SotDkpNLp4bQxwUAwwhLsav1NqSglmSrdISsCS2kmyVFgelJhfPjSEOigGGEBfjV2ptScEsyVZpCVgSW0m2SouDUpOL58YQB8UAQ4iL8Su1tqRglmSrtAQsia0kW6XFQanJxXNjiINigCHExfiVWltSMEuyVVoClsRWkq3S4qDU5OK5McRBMcAQ4mL8Sq0tKZgl2SotAUtiK8lWaXFQanLx3BjioBhgCHExfqXWlhTMkmyVloAlsZVkq7Q4KDW5eG4McVAMcC4hnp2dpdHRUdq+fTv19fVFFujfR9zf39/4ezHziteWFCCwtbi/k1oAWz9sJXGFEPuJAYlcQ4tbZyFeWVmhiYmJyKMbN26MBHdmZoampqZoaGiIlpeXaWxsjAYGBqi7u9uf5y1bDg14mtmw1dKpOYqBbQ5oFlUkcZUoGBYuCKII4qCYG5yFmAVXv1iIeTXc29tLPT09jdWx/v9iJharLSlAYGsxX2OS449fFXYaIMT+4kNS7goxDpyEeHFxkY4fP067du2ip59+OvJqkhB3dXUFsT0tKUBgKxJFiEmiKhMcaWz9jYbyW5aUu0KMAych1le+amUcJ8T6a+W73K1FSQECW91861IabF1o2ZeVxDXEBGxPOuySiINi/rEWYn42PD4+TmfPnm26Ix/MmpubK7w1vbCwQPxT9jU9PZ3YJG+fh3TBVn/eAFs/bCVxZQKS7IWtfmLWVxx0dnYS/+S5rIXYbFxf9eqHtebn52lycpKGh4epo6Mjj02l1pE0U4Otpbq+qTGw9cNWEldpK2JJbCXZGmIclCLE3DH97UsjIyONg1t+hr99q5ICBLba+9W1JNi6ErMrL4lriAk4jbIktpJsDTEOcgux3TBtfylJAQJb/cUL2PphK4lriAkYQuwnLrNaDS1uIcRZHmvh66EFR1WSBBKwvyCWFLOIA8SBIhBa3EKI/cWmc8uhBQeE2NmFpVRAHJSCMbYRsPXDVhLXECdkEGI/cZmrVUnBLMnWEAdeVSY5iINcQ92qkiS2kmwNMR9AiK2GRGsKSQpmSbaGOPAgxK0ZU+ZdJMUtbPUXI6GxhRD787Vzy6EFR1XEAkLsHIrWFSTFLOLA2q3OBREHzsiaKkCIi/ErtbakYJZkKxJwqWHa1BjiAGylja8Q7YUQ+xtHzi1LSmqSbA1x4FVltwFx4DzMrStIYivJ1hDzAYTYelj4LygpmCXZGuLAgxD7H09xd5AUt7DVX4yExhZC7M/Xzi2HFhxVEQsIsXMoWleQFLOIA2u3OhdEHDgja6oAIS7Gr9TakoJZkq1IwKWGaVNjiAOwlTa+QrQXQuxvHDm3LCmpSbI1xIFXld0GxIHzMLeuIImtJFtDzAcQYuth4b+gpGCWZGuIAw9C7H88xd1BUtzCVn8xEhpbCLE/Xzu3HFpwVEUsIMTOoWhdQVLMIg6s3epcEHHgjKypgpMQr6ys0Pj4OJ09ezZqRP+6Q/1rEPv7+6mvr6+YZSXVlhQgsLUkp8c0A7Z+2EriCiH2EwPSuIZor5MQz8zMRJ7s6emh2dlZOnnyJO3Zs4fOnTtHU1NTNDQ0RMvLyzQ2NkYDAwPU3d3tz/OWLUtKFLDV0qk5ioFtDmgWVSRxDTEBV2XXCXFgMVhSijgJsd4Oi/L09DQNDg4Sr4Z7e3sjgebL/H8xE4vVlhQgsLWYr5HU/PFLallSzEKI/cUH4qAYWych1remu7q66MCBA9TR0RErxPx6CNvTkgIEthYLZgixP34QYrCtyvgKcULmJMS6I3hrenJykoaHh+n48eNNK2LepuYLQuw2eCHEbrxcSoOtCy37spK4hpiAqyJuiAP7MRNXMrcQ8+p4YmKCtm3bRk899RS2pov5IaotKZgl2Qq2JQRnQhOIA7CVNr5CtNdJiH/+859HB7D4R18R8+/qsNb8/Hxjpczb1rbXwsIC8U/ZFz/HTrr4uXZIF2z15w2w9cNWElcmIMle2OonZn3FQWdnJ/FPnstJiFlwR0dHaWlpKbpX0tuX9L/nMarMOpJm7LC1TM83twW2fthK4hriSijNK5LYSrI1xDhwEmI/Q9lvq5ICBLb6iwWw9cNWEtcQEzCE2E9cZrUaWtxCiLM81sLXQwuOqiQJJGB/QSwpZhEHiANFILS4hRD7i03nlkMLDgixswtLqYA4KAVjbCNg64etJK4hTsggxH7iMlerkoJZkq0hDryqTHIQB7mGulUlSWwl2RpiPoAQWw2J1hSSFMySbA1x4EGIWzOmzLtIilvY6i9GQmMLIfbna+eWQwuOqogFhNg5FK0rSIpZxIG1W50LIg6ckTVVgBAX41dqbUnBLMlWJOBSw7SpMcQB2EobXyHaCyH2N46cW5aU1CTZGuLAq8puA+LAeZhbV5DEVpKtIeYDCLH1sPBfUFIwS7I1xIEHIfY/nuLuICluYau/GAmNLYTYn6+dWw4tOKoiFhBi51C0riApZhEH1m51Log4cEbWVAFCXIxfqbUlBbMkW5GASw3TpsYQB2ArbXyFaC+E2N84cm5ZUlKTZGuIA68quw2IA+dhbl1BEltJtoaYDyDE1sPCf0FJwSzJ1hAHHoTY/3iKu4OkuIWt/mIkNLYQYn++dm45tOCoilhAiJ1D0bqCpJhFHFi71bkg4sAZWVMFCHExfqXWlhTMkmxFAi41TJsaQxyArbTxFaK9TkK8srJC4+PjdPbs2Sj6kr6PuL+/n/r6+vxFqEPLkhIFbHVwrGNRsHUEZllcEtcQE3BVdp0QB5YDJqGYkxDPzMzQ3NxcJLL8+9TUFA0NDdG5c+cavy8vL9PY2BgNDAxQd3d3MetKqC0pQGBrCQ5PaAJs/bCVxBVC7CcGpHEN0V4nIdbdODs7S5OTkzQ8PEzHjx+n3t5e6unpiYo8/PDDTf/35/7sliUlCtia7c+8JcA2L7n0epK4hpiAsSL2E5dZrYYWt7mFmFfE09PTNDg4uEp4WYi7urqC2J4ODTgGXtYQ8fM64gBcIcR+YkAa1xDtzSXEi4uLdOTIEdq7dy91dHSsEmLesuYrhOfESMB+Bp8kriEOPEzI/MRlVquS4ha2Znkz/+uhsXUWYnVgi0U2aSs6z9b0wsIC8U/ZF6/aky7eTg/pgq3+vAG2fthK4soEJNkLW/3ErK846OzsJP7JczkJMa+EDx48SHwqWokw31Q/uDU/P994dsyr5XZfoc18sBJqT0QgDvxwl8QVOyN+YkAa1xDtdRJi3nI+evRokzfVW5h4FXzq1KnoNf1tTf5cb9eypEQBW+18mqcU2Oahll1HEtcQEzAm5tkx5qNEaHHrJMQ+gPhuMzTgGHi+PR7fPuLAD3dJXCHEfmJAGtcQ7YUQ+4tN55YlJTVJtoY48DAhcx4epVSQFLewtRSXxzYSGlsIsT9fO7ccWnBURSwgxM6haF1BUswiDqzd6lwQceCMrKkChLgYv1JrSwpmSbYiAZcapk2NIQ7AVtr4CtFeCLG/ceTcsqSkJsnWEAdeVXYbEAfOw9y6giS2kmwNMR9AiK2Hhf+CkoJZkq0hDjwIsf/xFHcHSXELW/3FSGhsIcT+fO3ccmjBURWxgBA7h6J1BUkxG2IcvHn/NYmsp/7l3sTXdu7cae2jVhREHBSjDCEuxq/U2pKCWZKtISbgqkxyEAfFUgCEuBi/vLVDi1sIcV5P5qyHgZcTXMFqoQ08CHFBh+asHlocIB/kdGTBaqHFAYS4oENdq2PguRIrp3xoAw9CXI5fXVsJLQ6QD1w9WE750OIAQlyOX61bwcCzRlVqwdAGHoS4VPdaNxZaHCAfWLuu1IKhxQGEuFT3ZjeGgZfNyEeJ0AYehNiHl7PbDC0OkA+yfeajRGhxACH24eWUNjHwWgz877cLbeBBiBEHTAD5AHHABCDELY4DDLwWA4cQFwZelZhlEKFNyKrCNjSuWUEfmr3OQryyskLj4+O0fv16GhwcbPRX/xpE/r7ivr6+LBYteT004Bh4LXH7qpuEFgeSVsRViVkIsb+xJ2l8hRgHTkI8OztLhw8fpptuuonefPPNhhDPzMwQf1fx0NAQLS8v09jYGA0MDFB3d7c/z1u2HFqAVCWphcY1Kxwk2RuarVWJ2RATcGhs/+0/nkkcSv/1nzcmvhZazErLB05CrDrHwjs9Pd0QYl4N9/b2Uk9PT1TE/H8WFJ+vhxYgoQ28vOxD45rVD0n2hmZrVWIWQpw1SoggxETt+NQyb0Lc1dUVxPY0klr24MtTIjSuWX2QZG9otkKIs6Ir/+uhsYUQV0iIeZuarxCeEyOp5U8Skp5jZvUytDiQxDY0scjyNdjmJwQhrpAQY2s6eSBUJalJErYQtyQhFvnFokjN0OI2tHwAIRYsxPphrfn5eZqcnKTh4WHq6OiwHjMLCwvEP0nXviP/L/G1x/7PFxNfS/sGE36u3epr/Q//HbZ6gi6JbRoCPn+RdCFms4NHUhyEZmtanv3u3n9KhB9azGZFiQ97Ozs7iX/yXE7PiPnU9OjoKC0tLTXuNTIyEh3S0t++pP6Wx6CkOmkztbxC3I6H8qHNgNN8JMlW7oc0e5PYY9VWLHNIioPQbMWKWNCKuNgwyVcbQtz67x8NLUlkRY40eyHEWR7N97qkOAjNVggxhDh11EGIIcRZaTm0pJZlL4Q4L6H0epLiIDRbIcQQYgjxv9ybyADb6NlJO7Sklm1xfAlsTecl97/1JMVBaLZWSYhDY5sW1U7PiIsNj2K1sSLGijgrgiQNvLS+QIizPI0Vsa+JOYQYK2KsiNuwIq7KBEfaSghCXExs02pLmpCFZqs0Ia5K/sKK2F8+iG1Z0sCTdBodQuwvkEOL2ayeSrI3NFshxFgRY0WMFXFWjk19PbSklrcz2JrOSw7PiIuRk/dZ01gRF/W4Y/2qAA9NLKRxlWavY5hHxSHEeaj9o05oY8zLNvo/70pu9l8v5AaIFTFWxFgRY0WcmUAgxDi0lxUkEGIIMceIpEdreEacNapLfj20JOFF2DzN1tkVXuzdCXGTxlWSvV5s9TTGvNjqcXxJszdJTiDEJQttVnMQ4vyzdQixv22K34+zAAAUpUlEQVQzaQlNkr1ebIUQR6nWC1uPEwcIcQyBnZ6C2cszIU/B4SWQPXL1Yq8ktrBVXAL2ErOexpgkW70JsSe2abpQ7xVxG4BjRVyfFbGXpAYhhhD/DwFfiwgvMesxz0qzFytirIhjY0BaIHuxF+ImbovPSxx4EgzY6ueEN1bEWQ9CPbwuKZixNS1s4EGIIcRYZfrbafA0wYEQxyiN/n3E/f391NfXV6ocQ4j9nOyVxtWLvRBiCDGEGEL8d8Xyte3v/RnxzMwMTU1N0dDQEC0vL9PY2BgNDAxQd3d3aWLsJQF7mqnBVqyIvc3WMWkQJxjIB8LygSdd8C7EvBru7e2lnp6e6F7m/8tQYwSzn2CWxBXihrcvqVwiKW5hq5/c5S0fVEmIu7q6St2eRjD7CWZJXKUNPElsJdmKOMCpaYkTspaviHmbmq8ynxNLShSw1c+kAQkYCVhiAkY+QD7I2hUu5X3EZWxNLywsEP/gAgEQAAEQAAFpBDo7O4l/8lylCLF+WGt+fp4mJydpeHiYOjo68tiEOiAAAiAAAiBQGwKlCDHT0t++NDIy0ji4VRuS6CgIgAAIgAAI5CBQmhDnuDeqgAAIgAAIgEDtCUCIax8CAAACIAACINBOAhDidtLHvUEABEAABGpPAEJc+xAAABAAARAAgXYSgBC3kz7uDQIgAAIgUHsCEOLahwAAgAAIgAAItJMAhLid9HFvEAABEACB2hOAENc+BAAABEAABECgnQTECvHi4iIdPHiQ5ubmIn78JRMHDhyIPs2LP+v66NGjDa76B4yY9Xx++Ah/4tihQ4dW2beyskLj4+N09uzZ6DX1/c2m3Vu3bqXBwcGozOzsLI2OjtLS0lL0f/01HwFkclq7di3t37+fXn755eh26nPEuY/MWrFXfePX1bdx+bCP21S8TB8q2zds2BB9NSdfirceJ3ob/PuWLVui8mvWrPFlcsOP27dvb2I4PT0d+TopBnx8o5lrJ5NikHkfOXKE9u7d29ZP00uyj9npX0KjPgufc8epU6caGMzYcOXjUl59AJIaV1z35MmTtGfPnkb8mVz1fKLnDZf7upY184CqzzmLrxMnTkR5QX3lrR6nur0+vqNe74vJSuUhzkF6rlJf13vs2LEm36scwjFk+sGVWZ7yooVYH/z6YNO/dILBqo/cZEAs3hwU7CB21pNPPkm33XZb6cnXFCi2g3+uu+66SBT0APnxj39Mt9xyC505c6ZJ5LhPfHGC1gNECYtPsUtKrvrHmbJgMWt9MLYyKfO9n332WbriiisaExYlrq+++mrEjhPb008/HU3YFEdmefPNN0e2c3+U+PLvfPmcQPC9H3roIXrXu97V+BhYvq8uxGyD+YUpoQixSlJ6DHISDkWI4+zjybn6O39fepytug/yJFKXOub3t58+fTry98TEBG3btq0harpNcRNeFpM77rijZZMfMwbjxp8qwzGhfy+9ynG+PvbYXACoCcTmzZsbuUHXBXPCoASaP6IZQuwQzWbC18HqwNlBKsC5jkp4DrfKVTQpcabNuMxvrWJ7VTCzEXqA+PiGq7QZpnpN537xxRcTJ4NLLrmELrvssiiZtDKhMQNOrK+//nojgSl/s5iyLaYQq37ocaFm87kc7VhJ+f/yyy+nN998M0oSEoVYTcK4+9dff31wQqzbx3GpxqPaQdMnOvo4a0UsmJNZFULmmFY2X3XVVatE2jHsSikeJ8Q8/ng1pxYFSUJcigEZjej8mPGLL75Ir732WrRTw7lKn+iYQqx0AStiR09lbU2rVYW+IjZXnI63tC6eluTThCpOXFXA6LN6NsScPVsbZ1nQ5Ktv2+qD7fjx43T11VfTCy+80NhajVvRWd7WqZjipSpxMmB/8yr5hhtuaFoF8U4Ib+urbbRWrtz1TqmBvmPHDnrwwQdpYGCA9Ali0mMVrIizQyNt14hfe+yxx6JG7rzzzsaqk/9vbl1n36lYCf3RlP5YRbdfX7nz3ULYcYgTYraNt/T1Ld/e3t5oV0nFsu/HaMobOj/eBXvPe95Dzz//fDRJX7duXRND/bsRuD62pnPGdNzzExUM7AT1jFg9g+GZbqsGXNoMm21U26Rm17OEWH9G7PPZNtuVJlTKTh6APJPk7TFOFLt376bHH3+8aXstp3utqik7Nm3a1BBdXqFzItAnLuqZr3qGyM9nuU47viXMTBYcC2yvlK1pPQbVc792TWrMIDGfEZvPJfVHPapu0urUKgALFjK3T5N27+Ier3Hc6LmtoClW1ZOE+NZbb40et/FEmONYCbFqlOu99NJLjXMkVjfLUUjFoZ6H1JkWlavUmRu9L2k7jznMyFWlMs+I9WSQtPJNE8Fc9BIqpR1YShv4tlvT586da8xAfR0sSkuu+vbqlVdeGc1+ObA3btxI/Gx2165dpT9zj0OteHEi4B0C9dyXt6Leeuut2Gc9Kqndfffd0bNaXpG2YjsybtbOqx5+9MC7DWqbOumRQ2grYj3uQhLitOd7Jtt2PZ7QY9mctOsHyZSgxdnZDtuThFg9kmLbL7300mgcmucsWrUIMvOQeubLj4JUrmL+Zl/idh595da4XFYZIdYFjlfEfJkHXtQMVD+s5evAQ9xhLd4yvf3221cd1vrRj34UbaWaJ5JDPKylVsssIO+88w6xoLGQJR2cKnOCk7aDoLbB1CpIX3k+8cQTEV+204wT87AWrzTMuCmzD+YzKHP7DkKcn3bW8z2Tbasm5nFxyys0Fit9tcu7OHGH+bg+28onvPV3J/h+PGXanSbE5nY794Xz3V133RUdilUrZp8HIRUn/QCnmujoucoUYqyI84+5aOtUf/uSvk2TdpDJ3L7yucWrP+/T3xph2m779iV9tu97Sy3ubQs6Kx6U58+fb5w4Vlz37dvn9dSxHjK6n82VhZ6UeVastlTN7Tz9WVGr3r6k+9HcnjSfESubkt5uUWAIOVdNErq08xrONylQwUWIzbcQ8m1btdVr8tLHlbJr/fr1Te8EYPvMty+1Il51d6QJsW6f6o8+tlr5nJjHup6HzFylhFh/65o+gdcfv7SKsdgVcYHxiqogAAIgAAIgEAwBCHEwroAhIAACIAACdSQAIa6j19FnEAABEACBYAhAiINxBQwBARAAARCoIwEIcR29jj6DAAiAAAgEQwBCHIwrYAgIgAAIgEAdCUCI6+h19BkEQAAEQCAYAhDiYFwBQ0AABEAABOpIAEJcR6+jzyAAAiAAAsEQgBAH4woYAgIgAAIgUEcCEOI6eh19BgEQAAEQCIYAhDgYV8AQEAABEACBOhKAENfR6+gzCIAACIBAMAQgxMG4AoaAAAiAAAjUkQCEuI5ed+wzf43gk08+SR/4wAfo9OnTjrVRvC4EOD5uu+022rBhQ126jH6CQCkEIMSlYKx2I5OTk9F3DF977bXV7ih6V4jAr371K3rhhRdoYGCgUDuoDAJ1IwAhrpvHc/SXV8G33HJLjpqoUjcCiJW6eRz9LYMAhLgMihVv46tf/Srxj4/rb3/7Gw0PD9NnP/tZuvHGG33cAm3mJPD5z3+efvOb32TW/uhHP0oPPvhgVM5nrGQaggIgIJQAhFio41pptkqu586dozvvvJN++9vfNm6/d+9eGhsbo0suuSSXSRDiXNhaUun666+nM2fOZN5LLwchzsSFAiCwigCEGEGRSUAX4oceeoi+9rWv5RZe82YQ4kz8bSvwxS9+kXbs2EE33XRTog2/+MUv6PHHH6fvfOc7WBG3zVO4sXQCEGLpHmyB/VlCvLCwQF/+8pcjS44cOUKf+tSn6MCBA7Rv375o9fzLX/6SrrnmmmgL+q233qLHHnssKvvDH/6Qbr/99qat6YMHD9L9998fvf71r3+d7r333qbXdeFev359Y4XO9zx27Bh1dnZG/37mM59ptMG24Gom8Mgjj9Du3bub/mj+jUX2vvvuowceeCBWjONex4oYkQYC7gQgxO7MalcjbWuaxbSvr4927doViS8/52Ux/dOf/hRtWf/xj38kXkWPjIzQ/v37o4TOZXmbm9v91re+FZXnZ8R8/exnP4va4Yv//olPfKLp71yP2xsaGqKHH344EmreFn/mmWeiulz+D3/4Q3QPvQ08f/5H2LLg8slmFmI+Ec8X//79738/+r8u0ElinPR3CHHt0gM6XAIBCHEJEKvehO2K+Bvf+EZjRcpMlODqQqwOZfHK9itf+UpU5nvf+14kxEpIlWgqceVDQ1/4whci4Z6eno5wX3HFFfTxj3+8CT0/r+b3sLKA6xdPFpQwV91Xtv1Twsv/XrhwIRLhz33uc8QibV6m6KatlCHEth5AORD4BwEIMaIhk0C7hZhXyLzd/Ne//pVeffVVuvvuu+n8+fNNq2fVCbWKxgo4062NVTCXTBJh1Yr+LDjt2TGEOJs7SoCASQBCjJjIJOBDiJO2pn/wgx9EW9p88TNlfSubT2zfcccd0dY1P5dWq+Srrroq+v8TTzxBmzdvJtWG2rLmtiDM8W7+0pe+FL3w7W9/OzMO1OnotNPUEOJMjCgAAqsIQIgRFJkEst6+xMLIK1GbrWk+zMXXRz7ykejQ1vvf//7Uw1rqeXHc6Wrz7VR8uEutntVhLb7XT3/6U/rJT34S2ccXHywzf+dDXrjSCUCIESEg4IcAhNgP10q1WsYqp+jblNQhrTLfOlUpJ7WgMxDiFkDGLWpJAEJcS7e7dToEIeYV95VXXolDV26uK7W0+qQt/ZO0zBuUESulGo3GQEAAAQixACe120Qk13Z7QM79EStyfAVLwyEAIQ7HF8Fawm9t4UNQH/vYx4K1EYa1n8Bzzz1Hr7zySnQCGxcIgIA9AQixPavalnzjjTeiA0/4PuLahoBVxzk+Pv3pTxN/4hkuEAABewIQYntWKAkCIAACIAACpROAEJeOFA2CAAiAAAiAgD0BCLE9K5QEARAAARAAgdIJQIhLR4oGQQAEQAAEQMCeAITYnhVKggAIgAAIgEDpBCDEpSNFgyAAAiAAAiBgTwBCbM8KJUsgMDU1FbXC32HM1+LiIvHnT/NXGPKlfu/o6Ij+z985fOrUqej3tWvXRt9p3N3dTbOzs3Ty5Enas2cPrVmzplG2t7eXenp6SrC0uQnTbvUq//3o0aONwvy9y3x/s/zMzExUjj8Lm/u2srJC4+PjEQdf9vL9lD3KQObNn1LGXxfJ3+k8Pz9Po6OjtLS0FBXp6uqKbDxz5kxTv7Zu3UqDg4Olc+UGmQ1/vaXevvIvf9HHN7/5TZqbm2uKgXXr1kX9UH/fsmVL1B/+KFRmz79zXMTFSVbscMzpccT2HTp0qNH3/v7+yG967Kp4TYoTL+DQaGUIQIgr40oZHXERYk6IfKkEzQn02WefpbvuuisIIea+cJLWk/7hw4fpnnvuiZK0Lgj8+4kTJxoTibgkXqYH+X7Mir+3WRc4/jt/lSRfPIlhITYnNPya6SfTF2XamiZo/PnW5uSM723WYft4EnHrrbfSxMQEbdu2LZqwmaLKdV2EOG4CxV/Jyd8CxpdpG4S4zMioT1sQ4vr42mtP/+0/nkls/7/+88bGa7ZC/NZbb8UKhGooK5nadvbN+69JLPqer/93qt38dY0DAwNRwleX6p8uIBdffHH0fcr8tYyXXXZZtJqKWwXa2Pzoo48mFtu5c2eTHcvLy/T66683RIlX4SxSvALn+7sIMQtfXH8zbf6/FyUX+dcLjdd0wVR2spjyytdGiHWe6vdPfvKTsTGUFTvKFv56TV3UzY5gRZzpfRSwJAAhtgSFYukEXIRY38rlVtV2qL7C4GRpblfqFvDr+paqes3cis3yW14h5vtPTk5GX+GotiX5XrogqITOQn38+HG6+uqr6YUXXohWqHlXTi5CrPedxV/tKNxwww0NgTK3ptUWdJx9cavLLL5kKcQ6N10oeTIRtwXNf9cFOk7I2baNGzc2HoPok7i02NH9FjcJUO2obX61Pa7+rrauM9mgAAj8nQCEGKFQCgEXIeYbZj0j5meUnOBYtPRndOpZYNyWah6h8CnESsx4osGTCt7O5MS+e/duevzxxxsrVRcHuArxpk2bGqLLq3J+9skTB7Udbbs1zTbm4WsrxPrqkn2vYiRpC98UQVP8zC1lcxKXdr5A9ZM5qckW11cTAnVWIW61nneC5RIDKFs9AhDi6vm0LT0qW4jjtqb1lVK7hThpq1ZPxMreyy+/PPoKR94S5iTPqzR+Trtr167GQTNbp7kKsXpmevPNN0ercD4Up7O1FWLfW9NK6HnX4Pnnn29MUtKEWK1WuT/m7kTc9rO+IrYR4rit6axtcwixbSSjnE4AQox4KIVA2ULMz1X5VDF/gYB+WCttJZdnxZZ3RayEg//V7VOHtXg7WonXO++8Q3fffXf0LDnpEJWtE1yFmHce1MlutWrMmtCwLaUd1rLcmuZ78iqWv+mLvzxCnYa3EWJeuarDWmqnpQwhVqff+dS+ftpdPTfGitg2alEuiwCEOIsQXrciULYQx719iQ2JE5Mib19yEWL92bayI+ntVQoav37+/Pmmk9X8fHLfvn253raUR4jN1awpxPrzUrXt+vLLL5fz9iUHIVbbzfycWn90oT8jZq58DoAnNfrzW/OZfVlCrCYI+tuX1OMR8zl13ATGavCgUO0JQIhrHwLlALAV4nLuVl4rtkJc3h2LtWQrxMXuUmJtByEu8a5oCgREEYAQi3IXjAUBEAABEKgaAQhx1TyK/oAACIAACIgiACEW5S4YCwIgAAIgUDUCEOKqeRT9AQEQAAEQEEUAQizKXTAWBEAABECgagQgxFXzKPoDAiAAAiAgigCEWJS7YCwIgAAIgEDVCECIq+ZR9AcEQAAEQEAUAQixKHfBWBAAARAAgaoRgBBXzaPoDwiAAAiAgCgCEGJR7oKxIAACIAACVSMAIa6aR9EfEAABEAABUQQgxKLcBWNBAARAAASqRgBCXDWPoj8gAAIgAAKiCECIRbkLxoIACIAACFSNAIS4ah5Ff0AABEAABEQRaAjxK6+88vRFF110iyjrYSwIgAAIgAAICCdw4cKF0/8fjl6Vc2owNg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 descr="data:image/png;base64,iVBORw0KGgoAAAANSUhEUgAAAeIAAAEiCAYAAAAlAdEXAAAAAXNSR0IArs4c6QAAIABJREFUeF7tnW1sXUe191f5krYPkVOcG5BvhUsV0ZtQTGiNqra0t4Vc4QrlQ1opvU3AxK6iSARqrFtVVlDKS4QVKq6MgyiKrNYlkKJWSiOIUC3dlOYB2qjFXILVt6AiYVos0yeuahmK/aV57tqXOcwZ75eZvfecM2vv/5asOD4zs9f81pr1n5k955yLCBcIgAAIgAAIgEDbCFzEd37ttdcuvP32220zAjcGARAAARAAgToSuHDhwulIiM+dO3fhgx/8YB0ZoM8gAAIgAAIg0DYCv/vd7whC3Db8uDEIgAAIgEDdCUCI6x4B6D8IgAAIgEBbCUCI24ofNwcBEAABEKg7AQhx3SMA/QcBEAABEGgrAQhxW/Hj5iAAAiAAAnUnACGuewSg/yAAAiAAAm0lACFuK37cHARAAARAoO4EIMR1jwD0HwRAAARAoK0EIMRtxY+bgwAIgAAI1J0AhLjuEYD+gwAIgAAItJUAhLit+HFzEAABEACBuhOAENc9AtB/EAABEACBthKAELcVP24OAiAAAiBQdwIQ4rpHAPoPAiAAAiDQVgIQ4rbiz775zMwMHTp0aFXBtWvX0v79+6m7u5sWFxfp4MGDNDc3R1u2bKGhoSFas2ZNbOMPP/wwnTp1irq6uujAgQPU0dFBKysrND4+TmfPnm2qY7al7rN161bq6+tLND7OZr0tdb833nijYYNqTN1j8+bNNDg42NQ384b9/f2RHUn2c3m2lduJu5LYjoyMUE9PT6PK1NQUHT16dFUTOsOktpSNqnKarWbZ2dlZGh0dpaWlpca99XtmtRlXVu+L2U+9g/q9TbtUORVLSYwVEz1WTZvXr1+/yj9xjGziNcvfev982c73UP2O48+vx40jlzHBbSj7VZ90H6m2TLZmPCXZl52VUKJsAhDisomW3B4P6u9+97sN0Y1rXg3sSy+9lP785z8nllUD8b3vfS+9/fbbq4RYH7iqTb6fEmwbIeYE8dxzzzXZoBLD73//+8bfVbIykzwLxYkTJ1ZNMtLEPynxZLkijq0SKt0u/htPXhSHJFE3/aT6qAuVra3KDlMsVQLW/x7XZhxztlvxffe7300f+tCHEicpfJ8XX3yR/vKXv9D27dtXTbz0mNNjSWejT05Msc4Si+uuu67JNm6LbedJJl88cYwT8Syf60LI46VM2/UJimK3b9++pkldkhDrAp42Jt73vvdFfdcnscxyYmKCtm3bFk3M49jGjTf+2/T0dGIM2LBEmXIIQIjL4eitFRchvvbaa+nXv/41qdWkaZQSFFXOXBGbiU0NXpX0s4TYFFH9/io58N/0ZKonFHM1nJa04tp2TcxxbE07eWchrxCzjSxo58+fb+xS2Aixyd30I7f50ksvpU6kuI6aeOlioMfA6dOnYydtyg8qTuImQWwj7xKwaPAEJE5wFN8Pf/jD9Oyzz5Lt5EHFSNKujg3DtAHpw3Z1P8Vux44dxHzjYjJpHMWtis0xoXwaNzlSNsTxMWPGW8JCw7kIQIhzYWtdJRch5oTJ29N6kjYTBJfhS1/hZa1O1KBPE+I4AYubCOirXXOWHifkWeLP98ibmJPYmkkrrxDHMbGxNStpmkKd1GacoKu+KAGNS+iqzD333EOHDx+Otvf1RxH6/Xbt2pW4OlV8WaRZtDds2JA6IcmagKQJje2I9GW7ur8eK2fOnIndSUmL6awxASG29bSschDiwP3lKsSbNm2KniuaKxS9nZdfftlKiF1WxDYJwiyjC9Xu3bvpgQceWLWab7UQl7kijtsOzBLiuF0BM0TNMmlb0+ZzeF0ojh8/3rRaNyc1d9xxR3T2wBRic6WdtBOixxzbzGcd1Kq4yKoti2HakPZle9yEMGlM2E5o48aE/vw86dl92tY0nguHmfAhxGH6pWGVzSEgfWDfeuut0QpF394zB6a5wosbuKpNfRWTlkDyCDHbqD9HNZ8t8+v6QTTdVXGHv8zDZllJJ+0Zsb6NmnRYSy8T56e0g1VJ2+hFhNjsf1yi1n3PPtPFUflDPetet25drBCb8ZPke52verap4pL/NZ/zZu0EmCtiV39zfV+2c9umyCftEmVNLl3HRNKBQDPG9DjOGhuBp8XKmQchDtylriti3kI0Vyhxq4C4remsRO5DiPUZftzp26ykFbcSsXWprXjm2ZqOWw3rtpqs1cliJX5Jz/n1yYkqY06k4p41KiZ6X/hvvOLV76U/015eXl4lxHHiEjdpM0WdDxHpTNSEURcLVyF2PRPg03Yl8vqjF/5b3OHFrJjOGhPKl/okNe5UeRIfXZCTVtW2YwjlyiEAIS6Ho7dW8gixuaoyDwzZrIjjOlSWEKdtm3PC1q+spFVUiLNOpMetouLYJK2uzcScta3qsiJWW8ZpOxqmoJu+1ydt3C/9sUYc+6TVb5zgmEz0CcJ9991HjzzySNNhJt9C7NP2pNVv3ITMJqZtxr2KQ30FzW/Vy4oxfczo72TwlsTQcCYBCHEmovYWsBmQcQNbJbW4Azc+hNhGQGyeJVZJiOMSf1aStDn0ZntYK07Y0rZmOdL1nZK4uEraplejRF9hxcWuYnLbbbcRJx991Zb0li1zBGYxTBqxPm2Pe8+3bof+KKVsITZjhu9r8/Yu28Nx7c2A9bg7hDhwP+cVYjXINm7cuOq9xT6EmDHGrYoU3jShTuujTdLKm5ht2BZZEec9NZ0mSC5txiXaJN/z+8/5PcP6+3dN9mmThLjXkviqODHfy2wzmcu7A+Lb9rS37pmv2cS0bWzqPPh3l/dZQ4jDSf4Q4nB8EWuJzYCMG9hpz5l8CbGygz8JSn3qF3dK/Z1/j/tQjKoKsRJxfutO2mnhpBUfP0eOe++tuZ2YNBGJe3Yb97xbJWTzE7DMuMpK3OYEIsmv+urRPBdgbrMqNvx35sjxc/HFF1ut+HSuPm3PmkCo/qpJThEhZsbcF/3T80zuZjyo+/FuhfrEuKTn+oGnw8qaByEO3LVxB4qUyVkftJG0sioqxPxeZf0yE3jcFmDWR00mPatNOjXN91dt6pMO051pH/lpM8nRxdRsW+93luioJOyyeo/zfVx/0to0dynihDgpKZuCkfUM1xScNL4qRtIO6OlxZvsRl0n+9ml7lsibh+c4jtRH0iaNozR25sdbmuMvLh7its7TxmTgabFy5kGIK+dSdAgEQAAEQEASAQixJG/BVhAAARAAgcoRgBBXzqXoEAiAAAiAgCQCEGJJ3oKtIAACIAAClSMAIa6cS9EhEAABEAABSQQgxJK8BVtBAARAAAQqRwBCXDmXokMgAAIgAAKSCECIJXkLtoIACIAACFSOAIS4ci5Fh0AABEAABCQRgBBL8hZsBQEQAAEQqBwBCHHlXIoOgQAIgAAISCIAIZbkLdgKAiAAAiBQOQIQ4sq5FB0CARAAARCQRABCLMlbsBUEQAAEQKByBCDElXMpOgQCIAACICCJAIRYkrdgKwiAAAiAQOUIOAmx+YXUTEN9Ob3+Wn9/P/X19VUOFjoEAiAAAiAAAmUTcBJi/eaLi4t05MgR2rt3L83OztLU1BQNDQ3R8vIyjY2N0cDAAHV3d5dtL9oDARAAARAAgUoRyC3EMzMzND09TYODg8Sr4d7eXurp6YngmP+vFDF0BgRAAARAAARKJJBLiFdWVmhiYoK2bdsWrXrjhLirqwvb0yU6Ck2BAAiAAAhUk0AuIeat6JMnT9KePXtozZo1q4SYt6n5wnPiagYNegUCIAACIFAegVxCnLUVnWdremFhgfgHFwiAAAiAAAhII9DZ2Un8k+dyFmJeDU9OTtLw8DB1dHRE9+Tnxeqw1vz8/KrX8xiGOiAAAiAAAiBQBwLOQsyCOzc3Fx3S0i/97UvqLU11AIg+ggAIgAAIgEARAs5CXORmqAsCIAACIAACINBMAEKMiAABEAABEACBNhKAELcRPm4NAiAAAiAAAhBixAAIgAAIgAAItJEAhLiN8HFrEAABEAABEIAQIwZAAARAAARAoI0EIMRthI9bgwAIgAAIgACEGDEAAiAAAiAAAm0kACFuI3zcGgRAAARAAAQgxIgBEAABEAABEGgjAQhxG+Hj1iAAAiAAAiAAIUYMgAAIgAAIgEAbCUCI2wgftwYBEAABEAABCDFiAARAAARAAATaSABC3Eb4uDUIgAAIgAAIOAvx7OwsjY6O0tLSEnV1ddGBAweoo6OD9O8j7u/vp76+PtAFARAAARAAARDIIOAkxIuLizQ2NkYDAwPU3d3daHpmZoampqZoaGiIlpeXY8vAEyAAAiAAAiAAAqsJOAkxC+709DQNDg42tcSr4d7eXurp6Yn+bv4f4EEABEAABEAABOIJOAkxr3qPHj3aaGnLli3RKvjYsWOrhJi3rbE9jbADARAAARAAgXQCzkLMzbHArqys0Pj4ePQ7r5L1FTELtioHB4AACIAACIAACCQTyC3E3KQS3Lm5ucJb0wsLC8Q/uEAABEAABEBAGoHOzk7inzyXkxAnHcriQ1zqsNb8/DxNTk7S8PBwdJoaFwiAAAiAAAiAQEkrYm4m6W1K+t9HRkYaB7cAHwRCIPDoo48mmrFz584QTIQNIAACNSXgtCKuKSN0uwIEIMQVcCK6AAIVJQAhrqhj0a1mAhBiRAQIgECoBCDEoXoGdpVKAEJcKk40BgIgUCIBCHGJMNFUuAQgxOH6BpaBQN0JQIjrHgE16T+EuCaORjdBQCABCLFAp8FkdwIQYndmqAECINAaAhDi1nC2ugvEwgpTrkJgmwsbKoEACLSAAIS4BZBtbwGxsCXlXg5s3ZmhBgiAQGsIQIhbw9nqLhALK0y5CoFtLmyoBAIg0AICEOIWQLa9BcTClpR7ObB1Z4YaIAACrSEAIW4NZ6u7QCysMOUqBLa5sKESCIBACwhAiFsA2fYWEAtbUu7lJLGVZKu7J1ADBEDAJAAhDigmkID9OUMSW0m2+vMYWgaB+hCAEAfkayRgf86QxFaSrf485qdlsPXDFa0WI+AkxLOzszQ6OkpLS0vRXbdu3UqDg4PR70lfj1jMvHrVRpLw529JbCXZ6s9jfloGWz9c0WoxAs5CfPLkSdqzZw+tWbOmceeZmRmampqioaEhWl5eprGxMRoYGKDu7u5i1tWsNpKEP4dLYivJVn8e89My2PrhilaLEShFiHk13NvbSz09PY3Vsf7/YibWpzaShD9fS2IryVZ/HvPTMtj64YpWixFwFmJ9a3pkZCQS3zgh7urqor6+vmLW1aw2koQ/h0tiC1sRB/4IoOUQCTgJsd4Bfl58+PBhuueee+ipp55qWhHzNjVfEGI3l0tKwG49a39pSWxhq794kcTWHwW0HBqB3EK8srJCExMTtG3btlVCbK6QQ+t0qPYgSfjzjCS2sBVx4I8AWg6RQG4h5hXx5OQkDQ8PE/+uDmvNz883/t7R0WHd54WFBeKfOl/T09OJ3edn7rjyE5DEFrbm93NWTUlss/qC18Mi0NnZSfyT53ISYv0tSmvXrqX9+/c3Tkbrr6lnx3kMqnMdSSshaX6SxBa2+osuSWz9UUDLoRFwEuLQjK+aPUgS/jwqiS1sRRz4I4CWQyQAIQ7IK5IScEDYrEyRxBa2Wrk0VyFJbHN1EJVEEoAQB+Q2SUlCkq3sYkn2wlZ/g1ISW38Uym9ZGtfQ7IUQlx+TuVsMLTjSOiLJVghx7pDMrIg4yERUiwKIg2JurrwQSwoQ2FosmKsycUAcIA78EfDTsqSYDXFiDiH2E5e5WpUUzJJsDXHgYdKQa4gUriQtbgt3uEUNSOMamr0Q4hYFqs1tQguOqogFhNgm+vKVkRSz0uIgn0faUwtxUIw7hLgYv1JrSwpmSbZKS8CS2EqyVVoclJpcPDeGOCgGGEJcjF+ptSUFsyRbpSVgSWwl2SotDkpNLp4bQxwUAwwhLsav1NqSglmSrdISsCS2kmyVFgelJhfPjSEOigGGEBfjV2ptScEsyVZpCVgSW0m2SouDUpOL58YQB8UAQ4iL8Su1tqRglmSrtAQsia0kW6XFQanJxXNjiINigCHExfiVWltSMEuyVVoClsRWkq3S4qDU5OK5McRBMcAQ4mL8Sq0tKZgl2SotAUtiK8lWaXFQanLx3BjioBhgCHExfqXWlhTMkmyVloAlsZVkq7Q4KDW5eG4McVAMcC4hnp2dpdHRUdq+fTv19fVFFujfR9zf39/4ezHziteWFCCwtbi/k1oAWz9sJXGFEPuJAYlcQ4tbZyFeWVmhiYmJyKMbN26MBHdmZoampqZoaGiIlpeXaWxsjAYGBqi7u9uf5y1bDg14mtmw1dKpOYqBbQ5oFlUkcZUoGBYuCKII4qCYG5yFmAVXv1iIeTXc29tLPT09jdWx/v9iJharLSlAYGsxX2OS449fFXYaIMT+4kNS7goxDpyEeHFxkY4fP067du2ip59+OvJqkhB3dXUFsT0tKUBgKxJFiEmiKhMcaWz9jYbyW5aUu0KMAych1le+amUcJ8T6a+W73K1FSQECW91861IabF1o2ZeVxDXEBGxPOuySiINi/rEWYn42PD4+TmfPnm26Ix/MmpubK7w1vbCwQPxT9jU9PZ3YJG+fh3TBVn/eAFs/bCVxZQKS7IWtfmLWVxx0dnYS/+S5rIXYbFxf9eqHtebn52lycpKGh4epo6Mjj02l1pE0U4Otpbq+qTGw9cNWEldpK2JJbCXZGmIclCLE3DH97UsjIyONg1t+hr99q5ICBLba+9W1JNi6ErMrL4lriAk4jbIktpJsDTEOcgux3TBtfylJAQJb/cUL2PphK4lriAkYQuwnLrNaDS1uIcRZHmvh66EFR1WSBBKwvyCWFLOIA8SBIhBa3EKI/cWmc8uhBQeE2NmFpVRAHJSCMbYRsPXDVhLXECdkEGI/cZmrVUnBLMnWEAdeVSY5iINcQ92qkiS2kmwNMR9AiK2GRGsKSQpmSbaGOPAgxK0ZU+ZdJMUtbPUXI6GxhRD787Vzy6EFR1XEAkLsHIrWFSTFLOLA2q3OBREHzsiaKkCIi/ErtbakYJZkKxJwqWHa1BjiAGylja8Q7YUQ+xtHzi1LSmqSbA1x4FVltwFx4DzMrStIYivJ1hDzAYTYelj4LygpmCXZGuLAgxD7H09xd5AUt7DVX4yExhZC7M/Xzi2HFhxVEQsIsXMoWleQFLOIA2u3OhdEHDgja6oAIS7Gr9TakoJZkq1IwKWGaVNjiAOwlTa+QrQXQuxvHDm3LCmpSbI1xIFXld0GxIHzMLeuIImtJFtDzAcQYuth4b+gpGCWZGuIAw9C7H88xd1BUtzCVn8xEhpbCLE/Xzu3HFpwVEUsIMTOoWhdQVLMIg6s3epcEHHgjKypgpMQr6ys0Pj4OJ09ezZqRP+6Q/1rEPv7+6mvr6+YZSXVlhQgsLUkp8c0A7Z+2EriCiH2EwPSuIZor5MQz8zMRJ7s6emh2dlZOnnyJO3Zs4fOnTtHU1NTNDQ0RMvLyzQ2NkYDAwPU3d3tz/OWLUtKFLDV0qk5ioFtDmgWVSRxDTEBV2XXCXFgMVhSijgJsd4Oi/L09DQNDg4Sr4Z7e3sjgebL/H8xE4vVlhQgsLWYr5HU/PFLallSzEKI/cUH4qAYWych1remu7q66MCBA9TR0RErxPx6CNvTkgIEthYLZgixP34QYrCtyvgKcULmJMS6I3hrenJykoaHh+n48eNNK2LepuYLQuw2eCHEbrxcSoOtCy37spK4hpiAqyJuiAP7MRNXMrcQ8+p4YmKCtm3bRk899RS2pov5IaotKZgl2Qq2JQRnQhOIA7CVNr5CtNdJiH/+859HB7D4R18R8+/qsNb8/Hxjpczb1rbXwsIC8U/ZFz/HTrr4uXZIF2z15w2w9cNWElcmIMle2OonZn3FQWdnJ/FPnstJiFlwR0dHaWlpKbpX0tuX9L/nMarMOpJm7LC1TM83twW2fthK4hriSijNK5LYSrI1xDhwEmI/Q9lvq5ICBLb6iwWw9cNWEtcQEzCE2E9cZrUaWtxCiLM81sLXQwuOqiQJJGB/QSwpZhEHiANFILS4hRD7i03nlkMLDgixswtLqYA4KAVjbCNg64etJK4hTsggxH7iMlerkoJZkq0hDryqTHIQB7mGulUlSWwl2RpiPoAQWw2J1hSSFMySbA1x4EGIWzOmzLtIilvY6i9GQmMLIfbna+eWQwuOqogFhNg5FK0rSIpZxIG1W50LIg6ckTVVgBAX41dqbUnBLMlWJOBSw7SpMcQB2EobXyHaCyH2N46cW5aU1CTZGuLAq8puA+LAeZhbV5DEVpKtIeYDCLH1sPBfUFIwS7I1xIEHIfY/nuLuICluYau/GAmNLYTYn6+dWw4tOKoiFhBi51C0riApZhEH1m51Log4cEbWVAFCXIxfqbUlBbMkW5GASw3TpsYQB2ArbXyFaC+E2N84cm5ZUlKTZGuIA68quw2IA+dhbl1BEltJtoaYDyDE1sPCf0FJwSzJ1hAHHoTY/3iKu4OkuIWt/mIkNLYQYn++dm45tOCoilhAiJ1D0bqCpJhFHFi71bkg4sAZWVMFCHExfqXWlhTMkmxFAi41TJsaQxyArbTxFaK9TkK8srJC4+PjdPbs2Sj6kr6PuL+/n/r6+vxFqEPLkhIFbHVwrGNRsHUEZllcEtcQE3BVdp0QB5YDJqGYkxDPzMzQ3NxcJLL8+9TUFA0NDdG5c+cavy8vL9PY2BgNDAxQd3d3MetKqC0pQGBrCQ5PaAJs/bCVxBVC7CcGpHEN0V4nIdbdODs7S5OTkzQ8PEzHjx+n3t5e6unpiYo8/PDDTf/35/7sliUlCtia7c+8JcA2L7n0epK4hpiAsSL2E5dZrYYWt7mFmFfE09PTNDg4uEp4WYi7urqC2J4ODTgGXtYQ8fM64gBcIcR+YkAa1xDtzSXEi4uLdOTIEdq7dy91dHSsEmLesuYrhOfESMB+Bp8kriEOPEzI/MRlVquS4ha2Znkz/+uhsXUWYnVgi0U2aSs6z9b0wsIC8U/ZF6/aky7eTg/pgq3+vAG2fthK4soEJNkLW/3ErK846OzsJP7JczkJMa+EDx48SHwqWokw31Q/uDU/P994dsyr5XZfoc18sBJqT0QgDvxwl8QVOyN+YkAa1xDtdRJi3nI+evRokzfVW5h4FXzq1KnoNf1tTf5cb9eypEQBW+18mqcU2Oahll1HEtcQEzAm5tkx5qNEaHHrJMQ+gPhuMzTgGHi+PR7fPuLAD3dJXCHEfmJAGtcQ7YUQ+4tN55YlJTVJtoY48DAhcx4epVSQFLewtRSXxzYSGlsIsT9fO7ccWnBURSwgxM6haF1BUswiDqzd6lwQceCMrKkChLgYv1JrSwpmSbYiAZcapk2NIQ7AVtr4CtFeCLG/ceTcsqSkJsnWEAdeVXYbEAfOw9y6giS2kmwNMR9AiK2Hhf+CkoJZkq0hDjwIsf/xFHcHSXELW/3FSGhsIcT+fO3ccmjBURWxgBA7h6J1BUkxG2IcvHn/NYmsp/7l3sTXdu7cae2jVhREHBSjDCEuxq/U2pKCWZKtISbgqkxyEAfFUgCEuBi/vLVDi1sIcV5P5qyHgZcTXMFqoQ08CHFBh+asHlocIB/kdGTBaqHFAYS4oENdq2PguRIrp3xoAw9CXI5fXVsJLQ6QD1w9WE750OIAQlyOX61bwcCzRlVqwdAGHoS4VPdaNxZaHCAfWLuu1IKhxQGEuFT3ZjeGgZfNyEeJ0AYehNiHl7PbDC0OkA+yfeajRGhxACH24eWUNjHwWgz877cLbeBBiBEHTAD5AHHABCDELY4DDLwWA4cQFwZelZhlEKFNyKrCNjSuWUEfmr3OQryyskLj4+O0fv16GhwcbPRX/xpE/r7ivr6+LBYteT004Bh4LXH7qpuEFgeSVsRViVkIsb+xJ2l8hRgHTkI8OztLhw8fpptuuonefPPNhhDPzMwQf1fx0NAQLS8v09jYGA0MDFB3d7c/z1u2HFqAVCWphcY1Kxwk2RuarVWJ2RATcGhs/+0/nkkcSv/1nzcmvhZazErLB05CrDrHwjs9Pd0QYl4N9/b2Uk9PT1TE/H8WFJ+vhxYgoQ28vOxD45rVD0n2hmZrVWIWQpw1SoggxETt+NQyb0Lc1dUVxPY0klr24MtTIjSuWX2QZG9otkKIs6Ir/+uhsYUQV0iIeZuarxCeEyOp5U8Skp5jZvUytDiQxDY0scjyNdjmJwQhrpAQY2s6eSBUJalJErYQtyQhFvnFokjN0OI2tHwAIRYsxPphrfn5eZqcnKTh4WHq6OiwHjMLCwvEP0nXviP/L/G1x/7PFxNfS/sGE36u3epr/Q//HbZ6gi6JbRoCPn+RdCFms4NHUhyEZmtanv3u3n9KhB9azGZFiQ97Ozs7iX/yXE7PiPnU9OjoKC0tLTXuNTIyEh3S0t++pP6Wx6CkOmkztbxC3I6H8qHNgNN8JMlW7oc0e5PYY9VWLHNIioPQbMWKWNCKuNgwyVcbQtz67x8NLUlkRY40eyHEWR7N97qkOAjNVggxhDh11EGIIcRZaTm0pJZlL4Q4L6H0epLiIDRbIcQQYgjxv9ybyADb6NlJO7Sklm1xfAlsTecl97/1JMVBaLZWSYhDY5sW1U7PiIsNj2K1sSLGijgrgiQNvLS+QIizPI0Vsa+JOYQYK2KsiNuwIq7KBEfaSghCXExs02pLmpCFZqs0Ia5K/sKK2F8+iG1Z0sCTdBodQuwvkEOL2ayeSrI3NFshxFgRY0WMFXFWjk19PbSklrcz2JrOSw7PiIuRk/dZ01gRF/W4Y/2qAA9NLKRxlWavY5hHxSHEeaj9o05oY8zLNvo/70pu9l8v5AaIFTFWxFgRY0WcmUAgxDi0lxUkEGIIMceIpEdreEacNapLfj20JOFF2DzN1tkVXuzdCXGTxlWSvV5s9TTGvNjqcXxJszdJTiDEJQttVnMQ4vyzdQixv22K34+zAAAUpUlEQVQzaQlNkr1ebIUQR6nWC1uPEwcIcQyBnZ6C2cszIU/B4SWQPXL1Yq8ktrBVXAL2ErOexpgkW70JsSe2abpQ7xVxG4BjRVyfFbGXpAYhhhD/DwFfiwgvMesxz0qzFytirIhjY0BaIHuxF+ImbovPSxx4EgzY6ueEN1bEWQ9CPbwuKZixNS1s4EGIIcRYZfrbafA0wYEQxyiN/n3E/f391NfXV6ocQ4j9nOyVxtWLvRBiCDGEGEL8d8Xyte3v/RnxzMwMTU1N0dDQEC0vL9PY2BgNDAxQd3d3aWLsJQF7mqnBVqyIvc3WMWkQJxjIB8LygSdd8C7EvBru7e2lnp6e6F7m/8tQYwSzn2CWxBXihrcvqVwiKW5hq5/c5S0fVEmIu7q6St2eRjD7CWZJXKUNPElsJdmKOMCpaYkTspaviHmbmq8ynxNLShSw1c+kAQkYCVhiAkY+QD7I2hUu5X3EZWxNLywsEP/gAgEQAAEQAAFpBDo7O4l/8lylCLF+WGt+fp4mJydpeHiYOjo68tiEOiAAAiAAAiBQGwKlCDHT0t++NDIy0ji4VRuS6CgIgAAIgAAI5CBQmhDnuDeqgAAIgAAIgEDtCUCIax8CAAACIAACINBOAhDidtLHvUEABEAABGpPAEJc+xAAABAAARAAgXYSgBC3kz7uDQIgAAIgUHsCEOLahwAAgAAIgAAItJMAhLid9HFvEAABEACB2hOAENc+BAAABEAABECgnQTECvHi4iIdPHiQ5ubmIn78JRMHDhyIPs2LP+v66NGjDa76B4yY9Xx++Ah/4tihQ4dW2beyskLj4+N09uzZ6DX1/c2m3Vu3bqXBwcGozOzsLI2OjtLS0lL0f/01HwFkclq7di3t37+fXn755eh26nPEuY/MWrFXfePX1bdx+bCP21S8TB8q2zds2BB9NSdfirceJ3ob/PuWLVui8mvWrPFlcsOP27dvb2I4PT0d+TopBnx8o5lrJ5NikHkfOXKE9u7d29ZP00uyj9npX0KjPgufc8epU6caGMzYcOXjUl59AJIaV1z35MmTtGfPnkb8mVz1fKLnDZf7upY184CqzzmLrxMnTkR5QX3lrR6nur0+vqNe74vJSuUhzkF6rlJf13vs2LEm36scwjFk+sGVWZ7yooVYH/z6YNO/dILBqo/cZEAs3hwU7CB21pNPPkm33XZb6cnXFCi2g3+uu+66SBT0APnxj39Mt9xyC505c6ZJ5LhPfHGC1gNECYtPsUtKrvrHmbJgMWt9MLYyKfO9n332WbriiisaExYlrq+++mrEjhPb008/HU3YFEdmefPNN0e2c3+U+PLvfPmcQPC9H3roIXrXu97V+BhYvq8uxGyD+YUpoQixSlJ6DHISDkWI4+zjybn6O39fepytug/yJFKXOub3t58+fTry98TEBG3btq0harpNcRNeFpM77rijZZMfMwbjxp8qwzGhfy+9ynG+PvbYXACoCcTmzZsbuUHXBXPCoASaP6IZQuwQzWbC18HqwNlBKsC5jkp4DrfKVTQpcabNuMxvrWJ7VTCzEXqA+PiGq7QZpnpN537xxRcTJ4NLLrmELrvssiiZtDKhMQNOrK+//nojgSl/s5iyLaYQq37ocaFm87kc7VhJ+f/yyy+nN998M0oSEoVYTcK4+9dff31wQqzbx3GpxqPaQdMnOvo4a0UsmJNZFULmmFY2X3XVVatE2jHsSikeJ8Q8/ng1pxYFSUJcigEZjej8mPGLL75Ir732WrRTw7lKn+iYQqx0AStiR09lbU2rVYW+IjZXnI63tC6eluTThCpOXFXA6LN6NsScPVsbZ1nQ5Ktv2+qD7fjx43T11VfTCy+80NhajVvRWd7WqZjipSpxMmB/8yr5hhtuaFoF8U4Ib+urbbRWrtz1TqmBvmPHDnrwwQdpYGCA9Ali0mMVrIizQyNt14hfe+yxx6JG7rzzzsaqk/9vbl1n36lYCf3RlP5YRbdfX7nz3ULYcYgTYraNt/T1Ld/e3t5oV0nFsu/HaMobOj/eBXvPe95Dzz//fDRJX7duXRND/bsRuD62pnPGdNzzExUM7AT1jFg9g+GZbqsGXNoMm21U26Rm17OEWH9G7PPZNtuVJlTKTh6APJPk7TFOFLt376bHH3+8aXstp3utqik7Nm3a1BBdXqFzItAnLuqZr3qGyM9nuU47viXMTBYcC2yvlK1pPQbVc792TWrMIDGfEZvPJfVHPapu0urUKgALFjK3T5N27+Ier3Hc6LmtoClW1ZOE+NZbb40et/FEmONYCbFqlOu99NJLjXMkVjfLUUjFoZ6H1JkWlavUmRu9L2k7jznMyFWlMs+I9WSQtPJNE8Fc9BIqpR1YShv4tlvT586da8xAfR0sSkuu+vbqlVdeGc1+ObA3btxI/Gx2165dpT9zj0OteHEi4B0C9dyXt6Leeuut2Gc9Kqndfffd0bNaXpG2YjsybtbOqx5+9MC7DWqbOumRQ2grYj3uQhLitOd7Jtt2PZ7QY9mctOsHyZSgxdnZDtuThFg9kmLbL7300mgcmucsWrUIMvOQeubLj4JUrmL+Zl/idh595da4XFYZIdYFjlfEfJkHXtQMVD+s5evAQ9xhLd4yvf3221cd1vrRj34UbaWaJ5JDPKylVsssIO+88w6xoLGQJR2cKnOCk7aDoLbB1CpIX3k+8cQTEV+204wT87AWrzTMuCmzD+YzKHP7DkKcn3bW8z2Tbasm5nFxyys0Fit9tcu7OHGH+bg+28onvPV3J/h+PGXanSbE5nY794Xz3V133RUdilUrZp8HIRUn/QCnmujoucoUYqyI84+5aOtUf/uSvk2TdpDJ3L7yucWrP+/T3xph2m779iV9tu97Sy3ubQs6Kx6U58+fb5w4Vlz37dvn9dSxHjK6n82VhZ6UeVastlTN7Tz9WVGr3r6k+9HcnjSfESubkt5uUWAIOVdNErq08xrONylQwUWIzbcQ8m1btdVr8tLHlbJr/fr1Te8EYPvMty+1Il51d6QJsW6f6o8+tlr5nJjHup6HzFylhFh/65o+gdcfv7SKsdgVcYHxiqogAAIgAAIgEAwBCHEwroAhIAACIAACdSQAIa6j19FnEAABEACBYAhAiINxBQwBARAAARCoIwEIcR29jj6DAAiAAAgEQwBCHIwrYAgIgAAIgEAdCUCI6+h19BkEQAAEQCAYAhDiYFwBQ0AABEAABOpIAEJcR6+jzyAAAiAAAsEQgBAH4woYAgIgAAIgUEcCEOI6eh19BgEQAAEQCIYAhDgYV8AQEAABEACBOhKAENfR6+gzCIAACIBAMAQgxMG4AoaAAAiAAAjUkQCEuI5ed+wzf43gk08+SR/4wAfo9OnTjrVRvC4EOD5uu+022rBhQ126jH6CQCkEIMSlYKx2I5OTk9F3DF977bXV7ih6V4jAr371K3rhhRdoYGCgUDuoDAJ1IwAhrpvHc/SXV8G33HJLjpqoUjcCiJW6eRz9LYMAhLgMihVv46tf/Srxj4/rb3/7Gw0PD9NnP/tZuvHGG33cAm3mJPD5z3+efvOb32TW/uhHP0oPPvhgVM5nrGQaggIgIJQAhFio41pptkqu586dozvvvJN++9vfNm6/d+9eGhsbo0suuSSXSRDiXNhaUun666+nM2fOZN5LLwchzsSFAiCwigCEGEGRSUAX4oceeoi+9rWv5RZe82YQ4kz8bSvwxS9+kXbs2EE33XRTog2/+MUv6PHHH6fvfOc7WBG3zVO4sXQCEGLpHmyB/VlCvLCwQF/+8pcjS44cOUKf+tSn6MCBA7Rv375o9fzLX/6SrrnmmmgL+q233qLHHnssKvvDH/6Qbr/99qat6YMHD9L9998fvf71r3+d7r333qbXdeFev359Y4XO9zx27Bh1dnZG/37mM59ptMG24Gom8Mgjj9Du3bub/mj+jUX2vvvuowceeCBWjONex4oYkQYC7gQgxO7MalcjbWuaxbSvr4927doViS8/52Ux/dOf/hRtWf/xj38kXkWPjIzQ/v37o4TOZXmbm9v91re+FZXnZ8R8/exnP4va4Yv//olPfKLp71yP2xsaGqKHH344EmreFn/mmWeiulz+D3/4Q3QPvQ08f/5H2LLg8slmFmI+Ec8X//79738/+r8u0ElinPR3CHHt0gM6XAIBCHEJEKvehO2K+Bvf+EZjRcpMlODqQqwOZfHK9itf+UpU5nvf+14kxEpIlWgqceVDQ1/4whci4Z6eno5wX3HFFfTxj3+8CT0/r+b3sLKA6xdPFpQwV91Xtv1Twsv/XrhwIRLhz33uc8QibV6m6KatlCHEth5AORD4BwEIMaIhk0C7hZhXyLzd/Ne//pVeffVVuvvuu+n8+fNNq2fVCbWKxgo4062NVTCXTBJh1Yr+LDjt2TGEOJs7SoCASQBCjJjIJOBDiJO2pn/wgx9EW9p88TNlfSubT2zfcccd0dY1P5dWq+Srrroq+v8TTzxBmzdvJtWG2rLmtiDM8W7+0pe+FL3w7W9/OzMO1OnotNPUEOJMjCgAAqsIQIgRFJkEst6+xMLIK1GbrWk+zMXXRz7ykejQ1vvf//7Uw1rqeXHc6Wrz7VR8uEutntVhLb7XT3/6U/rJT34S2ccXHywzf+dDXrjSCUCIESEg4IcAhNgP10q1WsYqp+jblNQhrTLfOlUpJ7WgMxDiFkDGLWpJAEJcS7e7dToEIeYV95VXXolDV26uK7W0+qQt/ZO0zBuUESulGo3GQEAAAQixACe120Qk13Z7QM79EStyfAVLwyEAIQ7HF8Fawm9t4UNQH/vYx4K1EYa1n8Bzzz1Hr7zySnQCGxcIgIA9AQixPavalnzjjTeiA0/4PuLahoBVxzk+Pv3pTxN/4hkuEAABewIQYntWKAkCIAACIAACpROAEJeOFA2CAAiAAAiAgD0BCLE9K5QEARAAARAAgdIJQIhLR4oGQQAEQAAEQMCeAITYnhVKggAIgAAIgEDpBCDEpSNFgyAAAiAAAiBgTwBCbM8KJUsgMDU1FbXC32HM1+LiIvHnT/NXGPKlfu/o6Ij+z985fOrUqej3tWvXRt9p3N3dTbOzs3Ty5Enas2cPrVmzplG2t7eXenp6SrC0uQnTbvUq//3o0aONwvy9y3x/s/zMzExUjj8Lm/u2srJC4+PjEQdf9vL9lD3KQObNn1LGXxfJ3+k8Pz9Po6OjtLS0FBXp6uqKbDxz5kxTv7Zu3UqDg4Olc+UGmQ1/vaXevvIvf9HHN7/5TZqbm2uKgXXr1kX9UH/fsmVL1B/+KFRmz79zXMTFSVbscMzpccT2HTp0qNH3/v7+yG967Kp4TYoTL+DQaGUIQIgr40oZHXERYk6IfKkEzQn02WefpbvuuisIIea+cJLWk/7hw4fpnnvuiZK0Lgj8+4kTJxoTibgkXqYH+X7Mir+3WRc4/jt/lSRfPIlhITYnNPya6SfTF2XamiZo/PnW5uSM723WYft4EnHrrbfSxMQEbdu2LZqwmaLKdV2EOG4CxV/Jyd8CxpdpG4S4zMioT1sQ4vr42mtP/+0/nkls/7/+88bGa7ZC/NZbb8UKhGooK5nadvbN+69JLPqer/93qt38dY0DAwNRwleX6p8uIBdffHH0fcr8tYyXXXZZtJqKWwXa2Pzoo48mFtu5c2eTHcvLy/T66683RIlX4SxSvALn+7sIMQtfXH8zbf6/FyUX+dcLjdd0wVR2spjyytdGiHWe6vdPfvKTsTGUFTvKFv56TV3UzY5gRZzpfRSwJAAhtgSFYukEXIRY38rlVtV2qL7C4GRpblfqFvDr+paqes3cis3yW14h5vtPTk5GX+GotiX5XrogqITOQn38+HG6+uqr6YUXXohWqHlXTi5CrPedxV/tKNxwww0NgTK3ptUWdJx9cavLLL5kKcQ6N10oeTIRtwXNf9cFOk7I2baNGzc2HoPok7i02NH9FjcJUO2obX61Pa7+rrauM9mgAAj8nQCEGKFQCgEXIeYbZj0j5meUnOBYtPRndOpZYNyWah6h8CnESsx4osGTCt7O5MS+e/duevzxxxsrVRcHuArxpk2bGqLLq3J+9skTB7Udbbs1zTbm4WsrxPrqkn2vYiRpC98UQVP8zC1lcxKXdr5A9ZM5qckW11cTAnVWIW61nneC5RIDKFs9AhDi6vm0LT0qW4jjtqb1lVK7hThpq1ZPxMreyy+/PPoKR94S5iTPqzR+Trtr167GQTNbp7kKsXpmevPNN0ercD4Up7O1FWLfW9NK6HnX4Pnnn29MUtKEWK1WuT/m7kTc9rO+IrYR4rit6axtcwixbSSjnE4AQox4KIVA2ULMz1X5VDF/gYB+WCttJZdnxZZ3RayEg//V7VOHtXg7WonXO++8Q3fffXf0LDnpEJWtE1yFmHce1MlutWrMmtCwLaUd1rLcmuZ78iqWv+mLvzxCnYa3EWJeuarDWmqnpQwhVqff+dS+ftpdPTfGitg2alEuiwCEOIsQXrciULYQx719iQ2JE5Mib19yEWL92bayI+ntVQoav37+/Pmmk9X8fHLfvn253raUR4jN1awpxPrzUrXt+vLLL5fz9iUHIVbbzfycWn90oT8jZq58DoAnNfrzW/OZfVlCrCYI+tuX1OMR8zl13ATGavCgUO0JQIhrHwLlALAV4nLuVl4rtkJc3h2LtWQrxMXuUmJtByEu8a5oCgREEYAQi3IXjAUBEAABEKgaAQhx1TyK/oAACIAACIgiACEW5S4YCwIgAAIgUDUCEOKqeRT9AQEQAAEQEEUAQizKXTAWBEAABECgagQgxFXzKPoDAiAAAiAgigCEWJS7YCwIgAAIgEDVCECIq+ZR9AcEQAAEQEAUAQixKHfBWBAAARAAgaoRgBBXzaPoDwiAAAiAgCgCEGJR7oKxIAACIAACVSMAIa6aR9EfEAABEAABUQQgxKLcBWNBAARAAASqRgBCXDWPoj8gAAIgAAKiCECIRbkLxoIACIAACFSNAIS4ah5Ff0AABEAABEQRaAjxK6+88vRFF110iyjrYSwIgAAIgAAICCdw4cKF0/8fjl6Vc2owNg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 descr="data:image/png;base64,iVBORw0KGgoAAAANSUhEUgAAAeIAAAEiCAYAAAAlAdEXAAAAAXNSR0IArs4c6QAAIABJREFUeF7tnW1sXUe191f5krYPkVOcG5BvhUsV0ZtQTGiNqra0t4Vc4QrlQ1opvU3AxK6iSARqrFtVVlDKS4QVKq6MgyiKrNYlkKJWSiOIUC3dlOYB2qjFXILVt6AiYVos0yeuahmK/aV57tqXOcwZ75eZvfecM2vv/5asOD4zs9f81pr1n5k955yLCBcIgAAIgAAIgEDbCFzEd37ttdcuvP32220zAjcGARAAARAAgToSuHDhwulIiM+dO3fhgx/8YB0ZoM8gAAIgAAIg0DYCv/vd7whC3Db8uDEIgAAIgEDdCUCI6x4B6D8IgAAIgEBbCUCI24ofNwcBEAABEKg7AQhx3SMA/QcBEAABEGgrAQhxW/Hj5iAAAiAAAnUnACGuewSg/yAAAiAAAm0lACFuK37cHARAAARAoO4EIMR1jwD0HwRAAARAoK0EIMRtxY+bgwAIgAAI1J0AhLjuEYD+gwAIgAAItJUAhLit+HFzEAABEACBuhOAENc9AtB/EAABEACBthKAELcVP24OAiAAAiBQdwIQ4rpHAPoPAiAAAiDQVgIQ4rbiz775zMwMHTp0aFXBtWvX0v79+6m7u5sWFxfp4MGDNDc3R1u2bKGhoSFas2ZNbOMPP/wwnTp1irq6uujAgQPU0dFBKysrND4+TmfPnm2qY7al7rN161bq6+tLND7OZr0tdb833nijYYNqTN1j8+bNNDg42NQ384b9/f2RHUn2c3m2lduJu5LYjoyMUE9PT6PK1NQUHT16dFUTOsOktpSNqnKarWbZ2dlZGh0dpaWlpca99XtmtRlXVu+L2U+9g/q9TbtUORVLSYwVEz1WTZvXr1+/yj9xjGziNcvfev982c73UP2O48+vx40jlzHBbSj7VZ90H6m2TLZmPCXZl52VUKJsAhDisomW3B4P6u9+97sN0Y1rXg3sSy+9lP785z8nllUD8b3vfS+9/fbbq4RYH7iqTb6fEmwbIeYE8dxzzzXZoBLD73//+8bfVbIykzwLxYkTJ1ZNMtLEPynxZLkijq0SKt0u/htPXhSHJFE3/aT6qAuVra3KDlMsVQLW/x7XZhxztlvxffe7300f+tCHEicpfJ8XX3yR/vKXv9D27dtXTbz0mNNjSWejT05Msc4Si+uuu67JNm6LbedJJl88cYwT8Syf60LI46VM2/UJimK3b9++pkldkhDrAp42Jt73vvdFfdcnscxyYmKCtm3bFk3M49jGjTf+2/T0dGIM2LBEmXIIQIjL4eitFRchvvbaa+nXv/41qdWkaZQSFFXOXBGbiU0NXpX0s4TYFFH9/io58N/0ZKonFHM1nJa04tp2TcxxbE07eWchrxCzjSxo58+fb+xS2Aixyd30I7f50ksvpU6kuI6aeOlioMfA6dOnYydtyg8qTuImQWwj7xKwaPAEJE5wFN8Pf/jD9Oyzz5Lt5EHFSNKujg3DtAHpw3Z1P8Vux44dxHzjYjJpHMWtis0xoXwaNzlSNsTxMWPGW8JCw7kIQIhzYWtdJRch5oTJ29N6kjYTBJfhS1/hZa1O1KBPE+I4AYubCOirXXOWHifkWeLP98ibmJPYmkkrrxDHMbGxNStpmkKd1GacoKu+KAGNS+iqzD333EOHDx+Otvf1RxH6/Xbt2pW4OlV8WaRZtDds2JA6IcmagKQJje2I9GW7ur8eK2fOnIndSUmL6awxASG29bSschDiwP3lKsSbNm2KniuaKxS9nZdfftlKiF1WxDYJwiyjC9Xu3bvpgQceWLWab7UQl7kijtsOzBLiuF0BM0TNMmlb0+ZzeF0ojh8/3rRaNyc1d9xxR3T2wBRic6WdtBOixxzbzGcd1Kq4yKoti2HakPZle9yEMGlM2E5o48aE/vw86dl92tY0nguHmfAhxGH6pWGVzSEgfWDfeuut0QpF394zB6a5wosbuKpNfRWTlkDyCDHbqD9HNZ8t8+v6QTTdVXGHv8zDZllJJ+0Zsb6NmnRYSy8T56e0g1VJ2+hFhNjsf1yi1n3PPtPFUflDPetet25drBCb8ZPke52verap4pL/NZ/zZu0EmCtiV39zfV+2c9umyCftEmVNLl3HRNKBQDPG9DjOGhuBp8XKmQchDtylriti3kI0Vyhxq4C4remsRO5DiPUZftzp26ykFbcSsXWprXjm2ZqOWw3rtpqs1cliJX5Jz/n1yYkqY06k4p41KiZ6X/hvvOLV76U/015eXl4lxHHiEjdpM0WdDxHpTNSEURcLVyF2PRPg03Yl8vqjF/5b3OHFrJjOGhPKl/okNe5UeRIfXZCTVtW2YwjlyiEAIS6Ho7dW8gixuaoyDwzZrIjjOlSWEKdtm3PC1q+spFVUiLNOpMetouLYJK2uzcScta3qsiJWW8ZpOxqmoJu+1ydt3C/9sUYc+6TVb5zgmEz0CcJ9991HjzzySNNhJt9C7NP2pNVv3ITMJqZtxr2KQ30FzW/Vy4oxfczo72TwlsTQcCYBCHEmovYWsBmQcQNbJbW4Azc+hNhGQGyeJVZJiOMSf1aStDn0ZntYK07Y0rZmOdL1nZK4uEraplejRF9hxcWuYnLbbbcRJx991Zb0li1zBGYxTBqxPm2Pe8+3bof+KKVsITZjhu9r8/Yu28Nx7c2A9bg7hDhwP+cVYjXINm7cuOq9xT6EmDHGrYoU3jShTuujTdLKm5ht2BZZEec9NZ0mSC5txiXaJN/z+8/5PcP6+3dN9mmThLjXkviqODHfy2wzmcu7A+Lb9rS37pmv2cS0bWzqPPh3l/dZQ4jDSf4Q4nB8EWuJzYCMG9hpz5l8CbGygz8JSn3qF3dK/Z1/j/tQjKoKsRJxfutO2mnhpBUfP0eOe++tuZ2YNBGJe3Yb97xbJWTzE7DMuMpK3OYEIsmv+urRPBdgbrMqNvx35sjxc/HFF1ut+HSuPm3PmkCo/qpJThEhZsbcF/3T80zuZjyo+/FuhfrEuKTn+oGnw8qaByEO3LVxB4qUyVkftJG0sioqxPxeZf0yE3jcFmDWR00mPatNOjXN91dt6pMO051pH/lpM8nRxdRsW+93luioJOyyeo/zfVx/0to0dynihDgpKZuCkfUM1xScNL4qRtIO6OlxZvsRl0n+9ml7lsibh+c4jtRH0iaNozR25sdbmuMvLh7its7TxmTgabFy5kGIK+dSdAgEQAAEQEASAQixJG/BVhAAARAAgcoRgBBXzqXoEAiAAAiAgCQCEGJJ3oKtIAACIAAClSMAIa6cS9EhEAABEAABSQQgxJK8BVtBAARAAAQqRwBCXDmXokMgAAIgAAKSCECIJXkLtoIACIAACFSOAIS4ci5Fh0AABEAABCQRgBBL8hZsBQEQAAEQqBwBCHHlXIoOgQAIgAAISCIAIZbkLdgKAiAAAiBQOQIQ4sq5FB0CARAAARCQRABCLMlbsBUEQAAEQKByBCDElXMpOgQCIAACICCJAIRYkrdgKwiAAAiAQOUIOAmx+YXUTEN9Ob3+Wn9/P/X19VUOFjoEAiAAAiAAAmUTcBJi/eaLi4t05MgR2rt3L83OztLU1BQNDQ3R8vIyjY2N0cDAAHV3d5dtL9oDARAAARAAgUoRyC3EMzMzND09TYODg8Sr4d7eXurp6YngmP+vFDF0BgRAAARAAARKJJBLiFdWVmhiYoK2bdsWrXrjhLirqwvb0yU6Ck2BAAiAAAhUk0AuIeat6JMnT9KePXtozZo1q4SYt6n5wnPiagYNegUCIAACIFAegVxCnLUVnWdremFhgfgHFwiAAAiAAAhII9DZ2Un8k+dyFmJeDU9OTtLw8DB1dHRE9+Tnxeqw1vz8/KrX8xiGOiAAAiAAAiBQBwLOQsyCOzc3Fx3S0i/97UvqLU11AIg+ggAIgAAIgEARAs5CXORmqAsCIAACIAACINBMAEKMiAABEAABEACBNhKAELcRPm4NAiAAAiAAAhBixAAIgAAIgAAItJEAhLiN8HFrEAABEAABEIAQIwZAAARAAARAoI0EIMRthI9bgwAIgAAIgACEGDEAAiAAAiAAAm0kACFuI3zcGgRAAARAAAQgxIgBEAABEAABEGgjAQhxG+Hj1iAAAiAAAiAAIUYMgAAIgAAIgEAbCUCI2wgftwYBEAABEAABCDFiAARAAARAAATaSABC3Eb4uDUIgAAIgAAIOAvx7OwsjY6O0tLSEnV1ddGBAweoo6OD9O8j7u/vp76+PtAFARAAARAAARDIIOAkxIuLizQ2NkYDAwPU3d3daHpmZoampqZoaGiIlpeXY8vAEyAAAiAAAiAAAqsJOAkxC+709DQNDg42tcSr4d7eXurp6Yn+bv4f4EEABEAABEAABOIJOAkxr3qPHj3aaGnLli3RKvjYsWOrhJi3rbE9jbADARAAARAAgXQCzkLMzbHArqys0Pj4ePQ7r5L1FTELtioHB4AACIAACIAACCQTyC3E3KQS3Lm5ucJb0wsLC8Q/uEAABEAABEBAGoHOzk7inzyXkxAnHcriQ1zqsNb8/DxNTk7S8PBwdJoaFwiAAAiAAAiAQEkrYm4m6W1K+t9HRkYaB7cAHwRCIPDoo48mmrFz584QTIQNIAACNSXgtCKuKSN0uwIEIMQVcCK6AAIVJQAhrqhj0a1mAhBiRAQIgECoBCDEoXoGdpVKAEJcKk40BgIgUCIBCHGJMNFUuAQgxOH6BpaBQN0JQIjrHgE16T+EuCaORjdBQCABCLFAp8FkdwIQYndmqAECINAaAhDi1nC2ugvEwgpTrkJgmwsbKoEACLSAAIS4BZBtbwGxsCXlXg5s3ZmhBgiAQGsIQIhbw9nqLhALK0y5CoFtLmyoBAIg0AICEOIWQLa9BcTClpR7ObB1Z4YaIAACrSEAIW4NZ6u7QCysMOUqBLa5sKESCIBACwhAiFsA2fYWEAtbUu7lJLGVZKu7J1ADBEDAJAAhDigmkID9OUMSW0m2+vMYWgaB+hCAEAfkayRgf86QxFaSrf485qdlsPXDFa0WI+AkxLOzszQ6OkpLS0vRXbdu3UqDg4PR70lfj1jMvHrVRpLw529JbCXZ6s9jfloGWz9c0WoxAs5CfPLkSdqzZw+tWbOmceeZmRmampqioaEhWl5eprGxMRoYGKDu7u5i1tWsNpKEP4dLYivJVn8e89My2PrhilaLEShFiHk13NvbSz09PY3Vsf7/YibWpzaShD9fS2IryVZ/HvPTMtj64YpWixFwFmJ9a3pkZCQS3zgh7urqor6+vmLW1aw2koQ/h0tiC1sRB/4IoOUQCTgJsd4Bfl58+PBhuueee+ipp55qWhHzNjVfEGI3l0tKwG49a39pSWxhq794kcTWHwW0HBqB3EK8srJCExMTtG3btlVCbK6QQ+t0qPYgSfjzjCS2sBVx4I8AWg6RQG4h5hXx5OQkDQ8PE/+uDmvNz883/t7R0WHd54WFBeKfOl/T09OJ3edn7rjyE5DEFrbm93NWTUlss/qC18Mi0NnZSfyT53ISYv0tSmvXrqX9+/c3Tkbrr6lnx3kMqnMdSSshaX6SxBa2+osuSWz9UUDLoRFwEuLQjK+aPUgS/jwqiS1sRRz4I4CWQyQAIQ7IK5IScEDYrEyRxBa2Wrk0VyFJbHN1EJVEEoAQB+Q2SUlCkq3sYkn2wlZ/g1ISW38Uym9ZGtfQ7IUQlx+TuVsMLTjSOiLJVghx7pDMrIg4yERUiwKIg2JurrwQSwoQ2FosmKsycUAcIA78EfDTsqSYDXFiDiH2E5e5WpUUzJJsDXHgYdKQa4gUriQtbgt3uEUNSOMamr0Q4hYFqs1tQguOqogFhNgm+vKVkRSz0uIgn0faUwtxUIw7hLgYv1JrSwpmSbZKS8CS2EqyVVoclJpcPDeGOCgGGEJcjF+ptSUFsyRbpSVgSWwl2SotDkpNLp4bQxwUAwwhLsav1NqSglmSrdISsCS2kmyVFgelJhfPjSEOigGGEBfjV2ptScEsyVZpCVgSW0m2SouDUpOL58YQB8UAQ4iL8Su1tqRglmSrtAQsia0kW6XFQanJxXNjiINigCHExfiVWltSMEuyVVoClsRWkq3S4qDU5OK5McRBMcAQ4mL8Sq0tKZgl2SotAUtiK8lWaXFQanLx3BjioBhgCHExfqXWlhTMkmyVloAlsZVkq7Q4KDW5eG4McVAMcC4hnp2dpdHRUdq+fTv19fVFFujfR9zf39/4ezHziteWFCCwtbi/k1oAWz9sJXGFEPuJAYlcQ4tbZyFeWVmhiYmJyKMbN26MBHdmZoampqZoaGiIlpeXaWxsjAYGBqi7u9uf5y1bDg14mtmw1dKpOYqBbQ5oFlUkcZUoGBYuCKII4qCYG5yFmAVXv1iIeTXc29tLPT09jdWx/v9iJharLSlAYGsxX2OS449fFXYaIMT+4kNS7goxDpyEeHFxkY4fP067du2ip59+OvJqkhB3dXUFsT0tKUBgKxJFiEmiKhMcaWz9jYbyW5aUu0KMAych1le+amUcJ8T6a+W73K1FSQECW91861IabF1o2ZeVxDXEBGxPOuySiINi/rEWYn42PD4+TmfPnm26Ix/MmpubK7w1vbCwQPxT9jU9PZ3YJG+fh3TBVn/eAFs/bCVxZQKS7IWtfmLWVxx0dnYS/+S5rIXYbFxf9eqHtebn52lycpKGh4epo6Mjj02l1pE0U4Otpbq+qTGw9cNWEldpK2JJbCXZGmIclCLE3DH97UsjIyONg1t+hr99q5ICBLba+9W1JNi6ErMrL4lriAk4jbIktpJsDTEOcgux3TBtfylJAQJb/cUL2PphK4lriAkYQuwnLrNaDS1uIcRZHmvh66EFR1WSBBKwvyCWFLOIA8SBIhBa3EKI/cWmc8uhBQeE2NmFpVRAHJSCMbYRsPXDVhLXECdkEGI/cZmrVUnBLMnWEAdeVSY5iINcQ92qkiS2kmwNMR9AiK2GRGsKSQpmSbaGOPAgxK0ZU+ZdJMUtbPUXI6GxhRD787Vzy6EFR1XEAkLsHIrWFSTFLOLA2q3OBREHzsiaKkCIi/ErtbakYJZkKxJwqWHa1BjiAGylja8Q7YUQ+xtHzi1LSmqSbA1x4FVltwFx4DzMrStIYivJ1hDzAYTYelj4LygpmCXZGuLAgxD7H09xd5AUt7DVX4yExhZC7M/Xzi2HFhxVEQsIsXMoWleQFLOIA2u3OhdEHDgja6oAIS7Gr9TakoJZkq1IwKWGaVNjiAOwlTa+QrQXQuxvHDm3LCmpSbI1xIFXld0GxIHzMLeuIImtJFtDzAcQYuth4b+gpGCWZGuIAw9C7H88xd1BUtzCVn8xEhpbCLE/Xzu3HFpwVEUsIMTOoWhdQVLMIg6s3epcEHHgjKypgpMQr6ys0Pj4OJ09ezZqRP+6Q/1rEPv7+6mvr6+YZSXVlhQgsLUkp8c0A7Z+2EriCiH2EwPSuIZor5MQz8zMRJ7s6emh2dlZOnnyJO3Zs4fOnTtHU1NTNDQ0RMvLyzQ2NkYDAwPU3d3tz/OWLUtKFLDV0qk5ioFtDmgWVSRxDTEBV2XXCXFgMVhSijgJsd4Oi/L09DQNDg4Sr4Z7e3sjgebL/H8xE4vVlhQgsLWYr5HU/PFLallSzEKI/cUH4qAYWych1remu7q66MCBA9TR0RErxPx6CNvTkgIEthYLZgixP34QYrCtyvgKcULmJMS6I3hrenJykoaHh+n48eNNK2LepuYLQuw2eCHEbrxcSoOtCy37spK4hpiAqyJuiAP7MRNXMrcQ8+p4YmKCtm3bRk899RS2pov5IaotKZgl2Qq2JQRnQhOIA7CVNr5CtNdJiH/+859HB7D4R18R8+/qsNb8/Hxjpczb1rbXwsIC8U/ZFz/HTrr4uXZIF2z15w2w9cNWElcmIMle2OonZn3FQWdnJ/FPnstJiFlwR0dHaWlpKbpX0tuX9L/nMarMOpJm7LC1TM83twW2fthK4hriSijNK5LYSrI1xDhwEmI/Q9lvq5ICBLb6iwWw9cNWEtcQEzCE2E9cZrUaWtxCiLM81sLXQwuOqiQJJGB/QSwpZhEHiANFILS4hRD7i03nlkMLDgixswtLqYA4KAVjbCNg64etJK4hTsggxH7iMlerkoJZkq0hDryqTHIQB7mGulUlSWwl2RpiPoAQWw2J1hSSFMySbA1x4EGIWzOmzLtIilvY6i9GQmMLIfbna+eWQwuOqogFhNg5FK0rSIpZxIG1W50LIg6ckTVVgBAX41dqbUnBLMlWJOBSw7SpMcQB2EobXyHaCyH2N46cW5aU1CTZGuLAq8puA+LAeZhbV5DEVpKtIeYDCLH1sPBfUFIwS7I1xIEHIfY/nuLuICluYau/GAmNLYTYn6+dWw4tOKoiFhBi51C0riApZhEH1m51Log4cEbWVAFCXIxfqbUlBbMkW5GASw3TpsYQB2ArbXyFaC+E2N84cm5ZUlKTZGuIA68quw2IA+dhbl1BEltJtoaYDyDE1sPCf0FJwSzJ1hAHHoTY/3iKu4OkuIWt/mIkNLYQYn++dm45tOCoilhAiJ1D0bqCpJhFHFi71bkg4sAZWVMFCHExfqXWlhTMkmxFAi41TJsaQxyArbTxFaK9TkK8srJC4+PjdPbs2Sj6kr6PuL+/n/r6+vxFqEPLkhIFbHVwrGNRsHUEZllcEtcQE3BVdp0QB5YDJqGYkxDPzMzQ3NxcJLL8+9TUFA0NDdG5c+cavy8vL9PY2BgNDAxQd3d3MetKqC0pQGBrCQ5PaAJs/bCVxBVC7CcGpHEN0V4nIdbdODs7S5OTkzQ8PEzHjx+n3t5e6unpiYo8/PDDTf/35/7sliUlCtia7c+8JcA2L7n0epK4hpiAsSL2E5dZrYYWt7mFmFfE09PTNDg4uEp4WYi7urqC2J4ODTgGXtYQ8fM64gBcIcR+YkAa1xDtzSXEi4uLdOTIEdq7dy91dHSsEmLesuYrhOfESMB+Bp8kriEOPEzI/MRlVquS4ha2Znkz/+uhsXUWYnVgi0U2aSs6z9b0wsIC8U/ZF6/aky7eTg/pgq3+vAG2fthK4soEJNkLW/3ErK846OzsJP7JczkJMa+EDx48SHwqWokw31Q/uDU/P994dsyr5XZfoc18sBJqT0QgDvxwl8QVOyN+YkAa1xDtdRJi3nI+evRokzfVW5h4FXzq1KnoNf1tTf5cb9eypEQBW+18mqcU2Oahll1HEtcQEzAm5tkx5qNEaHHrJMQ+gPhuMzTgGHi+PR7fPuLAD3dJXCHEfmJAGtcQ7YUQ+4tN55YlJTVJtoY48DAhcx4epVSQFLewtRSXxzYSGlsIsT9fO7ccWnBURSwgxM6haF1BUswiDqzd6lwQceCMrKkChLgYv1JrSwpmSbYiAZcapk2NIQ7AVtr4CtFeCLG/ceTcsqSkJsnWEAdeVXYbEAfOw9y6giS2kmwNMR9AiK2Hhf+CkoJZkq0hDjwIsf/xFHcHSXELW/3FSGhsIcT+fO3ccmjBURWxgBA7h6J1BUkxG2IcvHn/NYmsp/7l3sTXdu7cae2jVhREHBSjDCEuxq/U2pKCWZKtISbgqkxyEAfFUgCEuBi/vLVDi1sIcV5P5qyHgZcTXMFqoQ08CHFBh+asHlocIB/kdGTBaqHFAYS4oENdq2PguRIrp3xoAw9CXI5fXVsJLQ6QD1w9WE750OIAQlyOX61bwcCzRlVqwdAGHoS4VPdaNxZaHCAfWLuu1IKhxQGEuFT3ZjeGgZfNyEeJ0AYehNiHl7PbDC0OkA+yfeajRGhxACH24eWUNjHwWgz877cLbeBBiBEHTAD5AHHABCDELY4DDLwWA4cQFwZelZhlEKFNyKrCNjSuWUEfmr3OQryyskLj4+O0fv16GhwcbPRX/xpE/r7ivr6+LBYteT004Bh4LXH7qpuEFgeSVsRViVkIsb+xJ2l8hRgHTkI8OztLhw8fpptuuonefPPNhhDPzMwQf1fx0NAQLS8v09jYGA0MDFB3d7c/z1u2HFqAVCWphcY1Kxwk2RuarVWJ2RATcGhs/+0/nkkcSv/1nzcmvhZazErLB05CrDrHwjs9Pd0QYl4N9/b2Uk9PT1TE/H8WFJ+vhxYgoQ28vOxD45rVD0n2hmZrVWIWQpw1SoggxETt+NQyb0Lc1dUVxPY0klr24MtTIjSuWX2QZG9otkKIs6Ir/+uhsYUQV0iIeZuarxCeEyOp5U8Skp5jZvUytDiQxDY0scjyNdjmJwQhrpAQY2s6eSBUJalJErYQtyQhFvnFokjN0OI2tHwAIRYsxPphrfn5eZqcnKTh4WHq6OiwHjMLCwvEP0nXviP/L/G1x/7PFxNfS/sGE36u3epr/Q//HbZ6gi6JbRoCPn+RdCFms4NHUhyEZmtanv3u3n9KhB9azGZFiQ97Ozs7iX/yXE7PiPnU9OjoKC0tLTXuNTIyEh3S0t++pP6Wx6CkOmkztbxC3I6H8qHNgNN8JMlW7oc0e5PYY9VWLHNIioPQbMWKWNCKuNgwyVcbQtz67x8NLUlkRY40eyHEWR7N97qkOAjNVggxhDh11EGIIcRZaTm0pJZlL4Q4L6H0epLiIDRbIcQQYgjxv9ybyADb6NlJO7Sklm1xfAlsTecl97/1JMVBaLZWSYhDY5sW1U7PiIsNj2K1sSLGijgrgiQNvLS+QIizPI0Vsa+JOYQYK2KsiNuwIq7KBEfaSghCXExs02pLmpCFZqs0Ia5K/sKK2F8+iG1Z0sCTdBodQuwvkEOL2ayeSrI3NFshxFgRY0WMFXFWjk19PbSklrcz2JrOSw7PiIuRk/dZ01gRF/W4Y/2qAA9NLKRxlWavY5hHxSHEeaj9o05oY8zLNvo/70pu9l8v5AaIFTFWxFgRY0WcmUAgxDi0lxUkEGIIMceIpEdreEacNapLfj20JOFF2DzN1tkVXuzdCXGTxlWSvV5s9TTGvNjqcXxJszdJTiDEJQttVnMQ4vyzdQixv22K34+zAAAUpUlEQVQzaQlNkr1ebIUQR6nWC1uPEwcIcQyBnZ6C2cszIU/B4SWQPXL1Yq8ktrBVXAL2ErOexpgkW70JsSe2abpQ7xVxG4BjRVyfFbGXpAYhhhD/DwFfiwgvMesxz0qzFytirIhjY0BaIHuxF+ImbovPSxx4EgzY6ueEN1bEWQ9CPbwuKZixNS1s4EGIIcRYZfrbafA0wYEQxyiN/n3E/f391NfXV6ocQ4j9nOyVxtWLvRBiCDGEGEL8d8Xyte3v/RnxzMwMTU1N0dDQEC0vL9PY2BgNDAxQd3d3aWLsJQF7mqnBVqyIvc3WMWkQJxjIB8LygSdd8C7EvBru7e2lnp6e6F7m/8tQYwSzn2CWxBXihrcvqVwiKW5hq5/c5S0fVEmIu7q6St2eRjD7CWZJXKUNPElsJdmKOMCpaYkTspaviHmbmq8ynxNLShSw1c+kAQkYCVhiAkY+QD7I2hUu5X3EZWxNLywsEP/gAgEQAAEQAAFpBDo7O4l/8lylCLF+WGt+fp4mJydpeHiYOjo68tiEOiAAAiAAAiBQGwKlCDHT0t++NDIy0ji4VRuS6CgIgAAIgAAI5CBQmhDnuDeqgAAIgAAIgEDtCUCIax8CAAACIAACINBOAhDidtLHvUEABEAABGpPAEJc+xAAABAAARAAgXYSgBC3kz7uDQIgAAIgUHsCEOLahwAAgAAIgAAItJMAhLid9HFvEAABEACB2hOAENc+BAAABEAABECgnQTECvHi4iIdPHiQ5ubmIn78JRMHDhyIPs2LP+v66NGjDa76B4yY9Xx++Ah/4tihQ4dW2beyskLj4+N09uzZ6DX1/c2m3Vu3bqXBwcGozOzsLI2OjtLS0lL0f/01HwFkclq7di3t37+fXn755eh26nPEuY/MWrFXfePX1bdx+bCP21S8TB8q2zds2BB9NSdfirceJ3ob/PuWLVui8mvWrPFlcsOP27dvb2I4PT0d+TopBnx8o5lrJ5NikHkfOXKE9u7d29ZP00uyj9npX0KjPgufc8epU6caGMzYcOXjUl59AJIaV1z35MmTtGfPnkb8mVz1fKLnDZf7upY184CqzzmLrxMnTkR5QX3lrR6nur0+vqNe74vJSuUhzkF6rlJf13vs2LEm36scwjFk+sGVWZ7yooVYH/z6YNO/dILBqo/cZEAs3hwU7CB21pNPPkm33XZb6cnXFCi2g3+uu+66SBT0APnxj39Mt9xyC505c6ZJ5LhPfHGC1gNECYtPsUtKrvrHmbJgMWt9MLYyKfO9n332WbriiisaExYlrq+++mrEjhPb008/HU3YFEdmefPNN0e2c3+U+PLvfPmcQPC9H3roIXrXu97V+BhYvq8uxGyD+YUpoQixSlJ6DHISDkWI4+zjybn6O39fepytug/yJFKXOub3t58+fTry98TEBG3btq0harpNcRNeFpM77rijZZMfMwbjxp8qwzGhfy+9ynG+PvbYXACoCcTmzZsbuUHXBXPCoASaP6IZQuwQzWbC18HqwNlBKsC5jkp4DrfKVTQpcabNuMxvrWJ7VTCzEXqA+PiGq7QZpnpN537xxRcTJ4NLLrmELrvssiiZtDKhMQNOrK+//nojgSl/s5iyLaYQq37ocaFm87kc7VhJ+f/yyy+nN998M0oSEoVYTcK4+9dff31wQqzbx3GpxqPaQdMnOvo4a0UsmJNZFULmmFY2X3XVVatE2jHsSikeJ8Q8/ng1pxYFSUJcigEZjej8mPGLL75Ir732WrRTw7lKn+iYQqx0AStiR09lbU2rVYW+IjZXnI63tC6eluTThCpOXFXA6LN6NsScPVsbZ1nQ5Ktv2+qD7fjx43T11VfTCy+80NhajVvRWd7WqZjipSpxMmB/8yr5hhtuaFoF8U4Ib+urbbRWrtz1TqmBvmPHDnrwwQdpYGCA9Ali0mMVrIizQyNt14hfe+yxx6JG7rzzzsaqk/9vbl1n36lYCf3RlP5YRbdfX7nz3ULYcYgTYraNt/T1Ld/e3t5oV0nFsu/HaMobOj/eBXvPe95Dzz//fDRJX7duXRND/bsRuD62pnPGdNzzExUM7AT1jFg9g+GZbqsGXNoMm21U26Rm17OEWH9G7PPZNtuVJlTKTh6APJPk7TFOFLt376bHH3+8aXstp3utqik7Nm3a1BBdXqFzItAnLuqZr3qGyM9nuU47viXMTBYcC2yvlK1pPQbVc792TWrMIDGfEZvPJfVHPapu0urUKgALFjK3T5N27+Ier3Hc6LmtoClW1ZOE+NZbb40et/FEmONYCbFqlOu99NJLjXMkVjfLUUjFoZ6H1JkWlavUmRu9L2k7jznMyFWlMs+I9WSQtPJNE8Fc9BIqpR1YShv4tlvT586da8xAfR0sSkuu+vbqlVdeGc1+ObA3btxI/Gx2165dpT9zj0OteHEi4B0C9dyXt6Leeuut2Gc9Kqndfffd0bNaXpG2YjsybtbOqx5+9MC7DWqbOumRQ2grYj3uQhLitOd7Jtt2PZ7QY9mctOsHyZSgxdnZDtuThFg9kmLbL7300mgcmucsWrUIMvOQeubLj4JUrmL+Zl/idh595da4XFYZIdYFjlfEfJkHXtQMVD+s5evAQ9xhLd4yvf3221cd1vrRj34UbaWaJ5JDPKylVsssIO+88w6xoLGQJR2cKnOCk7aDoLbB1CpIX3k+8cQTEV+204wT87AWrzTMuCmzD+YzKHP7DkKcn3bW8z2Tbasm5nFxyys0Fit9tcu7OHGH+bg+28onvPV3J/h+PGXanSbE5nY794Xz3V133RUdilUrZp8HIRUn/QCnmujoucoUYqyI84+5aOtUf/uSvk2TdpDJ3L7yucWrP+/T3xph2m779iV9tu97Sy3ubQs6Kx6U58+fb5w4Vlz37dvn9dSxHjK6n82VhZ6UeVastlTN7Tz9WVGr3r6k+9HcnjSfESubkt5uUWAIOVdNErq08xrONylQwUWIzbcQ8m1btdVr8tLHlbJr/fr1Te8EYPvMty+1Il51d6QJsW6f6o8+tlr5nJjHup6HzFylhFh/65o+gdcfv7SKsdgVcYHxiqogAAIgAAIgEAwBCHEwroAhIAACIAACdSQAIa6j19FnEAABEACBYAhAiINxBQwBARAAARCoIwEIcR29jj6DAAiAAAgEQwBCHIwrYAgIgAAIgEAdCUCI6+h19BkEQAAEQCAYAhDiYFwBQ0AABEAABOpIAEJcR6+jzyAAAiAAAsEQgBAH4woYAgIgAAIgUEcCEOI6eh19BgEQAAEQCIYAhDgYV8AQEAABEACBOhKAENfR6+gzCIAACIBAMAQgxMG4AoaAAAiAAAjUkQCEuI5ed+wzf43gk08+SR/4wAfo9OnTjrVRvC4EOD5uu+022rBhQ126jH6CQCkEIMSlYKx2I5OTk9F3DF977bXV7ih6V4jAr371K3rhhRdoYGCgUDuoDAJ1IwAhrpvHc/SXV8G33HJLjpqoUjcCiJW6eRz9LYMAhLgMihVv46tf/Srxj4/rb3/7Gw0PD9NnP/tZuvHGG33cAm3mJPD5z3+efvOb32TW/uhHP0oPPvhgVM5nrGQaggIgIJQAhFio41pptkqu586dozvvvJN++9vfNm6/d+9eGhsbo0suuSSXSRDiXNhaUun666+nM2fOZN5LLwchzsSFAiCwigCEGEGRSUAX4oceeoi+9rWv5RZe82YQ4kz8bSvwxS9+kXbs2EE33XRTog2/+MUv6PHHH6fvfOc7WBG3zVO4sXQCEGLpHmyB/VlCvLCwQF/+8pcjS44cOUKf+tSn6MCBA7Rv375o9fzLX/6SrrnmmmgL+q233qLHHnssKvvDH/6Qbr/99qat6YMHD9L9998fvf71r3+d7r333qbXdeFev359Y4XO9zx27Bh1dnZG/37mM59ptMG24Gom8Mgjj9Du3bub/mj+jUX2vvvuowceeCBWjONex4oYkQYC7gQgxO7MalcjbWuaxbSvr4927doViS8/52Ux/dOf/hRtWf/xj38kXkWPjIzQ/v37o4TOZXmbm9v91re+FZXnZ8R8/exnP4va4Yv//olPfKLp71yP2xsaGqKHH344EmreFn/mmWeiulz+D3/4Q3QPvQ08f/5H2LLg8slmFmI+Ec8X//79738/+r8u0ElinPR3CHHt0gM6XAIBCHEJEKvehO2K+Bvf+EZjRcpMlODqQqwOZfHK9itf+UpU5nvf+14kxEpIlWgqceVDQ1/4whci4Z6eno5wX3HFFfTxj3+8CT0/r+b3sLKA6xdPFpQwV91Xtv1Twsv/XrhwIRLhz33uc8QibV6m6KatlCHEth5AORD4BwEIMaIhk0C7hZhXyLzd/Ne//pVeffVVuvvuu+n8+fNNq2fVCbWKxgo4062NVTCXTBJh1Yr+LDjt2TGEOJs7SoCASQBCjJjIJOBDiJO2pn/wgx9EW9p88TNlfSubT2zfcccd0dY1P5dWq+Srrroq+v8TTzxBmzdvJtWG2rLmtiDM8W7+0pe+FL3w7W9/OzMO1OnotNPUEOJMjCgAAqsIQIgRFJkEst6+xMLIK1GbrWk+zMXXRz7ykejQ1vvf//7Uw1rqeXHc6Wrz7VR8uEutntVhLb7XT3/6U/rJT34S2ccXHywzf+dDXrjSCUCIESEg4IcAhNgP10q1WsYqp+jblNQhrTLfOlUpJ7WgMxDiFkDGLWpJAEJcS7e7dToEIeYV95VXXolDV26uK7W0+qQt/ZO0zBuUESulGo3GQEAAAQixACe120Qk13Z7QM79EStyfAVLwyEAIQ7HF8Fawm9t4UNQH/vYx4K1EYa1n8Bzzz1Hr7zySnQCGxcIgIA9AQixPavalnzjjTeiA0/4PuLahoBVxzk+Pv3pTxN/4hkuEAABewIQYntWKAkCIAACIAACpROAEJeOFA2CAAiAAAiAgD0BCLE9K5QEARAAARAAgdIJQIhLR4oGQQAEQAAEQMCeAITYnhVKggAIgAAIgEDpBCDEpSNFgyAAAiAAAiBgTwBCbM8KJUsgMDU1FbXC32HM1+LiIvHnT/NXGPKlfu/o6Ij+z985fOrUqej3tWvXRt9p3N3dTbOzs3Ty5Enas2cPrVmzplG2t7eXenp6SrC0uQnTbvUq//3o0aONwvy9y3x/s/zMzExUjj8Lm/u2srJC4+PjEQdf9vL9lD3KQObNn1LGXxfJ3+k8Pz9Po6OjtLS0FBXp6uqKbDxz5kxTv7Zu3UqDg4Olc+UGmQ1/vaXevvIvf9HHN7/5TZqbm2uKgXXr1kX9UH/fsmVL1B/+KFRmz79zXMTFSVbscMzpccT2HTp0qNH3/v7+yG967Kp4TYoTL+DQaGUIQIgr40oZHXERYk6IfKkEzQn02WefpbvuuisIIea+cJLWk/7hw4fpnnvuiZK0Lgj8+4kTJxoTibgkXqYH+X7Mir+3WRc4/jt/lSRfPIlhITYnNPya6SfTF2XamiZo/PnW5uSM723WYft4EnHrrbfSxMQEbdu2LZqwmaLKdV2EOG4CxV/Jyd8CxpdpG4S4zMioT1sQ4vr42mtP/+0/nkls/7/+88bGa7ZC/NZbb8UKhGooK5nadvbN+69JLPqer/93qt38dY0DAwNRwleX6p8uIBdffHH0fcr8tYyXXXZZtJqKWwXa2Pzoo48mFtu5c2eTHcvLy/T66683RIlX4SxSvALn+7sIMQtfXH8zbf6/FyUX+dcLjdd0wVR2spjyytdGiHWe6vdPfvKTsTGUFTvKFv56TV3UzY5gRZzpfRSwJAAhtgSFYukEXIRY38rlVtV2qL7C4GRpblfqFvDr+paqes3cis3yW14h5vtPTk5GX+GotiX5XrogqITOQn38+HG6+uqr6YUXXohWqHlXTi5CrPedxV/tKNxwww0NgTK3ptUWdJx9cavLLL5kKcQ6N10oeTIRtwXNf9cFOk7I2baNGzc2HoPok7i02NH9FjcJUO2obX61Pa7+rrauM9mgAAj8nQCEGKFQCgEXIeYbZj0j5meUnOBYtPRndOpZYNyWah6h8CnESsx4osGTCt7O5MS+e/duevzxxxsrVRcHuArxpk2bGqLLq3J+9skTB7Udbbs1zTbm4WsrxPrqkn2vYiRpC98UQVP8zC1lcxKXdr5A9ZM5qckW11cTAnVWIW61nneC5RIDKFs9AhDi6vm0LT0qW4jjtqb1lVK7hThpq1ZPxMreyy+/PPoKR94S5iTPqzR+Trtr167GQTNbp7kKsXpmevPNN0ercD4Up7O1FWLfW9NK6HnX4Pnnn29MUtKEWK1WuT/m7kTc9rO+IrYR4rit6axtcwixbSSjnE4AQox4KIVA2ULMz1X5VDF/gYB+WCttJZdnxZZ3RayEg//V7VOHtXg7WonXO++8Q3fffXf0LDnpEJWtE1yFmHce1MlutWrMmtCwLaUd1rLcmuZ78iqWv+mLvzxCnYa3EWJeuarDWmqnpQwhVqff+dS+ftpdPTfGitg2alEuiwCEOIsQXrciULYQx719iQ2JE5Mib19yEWL92bayI+ntVQoav37+/Pmmk9X8fHLfvn253raUR4jN1awpxPrzUrXt+vLLL5fz9iUHIVbbzfycWn90oT8jZq58DoAnNfrzW/OZfVlCrCYI+tuX1OMR8zl13ATGavCgUO0JQIhrHwLlALAV4nLuVl4rtkJc3h2LtWQrxMXuUmJtByEu8a5oCgREEYAQi3IXjAUBEAABEKgaAQhx1TyK/oAACIAACIgiACEW5S4YCwIgAAIgUDUCEOKqeRT9AQEQAAEQEEUAQizKXTAWBEAABECgagQgxFXzKPoDAiAAAiAgigCEWJS7YCwIgAAIgEDVCECIq+ZR9AcEQAAEQEAUAQixKHfBWBAAARAAgaoRgBBXzaPoDwiAAAiAgCgCEGJR7oKxIAACIAACVSMAIa6aR9EfEAABEAABUQQgxKLcBWNBAARAAASqRgBCXDWPoj8gAAIgAAKiCECIRbkLxoIACIAACFSNAIS4ah5Ff0AABEAABEQRaAjxK6+88vRFF110iyjrYSwIgAAIgAAICCdw4cKF0/8fjl6Vc2owNg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eIAAAEiCAYAAAAlAdEXAAAAAXNSR0IArs4c6QAAIABJREFUeF7tnW1sXUe191f5krYPkVOcG5BvhUsV0ZtQTGiNqra0t4Vc4QrlQ1opvU3AxK6iSARqrFtVVlDKS4QVKq6MgyiKrNYlkKJWSiOIUC3dlOYB2qjFXILVt6AiYVos0yeuahmK/aV57tqXOcwZ75eZvfecM2vv/5asOD4zs9f81pr1n5k955yLCBcIgAAIgAAIgEDbCFzEd37ttdcuvP32220zAjcGARAAARAAgToSuHDhwulIiM+dO3fhgx/8YB0ZoM8gAAIgAAIg0DYCv/vd7whC3Db8uDEIgAAIgEDdCUCI6x4B6D8IgAAIgEBbCUCI24ofNwcBEAABEKg7AQhx3SMA/QcBEAABEGgrAQhxW/Hj5iAAAiAAAnUnACGuewSg/yAAAiAAAm0lACFuK37cHARAAARAoO4EIMR1jwD0HwRAAARAoK0EIMRtxY+bgwAIgAAI1J0AhLjuEYD+gwAIgAAItJUAhLit+HFzEAABEACBuhOAENc9AtB/EAABEACBthKAELcVP24OAiAAAiBQdwIQ4rpHAPoPAiAAAiDQVgIQ4rbiz775zMwMHTp0aFXBtWvX0v79+6m7u5sWFxfp4MGDNDc3R1u2bKGhoSFas2ZNbOMPP/wwnTp1irq6uujAgQPU0dFBKysrND4+TmfPnm2qY7al7rN161bq6+tLND7OZr0tdb833nijYYNqTN1j8+bNNDg42NQ384b9/f2RHUn2c3m2lduJu5LYjoyMUE9PT6PK1NQUHT16dFUTOsOktpSNqnKarWbZ2dlZGh0dpaWlpca99XtmtRlXVu+L2U+9g/q9TbtUORVLSYwVEz1WTZvXr1+/yj9xjGziNcvfev982c73UP2O48+vx40jlzHBbSj7VZ90H6m2TLZmPCXZl52VUKJsAhDisomW3B4P6u9+97sN0Y1rXg3sSy+9lP785z8nllUD8b3vfS+9/fbbq4RYH7iqTb6fEmwbIeYE8dxzzzXZoBLD73//+8bfVbIykzwLxYkTJ1ZNMtLEPynxZLkijq0SKt0u/htPXhSHJFE3/aT6qAuVra3KDlMsVQLW/x7XZhxztlvxffe7300f+tCHEicpfJ8XX3yR/vKXv9D27dtXTbz0mNNjSWejT05Msc4Si+uuu67JNm6LbedJJl88cYwT8Syf60LI46VM2/UJimK3b9++pkldkhDrAp42Jt73vvdFfdcnscxyYmKCtm3bFk3M49jGjTf+2/T0dGIM2LBEmXIIQIjL4eitFRchvvbaa+nXv/41qdWkaZQSFFXOXBGbiU0NXpX0s4TYFFH9/io58N/0ZKonFHM1nJa04tp2TcxxbE07eWchrxCzjSxo58+fb+xS2Aixyd30I7f50ksvpU6kuI6aeOlioMfA6dOnYydtyg8qTuImQWwj7xKwaPAEJE5wFN8Pf/jD9Oyzz5Lt5EHFSNKujg3DtAHpw3Z1P8Vux44dxHzjYjJpHMWtis0xoXwaNzlSNsTxMWPGW8JCw7kIQIhzYWtdJRch5oTJ29N6kjYTBJfhS1/hZa1O1KBPE+I4AYubCOirXXOWHifkWeLP98ibmJPYmkkrrxDHMbGxNStpmkKd1GacoKu+KAGNS+iqzD333EOHDx+Otvf1RxH6/Xbt2pW4OlV8WaRZtDds2JA6IcmagKQJje2I9GW7ur8eK2fOnIndSUmL6awxASG29bSschDiwP3lKsSbNm2KniuaKxS9nZdfftlKiF1WxDYJwiyjC9Xu3bvpgQceWLWab7UQl7kijtsOzBLiuF0BM0TNMmlb0+ZzeF0ojh8/3rRaNyc1d9xxR3T2wBRic6WdtBOixxzbzGcd1Kq4yKoti2HakPZle9yEMGlM2E5o48aE/vw86dl92tY0nguHmfAhxGH6pWGVzSEgfWDfeuut0QpF394zB6a5wosbuKpNfRWTlkDyCDHbqD9HNZ8t8+v6QTTdVXGHv8zDZllJJ+0Zsb6NmnRYSy8T56e0g1VJ2+hFhNjsf1yi1n3PPtPFUflDPetet25drBCb8ZPke52verap4pL/NZ/zZu0EmCtiV39zfV+2c9umyCftEmVNLl3HRNKBQDPG9DjOGhuBp8XKmQchDtylriti3kI0Vyhxq4C4remsRO5DiPUZftzp26ykFbcSsXWprXjm2ZqOWw3rtpqs1cliJX5Jz/n1yYkqY06k4p41KiZ6X/hvvOLV76U/015eXl4lxHHiEjdpM0WdDxHpTNSEURcLVyF2PRPg03Yl8vqjF/5b3OHFrJjOGhPKl/okNe5UeRIfXZCTVtW2YwjlyiEAIS6Ho7dW8gixuaoyDwzZrIjjOlSWEKdtm3PC1q+spFVUiLNOpMetouLYJK2uzcScta3qsiJWW8ZpOxqmoJu+1ydt3C/9sUYc+6TVb5zgmEz0CcJ9991HjzzySNNhJt9C7NP2pNVv3ITMJqZtxr2KQ30FzW/Vy4oxfczo72TwlsTQcCYBCHEmovYWsBmQcQNbJbW4Azc+hNhGQGyeJVZJiOMSf1aStDn0ZntYK07Y0rZmOdL1nZK4uEraplejRF9hxcWuYnLbbbcRJx991Zb0li1zBGYxTBqxPm2Pe8+3bof+KKVsITZjhu9r8/Yu28Nx7c2A9bg7hDhwP+cVYjXINm7cuOq9xT6EmDHGrYoU3jShTuujTdLKm5ht2BZZEec9NZ0mSC5txiXaJN/z+8/5PcP6+3dN9mmThLjXkviqODHfy2wzmcu7A+Lb9rS37pmv2cS0bWzqPPh3l/dZQ4jDSf4Q4nB8EWuJzYCMG9hpz5l8CbGygz8JSn3qF3dK/Z1/j/tQjKoKsRJxfutO2mnhpBUfP0eOe++tuZ2YNBGJe3Yb97xbJWTzE7DMuMpK3OYEIsmv+urRPBdgbrMqNvx35sjxc/HFF1ut+HSuPm3PmkCo/qpJThEhZsbcF/3T80zuZjyo+/FuhfrEuKTn+oGnw8qaByEO3LVxB4qUyVkftJG0sioqxPxeZf0yE3jcFmDWR00mPatNOjXN91dt6pMO051pH/lpM8nRxdRsW+93luioJOyyeo/zfVx/0to0dynihDgpKZuCkfUM1xScNL4qRtIO6OlxZvsRl0n+9ml7lsibh+c4jtRH0iaNozR25sdbmuMvLh7its7TxmTgabFy5kGIK+dSdAgEQAAEQEASAQixJG/BVhAAARAAgcoRgBBXzqXoEAiAAAiAgCQCEGJJ3oKtIAACIAAClSMAIa6cS9EhEAABEAABSQQgxJK8BVtBAARAAAQqRwBCXDmXokMgAAIgAAKSCECIJXkLtoIACIAACFSOAIS4ci5Fh0AABEAABCQRgBBL8hZsBQEQAAEQqBwBCHHlXIoOgQAIgAAISCIAIZbkLdgKAiAAAiBQOQIQ4sq5FB0CARAAARCQRABCLMlbsBUEQAAEQKByBCDElXMpOgQCIAACICCJAIRYkrdgKwiAAAiAQOUIOAmx+YXUTEN9Ob3+Wn9/P/X19VUOFjoEAiAAAiAAAmUTcBJi/eaLi4t05MgR2rt3L83OztLU1BQNDQ3R8vIyjY2N0cDAAHV3d5dtL9oDARAAARAAgUoRyC3EMzMzND09TYODg8Sr4d7eXurp6YngmP+vFDF0BgRAAARAAARKJJBLiFdWVmhiYoK2bdsWrXrjhLirqwvb0yU6Ck2BAAiAAAhUk0AuIeat6JMnT9KePXtozZo1q4SYt6n5wnPiagYNegUCIAACIFAegVxCnLUVnWdremFhgfgHFwiAAAiAAAhII9DZ2Un8k+dyFmJeDU9OTtLw8DB1dHRE9+Tnxeqw1vz8/KrX8xiGOiAAAiAAAiBQBwLOQsyCOzc3Fx3S0i/97UvqLU11AIg+ggAIgAAIgEARAs5CXORmqAsCIAACIAACINBMAEKMiAABEAABEACBNhKAELcRPm4NAiAAAiAAAhBixAAIgAAIgAAItJEAhLiN8HFrEAABEAABEIAQIwZAAARAAARAoI0EIMRthI9bgwAIgAAIgACEGDEAAiAAAiAAAm0kACFuI3zcGgRAAARAAAQgxIgBEAABEAABEGgjAQhxG+Hj1iAAAiAAAiAAIUYMgAAIgAAIgEAbCUCI2wgftwYBEAABEAABCDFiAARAAARAAATaSABC3Eb4uDUIgAAIgAAIOAvx7OwsjY6O0tLSEnV1ddGBAweoo6OD9O8j7u/vp76+PtAFARAAARAAARDIIOAkxIuLizQ2NkYDAwPU3d3daHpmZoampqZoaGiIlpeXY8vAEyAAAiAAAiAAAqsJOAkxC+709DQNDg42tcSr4d7eXurp6Yn+bv4f4EEABEAABEAABOIJOAkxr3qPHj3aaGnLli3RKvjYsWOrhJi3rbE9jbADARAAARAAgXQCzkLMzbHArqys0Pj4ePQ7r5L1FTELtioHB4AACIAACIAACCQTyC3E3KQS3Lm5ucJb0wsLC8Q/uEAABEAABEBAGoHOzk7inzyXkxAnHcriQ1zqsNb8/DxNTk7S8PBwdJoaFwiAAAiAAAiAQEkrYm4m6W1K+t9HRkYaB7cAHwRCIPDoo48mmrFz584QTIQNIAACNSXgtCKuKSN0uwIEIMQVcCK6AAIVJQAhrqhj0a1mAhBiRAQIgECoBCDEoXoGdpVKAEJcKk40BgIgUCIBCHGJMNFUuAQgxOH6BpaBQN0JQIjrHgE16T+EuCaORjdBQCABCLFAp8FkdwIQYndmqAECINAaAhDi1nC2ugvEwgpTrkJgmwsbKoEACLSAAIS4BZBtbwGxsCXlXg5s3ZmhBgiAQGsIQIhbw9nqLhALK0y5CoFtLmyoBAIg0AICEOIWQLa9BcTClpR7ObB1Z4YaIAACrSEAIW4NZ6u7QCysMOUqBLa5sKESCIBACwhAiFsA2fYWEAtbUu7lJLGVZKu7J1ADBEDAJAAhDigmkID9OUMSW0m2+vMYWgaB+hCAEAfkayRgf86QxFaSrf485qdlsPXDFa0WI+AkxLOzszQ6OkpLS0vRXbdu3UqDg4PR70lfj1jMvHrVRpLw529JbCXZ6s9jfloGWz9c0WoxAs5CfPLkSdqzZw+tWbOmceeZmRmampqioaEhWl5eprGxMRoYGKDu7u5i1tWsNpKEP4dLYivJVn8e89My2PrhilaLEShFiHk13NvbSz09PY3Vsf7/YibWpzaShD9fS2IryVZ/HvPTMtj64YpWixFwFmJ9a3pkZCQS3zgh7urqor6+vmLW1aw2koQ/h0tiC1sRB/4IoOUQCTgJsd4Bfl58+PBhuueee+ipp55qWhHzNjVfEGI3l0tKwG49a39pSWxhq794kcTWHwW0HBqB3EK8srJCExMTtG3btlVCbK6QQ+t0qPYgSfjzjCS2sBVx4I8AWg6RQG4h5hXx5OQkDQ8PE/+uDmvNz883/t7R0WHd54WFBeKfOl/T09OJ3edn7rjyE5DEFrbm93NWTUlss/qC18Mi0NnZSfyT53ISYv0tSmvXrqX9+/c3Tkbrr6lnx3kMqnMdSSshaX6SxBa2+osuSWz9UUDLoRFwEuLQjK+aPUgS/jwqiS1sRRz4I4CWQyQAIQ7IK5IScEDYrEyRxBa2Wrk0VyFJbHN1EJVEEoAQB+Q2SUlCkq3sYkn2wlZ/g1ISW38Uym9ZGtfQ7IUQlx+TuVsMLTjSOiLJVghx7pDMrIg4yERUiwKIg2JurrwQSwoQ2FosmKsycUAcIA78EfDTsqSYDXFiDiH2E5e5WpUUzJJsDXHgYdKQa4gUriQtbgt3uEUNSOMamr0Q4hYFqs1tQguOqogFhNgm+vKVkRSz0uIgn0faUwtxUIw7hLgYv1JrSwpmSbZKS8CS2EqyVVoclJpcPDeGOCgGGEJcjF+ptSUFsyRbpSVgSWwl2SotDkpNLp4bQxwUAwwhLsav1NqSglmSrdISsCS2kmyVFgelJhfPjSEOigGGEBfjV2ptScEsyVZpCVgSW0m2SouDUpOL58YQB8UAQ4iL8Su1tqRglmSrtAQsia0kW6XFQanJxXNjiINigCHExfiVWltSMEuyVVoClsRWkq3S4qDU5OK5McRBMcAQ4mL8Sq0tKZgl2SotAUtiK8lWaXFQanLx3BjioBhgCHExfqXWlhTMkmyVloAlsZVkq7Q4KDW5eG4McVAMcC4hnp2dpdHRUdq+fTv19fVFFujfR9zf39/4ezHziteWFCCwtbi/k1oAWz9sJXGFEPuJAYlcQ4tbZyFeWVmhiYmJyKMbN26MBHdmZoampqZoaGiIlpeXaWxsjAYGBqi7u9uf5y1bDg14mtmw1dKpOYqBbQ5oFlUkcZUoGBYuCKII4qCYG5yFmAVXv1iIeTXc29tLPT09jdWx/v9iJharLSlAYGsxX2OS449fFXYaIMT+4kNS7goxDpyEeHFxkY4fP067du2ip59+OvJqkhB3dXUFsT0tKUBgKxJFiEmiKhMcaWz9jYbyW5aUu0KMAych1le+amUcJ8T6a+W73K1FSQECW91861IabF1o2ZeVxDXEBGxPOuySiINi/rEWYn42PD4+TmfPnm26Ix/MmpubK7w1vbCwQPxT9jU9PZ3YJG+fh3TBVn/eAFs/bCVxZQKS7IWtfmLWVxx0dnYS/+S5rIXYbFxf9eqHtebn52lycpKGh4epo6Mjj02l1pE0U4Otpbq+qTGw9cNWEldpK2JJbCXZGmIclCLE3DH97UsjIyONg1t+hr99q5ICBLba+9W1JNi6ErMrL4lriAk4jbIktpJsDTEOcgux3TBtfylJAQJb/cUL2PphK4lriAkYQuwnLrNaDS1uIcRZHmvh66EFR1WSBBKwvyCWFLOIA8SBIhBa3EKI/cWmc8uhBQeE2NmFpVRAHJSCMbYRsPXDVhLXECdkEGI/cZmrVUnBLMnWEAdeVSY5iINcQ92qkiS2kmwNMR9AiK2GRGsKSQpmSbaGOPAgxK0ZU+ZdJMUtbPUXI6GxhRD787Vzy6EFR1XEAkLsHIrWFSTFLOLA2q3OBREHzsiaKkCIi/ErtbakYJZkKxJwqWHa1BjiAGylja8Q7YUQ+xtHzi1LSmqSbA1x4FVltwFx4DzMrStIYivJ1hDzAYTYelj4LygpmCXZGuLAgxD7H09xd5AUt7DVX4yExhZC7M/Xzi2HFhxVEQsIsXMoWleQFLOIA2u3OhdEHDgja6oAIS7Gr9TakoJZkq1IwKWGaVNjiAOwlTa+QrQXQuxvHDm3LCmpSbI1xIFXld0GxIHzMLeuIImtJFtDzAcQYuth4b+gpGCWZGuIAw9C7H88xd1BUtzCVn8xEhpbCLE/Xzu3HFpwVEUsIMTOoWhdQVLMIg6s3epcEHHgjKypgpMQr6ys0Pj4OJ09ezZqRP+6Q/1rEPv7+6mvr6+YZSXVlhQgsLUkp8c0A7Z+2EriCiH2EwPSuIZor5MQz8zMRJ7s6emh2dlZOnnyJO3Zs4fOnTtHU1NTNDQ0RMvLyzQ2NkYDAwPU3d3tz/OWLUtKFLDV0qk5ioFtDmgWVSRxDTEBV2XXCXFgMVhSijgJsd4Oi/L09DQNDg4Sr4Z7e3sjgebL/H8xE4vVlhQgsLWYr5HU/PFLallSzEKI/cUH4qAYWych1remu7q66MCBA9TR0RErxPx6CNvTkgIEthYLZgixP34QYrCtyvgKcULmJMS6I3hrenJykoaHh+n48eNNK2LepuYLQuw2eCHEbrxcSoOtCy37spK4hpiAqyJuiAP7MRNXMrcQ8+p4YmKCtm3bRk899RS2pov5IaotKZgl2Qq2JQRnQhOIA7CVNr5CtNdJiH/+859HB7D4R18R8+/qsNb8/Hxjpczb1rbXwsIC8U/ZFz/HTrr4uXZIF2z15w2w9cNWElcmIMle2OonZn3FQWdnJ/FPnstJiFlwR0dHaWlpKbpX0tuX9L/nMarMOpJm7LC1TM83twW2fthK4hriSijNK5LYSrI1xDhwEmI/Q9lvq5ICBLb6iwWw9cNWEtcQEzCE2E9cZrUaWtxCiLM81sLXQwuOqiQJJGB/QSwpZhEHiANFILS4hRD7i03nlkMLDgixswtLqYA4KAVjbCNg64etJK4hTsggxH7iMlerkoJZkq0hDryqTHIQB7mGulUlSWwl2RpiPoAQWw2J1hSSFMySbA1x4EGIWzOmzLtIilvY6i9GQmMLIfbna+eWQwuOqogFhNg5FK0rSIpZxIG1W50LIg6ckTVVgBAX41dqbUnBLMlWJOBSw7SpMcQB2EobXyHaCyH2N46cW5aU1CTZGuLAq8puA+LAeZhbV5DEVpKtIeYDCLH1sPBfUFIwS7I1xIEHIfY/nuLuICluYau/GAmNLYTYn6+dWw4tOKoiFhBi51C0riApZhEH1m51Log4cEbWVAFCXIxfqbUlBbMkW5GASw3TpsYQB2ArbXyFaC+E2N84cm5ZUlKTZGuIA68quw2IA+dhbl1BEltJtoaYDyDE1sPCf0FJwSzJ1hAHHoTY/3iKu4OkuIWt/mIkNLYQYn++dm45tOCoilhAiJ1D0bqCpJhFHFi71bkg4sAZWVMFCHExfqXWlhTMkmxFAi41TJsaQxyArbTxFaK9TkK8srJC4+PjdPbs2Sj6kr6PuL+/n/r6+vxFqEPLkhIFbHVwrGNRsHUEZllcEtcQE3BVdp0QB5YDJqGYkxDPzMzQ3NxcJLL8+9TUFA0NDdG5c+cavy8vL9PY2BgNDAxQd3d3MetKqC0pQGBrCQ5PaAJs/bCVxBVC7CcGpHEN0V4nIdbdODs7S5OTkzQ8PEzHjx+n3t5e6unpiYo8/PDDTf/35/7sliUlCtia7c+8JcA2L7n0epK4hpiAsSL2E5dZrYYWt7mFmFfE09PTNDg4uEp4WYi7urqC2J4ODTgGXtYQ8fM64gBcIcR+YkAa1xDtzSXEi4uLdOTIEdq7dy91dHSsEmLesuYrhOfESMB+Bp8kriEOPEzI/MRlVquS4ha2Znkz/+uhsXUWYnVgi0U2aSs6z9b0wsIC8U/ZF6/aky7eTg/pgq3+vAG2fthK4soEJNkLW/3ErK846OzsJP7JczkJMa+EDx48SHwqWokw31Q/uDU/P994dsyr5XZfoc18sBJqT0QgDvxwl8QVOyN+YkAa1xDtdRJi3nI+evRokzfVW5h4FXzq1KnoNf1tTf5cb9eypEQBW+18mqcU2Oahll1HEtcQEzAm5tkx5qNEaHHrJMQ+gPhuMzTgGHi+PR7fPuLAD3dJXCHEfmJAGtcQ7YUQ+4tN55YlJTVJtoY48DAhcx4epVSQFLewtRSXxzYSGlsIsT9fO7ccWnBURSwgxM6haF1BUswiDqzd6lwQceCMrKkChLgYv1JrSwpmSbYiAZcapk2NIQ7AVtr4CtFeCLG/ceTcsqSkJsnWEAdeVXYbEAfOw9y6giS2kmwNMR9AiK2Hhf+CkoJZkq0hDjwIsf/xFHcHSXELW/3FSGhsIcT+fO3ccmjBURWxgBA7h6J1BUkxG2IcvHn/NYmsp/7l3sTXdu7cae2jVhREHBSjDCEuxq/U2pKCWZKtISbgqkxyEAfFUgCEuBi/vLVDi1sIcV5P5qyHgZcTXMFqoQ08CHFBh+asHlocIB/kdGTBaqHFAYS4oENdq2PguRIrp3xoAw9CXI5fXVsJLQ6QD1w9WE750OIAQlyOX61bwcCzRlVqwdAGHoS4VPdaNxZaHCAfWLuu1IKhxQGEuFT3ZjeGgZfNyEeJ0AYehNiHl7PbDC0OkA+yfeajRGhxACH24eWUNjHwWgz877cLbeBBiBEHTAD5AHHABCDELY4DDLwWA4cQFwZelZhlEKFNyKrCNjSuWUEfmr3OQryyskLj4+O0fv16GhwcbPRX/xpE/r7ivr6+LBYteT004Bh4LXH7qpuEFgeSVsRViVkIsb+xJ2l8hRgHTkI8OztLhw8fpptuuonefPPNhhDPzMwQf1fx0NAQLS8v09jYGA0MDFB3d7c/z1u2HFqAVCWphcY1Kxwk2RuarVWJ2RATcGhs/+0/nkkcSv/1nzcmvhZazErLB05CrDrHwjs9Pd0QYl4N9/b2Uk9PT1TE/H8WFJ+vhxYgoQ28vOxD45rVD0n2hmZrVWIWQpw1SoggxETt+NQyb0Lc1dUVxPY0klr24MtTIjSuWX2QZG9otkKIs6Ir/+uhsYUQV0iIeZuarxCeEyOp5U8Skp5jZvUytDiQxDY0scjyNdjmJwQhrpAQY2s6eSBUJalJErYQtyQhFvnFokjN0OI2tHwAIRYsxPphrfn5eZqcnKTh4WHq6OiwHjMLCwvEP0nXviP/L/G1x/7PFxNfS/sGE36u3epr/Q//HbZ6gi6JbRoCPn+RdCFms4NHUhyEZmtanv3u3n9KhB9azGZFiQ97Ozs7iX/yXE7PiPnU9OjoKC0tLTXuNTIyEh3S0t++pP6Wx6CkOmkztbxC3I6H8qHNgNN8JMlW7oc0e5PYY9VWLHNIioPQbMWKWNCKuNgwyVcbQtz67x8NLUlkRY40eyHEWR7N97qkOAjNVggxhDh11EGIIcRZaTm0pJZlL4Q4L6H0epLiIDRbIcQQYgjxv9ybyADb6NlJO7Sklm1xfAlsTecl97/1JMVBaLZWSYhDY5sW1U7PiIsNj2K1sSLGijgrgiQNvLS+QIizPI0Vsa+JOYQYK2KsiNuwIq7KBEfaSghCXExs02pLmpCFZqs0Ia5K/sKK2F8+iG1Z0sCTdBodQuwvkEOL2ayeSrI3NFshxFgRY0WMFXFWjk19PbSklrcz2JrOSw7PiIuRk/dZ01gRF/W4Y/2qAA9NLKRxlWavY5hHxSHEeaj9o05oY8zLNvo/70pu9l8v5AaIFTFWxFgRY0WcmUAgxDi0lxUkEGIIMceIpEdreEacNapLfj20JOFF2DzN1tkVXuzdCXGTxlWSvV5s9TTGvNjqcXxJszdJTiDEJQttVnMQ4vyzdQixv22K34+zAAAUpUlEQVQzaQlNkr1ebIUQR6nWC1uPEwcIcQyBnZ6C2cszIU/B4SWQPXL1Yq8ktrBVXAL2ErOexpgkW70JsSe2abpQ7xVxG4BjRVyfFbGXpAYhhhD/DwFfiwgvMesxz0qzFytirIhjY0BaIHuxF+ImbovPSxx4EgzY6ueEN1bEWQ9CPbwuKZixNS1s4EGIIcRYZfrbafA0wYEQxyiN/n3E/f391NfXV6ocQ4j9nOyVxtWLvRBiCDGEGEL8d8Xyte3v/RnxzMwMTU1N0dDQEC0vL9PY2BgNDAxQd3d3aWLsJQF7mqnBVqyIvc3WMWkQJxjIB8LygSdd8C7EvBru7e2lnp6e6F7m/8tQYwSzn2CWxBXihrcvqVwiKW5hq5/c5S0fVEmIu7q6St2eRjD7CWZJXKUNPElsJdmKOMCpaYkTspaviHmbmq8ynxNLShSw1c+kAQkYCVhiAkY+QD7I2hUu5X3EZWxNLywsEP/gAgEQAAEQAAFpBDo7O4l/8lylCLF+WGt+fp4mJydpeHiYOjo68tiEOiAAAiAAAiBQGwKlCDHT0t++NDIy0ji4VRuS6CgIgAAIgAAI5CBQmhDnuDeqgAAIgAAIgEDtCUCIax8CAAACIAACINBOAhDidtLHvUEABEAABGpPAEJc+xAAABAAARAAgXYSgBC3kz7uDQIgAAIgUHsCEOLahwAAgAAIgAAItJMAhLid9HFvEAABEACB2hOAENc+BAAABEAABECgnQTECvHi4iIdPHiQ5ubmIn78JRMHDhyIPs2LP+v66NGjDa76B4yY9Xx++Ah/4tihQ4dW2beyskLj4+N09uzZ6DX1/c2m3Vu3bqXBwcGozOzsLI2OjtLS0lL0f/01HwFkclq7di3t37+fXn755eh26nPEuY/MWrFXfePX1bdx+bCP21S8TB8q2zds2BB9NSdfirceJ3ob/PuWLVui8mvWrPFlcsOP27dvb2I4PT0d+TopBnx8o5lrJ5NikHkfOXKE9u7d29ZP00uyj9npX0KjPgufc8epU6caGMzYcOXjUl59AJIaV1z35MmTtGfPnkb8mVz1fKLnDZf7upY184CqzzmLrxMnTkR5QX3lrR6nur0+vqNe74vJSuUhzkF6rlJf13vs2LEm36scwjFk+sGVWZ7yooVYH/z6YNO/dILBqo/cZEAs3hwU7CB21pNPPkm33XZb6cnXFCi2g3+uu+66SBT0APnxj39Mt9xyC505c6ZJ5LhPfHGC1gNECYtPsUtKrvrHmbJgMWt9MLYyKfO9n332WbriiisaExYlrq+++mrEjhPb008/HU3YFEdmefPNN0e2c3+U+PLvfPmcQPC9H3roIXrXu97V+BhYvq8uxGyD+YUpoQixSlJ6DHISDkWI4+zjybn6O39fepytug/yJFKXOub3t58+fTry98TEBG3btq0harpNcRNeFpM77rijZZMfMwbjxp8qwzGhfy+9ynG+PvbYXACoCcTmzZsbuUHXBXPCoASaP6IZQuwQzWbC18HqwNlBKsC5jkp4DrfKVTQpcabNuMxvrWJ7VTCzEXqA+PiGq7QZpnpN537xxRcTJ4NLLrmELrvssiiZtDKhMQNOrK+//nojgSl/s5iyLaYQq37ocaFm87kc7VhJ+f/yyy+nN998M0oSEoVYTcK4+9dff31wQqzbx3GpxqPaQdMnOvo4a0UsmJNZFULmmFY2X3XVVatE2jHsSikeJ8Q8/ng1pxYFSUJcigEZjej8mPGLL75Ir732WrRTw7lKn+iYQqx0AStiR09lbU2rVYW+IjZXnI63tC6eluTThCpOXFXA6LN6NsScPVsbZ1nQ5Ktv2+qD7fjx43T11VfTCy+80NhajVvRWd7WqZjipSpxMmB/8yr5hhtuaFoF8U4Ib+urbbRWrtz1TqmBvmPHDnrwwQdpYGCA9Ali0mMVrIizQyNt14hfe+yxx6JG7rzzzsaqk/9vbl1n36lYCf3RlP5YRbdfX7nz3ULYcYgTYraNt/T1Ld/e3t5oV0nFsu/HaMobOj/eBXvPe95Dzz//fDRJX7duXRND/bsRuD62pnPGdNzzExUM7AT1jFg9g+GZbqsGXNoMm21U26Rm17OEWH9G7PPZNtuVJlTKTh6APJPk7TFOFLt376bHH3+8aXstp3utqik7Nm3a1BBdXqFzItAnLuqZr3qGyM9nuU47viXMTBYcC2yvlK1pPQbVc792TWrMIDGfEZvPJfVHPapu0urUKgALFjK3T5N27+Ier3Hc6LmtoClW1ZOE+NZbb40et/FEmONYCbFqlOu99NJLjXMkVjfLUUjFoZ6H1JkWlavUmRu9L2k7jznMyFWlMs+I9WSQtPJNE8Fc9BIqpR1YShv4tlvT586da8xAfR0sSkuu+vbqlVdeGc1+ObA3btxI/Gx2165dpT9zj0OteHEi4B0C9dyXt6Leeuut2Gc9Kqndfffd0bNaXpG2YjsybtbOqx5+9MC7DWqbOumRQ2grYj3uQhLitOd7Jtt2PZ7QY9mctOsHyZSgxdnZDtuThFg9kmLbL7300mgcmucsWrUIMvOQeubLj4JUrmL+Zl/idh595da4XFYZIdYFjlfEfJkHXtQMVD+s5evAQ9xhLd4yvf3221cd1vrRj34UbaWaJ5JDPKylVsssIO+88w6xoLGQJR2cKnOCk7aDoLbB1CpIX3k+8cQTEV+204wT87AWrzTMuCmzD+YzKHP7DkKcn3bW8z2Tbasm5nFxyys0Fit9tcu7OHGH+bg+28onvPV3J/h+PGXanSbE5nY794Xz3V133RUdilUrZp8HIRUn/QCnmujoucoUYqyI84+5aOtUf/uSvk2TdpDJ3L7yucWrP+/T3xph2m779iV9tu97Sy3ubQs6Kx6U58+fb5w4Vlz37dvn9dSxHjK6n82VhZ6UeVastlTN7Tz9WVGr3r6k+9HcnjSfESubkt5uUWAIOVdNErq08xrONylQwUWIzbcQ8m1btdVr8tLHlbJr/fr1Te8EYPvMty+1Il51d6QJsW6f6o8+tlr5nJjHup6HzFylhFh/65o+gdcfv7SKsdgVcYHxiqogAAIgAAIgEAwBCHEwroAhIAACIAACdSQAIa6j19FnEAABEACBYAhAiINxBQwBARAAARCoIwEIcR29jj6DAAiAAAgEQwBCHIwrYAgIgAAIgEAdCUCI6+h19BkEQAAEQCAYAhDiYFwBQ0AABEAABOpIAEJcR6+jzyAAAiAAAsEQgBAH4woYAgIgAAIgUEcCEOI6eh19BgEQAAEQCIYAhDgYV8AQEAABEACBOhKAENfR6+gzCIAACIBAMAQgxMG4AoaAAAiAAAjUkQCEuI5ed+wzf43gk08+SR/4wAfo9OnTjrVRvC4EOD5uu+022rBhQ126jH6CQCkEIMSlYKx2I5OTk9F3DF977bXV7ih6V4jAr371K3rhhRdoYGCgUDuoDAJ1IwAhrpvHc/SXV8G33HJLjpqoUjcCiJW6eRz9LYMAhLgMihVv46tf/Srxj4/rb3/7Gw0PD9NnP/tZuvHGG33cAm3mJPD5z3+efvOb32TW/uhHP0oPPvhgVM5nrGQaggIgIJQAhFio41pptkqu586dozvvvJN++9vfNm6/d+9eGhsbo0suuSSXSRDiXNhaUun666+nM2fOZN5LLwchzsSFAiCwigCEGEGRSUAX4oceeoi+9rWv5RZe82YQ4kz8bSvwxS9+kXbs2EE33XRTog2/+MUv6PHHH6fvfOc7WBG3zVO4sXQCEGLpHmyB/VlCvLCwQF/+8pcjS44cOUKf+tSn6MCBA7Rv375o9fzLX/6SrrnmmmgL+q233qLHHnssKvvDH/6Qbr/99qat6YMHD9L9998fvf71r3+d7r333qbXdeFev359Y4XO9zx27Bh1dnZG/37mM59ptMG24Gom8Mgjj9Du3bub/mj+jUX2vvvuowceeCBWjONex4oYkQYC7gQgxO7MalcjbWuaxbSvr4927doViS8/52Ux/dOf/hRtWf/xj38kXkWPjIzQ/v37o4TOZXmbm9v91re+FZXnZ8R8/exnP4va4Yv//olPfKLp71yP2xsaGqKHH344EmreFn/mmWeiulz+D3/4Q3QPvQ08f/5H2LLg8slmFmI+Ec8X//79738/+r8u0ElinPR3CHHt0gM6XAIBCHEJEKvehO2K+Bvf+EZjRcpMlODqQqwOZfHK9itf+UpU5nvf+14kxEpIlWgqceVDQ1/4whci4Z6eno5wX3HFFfTxj3+8CT0/r+b3sLKA6xdPFpQwV91Xtv1Twsv/XrhwIRLhz33uc8QibV6m6KatlCHEth5AORD4BwEIMaIhk0C7hZhXyLzd/Ne//pVeffVVuvvuu+n8+fNNq2fVCbWKxgo4062NVTCXTBJh1Yr+LDjt2TGEOJs7SoCASQBCjJjIJOBDiJO2pn/wgx9EW9p88TNlfSubT2zfcccd0dY1P5dWq+Srrroq+v8TTzxBmzdvJtWG2rLmtiDM8W7+0pe+FL3w7W9/OzMO1OnotNPUEOJMjCgAAqsIQIgRFJkEst6+xMLIK1GbrWk+zMXXRz7ykejQ1vvf//7Uw1rqeXHc6Wrz7VR8uEutntVhLb7XT3/6U/rJT34S2ccXHywzf+dDXrjSCUCIESEg4IcAhNgP10q1WsYqp+jblNQhrTLfOlUpJ7WgMxDiFkDGLWpJAEJcS7e7dToEIeYV95VXXolDV26uK7W0+qQt/ZO0zBuUESulGo3GQEAAAQixACe120Qk13Z7QM79EStyfAVLwyEAIQ7HF8Fawm9t4UNQH/vYx4K1EYa1n8Bzzz1Hr7zySnQCGxcIgIA9AQixPavalnzjjTeiA0/4PuLahoBVxzk+Pv3pTxN/4hkuEAABewIQYntWKAkCIAACIAACpROAEJeOFA2CAAiAAAiAgD0BCLE9K5QEARAAARAAgdIJQIhLR4oGQQAEQAAEQMCeAITYnhVKggAIgAAIgEDpBCDEpSNFgyAAAiAAAiBgTwBCbM8KJUsgMDU1FbXC32HM1+LiIvHnT/NXGPKlfu/o6Ij+z985fOrUqej3tWvXRt9p3N3dTbOzs3Ty5Enas2cPrVmzplG2t7eXenp6SrC0uQnTbvUq//3o0aONwvy9y3x/s/zMzExUjj8Lm/u2srJC4+PjEQdf9vL9lD3KQObNn1LGXxfJ3+k8Pz9Po6OjtLS0FBXp6uqKbDxz5kxTv7Zu3UqDg4Olc+UGmQ1/vaXevvIvf9HHN7/5TZqbm2uKgXXr1kX9UH/fsmVL1B/+KFRmz79zXMTFSVbscMzpccT2HTp0qNH3/v7+yG967Kp4TYoTL+DQaGUIQIgr40oZHXERYk6IfKkEzQn02WefpbvuuisIIea+cJLWk/7hw4fpnnvuiZK0Lgj8+4kTJxoTibgkXqYH+X7Mir+3WRc4/jt/lSRfPIlhITYnNPya6SfTF2XamiZo/PnW5uSM723WYft4EnHrrbfSxMQEbdu2LZqwmaLKdV2EOG4CxV/Jyd8CxpdpG4S4zMioT1sQ4vr42mtP/+0/nkls/7/+88bGa7ZC/NZbb8UKhGooK5nadvbN+69JLPqer/93qt38dY0DAwNRwleX6p8uIBdffHH0fcr8tYyXXXZZtJqKWwXa2Pzoo48mFtu5c2eTHcvLy/T66683RIlX4SxSvALn+7sIMQtfXH8zbf6/FyUX+dcLjdd0wVR2spjyytdGiHWe6vdPfvKTsTGUFTvKFv56TV3UzY5gRZzpfRSwJAAhtgSFYukEXIRY38rlVtV2qL7C4GRpblfqFvDr+paqes3cis3yW14h5vtPTk5GX+GotiX5XrogqITOQn38+HG6+uqr6YUXXohWqHlXTi5CrPedxV/tKNxwww0NgTK3ptUWdJx9cavLLL5kKcQ6N10oeTIRtwXNf9cFOk7I2baNGzc2HoPok7i02NH9FjcJUO2obX61Pa7+rrauM9mgAAj8nQCEGKFQCgEXIeYbZj0j5meUnOBYtPRndOpZYNyWah6h8CnESsx4osGTCt7O5MS+e/duevzxxxsrVRcHuArxpk2bGqLLq3J+9skTB7Udbbs1zTbm4WsrxPrqkn2vYiRpC98UQVP8zC1lcxKXdr5A9ZM5qckW11cTAnVWIW61nneC5RIDKFs9AhDi6vm0LT0qW4jjtqb1lVK7hThpq1ZPxMreyy+/PPoKR94S5iTPqzR+Trtr167GQTNbp7kKsXpmevPNN0ercD4Up7O1FWLfW9NK6HnX4Pnnn29MUtKEWK1WuT/m7kTc9rO+IrYR4rit6axtcwixbSSjnE4AQox4KIVA2ULMz1X5VDF/gYB+WCttJZdnxZZ3RayEg//V7VOHtXg7WonXO++8Q3fffXf0LDnpEJWtE1yFmHce1MlutWrMmtCwLaUd1rLcmuZ78iqWv+mLvzxCnYa3EWJeuarDWmqnpQwhVqff+dS+ftpdPTfGitg2alEuiwCEOIsQXrciULYQx719iQ2JE5Mib19yEWL92bayI+ntVQoav37+/Pmmk9X8fHLfvn253raUR4jN1awpxPrzUrXt+vLLL5fz9iUHIVbbzfycWn90oT8jZq58DoAnNfrzW/OZfVlCrCYI+tuX1OMR8zl13ATGavCgUO0JQIhrHwLlALAV4nLuVl4rtkJc3h2LtWQrxMXuUmJtByEu8a5oCgREEYAQi3IXjAUBEAABEKgaAQhx1TyK/oAACIAACIgiACEW5S4YCwIgAAIgUDUCEOKqeRT9AQEQAAEQEEUAQizKXTAWBEAABECgagQgxFXzKPoDAiAAAiAgigCEWJS7YCwIgAAIgEDVCECIq+ZR9AcEQAAEQEAUAQixKHfBWBAAARAAgaoRgBBXzaPoDwiAAAiAgCgCEGJR7oKxIAACIAACVSMAIa6aR9EfEAABEAABUQQgxKLcBWNBAARAAASqRgBCXDWPoj8gAAIgAAKiCECIRbkLxoIACIAACFSNAIS4ah5Ff0AABEAABEQRaAjxK6+88vRFF110iyjrYSwIgAAIgAAICCdw4cKF0/8fjl6Vc2owNg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 descr="data:image/png;base64,iVBORw0KGgoAAAANSUhEUgAAAeIAAAEiCAYAAAAlAdEXAAAAAXNSR0IArs4c6QAAIABJREFUeF7tnW1sXUe191f5krYPkVOcG5BvhUsV0ZtQTGiNqra0t4Vc4QrlQ1opvU3AxK6iSARqrFtVVlDKS4QVKq6MgyiKrNYlkKJWSiOIUC3dlOYB2qjFXILVt6AiYVos0yeuahmK/aV57tqXOcwZ75eZvfecM2vv/5asOD4zs9f81pr1n5k955yLCBcIgAAIgAAIgEDbCFzEd37ttdcuvP32220zAjcGARAAARAAgToSuHDhwulIiM+dO3fhgx/8YB0ZoM8gAAIgAAIg0DYCv/vd7whC3Db8uDEIgAAIgEDdCUCI6x4B6D8IgAAIgEBbCUCI24ofNwcBEAABEKg7AQhx3SMA/QcBEAABEGgrAQhxW/Hj5iAAAiAAAnUnACGuewSg/yAAAiAAAm0lACFuK37cHARAAARAoO4EIMR1jwD0HwRAAARAoK0EIMRtxY+bgwAIgAAI1J0AhLjuEYD+gwAIgAAItJUAhLit+HFzEAABEACBuhOAENc9AtB/EAABEACBthKAELcVP24OAiAAAiBQdwIQ4rpHAPoPAiAAAiDQVgIQ4rbiz775zMwMHTp0aFXBtWvX0v79+6m7u5sWFxfp4MGDNDc3R1u2bKGhoSFas2ZNbOMPP/wwnTp1irq6uujAgQPU0dFBKysrND4+TmfPnm2qY7al7rN161bq6+tLND7OZr0tdb833nijYYNqTN1j8+bNNDg42NQ384b9/f2RHUn2c3m2lduJu5LYjoyMUE9PT6PK1NQUHT16dFUTOsOktpSNqnKarWbZ2dlZGh0dpaWlpca99XtmtRlXVu+L2U+9g/q9TbtUORVLSYwVEz1WTZvXr1+/yj9xjGziNcvfev982c73UP2O48+vx40jlzHBbSj7VZ90H6m2TLZmPCXZl52VUKJsAhDisomW3B4P6u9+97sN0Y1rXg3sSy+9lP785z8nllUD8b3vfS+9/fbbq4RYH7iqTb6fEmwbIeYE8dxzzzXZoBLD73//+8bfVbIykzwLxYkTJ1ZNMtLEPynxZLkijq0SKt0u/htPXhSHJFE3/aT6qAuVra3KDlMsVQLW/x7XZhxztlvxffe7300f+tCHEicpfJ8XX3yR/vKXv9D27dtXTbz0mNNjSWejT05Msc4Si+uuu67JNm6LbedJJl88cYwT8Syf60LI46VM2/UJimK3b9++pkldkhDrAp42Jt73vvdFfdcnscxyYmKCtm3bFk3M49jGjTf+2/T0dGIM2LBEmXIIQIjL4eitFRchvvbaa+nXv/41qdWkaZQSFFXOXBGbiU0NXpX0s4TYFFH9/io58N/0ZKonFHM1nJa04tp2TcxxbE07eWchrxCzjSxo58+fb+xS2Aixyd30I7f50ksvpU6kuI6aeOlioMfA6dOnYydtyg8qTuImQWwj7xKwaPAEJE5wFN8Pf/jD9Oyzz5Lt5EHFSNKujg3DtAHpw3Z1P8Vux44dxHzjYjJpHMWtis0xoXwaNzlSNsTxMWPGW8JCw7kIQIhzYWtdJRch5oTJ29N6kjYTBJfhS1/hZa1O1KBPE+I4AYubCOirXXOWHifkWeLP98ibmJPYmkkrrxDHMbGxNStpmkKd1GacoKu+KAGNS+iqzD333EOHDx+Otvf1RxH6/Xbt2pW4OlV8WaRZtDds2JA6IcmagKQJje2I9GW7ur8eK2fOnIndSUmL6awxASG29bSschDiwP3lKsSbNm2KniuaKxS9nZdfftlKiF1WxDYJwiyjC9Xu3bvpgQceWLWab7UQl7kijtsOzBLiuF0BM0TNMmlb0+ZzeF0ojh8/3rRaNyc1d9xxR3T2wBRic6WdtBOixxzbzGcd1Kq4yKoti2HakPZle9yEMGlM2E5o48aE/vw86dl92tY0nguHmfAhxGH6pWGVzSEgfWDfeuut0QpF394zB6a5wosbuKpNfRWTlkDyCDHbqD9HNZ8t8+v6QTTdVXGHv8zDZllJJ+0Zsb6NmnRYSy8T56e0g1VJ2+hFhNjsf1yi1n3PPtPFUflDPetet25drBCb8ZPke52verap4pL/NZ/zZu0EmCtiV39zfV+2c9umyCftEmVNLl3HRNKBQDPG9DjOGhuBp8XKmQchDtylriti3kI0Vyhxq4C4remsRO5DiPUZftzp26ykFbcSsXWprXjm2ZqOWw3rtpqs1cliJX5Jz/n1yYkqY06k4p41KiZ6X/hvvOLV76U/015eXl4lxHHiEjdpM0WdDxHpTNSEURcLVyF2PRPg03Yl8vqjF/5b3OHFrJjOGhPKl/okNe5UeRIfXZCTVtW2YwjlyiEAIS6Ho7dW8gixuaoyDwzZrIjjOlSWEKdtm3PC1q+spFVUiLNOpMetouLYJK2uzcScta3qsiJWW8ZpOxqmoJu+1ydt3C/9sUYc+6TVb5zgmEz0CcJ9991HjzzySNNhJt9C7NP2pNVv3ITMJqZtxr2KQ30FzW/Vy4oxfczo72TwlsTQcCYBCHEmovYWsBmQcQNbJbW4Azc+hNhGQGyeJVZJiOMSf1aStDn0ZntYK07Y0rZmOdL1nZK4uEraplejRF9hxcWuYnLbbbcRJx991Zb0li1zBGYxTBqxPm2Pe8+3bof+KKVsITZjhu9r8/Yu28Nx7c2A9bg7hDhwP+cVYjXINm7cuOq9xT6EmDHGrYoU3jShTuujTdLKm5ht2BZZEec9NZ0mSC5txiXaJN/z+8/5PcP6+3dN9mmThLjXkviqODHfy2wzmcu7A+Lb9rS37pmv2cS0bWzqPPh3l/dZQ4jDSf4Q4nB8EWuJzYCMG9hpz5l8CbGygz8JSn3qF3dK/Z1/j/tQjKoKsRJxfutO2mnhpBUfP0eOe++tuZ2YNBGJe3Yb97xbJWTzE7DMuMpK3OYEIsmv+urRPBdgbrMqNvx35sjxc/HFF1ut+HSuPm3PmkCo/qpJThEhZsbcF/3T80zuZjyo+/FuhfrEuKTn+oGnw8qaByEO3LVxB4qUyVkftJG0sioqxPxeZf0yE3jcFmDWR00mPatNOjXN91dt6pMO051pH/lpM8nRxdRsW+93luioJOyyeo/zfVx/0to0dynihDgpKZuCkfUM1xScNL4qRtIO6OlxZvsRl0n+9ml7lsibh+c4jtRH0iaNozR25sdbmuMvLh7its7TxmTgabFy5kGIK+dSdAgEQAAEQEASAQixJG/BVhAAARAAgcoRgBBXzqXoEAiAAAiAgCQCEGJJ3oKtIAACIAAClSMAIa6cS9EhEAABEAABSQQgxJK8BVtBAARAAAQqRwBCXDmXokMgAAIgAAKSCECIJXkLtoIACIAACFSOAIS4ci5Fh0AABEAABCQRgBBL8hZsBQEQAAEQqBwBCHHlXIoOgQAIgAAISCIAIZbkLdgKAiAAAiBQOQIQ4sq5FB0CARAAARCQRABCLMlbsBUEQAAEQKByBCDElXMpOgQCIAACICCJAIRYkrdgKwiAAAiAQOUIOAmx+YXUTEN9Ob3+Wn9/P/X19VUOFjoEAiAAAiAAAmUTcBJi/eaLi4t05MgR2rt3L83OztLU1BQNDQ3R8vIyjY2N0cDAAHV3d5dtL9oDARAAARAAgUoRyC3EMzMzND09TYODg8Sr4d7eXurp6YngmP+vFDF0BgRAAARAAARKJJBLiFdWVmhiYoK2bdsWrXrjhLirqwvb0yU6Ck2BAAiAAAhUk0AuIeat6JMnT9KePXtozZo1q4SYt6n5wnPiagYNegUCIAACIFAegVxCnLUVnWdremFhgfgHFwiAAAiAAAhII9DZ2Un8k+dyFmJeDU9OTtLw8DB1dHRE9+Tnxeqw1vz8/KrX8xiGOiAAAiAAAiBQBwLOQsyCOzc3Fx3S0i/97UvqLU11AIg+ggAIgAAIgEARAs5CXORmqAsCIAACIAACINBMAEKMiAABEAABEACBNhKAELcRPm4NAiAAAiAAAhBixAAIgAAIgAAItJEAhLiN8HFrEAABEAABEIAQIwZAAARAAARAoI0EIMRthI9bgwAIgAAIgACEGDEAAiAAAiAAAm0kACFuI3zcGgRAAARAAAQgxIgBEAABEAABEGgjAQhxG+Hj1iAAAiAAAiAAIUYMgAAIgAAIgEAbCUCI2wgftwYBEAABEAABCDFiAARAAARAAATaSABC3Eb4uDUIgAAIgAAIOAvx7OwsjY6O0tLSEnV1ddGBAweoo6OD9O8j7u/vp76+PtAFARAAARAAARDIIOAkxIuLizQ2NkYDAwPU3d3daHpmZoampqZoaGiIlpeXY8vAEyAAAiAAAiAAAqsJOAkxC+709DQNDg42tcSr4d7eXurp6Yn+bv4f4EEABEAABEAABOIJOAkxr3qPHj3aaGnLli3RKvjYsWOrhJi3rbE9jbADARAAARAAgXQCzkLMzbHArqys0Pj4ePQ7r5L1FTELtioHB4AACIAACIAACCQTyC3E3KQS3Lm5ucJb0wsLC8Q/uEAABEAABEBAGoHOzk7inzyXkxAnHcriQ1zqsNb8/DxNTk7S8PBwdJoaFwiAAAiAAAiAQEkrYm4m6W1K+t9HRkYaB7cAHwRCIPDoo48mmrFz584QTIQNIAACNSXgtCKuKSN0uwIEIMQVcCK6AAIVJQAhrqhj0a1mAhBiRAQIgECoBCDEoXoGdpVKAEJcKk40BgIgUCIBCHGJMNFUuAQgxOH6BpaBQN0JQIjrHgE16T+EuCaORjdBQCABCLFAp8FkdwIQYndmqAECINAaAhDi1nC2ugvEwgpTrkJgmwsbKoEACLSAAIS4BZBtbwGxsCXlXg5s3ZmhBgiAQGsIQIhbw9nqLhALK0y5CoFtLmyoBAIg0AICEOIWQLa9BcTClpR7ObB1Z4YaIAACrSEAIW4NZ6u7QCysMOUqBLa5sKESCIBACwhAiFsA2fYWEAtbUu7lJLGVZKu7J1ADBEDAJAAhDigmkID9OUMSW0m2+vMYWgaB+hCAEAfkayRgf86QxFaSrf485qdlsPXDFa0WI+AkxLOzszQ6OkpLS0vRXbdu3UqDg4PR70lfj1jMvHrVRpLw529JbCXZ6s9jfloGWz9c0WoxAs5CfPLkSdqzZw+tWbOmceeZmRmampqioaEhWl5eprGxMRoYGKDu7u5i1tWsNpKEP4dLYivJVn8e89My2PrhilaLEShFiHk13NvbSz09PY3Vsf7/YibWpzaShD9fS2IryVZ/HvPTMtj64YpWixFwFmJ9a3pkZCQS3zgh7urqor6+vmLW1aw2koQ/h0tiC1sRB/4IoOUQCTgJsd4Bfl58+PBhuueee+ipp55qWhHzNjVfEGI3l0tKwG49a39pSWxhq794kcTWHwW0HBqB3EK8srJCExMTtG3btlVCbK6QQ+t0qPYgSfjzjCS2sBVx4I8AWg6RQG4h5hXx5OQkDQ8PE/+uDmvNz883/t7R0WHd54WFBeKfOl/T09OJ3edn7rjyE5DEFrbm93NWTUlss/qC18Mi0NnZSfyT53ISYv0tSmvXrqX9+/c3Tkbrr6lnx3kMqnMdSSshaX6SxBa2+osuSWz9UUDLoRFwEuLQjK+aPUgS/jwqiS1sRRz4I4CWQyQAIQ7IK5IScEDYrEyRxBa2Wrk0VyFJbHN1EJVEEoAQB+Q2SUlCkq3sYkn2wlZ/g1ISW38Uym9ZGtfQ7IUQlx+TuVsMLTjSOiLJVghx7pDMrIg4yERUiwKIg2JurrwQSwoQ2FosmKsycUAcIA78EfDTsqSYDXFiDiH2E5e5WpUUzJJsDXHgYdKQa4gUriQtbgt3uEUNSOMamr0Q4hYFqs1tQguOqogFhNgm+vKVkRSz0uIgn0faUwtxUIw7hLgYv1JrSwpmSbZKS8CS2EqyVVoclJpcPDeGOCgGGEJcjF+ptSUFsyRbpSVgSWwl2SotDkpNLp4bQxwUAwwhLsav1NqSglmSrdISsCS2kmyVFgelJhfPjSEOigGGEBfjV2ptScEsyVZpCVgSW0m2SouDUpOL58YQB8UAQ4iL8Su1tqRglmSrtAQsia0kW6XFQanJxXNjiINigCHExfiVWltSMEuyVVoClsRWkq3S4qDU5OK5McRBMcAQ4mL8Sq0tKZgl2SotAUtiK8lWaXFQanLx3BjioBhgCHExfqXWlhTMkmyVloAlsZVkq7Q4KDW5eG4McVAMcC4hnp2dpdHRUdq+fTv19fVFFujfR9zf39/4ezHziteWFCCwtbi/k1oAWz9sJXGFEPuJAYlcQ4tbZyFeWVmhiYmJyKMbN26MBHdmZoampqZoaGiIlpeXaWxsjAYGBqi7u9uf5y1bDg14mtmw1dKpOYqBbQ5oFlUkcZUoGBYuCKII4qCYG5yFmAVXv1iIeTXc29tLPT09jdWx/v9iJharLSlAYGsxX2OS449fFXYaIMT+4kNS7goxDpyEeHFxkY4fP067du2ip59+OvJqkhB3dXUFsT0tKUBgKxJFiEmiKhMcaWz9jYbyW5aUu0KMAych1le+amUcJ8T6a+W73K1FSQECW91861IabF1o2ZeVxDXEBGxPOuySiINi/rEWYn42PD4+TmfPnm26Ix/MmpubK7w1vbCwQPxT9jU9PZ3YJG+fh3TBVn/eAFs/bCVxZQKS7IWtfmLWVxx0dnYS/+S5rIXYbFxf9eqHtebn52lycpKGh4epo6Mjj02l1pE0U4Otpbq+qTGw9cNWEldpK2JJbCXZGmIclCLE3DH97UsjIyONg1t+hr99q5ICBLba+9W1JNi6ErMrL4lriAk4jbIktpJsDTEOcgux3TBtfylJAQJb/cUL2PphK4lriAkYQuwnLrNaDS1uIcRZHmvh66EFR1WSBBKwvyCWFLOIA8SBIhBa3EKI/cWmc8uhBQeE2NmFpVRAHJSCMbYRsPXDVhLXECdkEGI/cZmrVUnBLMnWEAdeVSY5iINcQ92qkiS2kmwNMR9AiK2GRGsKSQpmSbaGOPAgxK0ZU+ZdJMUtbPUXI6GxhRD787Vzy6EFR1XEAkLsHIrWFSTFLOLA2q3OBREHzsiaKkCIi/ErtbakYJZkKxJwqWHa1BjiAGylja8Q7YUQ+xtHzi1LSmqSbA1x4FVltwFx4DzMrStIYivJ1hDzAYTYelj4LygpmCXZGuLAgxD7H09xd5AUt7DVX4yExhZC7M/Xzi2HFhxVEQsIsXMoWleQFLOIA2u3OhdEHDgja6oAIS7Gr9TakoJZkq1IwKWGaVNjiAOwlTa+QrQXQuxvHDm3LCmpSbI1xIFXld0GxIHzMLeuIImtJFtDzAcQYuth4b+gpGCWZGuIAw9C7H88xd1BUtzCVn8xEhpbCLE/Xzu3HFpwVEUsIMTOoWhdQVLMIg6s3epcEHHgjKypgpMQr6ys0Pj4OJ09ezZqRP+6Q/1rEPv7+6mvr6+YZSXVlhQgsLUkp8c0A7Z+2EriCiH2EwPSuIZor5MQz8zMRJ7s6emh2dlZOnnyJO3Zs4fOnTtHU1NTNDQ0RMvLyzQ2NkYDAwPU3d3tz/OWLUtKFLDV0qk5ioFtDmgWVSRxDTEBV2XXCXFgMVhSijgJsd4Oi/L09DQNDg4Sr4Z7e3sjgebL/H8xE4vVlhQgsLWYr5HU/PFLallSzEKI/cUH4qAYWych1remu7q66MCBA9TR0RErxPx6CNvTkgIEthYLZgixP34QYrCtyvgKcULmJMS6I3hrenJykoaHh+n48eNNK2LepuYLQuw2eCHEbrxcSoOtCy37spK4hpiAqyJuiAP7MRNXMrcQ8+p4YmKCtm3bRk899RS2pov5IaotKZgl2Qq2JQRnQhOIA7CVNr5CtNdJiH/+859HB7D4R18R8+/qsNb8/Hxjpczb1rbXwsIC8U/ZFz/HTrr4uXZIF2z15w2w9cNWElcmIMle2OonZn3FQWdnJ/FPnstJiFlwR0dHaWlpKbpX0tuX9L/nMarMOpJm7LC1TM83twW2fthK4hriSijNK5LYSrI1xDhwEmI/Q9lvq5ICBLb6iwWw9cNWEtcQEzCE2E9cZrUaWtxCiLM81sLXQwuOqiQJJGB/QSwpZhEHiANFILS4hRD7i03nlkMLDgixswtLqYA4KAVjbCNg64etJK4hTsggxH7iMlerkoJZkq0hDryqTHIQB7mGulUlSWwl2RpiPoAQWw2J1hSSFMySbA1x4EGIWzOmzLtIilvY6i9GQmMLIfbna+eWQwuOqogFhNg5FK0rSIpZxIG1W50LIg6ckTVVgBAX41dqbUnBLMlWJOBSw7SpMcQB2EobXyHaCyH2N46cW5aU1CTZGuLAq8puA+LAeZhbV5DEVpKtIeYDCLH1sPBfUFIwS7I1xIEHIfY/nuLuICluYau/GAmNLYTYn6+dWw4tOKoiFhBi51C0riApZhEH1m51Log4cEbWVAFCXIxfqbUlBbMkW5GASw3TpsYQB2ArbXyFaC+E2N84cm5ZUlKTZGuIA68quw2IA+dhbl1BEltJtoaYDyDE1sPCf0FJwSzJ1hAHHoTY/3iKu4OkuIWt/mIkNLYQYn++dm45tOCoilhAiJ1D0bqCpJhFHFi71bkg4sAZWVMFCHExfqXWlhTMkmxFAi41TJsaQxyArbTxFaK9TkK8srJC4+PjdPbs2Sj6kr6PuL+/n/r6+vxFqEPLkhIFbHVwrGNRsHUEZllcEtcQE3BVdp0QB5YDJqGYkxDPzMzQ3NxcJLL8+9TUFA0NDdG5c+cavy8vL9PY2BgNDAxQd3d3MetKqC0pQGBrCQ5PaAJs/bCVxBVC7CcGpHEN0V4nIdbdODs7S5OTkzQ8PEzHjx+n3t5e6unpiYo8/PDDTf/35/7sliUlCtia7c+8JcA2L7n0epK4hpiAsSL2E5dZrYYWt7mFmFfE09PTNDg4uEp4WYi7urqC2J4ODTgGXtYQ8fM64gBcIcR+YkAa1xDtzSXEi4uLdOTIEdq7dy91dHSsEmLesuYrhOfESMB+Bp8kriEOPEzI/MRlVquS4ha2Znkz/+uhsXUWYnVgi0U2aSs6z9b0wsIC8U/ZF6/aky7eTg/pgq3+vAG2fthK4soEJNkLW/3ErK846OzsJP7JczkJMa+EDx48SHwqWokw31Q/uDU/P994dsyr5XZfoc18sBJqT0QgDvxwl8QVOyN+YkAa1xDtdRJi3nI+evRokzfVW5h4FXzq1KnoNf1tTf5cb9eypEQBW+18mqcU2Oahll1HEtcQEzAm5tkx5qNEaHHrJMQ+gPhuMzTgGHi+PR7fPuLAD3dJXCHEfmJAGtcQ7YUQ+4tN55YlJTVJtoY48DAhcx4epVSQFLewtRSXxzYSGlsIsT9fO7ccWnBURSwgxM6haF1BUswiDqzd6lwQceCMrKkChLgYv1JrSwpmSbYiAZcapk2NIQ7AVtr4CtFeCLG/ceTcsqSkJsnWEAdeVXYbEAfOw9y6giS2kmwNMR9AiK2Hhf+CkoJZkq0hDjwIsf/xFHcHSXELW/3FSGhsIcT+fO3ccmjBURWxgBA7h6J1BUkxG2IcvHn/NYmsp/7l3sTXdu7cae2jVhREHBSjDCEuxq/U2pKCWZKtISbgqkxyEAfFUgCEuBi/vLVDi1sIcV5P5qyHgZcTXMFqoQ08CHFBh+asHlocIB/kdGTBaqHFAYS4oENdq2PguRIrp3xoAw9CXI5fXVsJLQ6QD1w9WE750OIAQlyOX61bwcCzRlVqwdAGHoS4VPdaNxZaHCAfWLuu1IKhxQGEuFT3ZjeGgZfNyEeJ0AYehNiHl7PbDC0OkA+yfeajRGhxACH24eWUNjHwWgz877cLbeBBiBEHTAD5AHHABCDELY4DDLwWA4cQFwZelZhlEKFNyKrCNjSuWUEfmr3OQryyskLj4+O0fv16GhwcbPRX/xpE/r7ivr6+LBYteT004Bh4LXH7qpuEFgeSVsRViVkIsb+xJ2l8hRgHTkI8OztLhw8fpptuuonefPPNhhDPzMwQf1fx0NAQLS8v09jYGA0MDFB3d7c/z1u2HFqAVCWphcY1Kxwk2RuarVWJ2RATcGhs/+0/nkkcSv/1nzcmvhZazErLB05CrDrHwjs9Pd0QYl4N9/b2Uk9PT1TE/H8WFJ+vhxYgoQ28vOxD45rVD0n2hmZrVWIWQpw1SoggxETt+NQyb0Lc1dUVxPY0klr24MtTIjSuWX2QZG9otkKIs6Ir/+uhsYUQV0iIeZuarxCeEyOp5U8Skp5jZvUytDiQxDY0scjyNdjmJwQhrpAQY2s6eSBUJalJErYQtyQhFvnFokjN0OI2tHwAIRYsxPphrfn5eZqcnKTh4WHq6OiwHjMLCwvEP0nXviP/L/G1x/7PFxNfS/sGE36u3epr/Q//HbZ6gi6JbRoCPn+RdCFms4NHUhyEZmtanv3u3n9KhB9azGZFiQ97Ozs7iX/yXE7PiPnU9OjoKC0tLTXuNTIyEh3S0t++pP6Wx6CkOmkztbxC3I6H8qHNgNN8JMlW7oc0e5PYY9VWLHNIioPQbMWKWNCKuNgwyVcbQtz67x8NLUlkRY40eyHEWR7N97qkOAjNVggxhDh11EGIIcRZaTm0pJZlL4Q4L6H0epLiIDRbIcQQYgjxv9ybyADb6NlJO7Sklm1xfAlsTecl97/1JMVBaLZWSYhDY5sW1U7PiIsNj2K1sSLGijgrgiQNvLS+QIizPI0Vsa+JOYQYK2KsiNuwIq7KBEfaSghCXExs02pLmpCFZqs0Ia5K/sKK2F8+iG1Z0sCTdBodQuwvkEOL2ayeSrI3NFshxFgRY0WMFXFWjk19PbSklrcz2JrOSw7PiIuRk/dZ01gRF/W4Y/2qAA9NLKRxlWavY5hHxSHEeaj9o05oY8zLNvo/70pu9l8v5AaIFTFWxFgRY0WcmUAgxDi0lxUkEGIIMceIpEdreEacNapLfj20JOFF2DzN1tkVXuzdCXGTxlWSvV5s9TTGvNjqcXxJszdJTiDEJQttVnMQ4vyzdQixv22K34+zAAAUpUlEQVQzaQlNkr1ebIUQR6nWC1uPEwcIcQyBnZ6C2cszIU/B4SWQPXL1Yq8ktrBVXAL2ErOexpgkW70JsSe2abpQ7xVxG4BjRVyfFbGXpAYhhhD/DwFfiwgvMesxz0qzFytirIhjY0BaIHuxF+ImbovPSxx4EgzY6ueEN1bEWQ9CPbwuKZixNS1s4EGIIcRYZfrbafA0wYEQxyiN/n3E/f391NfXV6ocQ4j9nOyVxtWLvRBiCDGEGEL8d8Xyte3v/RnxzMwMTU1N0dDQEC0vL9PY2BgNDAxQd3d3aWLsJQF7mqnBVqyIvc3WMWkQJxjIB8LygSdd8C7EvBru7e2lnp6e6F7m/8tQYwSzn2CWxBXihrcvqVwiKW5hq5/c5S0fVEmIu7q6St2eRjD7CWZJXKUNPElsJdmKOMCpaYkTspaviHmbmq8ynxNLShSw1c+kAQkYCVhiAkY+QD7I2hUu5X3EZWxNLywsEP/gAgEQAAEQAAFpBDo7O4l/8lylCLF+WGt+fp4mJydpeHiYOjo68tiEOiAAAiAAAiBQGwKlCDHT0t++NDIy0ji4VRuS6CgIgAAIgAAI5CBQmhDnuDeqgAAIgAAIgEDtCUCIax8CAAACIAACINBOAhDidtLHvUEABEAABGpPAEJc+xAAABAAARAAgXYSgBC3kz7uDQIgAAIgUHsCEOLahwAAgAAIgAAItJMAhLid9HFvEAABEACB2hOAENc+BAAABEAABECgnQTECvHi4iIdPHiQ5ubmIn78JRMHDhyIPs2LP+v66NGjDa76B4yY9Xx++Ah/4tihQ4dW2beyskLj4+N09uzZ6DX1/c2m3Vu3bqXBwcGozOzsLI2OjtLS0lL0f/01HwFkclq7di3t37+fXn755eh26nPEuY/MWrFXfePX1bdx+bCP21S8TB8q2zds2BB9NSdfirceJ3ob/PuWLVui8mvWrPFlcsOP27dvb2I4PT0d+TopBnx8o5lrJ5NikHkfOXKE9u7d29ZP00uyj9npX0KjPgufc8epU6caGMzYcOXjUl59AJIaV1z35MmTtGfPnkb8mVz1fKLnDZf7upY184CqzzmLrxMnTkR5QX3lrR6nur0+vqNe74vJSuUhzkF6rlJf13vs2LEm36scwjFk+sGVWZ7yooVYH/z6YNO/dILBqo/cZEAs3hwU7CB21pNPPkm33XZb6cnXFCi2g3+uu+66SBT0APnxj39Mt9xyC505c6ZJ5LhPfHGC1gNECYtPsUtKrvrHmbJgMWt9MLYyKfO9n332WbriiisaExYlrq+++mrEjhPb008/HU3YFEdmefPNN0e2c3+U+PLvfPmcQPC9H3roIXrXu97V+BhYvq8uxGyD+YUpoQixSlJ6DHISDkWI4+zjybn6O39fepytug/yJFKXOub3t58+fTry98TEBG3btq0harpNcRNeFpM77rijZZMfMwbjxp8qwzGhfy+9ynG+PvbYXACoCcTmzZsbuUHXBXPCoASaP6IZQuwQzWbC18HqwNlBKsC5jkp4DrfKVTQpcabNuMxvrWJ7VTCzEXqA+PiGq7QZpnpN537xxRcTJ4NLLrmELrvssiiZtDKhMQNOrK+//nojgSl/s5iyLaYQq37ocaFm87kc7VhJ+f/yyy+nN998M0oSEoVYTcK4+9dff31wQqzbx3GpxqPaQdMnOvo4a0UsmJNZFULmmFY2X3XVVatE2jHsSikeJ8Q8/ng1pxYFSUJcigEZjej8mPGLL75Ir732WrRTw7lKn+iYQqx0AStiR09lbU2rVYW+IjZXnI63tC6eluTThCpOXFXA6LN6NsScPVsbZ1nQ5Ktv2+qD7fjx43T11VfTCy+80NhajVvRWd7WqZjipSpxMmB/8yr5hhtuaFoF8U4Ib+urbbRWrtz1TqmBvmPHDnrwwQdpYGCA9Ali0mMVrIizQyNt14hfe+yxx6JG7rzzzsaqk/9vbl1n36lYCf3RlP5YRbdfX7nz3ULYcYgTYraNt/T1Ld/e3t5oV0nFsu/HaMobOj/eBXvPe95Dzz//fDRJX7duXRND/bsRuD62pnPGdNzzExUM7AT1jFg9g+GZbqsGXNoMm21U26Rm17OEWH9G7PPZNtuVJlTKTh6APJPk7TFOFLt376bHH3+8aXstp3utqik7Nm3a1BBdXqFzItAnLuqZr3qGyM9nuU47viXMTBYcC2yvlK1pPQbVc792TWrMIDGfEZvPJfVHPapu0urUKgALFjK3T5N27+Ier3Hc6LmtoClW1ZOE+NZbb40et/FEmONYCbFqlOu99NJLjXMkVjfLUUjFoZ6H1JkWlavUmRu9L2k7jznMyFWlMs+I9WSQtPJNE8Fc9BIqpR1YShv4tlvT586da8xAfR0sSkuu+vbqlVdeGc1+ObA3btxI/Gx2165dpT9zj0OteHEi4B0C9dyXt6Leeuut2Gc9Kqndfffd0bNaXpG2YjsybtbOqx5+9MC7DWqbOumRQ2grYj3uQhLitOd7Jtt2PZ7QY9mctOsHyZSgxdnZDtuThFg9kmLbL7300mgcmucsWrUIMvOQeubLj4JUrmL+Zl/idh595da4XFYZIdYFjlfEfJkHXtQMVD+s5evAQ9xhLd4yvf3221cd1vrRj34UbaWaJ5JDPKylVsssIO+88w6xoLGQJR2cKnOCk7aDoLbB1CpIX3k+8cQTEV+204wT87AWrzTMuCmzD+YzKHP7DkKcn3bW8z2Tbasm5nFxyys0Fit9tcu7OHGH+bg+28onvPV3J/h+PGXanSbE5nY794Xz3V133RUdilUrZp8HIRUn/QCnmujoucoUYqyI84+5aOtUf/uSvk2TdpDJ3L7yucWrP+/T3xph2m779iV9tu97Sy3ubQs6Kx6U58+fb5w4Vlz37dvn9dSxHjK6n82VhZ6UeVastlTN7Tz9WVGr3r6k+9HcnjSfESubkt5uUWAIOVdNErq08xrONylQwUWIzbcQ8m1btdVr8tLHlbJr/fr1Te8EYPvMty+1Il51d6QJsW6f6o8+tlr5nJjHup6HzFylhFh/65o+gdcfv7SKsdgVcYHxiqogAAIgAAIgEAwBCHEwroAhIAACIAACdSQAIa6j19FnEAABEACBYAhAiINxBQwBARAAARCoIwEIcR29jj6DAAiAAAgEQwBCHIwrYAgIgAAIgEAdCUCI6+h19BkEQAAEQCAYAhDiYFwBQ0AABEAABOpIAEJcR6+jzyAAAiAAAsEQgBAH4woYAgIgAAIgUEcCEOI6eh19BgEQAAEQCIYAhDgYV8AQEAABEACBOhKAENfR6+gzCIAACIBAMAQgxMG4AoaAAAiAAAjUkQCEuI5ed+wzf43gk08+SR/4wAfo9OnTjrVRvC4EOD5uu+022rBhQ126jH6CQCkEIMSlYKx2I5OTk9F3DF977bXV7ih6V4jAr371K3rhhRdoYGCgUDuoDAJ1IwAhrpvHc/SXV8G33HJLjpqoUjcCiJW6eRz9LYMAhLgMihVv46tf/Srxj4/rb3/7Gw0PD9NnP/tZuvHGG33cAm3mJPD5z3+efvOb32TW/uhHP0oPPvhgVM5nrGQaggIgIJQAhFio41pptkqu586dozvvvJN++9vfNm6/d+9eGhsbo0suuSSXSRDiXNhaUun666+nM2fOZN5LLwchzsSFAiCwigCEGEGRSUAX4oceeoi+9rWv5RZe82YQ4kz8bSvwxS9+kXbs2EE33XRTog2/+MUv6PHHH6fvfOc7WBG3zVO4sXQCEGLpHmyB/VlCvLCwQF/+8pcjS44cOUKf+tSn6MCBA7Rv375o9fzLX/6SrrnmmmgL+q233qLHHnssKvvDH/6Qbr/99qat6YMHD9L9998fvf71r3+d7r333qbXdeFev359Y4XO9zx27Bh1dnZG/37mM59ptMG24Gom8Mgjj9Du3bub/mj+jUX2vvvuowceeCBWjONex4oYkQYC7gQgxO7MalcjbWuaxbSvr4927doViS8/52Ux/dOf/hRtWf/xj38kXkWPjIzQ/v37o4TOZXmbm9v91re+FZXnZ8R8/exnP4va4Yv//olPfKLp71yP2xsaGqKHH344EmreFn/mmWeiulz+D3/4Q3QPvQ08f/5H2LLg8slmFmI+Ec8X//79738/+r8u0ElinPR3CHHt0gM6XAIBCHEJEKvehO2K+Bvf+EZjRcpMlODqQqwOZfHK9itf+UpU5nvf+14kxEpIlWgqceVDQ1/4whci4Z6eno5wX3HFFfTxj3+8CT0/r+b3sLKA6xdPFpQwV91Xtv1Twsv/XrhwIRLhz33uc8QibV6m6KatlCHEth5AORD4BwEIMaIhk0C7hZhXyLzd/Ne//pVeffVVuvvuu+n8+fNNq2fVCbWKxgo4062NVTCXTBJh1Yr+LDjt2TGEOJs7SoCASQBCjJjIJOBDiJO2pn/wgx9EW9p88TNlfSubT2zfcccd0dY1P5dWq+Srrroq+v8TTzxBmzdvJtWG2rLmtiDM8W7+0pe+FL3w7W9/OzMO1OnotNPUEOJMjCgAAqsIQIgRFJkEst6+xMLIK1GbrWk+zMXXRz7ykejQ1vvf//7Uw1rqeXHc6Wrz7VR8uEutntVhLb7XT3/6U/rJT34S2ccXHywzf+dDXrjSCUCIESEg4IcAhNgP10q1WsYqp+jblNQhrTLfOlUpJ7WgMxDiFkDGLWpJAEJcS7e7dToEIeYV95VXXolDV26uK7W0+qQt/ZO0zBuUESulGo3GQEAAAQixACe120Qk13Z7QM79EStyfAVLwyEAIQ7HF8Fawm9t4UNQH/vYx4K1EYa1n8Bzzz1Hr7zySnQCGxcIgIA9AQixPavalnzjjTeiA0/4PuLahoBVxzk+Pv3pTxN/4hkuEAABewIQYntWKAkCIAACIAACpROAEJeOFA2CAAiAAAiAgD0BCLE9K5QEARAAARAAgdIJQIhLR4oGQQAEQAAEQMCeAITYnhVKggAIgAAIgEDpBCDEpSNFgyAAAiAAAiBgTwBCbM8KJUsgMDU1FbXC32HM1+LiIvHnT/NXGPKlfu/o6Ij+z985fOrUqej3tWvXRt9p3N3dTbOzs3Ty5Enas2cPrVmzplG2t7eXenp6SrC0uQnTbvUq//3o0aONwvy9y3x/s/zMzExUjj8Lm/u2srJC4+PjEQdf9vL9lD3KQObNn1LGXxfJ3+k8Pz9Po6OjtLS0FBXp6uqKbDxz5kxTv7Zu3UqDg4Olc+UGmQ1/vaXevvIvf9HHN7/5TZqbm2uKgXXr1kX9UH/fsmVL1B/+KFRmz79zXMTFSVbscMzpccT2HTp0qNH3/v7+yG967Kp4TYoTL+DQaGUIQIgr40oZHXERYk6IfKkEzQn02WefpbvuuisIIea+cJLWk/7hw4fpnnvuiZK0Lgj8+4kTJxoTibgkXqYH+X7Mir+3WRc4/jt/lSRfPIlhITYnNPya6SfTF2XamiZo/PnW5uSM723WYft4EnHrrbfSxMQEbdu2LZqwmaLKdV2EOG4CxV/Jyd8CxpdpG4S4zMioT1sQ4vr42mtP/+0/nkls/7/+88bGa7ZC/NZbb8UKhGooK5nadvbN+69JLPqer/93qt38dY0DAwNRwleX6p8uIBdffHH0fcr8tYyXXXZZtJqKWwXa2Pzoo48mFtu5c2eTHcvLy/T66683RIlX4SxSvALn+7sIMQtfXH8zbf6/FyUX+dcLjdd0wVR2spjyytdGiHWe6vdPfvKTsTGUFTvKFv56TV3UzY5gRZzpfRSwJAAhtgSFYukEXIRY38rlVtV2qL7C4GRpblfqFvDr+paqes3cis3yW14h5vtPTk5GX+GotiX5XrogqITOQn38+HG6+uqr6YUXXohWqHlXTi5CrPedxV/tKNxwww0NgTK3ptUWdJx9cavLLL5kKcQ6N10oeTIRtwXNf9cFOk7I2baNGzc2HoPok7i02NH9FjcJUO2obX61Pa7+rrauM9mgAAj8nQCEGKFQCgEXIeYbZj0j5meUnOBYtPRndOpZYNyWah6h8CnESsx4osGTCt7O5MS+e/duevzxxxsrVRcHuArxpk2bGqLLq3J+9skTB7Udbbs1zTbm4WsrxPrqkn2vYiRpC98UQVP8zC1lcxKXdr5A9ZM5qckW11cTAnVWIW61nneC5RIDKFs9AhDi6vm0LT0qW4jjtqb1lVK7hThpq1ZPxMreyy+/PPoKR94S5iTPqzR+Trtr167GQTNbp7kKsXpmevPNN0ercD4Up7O1FWLfW9NK6HnX4Pnnn29MUtKEWK1WuT/m7kTc9rO+IrYR4rit6axtcwixbSSjnE4AQox4KIVA2ULMz1X5VDF/gYB+WCttJZdnxZZ3RayEg//V7VOHtXg7WonXO++8Q3fffXf0LDnpEJWtE1yFmHce1MlutWrMmtCwLaUd1rLcmuZ78iqWv+mLvzxCnYa3EWJeuarDWmqnpQwhVqff+dS+ftpdPTfGitg2alEuiwCEOIsQXrciULYQx719iQ2JE5Mib19yEWL92bayI+ntVQoav37+/Pmmk9X8fHLfvn253raUR4jN1awpxPrzUrXt+vLLL5fz9iUHIVbbzfycWn90oT8jZq58DoAnNfrzW/OZfVlCrCYI+tuX1OMR8zl13ATGavCgUO0JQIhrHwLlALAV4nLuVl4rtkJc3h2LtWQrxMXuUmJtByEu8a5oCgREEYAQi3IXjAUBEAABEKgaAQhx1TyK/oAACIAACIgiACEW5S4YCwIgAAIgUDUCEOKqeRT9AQEQAAEQEEUAQizKXTAWBEAABECgagQgxFXzKPoDAiAAAiAgigCEWJS7YCwIgAAIgEDVCECIq+ZR9AcEQAAEQEAUAQixKHfBWBAAARAAgaoRgBBXzaPoDwiAAAiAgCgCEGJR7oKxIAACIAACVSMAIa6aR9EfEAABEAABUQQgxKLcBWNBAARAAASqRgBCXDWPoj8gAAIgAAKiCECIRbkLxoIACIAACFSNAIS4ah5Ff0AABEAABEQRaAjxK6+88vRFF110iyjrYSwIgAAIgAAICCdw4cKF0/8fjl6Vc2owNg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AutoShape 13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AutoShape 15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AutoShape 17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AutoShape 19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AutoShape 20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blob:https://web.whatsapp.com/ac12c0a0-97f0-44a8-b73a-bffab0cdf08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WhatsApp Image 2024-08-31 at 8.05.3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1" y="1447800"/>
            <a:ext cx="7696201" cy="44958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3791712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most of the employee performance is better . It is shown as pivot table by using column chart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AutoShape 1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data:image/png;base64,iVBORw0KGgoAAAANSUhEUgAAAeIAAAEiCAYAAAAlAdEXAAAAAXNSR0IArs4c6QAAIABJREFUeF7tnX+MVdW59x8bG8C3ZAQG1HmNY5E4r5ROaR0FRbjactMxDX+MJvoKdcqMmSDSOk5uMYSG/iKdWOnNODSFkokOhWqjCZKWNE5ysXJV5IfTWzpB9Bg1HbU4wkCd0OpMauSdZ/ddx3XW2b/WPmuds9c+35MYh3P2WvtZn+dZz3f9OmdfQHiBAAiAAAiAAAhUjMAFfOd33nnn/IcfflgxI3BjEAABEAABEKhGAufPnz/gCXEulzt/9dVXVyMDtBkEQAAEQAAEKkbg9ddfJwhxxfDjxiAAAiAAAtVOAEJc7RGA9oMACIAACFSUAIS4ovhxcxAAARAAgWonACGu9ghA+0EABEAABCpKAEJcUfy4OQiAAAiAQLUTgBBXewSg/SAAAiAAAhUlACGuKH7cHARAAARAoNoJQIirPQLQfhAAARAAgYoSgBBXFD9uDgIgAAIgUO0EIMTVHgFoPwiAAAiAQEUJQIgrih83BwEQAAEQqHYCEOJqjwC0HwRAAARAoKIEIMQVxY+bgwAIgAAIVDsBCHG1RwDaDwIgAAIgUFECEOKK4o+++dDQED300ENFF06fPp02btxI9fX1NDY2Rps3b6aTJ0/SwoULqbOzk6ZMmeJb+WOPPUb79++nuro62rRpE9XU1NDExAT19vbSsWPHCsqodYn7LF++nJqbmwON97NZrkvc79SpU3kbRGXiHvPnz6f29vaCtqk3bG1t9ewIsp+vZ1u5Hr9XENsNGzZQY2NjvsjAwADt2rWrqAqZYVBdwkZROMxW9drh4WHq7u6mc+fO5e8t3zOqTr9r5bao7ZQbKN9btUtcJ2IpiLFgIseqanNtbW2Rf/wYxYnXKH/L7bNlO99DtNuPP3/u1490+gTXIewXbZJ9JOpS2arxFGRfdFbCFaYJQIhNEzVcH3fqX/ziF3nR9atedOyLLrqI3n///cBrRUe85JJL6MMPPywSYrnjijr5fkKw4wgxJ4gjR44U2CASw5tvvpl/XyQrNcmzUOzdu7dokBEm/kGJJ8oVfmyFUMl28Xs8eBEcgkRd9ZNooyxUcW0VdqhiKRKw/L5fnX7M2W7B93Of+xx94QtfCByk8H1eeeUV+vvf/04tLS1FAy855uRYktnIgxNVrKPEYtGiRQW2cV1sOw8y+cUDRz8Rj/K5LITcX0zaLg9QBLt169YVDOqChFgW8LA+cemll3ptlwexzLKvr49WrFjhDcz92Pr1N35vcHAwMAbisMQ1ZghAiM1wtFaLjhBfe+219Mc//pHEbFI1SgiKuE6dEauJTXRekfSjhFgVUfn+Ijnwe3IylROKOhsOS1p+desmZj+2qp28spBUiNlGFrTR0dH8KkUcIVa5q37kOk+cOBE6kOIyYuAli4EcAwcOHPAdtAk/iDjxGwSxjbxKwKLBAxA/wRF8v/jFL9JLL71EcQcPIkaCVnXiMAzrkDZsF/cT7O644w5ivn4xGdSP/GbFap8QPvUbHAkb/PioMWMtYaHiRAQgxImwla+QjhBzwuTlaTlJqwmCr+GXPMOLmp2ITh8mxH4C5jcQkGe76ijdT8ijxJ/vkTQxB7FVk1ZSIfZjEsfWqKSpCnVQnX6CLtoiBNQvoYtr7r//ftq6dau3vC9vRcj3W7VqVeDsVPBlkWbRnjNnTuiAJGoAEiY0cXukLdvF/eVYOXTokO9KSlhMR/UJCHFcT7t1HYQ45f7SFeJrrrnG21dUZyhyPa+++mosIdaZEcdJEOo1slCtXr2aHn744aLZfLmF2OSM2G85MEqI/VYF1BBVrwlbmlb34WWh2LNnT8FsXR3U3H777d7ZA1WI1Zl20EqIHHNsM591ELPiUmZtUQzDurQt2/0GhEF9Iu6A1q9PyPvnQXv3YUvT2BdOZ8KHEKfTL3mr4hwCkjv2Lbfc4s1Q5OU9tWOqMzy/jivqlGcxYQkkiRCzjfI+qrq3zJ/LB9FkV/kd/lIPm0UlnbA9YnkZNeiwlnyNn5/CDlYFLaOXIsRq+/0Stex79pksjsIfYq/74osv9hViNX6CfC/zFXubIi75/+o+b9RKgDoj1vU3l7dlO9etinzQKlHU4FK3TwQdCFRjTI7jqL6R8rSYOfMgxCl3qe6MmJcQ1RmK3yzAb2k6KpHbEGJ5hO93+jYqafnNROK6NK54Jlma9psNy7aqrMXJYiF+Qfv88uBEXKMOpPz2GgUTuS38Hs945XvJe9rj4+NFQuwnLn6DNlXU+RCRzEQMGGWx0BVi3TMBNm0XIi9vvfB7focXo2I6qk8IX8qDVL9T5UF8ZEEOmlXH7UO4zgwBCLEZjtZqSSLE6qxKPTAUZ0bs1yBTQhy2bM4JW35FJa1ShTjqRLrfLMqPTdDsWk3MUcuqOjNisWQctqKhCrrqe3nQxu2StzX82AfNfv0ER2UiDxAefPBB2rlzZ8FhJttCbNP2oNmv34AsTkzH6fciDuUZNH9VLyrG5D4jf5PBWhJDxZEEIMSRiCp7QZwO6dexRVLzO3BjQ4jjCEicvcQsCbFf4o9KknEOvcU9rOUnbGFLsxzp8kqJX1wFLdOLXiLPsPxiVzC59dZbiZOPPGsL+sqW2gOjGAb1WJu2+33nW7ZD3koxLcRqzPB943y9K+7huMpmwOq4O4Q45X5OKsSik82bN6/ou8U2hJgx+s2KBN4woQ5rY5yklTQxx2Fbyow46anpMEHSqdMv0Qb5nr9/zt8Zlr+/q7IPGyT4fRbEV8SJ+l3mOIO5pCsgtm0P++qe+lmcmI4bmzIP/lvne9YQ4vQkfwhxenzha0mcDunXscP2mWwJsbCDfwlK/OoXN0q8z3/7/ShGVoVYiDh/dSfstHDQjI/3kf2+e6suJwYNRPz2bv32u0VCVn8BS42rqMStDiCC/CrPHtVzAeoyq2DD7zNHjp+pU6fGmvHJXG3aHjWAEO0Vg5xShJgZc1vkX89TuavxIO7HqxXiF+OC9vVTng4zax6EOOWu9TtQJEyO+qGNoJlVqULM31WWX2oC91sCjPqpyaC92qBT03x/Uac86FDdGfaTn3EGObKYqnXL7Y4SHZGEdWbvfr73a09YneoqhZ8QByVlVTCi9nBVwQnjK2Ik7ICeHGdxf+IyyN82bY8SefXwHMeR+EnaoH4Uxk79eUu1//nFg9/SeVifTHlazJx5EOLMuRQNAgEQAAEQcIkAhNglb8FWEAABEACBzBGAEGfOpWgQCIAACICASwQgxC55C7aCAAiAAAhkjgCEOHMuRYNAAARAAARcIgAhdslbsBUEQAAEQCBzBCDEmXMpGgQCIAACIOASAQixS96CrSAAAiAAApkjACHOnEvRIBAAARAAAZcIQIhd8hZsBQEQAAEQyBwBCHHmXIoGgQAIgAAIuEQAQuySt2ArCIAACIBA5ghAiDPnUjQIBEAABEDAJQIQYpe8BVtBAARAAAQyRwBCnDmXokEgAAIgAAIuEYAQu+Qt2AoCIAACIJA5AlpCrD6QmmmIh9PLn7W2tlJzc3PmYKFBIAACIAACIGCagJYQyzcfGxujHTt20Jo1a2h4eJgGBgaos7OTxsfHqaenh9ra2qi+vt60vagPBEAABEAABDJFILEQDw0N0eDgILW3txPPhpuamqixsdGDo/47jNj2w2doywuj9Pbf/kn1Mz5L65fNpnsXzcwUZDQGBEAABEAgmwRMaFgiIZ6YmKC+vj5asWKFN+v1E+K6urrI5elfHjlLPS+eoY7rL6GG2qmUO/0R9b18ih5YMpPWLp6VTa+hVSAAAiAAApkgYErDEgkxL0Xv27ePOjo6aMqUKUVCzMvU/IraJ75qS47WLrqUGmZPyzslNzpO2w6/R2+tb8iEo9AIEAABEACBbBIwpWGJhDhqKTru0vSFG4/T3ruvLvJQy+4cnVg9JZueQ6tAAARAAAQyQWD+zolJDSueNLbsfp0+7l4Qu43aQsyz4f7+furq6qKamhrvRrxfLA5rjYyMFH0eZM3cyRnxfYsv85alxYuXp7cfGaE3MSOO7URcCAIgAAIgUH4CpjRMW4hZcE+ePOkd0pJf8teXxFeaorDwJvcjB89Sx3VzvOVpXpbuO/o+dd00Cwe2ouDhcxAAARAAgYoSMKVh2kJsutW82b3l+dM0PHlq+go+Nb20Fge1TENGfSAAAiAAAlYImNCwiguxFTKoFARAAARAAAQcIQAhdsRRMBMEQAAEQCCbBCDE2fQrWgUCIAACIOAIAQixI46CmSAAAiAAAtkkACHOpl/RKhAAARAAAUcIQIgdcRTMBAEQAAEQyCYBCHE2/YpWgQAIgAAIOEIAQuyIo2AmCIAACIBANglAiLPpV7QKBEAABEDAEQIQYkccBTNBAARAAASySQBCnE2/olUgAAIgAAKOEIAQO+IomAkCIAACIJBNAhDibPoVrQIBEAABEHCEAITYEUfBTBAAARAAgWwS0Bbi4eFh6u7upnPnzlFdXR1t2rSJampqSH4ecWtrKzU3N2eTGFoFAiAAAiAAAgYJaAnx2NgY9fT0UFtbG9XX1+fNGBoaooGBAers7KTx8XHfawzajKpAAARAAARAIDMEtISYBXdwcJDa29sLAPBsuKmpiRobG7331X+H0dp++AxteWGU3v7bP6l+xmdp/bLZdO+imZkBjIaAAAiAAAhkl4AJDdMSYp717tq1K0904cKF3iz48ccfLxJiXraOWp7+5ZGz1PPiGeq4/hJqqJ1KudMfUd/Lp+iBJTNp7eJZ2fUcWgYCIAACIOA8AVMapi3ETI4FdmJignp7e72/eZYsz4hZsMV1YaSv2pKjtYsupYbZ0/KX5UbHadvh9+it9Q3OOwkNAAEQAAEQyC4BUxqWWIgZrRDckydPJlqavnDjcdp799VFXmrZnaMTq6dk13toGQiAAAiAgPME5u+cmNSw4kljy+7X6ePuBbHbpyXEQYey+BCXOKw1MjJC/f391NXV5Z2mDnvNnZwR37f4Mm9ZWrx4eXr7kRF6EzPi2E7EhSAAAiAAAuUnYErDtISYmxn0NSX5/Q0bNuQPboWh4U3uRw6epY7r5njL07ws3Xf0feq6aRYObJU/pjJ9xyeeeCKwfStXrsx029E4EAABOwRMaZi2EJtuDm92b3n+NA1Pnpq+gk9NL63FQS3TkFEfQYgRBCAAAjYImNCwiguxDTCoEwRUAhBixAQIgEBaCUCI0+oZ2GWUAITYKE5UBgIgYJAAhNggTFSVXgIQ4vT6BpaBQLUTgBBXewRUSfshxFXiaDQTBBwkACF20GkwWZ8AhFifGUqAAAiUhwCEuDycY90FYhELU6KLwDYRNhQCARAoAwEIcRkgx70FxCIuKf3rwFafGUqAAAiUhwCEuDycY90FYhELU6KLwDYRNhQCARAoAwEIcRkgx70FxCIuKf3rwFafGUqAAAiUhwCEuDycY90FYhELU6KLwDYRNhQCARAoAwEIcRkgx70FxCIuKf3rXGLrkq36nkAJEAABlQCEOEUxgQRszxkusXXJVnseQ80gUD0EIMQp8jUSsD1nuMTWJVvtecxOzWBrhytqLY2AlhAPDw9Td3c3nTt3zrvr8uXLqb293fs76PGIpZlXXaWRJOz52yW2Ltlqz2N2agZbO1xRa2kEtIV437591NHRQVOmTMnfeWhoiAYGBqizs5PGx8epp6eH2traqL6+vjTrqqw0koQ9h7vE1iVb7XnMTs1ga4crai2NgBEh5tlwU1MTNTY25mfH8r9LM7F6SiNJ2PO1S2xdstWex+zUDLZ2uKLW0ghoC7G8NL1hwwZPfP2EuK6ujpqbmyOt2374DG15YZTe/ts/qX7GZ2n9stl076KZkeWyeAGShD2vusQWtiIO7BFAzaYJmNAwLSGWG8D7xVu3bqX777+fnn322YIZMS9T8ytKiH955Cz1vHiGOq6/hBpqp1Lu9EfU9/IpemDJTFq7eJZpXqmvz6UEnHqYioEusYWt9qLLJbb2KKBmUwRMaVhiIZ6YmKC+vj5asWJFkRCrM+SgRl+1JUdrF11KDbOn5S/JjY7TtsPv0VvrG0yxcqYeJAl7rnKJLWxFHNgjgJpNEjClYYmFmGfE/f391NXVRfy3OKw1MjKSf7+mpia0zRduPE5777666JqW3Tk6sfrTw2AmwaW5rsHBwUDzeM8dr+QEXGILW5P7OaqkS2yj2oLPK09g/s6JSQ0rnjS27H6dPu5eENtALSGWv6I0ffp02rhxY/5ktPyZ2DuOsmLu5Iz4vsWXecvS4sXL09uPjNCbmBEX4Fu5cmUUTnweQgCzTDvh4RJXJuCavXa8hlpNETClYVpCbMp4UQ9vcj9y8Cx1XDfHW57mZem+o+9T102zqvLAFpKE6Qj7tD6X2MJWxIE9AqjZJAFTGlZRIWYgvNm95fnTNDx5avoKPjW9tLYqD2phtG6yexTXBXGzw9clruhjdmKg2ms1oWEVF+Jqd6LcfpeSmku2upaAXWLrkq2uxYFLuRFxUJq3IMSl8TNa2qVgdslW1xKwS2xdstW1ODCaXCxXhjgoDXDmhdilAIGtpQVzWGmwtcPWJa4QYjsx4CLXtMUthNhebGrXnLbgyIqwuZYoEAfaXSd2AZfYxm5UCi50jWva7IUQpyCIhQlpCw4IcWWCA3Fgj7tLbO1RMF+za1zTZi+E2HxMJq4xbcEBIU7sypIKIg5Kwhda2CW29iiYr9k1rmmzF0JsPiYT15i24IAQJ3ZlSQURByXhgxDbwxdYs0sxm8atKghxBYI26JYuBbNLtqax42VlkIM4SFECqaApiIPS4EOIS+NntLRLweySrRBio2FaUBniwB5bl2pGHJTmLQhxafyMlnYpmF2yFUJsNEwhxPZwOlsz8kFproMQl8bPaGmXgtklWyHERsMUQmwPp7M1Ix+U5joIcWn8jJZ2KZhdshVCbDRMIcT2cDpbM/JBaa6DEJfGz2hpl4LZJVshxEbDFEJsD6ezNSMflOa6REI8PDxM3d3d1NLSQs3NzZ4F8vOIW1tb8++XZl7ppV0KENhaur+DagBbO2xd4uragMyOx+zUijgojau2EE9MTFBfX59313nz5nmCOzQ0RAMDA9TZ2Unj4+PU09NDbW1tVF9fX5p1Bkq7FCCw1YDDA6oAWztsXeIKIbYTAy5yTVvcagsxC678YiHm2XBTUxM1NjbmZ8fyv8Pczw9W3vLCKL09+Tzien4e8bLZdO+imcYiJm3AwxoGW425vagisLXD1iWuLgqGHa+Zr7Wa48CEhmkJ8djYGO3Zs4dWrVpFzz33nOfNICGuq6uLXJ7mByr3vHiGOq6/hBpqp1Lu9EfU9/IpemDJTFq7eJaRaHEpQGCrEZf7VgK2dti6xBVCbCcGXORqKm5NaZiWEMszXzEz9hNi+bMw11+1JUdrF11KDbOn5S/LjY7TtsPv0VvrG4xEjSngRoyJqAS22qMMtnbYusTVRcGw4zXztVZrHJjSsNhCzHvDvb29dOzYsQIv8sGskydPJlqavnDjcdp799VFUdGyO0cnVk8xEi2Dg4OB9fDyeZpesNWeN8DWDluXuDIBl+yFrXZi1mQczN85MalhxZPGlt2v08fdC2I3ILYQqzXKs175sNbIyAj19/dTV1cX1dTUhBoyd3JGfN/iy7xlafHi5entR0boTcyIC9itXLkytlPLcWG1joDBtpAA4sBeRLjE1iVbTa6MmNIwI0LMDZO/vrRhw4b8wa2wMOVN7kcOnqWO6+Z4y9O8LN139H3qummWsQNbLgUIbEVSM5kk7NH8tGaXYhZs7UVEtcaBKQ1LLMSmXMqb3VueP03Dk6emr+BT00trjR3UQscz5aXieqq149kj6qa4IQ7sRYRLbF2y1bQumNCwiguxvTD+V80uBQhstRcNYGuHrUtckQ/sxIBrXNNoL4TYXmxq1+xSUnPJ1jR2vLDgcImtS7YiDrRTUuwCiIPYqHwvhBCXxs9oaZeC2SVbkYCNhmlBZYgDsHWtf6XRXgixvX6kXbNLSc0lW9PY8TAj1u4eRgq4FLew1YjLfStJG1sIsT1fa9ectuDIilhAiLVDMXYBl2IWcRDbrdoXIg60kRUUgBCXxs9oaZeC2SVbkYCNhimWpu3hdJYt8kFpQQEhLo2f0dIuBbNLtkKIjYaps2KBOEAcCAJpy18QYnuxqV1z2oIDS9PaLjRSAHFgBKNvJWBrh61LXNM4IIMQ24nLRLW6FMwu2ZrGjpeVQQ7iIFFXj1XIJbYu2ZrGfAAhjtUlynORS8Hskq1p7HgQ4vL0KfUuLsUtbLUXI2ljCyG252vtmtMWHFkRCwixdijGLuBSzCIOYrtV+0LEgTayggIQ4tL4GS3tUjC7ZCsSsNEwLagMcQC2rvWvNNoLIbbXj7RrdimpuWRrGjteVlYbEAfa3Tx2AZfYumRrGvOBlhBPTExQb28vHTt2zAsm+XGH8mMQW1tbqbm5OXbA2bzQpQCBrfYiAWztsHWJaxoTMAZkduIyqta0xa2WEA8NDXnta2xspOHhYdq3bx91dHRQLpejgYEB6uzspPHxcerp6aG2tjaqr6+P4mH987QBR8ez7nLfGyAO7HB3iSuE2E4MuMY1jfZqCbHsRhblwcFBam9vJ54NNzU1eQLNL/Xf9twfXbNLiQK2Rvsz6RVgm5RceDmXuKYxAWNgbicuo2pNW9xqCbG8NF1XV0ebNm2impoaXyHmz+MsT28/fIa2vDBKb//tn1Q/47O0ftlsunfRzCiOsT9PG3B0vNiuM3oh4sAoznxlLnGFENuJAde4mrbXhIZpCbHsRl6a7u/vp66uLtqzZ0/BjJiXqfkVJcS/PHKWel48Qx3XX0INtVMpd/oj6nv5FD2wZCatXTzLSNS4lChgqxGX+1YCtnbYusTVdAK2Q/TTWl1i65KtJuPAlIYlFmKeHff19dGKFSvo2WefTbQ0fdWWHK1ddCk1zJ6Wj77c6DhtO/wevbW+wUicuxQgsNWIyyHE9jAW1exSzJpMwOVA7BJbl2w1GQemNExLiJ9//nnvABb/J8+I+W9xWGtkZCQ/U+Zl67DXhRuP0967ry66pGV3jk6snmIk1nkfO+jF+9ppesFWe94AWztsXeLKBFyyF7baiVmTcTB/58SkhhVPGlt2v04fdy+I3QAtIWbB7e7upnPnznk3CPr6kvx+mCVzJ2fE9y2+zFuWFi9ent5+ZITexIy4AN3KlStjO7UcF1brCBhsCwkgDuxFhEtsXbLV5IzYlIZpCbHpkONN7kcOnqWO6+Z4y9O8LN139H3qummWsQNbLgUIbDUdYZ/WB7Z22LrE1WQCtkPT3UFOtcaBKQ2rqBBz2PFm95bnT9Pw5KnpK/jU9NJaYwe10PHspYtq7Xj2iGLQALYQ4nLEgGldMKFhFRdi2+BdEgzYai8awNYOW5e4mk7AdohiQGabaxrjAEJcDq/HvIdLSc0lW9PY8cJCwiW2LtmKOIiZiBJchjhIAE0qAiEujZ/R0i4Fs0u2IgEbDdOCyhAHYOta/0qjvRBie/1Iu2aXkppLtqax42FGrN09jBRwKW5hqxGX+1aSNrYQYnu+1q45bcGRFbGAEGuHYuwCLsUs4iC2W7UvRBxoIysoACEujZ/R0i4Fs0u2IgEbDVMsTdvD6Sxb5IPSggJCXBo/o6VdCmaXbIUQGw1TZ8UCcYA4EATSlr8gxPZiU7vmtAUHlqa1XWikAOLACEbfSsDWDluXuKZxQAYhthOXiWp1KZhdsjWNHS8rgxzEQaKuHquQS2xdsjWN+QBCHKtLlOcil4LZJVvT2PEgxOXpU+pdXIpb2GovRtLGFkJsz9faNactOLIiFhBi7VCMXcClmEUcxHar9oWIA21kBQUgxKXxM1rapWB2yVYkYKNhWlAZ4gBsXetfabQXQmyvH2nX7FJSc8nWNHa8rKw2IA60u3nsAi6xdcnWNOYDLSGemJig3t5eOnbsmBdMQc8jbm1tpebm5tgBZ/NClwIEttqLBLC1w9YlrmlMwBiQ2YnLqFrTFrdaQjw0NEQnT570RJb/HhgYoM7OTsrlcvm/x8fHqaenh9ra2qi+vj6Kh/XP0wYcHc+6y31vgDiww90lrhBiOzHgGtc02qslxLIbh4eHqb+/n7q6umjPnj3U1NREjY2N3iWPPfZYwb/D3M8PVt7ywii9Pfk84np+HvGy2XTvopnGIsalRAFbjbm9qCKwtcPWJa5pTMAYmNuJy6haTcatCQ1LLMQ8Ix4cHKT29vYi4WUhrquri1ye5gcq97x4hjquv4QaaqdS7vRH1PfyKXpgyUxau3hWFMtYn5sEHuuGJVwEW0uAF1EUbO2wdYkrhNhODLjG1aS9pjQskRCPjY3Rjh07aM2aNVRTU1MkxLxkza+ofeKrtuRo7aJLqWH2tHyE5EbHadvh9+it9Q1GosalRAFbjbjctxKwtcPWJa4mE7AdmoW1usTWJVtNxoEpDdMWYnFgi0U2aCk67tL0hRuP0967ry6K6ZbdOTqxeoqRWOdZe9CLl9PT9IKt9rwBtnbYusSVCbhkL2y1E7Mm42D+zolJDSueNLbsfp0+7l4QuwFaQswz4c2bNxOfihYizHeSD26NjIzk9455thz2mjs5I75v8WXesrR48fL09iMj9CZmxAXoVq5cGdup5biwWkfAYOvurM3kTAhxgDhgAqY0TEuIecl5165dBR4QX2HiWfD+/fu9z+SvNYUFLG9yP3LwLHVcN8dbnuZl6b6j71PXTbOMHdhySTBgq730BrZ22LrEFUJsJwZc42rSXlMapiXENtzIm91bnj9Nw5Onpq/gU9NLa40d1DIJ3Ebb1TpdSmou2Yo4sBe9iAOwda1/mbbXhIZVXIjthfG/anYpUcBWe9EAtnbYusQV+cBODLjGNY32QojtxaZ2zS4lNZdsTWPHCwsOl9i6ZCviQDslxS6AOIiNyvdCCHFp/IyWdimYXbIVCdhomBZUhjgAW9f6VxoSACtnAAAaWElEQVTthRDb60faNbuU1FyyNY0dDzNi7e5hpIBLcQtbjbjct5K0sYUQ2/O1ds1pC46siAWEWDsUYxdwKWYRB7Hdqn0h4kAbWUEBCHFp/IyWdimYXbIVCdhomGJp2iDOs9//SmBtA//nu4Gf4XcFSnNC2vIXhLg0fxotnbbgwIzYqHtjV4Y4iI1K+8K0sYUQa7vQSIG0xQGE2Ihb41eCjheflckr09bxsjLIcYlrGldGkA9M9vL4daUtbiHE8X1n5Ep0PCMYtStJW8eDEGu70EiBtMUB8oERt2pXkrY4gBBru7C0Auh4pfFLWjptHQ9CnNSTpZVLWxwgH5Tmz6Sl0xYHEOKknkxYDh0vIbgSi6Wt40GIS3RowuJpiwPkg4SOLLFY2uIAQlyiQ3WLo+PpEjNzfdo6HoTYjF91a0lbHCAf6HrQzPVpiwMIsRm/xq4FHS82KqMXpq3juSTEWYlZZp62OMgK27RxjUoeabNXW4gnJiaot7eXamtrqb29Pd9e+TGI/Lzi5ubmKBZl+TxtwNHxyuL2opukLQ4gxIgDJoB8gDhgAlpCPDw8TFu3bqWlS5fS2bNn80I8NDRE/Kzizs5OGh8fp56eHmpra6P6+vrKUJbumrYEjI5XmZBIWxxAiBEHaRTif/+Pg4GO+a//XBL4mUv9K40rI1pCLLzAwjs4OJgXYp4NNzU1UWNjo3eJ+u/KdLl/3TVtAQIhrkw0pC0OIMSIAwhxZWIgjbpgTYjr6upiLU9vP3yGtrwwSm//7Z9UP+OztH7ZbLp30UxjHkpbAoYQG3OtVkVpiwMIsZb7jF2ctjhIWz7AjJhI9+dDTWiYFSHmZWp+Re0T//LIWep58Qx1XH8JNdROpdzpj6jv5VP0wJKZtHbxLCOdDx3PCMaiStLGNaqVLtmbNlvTJhZRvsYgJzkhCLGeEJvSMCtCHHdp+qotOVq76FJqmD0tHzm50XHadvg9emt9Q/JokkoiqRnBCCG2g9G3VsSsPdhgG84WQqwnxKY0zIgQy4e1RkZGqL+/n7q6uqimpibU6xduPE5777666JqW3Tk6sXpKwfvrdpwOrOvJ//WdwM/CnmDC+9rlftX++v/CVkvQXWIbhoDPXwS9ELPRweNSHKTN1rA8+4s1swPhpy1mo6LElL3zd05MaljxpLFl9+v0cfeCKDPyn2sJMZ+a7u7upnPnzuUr2LBhg3dIS/76kngvyoq5kzPi+xZf5i1LixcvT28/MkJvKjPisJFaUiHW3QuIak+cz11a5nPJVmbvmr1B8YJZW5yeFHyNS3GQNlsxI9abEetoWFhUawlxad2juDRvcj9y8Cx1XDfHW57mZem+o+9T102zig5sQYhXmsYfWV/akkSUwa7ZCyGO8miyz12Kg7TZCiHWE2IdDUutELNhvNm95fnTNDx5avoKPjW9tNb3oBaEGEIclZbTltSi7IUQJyUUXs6lOEibrRBiPSHW0bBUC3HcrgghhhBHxUraklqUvRDipIQgxLa21bIkxC7lg4ouTet0QwgxhDgqXlzqeGFtwR5xlKchxBDi6BhxKR9AiKP9afSKtAVHVgY47KS0sU0aOBDipOT+Vc6lOEibra7NiLOSvyDEpfV57dIudTyXTqO7loAxI9buOrELpK2PhRmeNlshxPp7xLEDM+RCCLEJihp1uNTxIMQajjV4KWbEpcFMWx+DENvbVsOMuLS+ol06K8DTliRc4+qavdqBPlkAQpyE2qdl0tbHrAjx/14VXO2/nU8MEDNizIhDgycrCThtScI1rq7ZmyQjQoiTUIMQ5wlAiD0ULq3oYWm6tD6vXboqhNjSaJ1hZ0WIqyIOVmJJ0lrMWupjrvUv1+wNEgwIsbaUllagKhKwpSRhLalZFIygaKmKOLDI1aUEbMVWS33Miq2Ig0jRqG4hthTMVvaELAWzlY5nkasVe11iC1u97lX1cWCpj1nhaslWa3Fg0V7MiH0IrKwA8KqYCVnkaiVRQNycEjZrCdilOLDUx6z0L0u2WosDi/ZCiCHEvjGAjmfvlKQVti6JhSVbXUvAVuLAkli4ZKtrcRC2Uoql6SA6JZw8xNK0na9WWOt4lgTDSlKDrfaWpiFudlZGLHG1lg8s2mt9Riw/j7i1tZWam5sjN6h1LrCS1CoAHEvTyb/jaK3jQdzsJGBLXK3FgaV84FLucslW1+LA+ox4aGiIBgYGqLOzk8bHx6mnp4fa2tqovr5eR2tDr3UpQGArZsTWkoQlcbMSs5ZstcYWQmxnQGaJq2txYF2IeTbc1NREjY2N3r3Uf5tQYyuJwlKAwFYIsbUkYUncrMSsJVutsUU+gBBPBlclDvEa2SP2E+K6ujqjy9NWEgU6HjqexY6HmHVsQIZ8gHxgMR+UfUbMy9T8MrlPjKRmJ6m5xBUzIXujdcQB2LrWv1y01+phLRNL02fOnCH+Dy8QAAEQAAEQcI3ArFmziP9L8jKyNC0f1hoZGaH+/n7q6uqimpqaJDahDAiAAAiAAAhUDQEjQsy05K8vbdiwIX9wq2pIoqEgAAIgAAIgkICAMSFOcG8UAQEQAAEQAIGqJwAhrvoQAAAQAAEQAIFKEoAQV5I+7g0CIAACIFD1BCDEVR8CAAACIAACIFBJAhDiStLHvUEABEAABKqeAIS46kMAAEAABEAABCpJAEJcSfq4NwiAAAiAQNUTgBBXfQgAAAiAAAiAQCUJOCvEY2NjtHnzZjp58qTHjx8ysWnTJu/XvPi3rnft2pXnKv/AiFrO5o+P8C+OPfTQQ0X2TUxMUG9vLx07dsz7TDy/WbV7+fLl1N7e7l0zPDxM3d3ddO7cOe/f8mc2AkjlNH36dNq4cSO9+uqr3u3E74hzG5m1YC/axp+Lp3HZsI/rFLxUHwrb58yZ4z2ak1+Ctxwnch3898KFC73rp0yZYsvkvB9bWloKGA4ODnq+DooBG080021kUAwy7x07dtCaNWsq+mt6QfYxO/khNOK38Dl37N+/P49BjQ1dPjrXix9AEv2Ky+7bt486Ojry8adylfOJnDd07qt7rZoHRHnOWfzau3evlxfEI2/lOJXttfGMerktKiuRhzgHyblKPK738ccfL/C9yCEcQ6ofdJklud5pIZY7v9zZ5IdOMFjxk5sMiMWbg4IdxM565pln6NZbbzWefFWBYjv4v0WLFnmiIAfIb3/7W7r55pvp0KFDBSLHbeIXJ2g5QISw2BS7oOQq/5wpCxazljtjOZMy3/ull16iK6+8Mj9gEeL6xhtveOw4sT333HPegE1wZJbLli3zbOf2CPHlv/llcwDB93700UfpM5/5TP5nYPm+shCzDeoDU9IixCJJyTHISTgtQuxnHw/Oxfv8vHQ/W2UfJEmkOmXU57cfOHDA83dfXx+tWLEiL2qyTX4DXhaT22+/vWyDHzUG/fqfuIZjQn4uvchxtn72WJ0AiAHE/Pnz87lB1gV1wCAEmn+iGUKsEc1qwpfBysDZQSLAuYxIeBq3SnRpUOIMG3GpT61ie0UwsxFygNh4wlXYCFN8JnOfOnUqcTKYNm0azZgxw0sm5UxozIAT67vvvptPYMLfLKZsiyrEoh1yXIjRfCJHaxYS/r/88svp7NmzXpJwUYjFIIybf8MNN6ROiGX7OC5FfxQraPJAR+5n5YgFdTArQkjt08LmhoaGIpHWDDsjl/sJMfc/ns2JSUGQEBsxIKISmR8zfuWVV+idd97xVmo4V8kDHVWIhS5gRqzpqailaTGrkGfE6oxT85axLw9L8mFC5SeuImDkUT0boo6eYxsX80KVr7xsK3e2PXv20IIFC+j48eP5pVW/GV3M22pdJniJQpwM2N88S77xxhsLZkG8EsLL+mIZrZwzd7lRoqPfcccdtG3bNmprayN5gBi0rYIZcXRohK0a8WdPPvmkV8mdd96Zn3Xyv9Wl6+g7lXaFvDUlb6vI9sszd75bGlYc/ISYbeMlfXnJt6mpyVtVErFsextNeEPmx6tgM2fOpKNHj3qD9IsvvriAofxsBC6PpemEMe23fyKCgZ0g9ojFHgyPdMvV4cJG2GyjWCZVmx4lxPIesc29bbYrTKiEndwBeSTJy2OcKFavXk1PPfVUwfJaQvfGKibsuOaaa/KiyzN0TgTywEXs+Yo9RN6f5TKVeEqYmiw4FtheV5am5RgU+36VGtSoQaLuEav7kvJWjygbNDuNFYAlXqQunwat3vltr3HcyLmtRFNiFQ8S4ltuucXbbuOBMMexEGJRKZc7ceJE/hxJrJsluEjEoZyHxJkWkavEmRu5LWErjwnMSFQkM3vEcjIImvmGiWAiegGFwg4shXX8uEvTuVwuPwK1dbAoLLnKy6tz5871Rr8c2PPmzSPem121apXxPXc/1IIXJwJeIRD7vrwU9cEHH/ju9Yikds8993h7tTwjLcdypN+onWc9vPXAqw1imTpoyyFtM2I57tIkxGH7eyrbSm1PyLGsDtrlg2RC0PzsrITtQUIstqTY9osuusjrh+o5i3JNgtQ8JPZ8eStI5Crmr7bFb+XRVm71y2WZEWJZ4HhGzC/1wIsYgcqHtWwdePA7rMVLprfddlvRYa3f/OY33lKqeiI5jYe1xGyZBeSTTz4hFjQWsqCDUyYHOGErCGIZTMyC5Jnn008/7fFlO9U4UQ9r8UxDjRuTbVD3oNTlOwhxctpR+3sq23INzP3ilmdoLFbybJdXcfwO83F5tpVPeMvfTrC9PaXaHSbE6nI7t4Xz3V133eUdihUzZpsHIQUn+QCnGOjIuUoVYsyIk/c5b+lU/vqSvEwTdpBJXb6yucQr7/fJX41QbY/79SV5tG97Sc3vawsyK+6Uo6Oj+RPHguu6deusnjqWQ0b2szqzkJMyj4rFkqq6nCfvFZXr60uyH9XlSXWPWNgU9HWLErqQdtEgoQs7r6F9kxIK6Aix+hVCvm25lnpVXnK/EnbV1tYWfBOA7VO/vlSOeJXdESbEsn2iPXLfKuc+Mfd1OQ+puUoIsfzVNXkAL2+/lIuxszPiEvorioIACIAACIBAaghAiFPjChgCAiAAAiBQjQQgxNXodbQZBEAABEAgNQQgxKlxBQwBARAAARCoRgIQ4mr0OtoMAiAAAiCQGgIQ4tS4AoaAAAiAAAhUIwEIcTV6HW0GARAAARBIDQEIcWpcAUNAAARAAASqkQCEuBq9jjaDAAiAAAikhgCEODWugCEgAAIgAALVSABCXI1eR5tBAARAAARSQwBCnBpXwBAQAAEQAIFqJAAhrkavo80gAAIgAAKpIQAhTo0rYAgIgAAIgEA1EoAQV6PXNdvMjxF85pln6POf/zwdOHBAszQurxYCHB+33norzZkzp1qajHaCgBECEGIjGLNdSX9/v/eM4WuvvTbbDUXrSiLw8ssv0/Hjx6mtra2kelAYBKqNAIS42jyeoL08C7755psTlESRaiOAWKk2j6O9JghAiE1QzHgdP/zhD4n/s/H66KOPqKuri+6++25asmSJjVugzoQE7rvvPvrTn/4UWfrLX/4ybdu2zbvOZqxEGoILQMBRAhBiRx1XTrNFcs3lcnTnnXfSn//85/zt16xZQz09PTRt2rREJkGIE2ErS6EbbriBDh06FHkv+ToIcSQuXAACRQQgxAiKSAKyED/66KP0ox/9KLHwqjeDEEfir9gF3/nOd+iOO+6gpUuXBtrwwgsv0FNPPUU///nPMSOumKdwY9cJQIhd92AZ7I8S4jNnztD3vvc9z5IdO3bQ17/+ddq0aROtW7fOmz2/+OKL9JWvfMVbgv7ggw/oySef9K799a9/TbfddlvB0vTmzZvp+9//vvf5j3/8Y/rud79b8Lks3LW1tfkZOt/z8ccfp1mzZnn//+Y3v5mvg23Bq5DAzp07afXq1QVvqu+xyD744IP08MMP+4qx3+eYESPSQECfAIRYn1nVlQhbmmYxbW5uplWrVnniy/u8LKZ//etfvSXrt99+m3gWvWHDBtq4caOX0PlaXubmen/2s5951/MeMb/+8Ic/ePXwi9//6le/WvA+l+P6Ojs76bHHHvOEmpfFDx486JXl6//yl79495DrwP7zp2HLgssnm1mI+UQ8v/jvX/3qV96/ZYEOEuOg9yHEVZce0GADBCDEBiBmvYq4M+Kf/OQn+RkpMxGCKwuxOJTFM9sf/OAH3jXbt2/3hFgIqRBNIa58aOjb3/62J9yDg4Me7iuvvJJuuummAvS8X83fYWUBl188WBDCnHVfxW2fEF7+//nz5z0R/ta3vkUs0upLFd2wmTKEOK4HcB0IfEoAQoxoiCRQaSHmGTIvN//jH/+gN954g+655x4aHR0tmD2LRohZNGbAkW7Nz4L5yiARFrXIe8Fhe8cQ4mjuuAIEVAIQYsREJAEbQhy0NL17925vSZtfvKcsL2Xzie3bb7/dW7rmfWkxS25oaPD+/fTTT9P8+fNJ1CGWrLkuCLO/mx944AHvg0ceeSQyDsTp6LDT1BDiSIy4AASKCECIERSRBKK+vsTCyDPROEvTfJiLX1/60pe8Q1tXXHFF6GEtsV/sd7pa/ToVH+4Ss2dxWIvv9fvf/55+97vfefbxiw+WqX/zIS+8wglAiBEhIGCHAITYDtdM1WpillPq15TEIS2TX53KlJPK0BgIcRkg4xZVSQBCXJVu12t0GoSYZ9xz587FoSs91xm9WvzSlvxLWuoNTMSKUaNRGQg4QABC7ICTKm0ikmulPeDO/REr7vgKlqaHAIQ4Pb5IrSX81RY+BHXdddel1kYYVnkCR44coddee807gY0XCIBAfAIQ4visqvbKU6dOeQee8Dziqg2BWA3n+PjGN75B/ItneIEACMQnACGOzwpXggAIgAAIgIBxAhBi40hRIQiAAAiAAAjEJwAhjs8KV4IACIAACICAcQIQYuNIUSEIgAAIgAAIxCcAIY7PCleCAAiAAAiAgHECEGLjSFEhCIAACIAACMQnACGOzwpXGiAwMDDg1cLPMObX2NgY8e9P8yMM+SX+rqmp8f7Nzxzev3+/9/f06dO9ZxrX19fT8PAw7du3jzo6OmjKlCn5a5uamqixsdGApYVVqHaLT/n9Xbt25S/m5y7z/dXrh4aGvOv4t7C5bRMTE9Tb2+txsGUv30/YIwxk3vwrZfy4SH6m88jICHV3d9O5c+e8S+rq6jwbDx06VNCu5cuXU3t7u3GuXCGz4cdbyvUL//KDPn7605/SyZMnC2Lg4osv9toh3l+4cKHXHv4pVGbPf3Nc+MVJVOxwzMlxxPY99NBD+ba3trZ6fpNjV8RrUJxYAYdKM0MAQpwZV7rREB0h5oTIL5GgOYG+9NJLdNddd6VCiLktnKTlpL9161a6//77vSQtCwL/vXfv3vxAwi+Jm/Qg349Z8XObZYHj9/lRkvziQQwLsTqg4c9UP6m+MGlrmKDx71urgzO+t1qG7eNBxC233EJ9fX20YsUKb8CmiiqX1RFivwEUP5KTnwLGL9U2CLHJyKieuiDE1eNrqy399/84GFj/f/3nkvxncYX4gw8+8BUIUVFUMo3b2LPf/0rgpTN//D+hdvPjGtva2ryEL16ifbKATJ061XueMj+WccaMGd5sym8WGMfmJ554IvCylStXFtgxPj5O7777bl6UeBbOIsUzcL6/jhCz8Pm1N9Lm/74g+JJ/O5//TBZMYSeLKc984wixzFP8/bWvfc03hqJiR9jCj9eURV1tCGbEkd7HBTEJQIhjgsJl4QR0hFheyuVaxXKoPMPgZKkuV8oW8Ofykqr4TF2KjfJbUiHm+/f393uPcBTLknwvWRBEQmeh3rNnDy1YsICOHz/uzVCTzpx0hFhuO4u/WFG48cYb8wKlLk2LJWg/+/xml1F8KaYQy9xkoeTBhN8SNL8vC7SfkLNt8+bNy2+DyIO4sNiR/eY3CBD1iGV+sTwu3hdL15FscAEI/H8CEGKEghECOkLMN4zaI+Y9Sk5wLFryHp3YC/RbUk0iFDaFWIgZDzR4UMHLmZzYV69eTU899VR+pqrjAF0hvuaaa/Kiy7Ny3vvkgYNYjo67NM02JuEbV4jl2SX7XsRI0BK+KoKq+KlLyuogLux8gWgncxKDLS4vBgTirILfbD3pAEsnBnBt9ghAiLPn04q0yLQQ+y1NyzOlSgtx0FKtnIiFvZdffrn3CEdeEuYkz7M03qddtWpV/qBZXKfpCrHYM122bJk3C+dDcTLbuEJse2laCD2vGhw9ejQ/SAkTYjFb5faoqxN+y8/yjDiOEPstTUctm0OI40YyrpMJQIgRD0YImBZi3lflU8X8AAH5sFbYTC7JjC3pjFgIB/9ftk8c1uLlaCFen3zyCd1zzz3eXnLQIaq4TtAVYl55ECe7xawxakDDthg7rBVzaZrvybNYftIXPzxCnIaPI8Q8cxWHtcRKiwkhFqff+dS+fNpd7BtjRhw3anFdFAEIcRQhfB6LgGkh9vv6EhviJyalfH1JR4jlvW1hR9DXqwQ0/nx0dLTgZDXvT65bty7R15aSCLE6m1WFWN4vFcuur776qpmvL2kIsVhu5n1qeetC3iNmrnwOgAc18v6tumdvSojFAEH++pLYHlH3qf0GMLE6Dy6qegIQ4qoPATMA4gqxmbuZqyWuEJu7Y2k1xRXi0u5isLSGEBu8K6oCAacIQIidcheMBQEQAAEQyBoBCHHWPIr2gAAIgAAIOEUAQuyUu2AsCIAACIBA1ghAiLPmUbQHBEAABEDAKQIQYqfcBWNBAARAAASyRgBCnDWPoj0gAAIgAAJOEYAQO+UuGAsCIAACIJA1AhDirHkU7QEBEAABEHCKAITYKXfBWBAAARAAgawRgBBnzaNoDwiAAAiAgFMEIMROuQvGggAIgAAIZI0AhDhrHkV7QAAEQAAEnCIAIXbKXTAWBEAABEAgawQgxFnzKNoDAiAAAiDgFAEIsVPugrEgAAIgAAJZIwAhzppH0R4QAAEQAAGnCOSF+LXXXnvuggsuuNkp62EsCIAACIAACDhO4Pz58wf+Hx8tB6+27eGe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3" y="0"/>
            <a:ext cx="4752974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" y="4010030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4" y="5895980"/>
            <a:ext cx="180974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1" y="829627"/>
            <a:ext cx="3909694" cy="670696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0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5" y="212327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PERFORMANCE ANALYSIS 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7" y="28579"/>
            <a:ext cx="1248171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3" y="0"/>
            <a:ext cx="4752974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" y="4010030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9" y="447676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4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1"/>
            <a:ext cx="247652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90"/>
            <a:ext cx="2357120" cy="62901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7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09600" y="2133600"/>
            <a:ext cx="6934201" cy="1600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r>
              <a:rPr lang="en-US" b="1" dirty="0" smtClean="0"/>
              <a:t>              .   </a:t>
            </a:r>
            <a:r>
              <a:rPr lang="en-US" dirty="0" smtClean="0"/>
              <a:t>In a contemporary business environment, organizations need to effectively monitor and enhance employee performance to ensure productivity , engagement and overall success.</a:t>
            </a:r>
          </a:p>
          <a:p>
            <a:r>
              <a:rPr lang="en-US" b="1" dirty="0" smtClean="0"/>
              <a:t>              .   </a:t>
            </a:r>
            <a:r>
              <a:rPr lang="en-US" dirty="0" smtClean="0"/>
              <a:t>The company will analysis the employees attendance , work performance.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7" y="575058"/>
            <a:ext cx="5636894" cy="670696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8" y="2647950"/>
            <a:ext cx="3533774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09601" y="1905000"/>
            <a:ext cx="6477001" cy="2724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                 </a:t>
            </a:r>
            <a:r>
              <a:rPr lang="en-US" b="1" dirty="0" smtClean="0"/>
              <a:t> .    </a:t>
            </a:r>
            <a:r>
              <a:rPr lang="en-US" dirty="0" smtClean="0"/>
              <a:t>The primary objective of this project is to develop a performance analysis system that provides a comprehensive , data driven evaluation of employee performance.</a:t>
            </a:r>
          </a:p>
          <a:p>
            <a:r>
              <a:rPr lang="en-US" b="1" dirty="0" smtClean="0"/>
              <a:t>                    .     T</a:t>
            </a:r>
            <a:r>
              <a:rPr lang="en-US" dirty="0" smtClean="0"/>
              <a:t>his system will enhance the accuracy , fairness and effectiveness of performance reviews , ultimately improving employee productivity and organizational outcomes.</a:t>
            </a:r>
            <a:endParaRPr b="1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9" y="829628"/>
            <a:ext cx="5263515" cy="67069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1" y="213360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2057400"/>
            <a:ext cx="6629401" cy="3028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 an employee performance analysis project, the following are potential end users:</a:t>
            </a:r>
          </a:p>
          <a:p>
            <a:pPr marL="342900" indent="-342900">
              <a:buAutoNum type="arabicPeriod"/>
            </a:pPr>
            <a:r>
              <a:rPr lang="en-US" dirty="0" smtClean="0"/>
              <a:t> HR Department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Managers and Supervisors</a:t>
            </a:r>
          </a:p>
          <a:p>
            <a:pPr marL="342900" indent="-342900">
              <a:buAutoNum type="arabicPlain" startAt="3"/>
            </a:pPr>
            <a:r>
              <a:rPr lang="en-US" dirty="0" smtClean="0"/>
              <a:t>Employees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Training and Development Team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 Compensation and Benefits Team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Succession Planning Team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Analytics and Reporting Team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6" cy="50911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4" y="1981203"/>
            <a:ext cx="2695575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95402" y="1828800"/>
            <a:ext cx="5343525" cy="3352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                   Our solution and its value techniques are used in pivot table , conditional format and formulas , etc . We can arrange the table as  rows and columns of the employee performance. 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      conditional formatting : To highlight missing values</a:t>
            </a:r>
          </a:p>
          <a:p>
            <a:r>
              <a:rPr lang="en-US" dirty="0" smtClean="0"/>
              <a:t>                   pivot table  :  To summaries the employee data</a:t>
            </a:r>
          </a:p>
          <a:p>
            <a:r>
              <a:rPr lang="en-US" dirty="0" smtClean="0"/>
              <a:t>                   formulas    :    To find out performance level of employee</a:t>
            </a:r>
          </a:p>
          <a:p>
            <a:r>
              <a:rPr lang="en-US" dirty="0" smtClean="0"/>
              <a:t>                   </a:t>
            </a:r>
          </a:p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9"/>
            <a:ext cx="9763125" cy="5674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0"/>
            <a:ext cx="10591801" cy="6858000"/>
          </a:xfrm>
          <a:solidFill>
            <a:schemeClr val="tx2">
              <a:lumMod val="2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Dataset Description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Dataset  -  Downloaded using </a:t>
            </a:r>
            <a:r>
              <a:rPr lang="en-IN" dirty="0" err="1" smtClean="0"/>
              <a:t>kaggle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26 features but used 9</a:t>
            </a:r>
            <a:br>
              <a:rPr lang="en-IN" dirty="0" smtClean="0"/>
            </a:br>
            <a:r>
              <a:rPr lang="en-IN" dirty="0" smtClean="0"/>
              <a:t>Features - Employee id ,first name, last name , performance level , gender, employee rating, employee type ,active status , etc              </a:t>
            </a:r>
            <a:br>
              <a:rPr lang="en-IN" dirty="0" smtClean="0"/>
            </a:br>
            <a:r>
              <a:rPr lang="en-IN" dirty="0" smtClean="0"/>
              <a:t>       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905001"/>
            <a:ext cx="6019801" cy="441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Data collection:</a:t>
            </a:r>
          </a:p>
          <a:p>
            <a:r>
              <a:rPr lang="en-US" dirty="0" smtClean="0"/>
              <a:t>           Downloaded using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Features collection:</a:t>
            </a:r>
          </a:p>
          <a:p>
            <a:r>
              <a:rPr lang="en-US" dirty="0" smtClean="0"/>
              <a:t>              Employee id</a:t>
            </a:r>
          </a:p>
          <a:p>
            <a:r>
              <a:rPr lang="en-US" dirty="0"/>
              <a:t> </a:t>
            </a:r>
            <a:r>
              <a:rPr lang="en-US" dirty="0" smtClean="0"/>
              <a:t>             First name</a:t>
            </a:r>
          </a:p>
          <a:p>
            <a:r>
              <a:rPr lang="en-US" dirty="0" smtClean="0"/>
              <a:t>              Last name</a:t>
            </a:r>
          </a:p>
          <a:p>
            <a:r>
              <a:rPr lang="en-US" dirty="0" smtClean="0"/>
              <a:t>              Gender</a:t>
            </a:r>
          </a:p>
          <a:p>
            <a:r>
              <a:rPr lang="en-US" dirty="0" smtClean="0"/>
              <a:t>              Employee performance level</a:t>
            </a:r>
          </a:p>
          <a:p>
            <a:r>
              <a:rPr lang="en-US" dirty="0" smtClean="0"/>
              <a:t>Data cleaning:</a:t>
            </a:r>
          </a:p>
          <a:p>
            <a:r>
              <a:rPr lang="en-US" dirty="0" smtClean="0"/>
              <a:t>              Filled missing values and cleaned blank tabs using filters</a:t>
            </a:r>
          </a:p>
          <a:p>
            <a:r>
              <a:rPr lang="en-US" dirty="0" smtClean="0"/>
              <a:t>Performance level:</a:t>
            </a:r>
          </a:p>
          <a:p>
            <a:r>
              <a:rPr lang="en-US" dirty="0" smtClean="0"/>
              <a:t>               Using formulas the performance level is identified.</a:t>
            </a:r>
          </a:p>
          <a:p>
            <a:endParaRPr lang="en-US" dirty="0" smtClean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4" y="914403"/>
            <a:ext cx="2466974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9" y="654938"/>
            <a:ext cx="8480425" cy="670696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6"/>
            <a:ext cx="22860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2" y="2354708"/>
            <a:ext cx="853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295</TotalTime>
  <Words>407</Words>
  <Application>Microsoft Office PowerPoint</Application>
  <PresentationFormat>Custom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 Dataset Description   Dataset  -  Downloaded using kaggle                    26 features but used 9 Features - Employee id ,first name, last name , performance level , gender, employee rating, employee type ,active status , etc                          </vt:lpstr>
      <vt:lpstr>THE "WOW" IN OUR SOLUTION</vt:lpstr>
      <vt:lpstr>Slide 10</vt:lpstr>
      <vt:lpstr>RESULTS</vt:lpstr>
      <vt:lpstr>Conclusion   In this dataset most of the employee performance is better . It is shown as pivot table by using column chart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27</cp:revision>
  <dcterms:created xsi:type="dcterms:W3CDTF">2024-03-29T15:07:22Z</dcterms:created>
  <dcterms:modified xsi:type="dcterms:W3CDTF">2024-08-31T14:46:04Z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