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4" r:id="rId8"/>
    <p:sldId id="265" r:id="rId9"/>
    <p:sldId id="266" r:id="rId10"/>
    <p:sldId id="262" r:id="rId11"/>
    <p:sldId id="268" r:id="rId12"/>
    <p:sldId id="267"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7"/>
    <p:restoredTop sz="95701"/>
  </p:normalViewPr>
  <p:slideViewPr>
    <p:cSldViewPr snapToGrid="0" snapToObjects="1">
      <p:cViewPr varScale="1">
        <p:scale>
          <a:sx n="142" d="100"/>
          <a:sy n="142" d="100"/>
        </p:scale>
        <p:origin x="184"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3/8/21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3/8/21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ambarton10.github.io/Machine-Learning-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0365-1723-904B-A317-3398AAFE6C8F}"/>
              </a:ext>
            </a:extLst>
          </p:cNvPr>
          <p:cNvSpPr>
            <a:spLocks noGrp="1"/>
          </p:cNvSpPr>
          <p:nvPr>
            <p:ph type="ctrTitle"/>
          </p:nvPr>
        </p:nvSpPr>
        <p:spPr/>
        <p:txBody>
          <a:bodyPr/>
          <a:lstStyle/>
          <a:p>
            <a:r>
              <a:rPr lang="en-US" dirty="0"/>
              <a:t>Machine Learning Project </a:t>
            </a:r>
          </a:p>
        </p:txBody>
      </p:sp>
      <p:sp>
        <p:nvSpPr>
          <p:cNvPr id="3" name="Subtitle 2">
            <a:extLst>
              <a:ext uri="{FF2B5EF4-FFF2-40B4-BE49-F238E27FC236}">
                <a16:creationId xmlns:a16="http://schemas.microsoft.com/office/drawing/2014/main" id="{5FA05809-3537-9E41-9D3F-0F4AA2EE6822}"/>
              </a:ext>
            </a:extLst>
          </p:cNvPr>
          <p:cNvSpPr>
            <a:spLocks noGrp="1"/>
          </p:cNvSpPr>
          <p:nvPr>
            <p:ph type="subTitle" idx="1"/>
          </p:nvPr>
        </p:nvSpPr>
        <p:spPr/>
        <p:txBody>
          <a:bodyPr/>
          <a:lstStyle/>
          <a:p>
            <a:r>
              <a:rPr lang="en-US" dirty="0"/>
              <a:t>Hema, Madhu, Mason &amp; Sam</a:t>
            </a:r>
          </a:p>
        </p:txBody>
      </p:sp>
    </p:spTree>
    <p:extLst>
      <p:ext uri="{BB962C8B-B14F-4D97-AF65-F5344CB8AC3E}">
        <p14:creationId xmlns:p14="http://schemas.microsoft.com/office/powerpoint/2010/main" val="272386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C0CB-E138-7242-A229-0000A1A88CAB}"/>
              </a:ext>
            </a:extLst>
          </p:cNvPr>
          <p:cNvSpPr>
            <a:spLocks noGrp="1"/>
          </p:cNvSpPr>
          <p:nvPr>
            <p:ph type="title"/>
          </p:nvPr>
        </p:nvSpPr>
        <p:spPr/>
        <p:txBody>
          <a:bodyPr/>
          <a:lstStyle/>
          <a:p>
            <a:r>
              <a:rPr lang="en-US" dirty="0"/>
              <a:t>SQL &amp; Flask</a:t>
            </a:r>
          </a:p>
        </p:txBody>
      </p:sp>
      <p:sp>
        <p:nvSpPr>
          <p:cNvPr id="3" name="Content Placeholder 2">
            <a:extLst>
              <a:ext uri="{FF2B5EF4-FFF2-40B4-BE49-F238E27FC236}">
                <a16:creationId xmlns:a16="http://schemas.microsoft.com/office/drawing/2014/main" id="{57351CCE-B1D1-8F49-ABA3-F19A95E91873}"/>
              </a:ext>
            </a:extLst>
          </p:cNvPr>
          <p:cNvSpPr>
            <a:spLocks noGrp="1"/>
          </p:cNvSpPr>
          <p:nvPr>
            <p:ph idx="1"/>
          </p:nvPr>
        </p:nvSpPr>
        <p:spPr/>
        <p:txBody>
          <a:bodyPr/>
          <a:lstStyle/>
          <a:p>
            <a:r>
              <a:rPr lang="en-US" dirty="0"/>
              <a:t>Our data is currently being stored on an SQL server. The data interacts with our webpage via Flask. Code snippet below is how we put the datasets into the SQL server.</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CB40F54A-9EE1-0647-8504-5A56385B6BE6}"/>
              </a:ext>
            </a:extLst>
          </p:cNvPr>
          <p:cNvPicPr>
            <a:picLocks noChangeAspect="1"/>
          </p:cNvPicPr>
          <p:nvPr/>
        </p:nvPicPr>
        <p:blipFill>
          <a:blip r:embed="rId2"/>
          <a:stretch>
            <a:fillRect/>
          </a:stretch>
        </p:blipFill>
        <p:spPr>
          <a:xfrm>
            <a:off x="1583731" y="3177074"/>
            <a:ext cx="9024535" cy="3486373"/>
          </a:xfrm>
          <a:prstGeom prst="rect">
            <a:avLst/>
          </a:prstGeom>
        </p:spPr>
      </p:pic>
    </p:spTree>
    <p:extLst>
      <p:ext uri="{BB962C8B-B14F-4D97-AF65-F5344CB8AC3E}">
        <p14:creationId xmlns:p14="http://schemas.microsoft.com/office/powerpoint/2010/main" val="9276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0DCB-345F-C247-91C8-7427BD2630BE}"/>
              </a:ext>
            </a:extLst>
          </p:cNvPr>
          <p:cNvSpPr>
            <a:spLocks noGrp="1"/>
          </p:cNvSpPr>
          <p:nvPr>
            <p:ph type="title"/>
          </p:nvPr>
        </p:nvSpPr>
        <p:spPr/>
        <p:txBody>
          <a:bodyPr/>
          <a:lstStyle/>
          <a:p>
            <a:r>
              <a:rPr lang="en-US" dirty="0"/>
              <a:t>SQL &amp; Flask (cont.)</a:t>
            </a:r>
          </a:p>
        </p:txBody>
      </p:sp>
      <p:sp>
        <p:nvSpPr>
          <p:cNvPr id="3" name="Content Placeholder 2">
            <a:extLst>
              <a:ext uri="{FF2B5EF4-FFF2-40B4-BE49-F238E27FC236}">
                <a16:creationId xmlns:a16="http://schemas.microsoft.com/office/drawing/2014/main" id="{2C189DB5-8CED-FC46-8D63-A0A8B948033F}"/>
              </a:ext>
            </a:extLst>
          </p:cNvPr>
          <p:cNvSpPr>
            <a:spLocks noGrp="1"/>
          </p:cNvSpPr>
          <p:nvPr>
            <p:ph idx="1"/>
          </p:nvPr>
        </p:nvSpPr>
        <p:spPr/>
        <p:txBody>
          <a:bodyPr/>
          <a:lstStyle/>
          <a:p>
            <a:r>
              <a:rPr lang="en-US" dirty="0"/>
              <a:t>Code snippets in next couple slides are how the SQL communicates with the HTML page.</a:t>
            </a:r>
          </a:p>
        </p:txBody>
      </p:sp>
    </p:spTree>
    <p:extLst>
      <p:ext uri="{BB962C8B-B14F-4D97-AF65-F5344CB8AC3E}">
        <p14:creationId xmlns:p14="http://schemas.microsoft.com/office/powerpoint/2010/main" val="328443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01B2-246B-4B45-B841-8860267466C0}"/>
              </a:ext>
            </a:extLst>
          </p:cNvPr>
          <p:cNvSpPr>
            <a:spLocks noGrp="1"/>
          </p:cNvSpPr>
          <p:nvPr>
            <p:ph type="title"/>
          </p:nvPr>
        </p:nvSpPr>
        <p:spPr/>
        <p:txBody>
          <a:bodyPr/>
          <a:lstStyle/>
          <a:p>
            <a:r>
              <a:rPr lang="en-US" dirty="0"/>
              <a:t>SQL &amp; Flask (cont.)</a:t>
            </a:r>
          </a:p>
        </p:txBody>
      </p:sp>
      <p:pic>
        <p:nvPicPr>
          <p:cNvPr id="4" name="Content Placeholder 3" descr="Text&#10;&#10;Description automatically generated">
            <a:extLst>
              <a:ext uri="{FF2B5EF4-FFF2-40B4-BE49-F238E27FC236}">
                <a16:creationId xmlns:a16="http://schemas.microsoft.com/office/drawing/2014/main" id="{C30FA1B7-E1CF-E542-93C1-A93CA804A20C}"/>
              </a:ext>
            </a:extLst>
          </p:cNvPr>
          <p:cNvPicPr>
            <a:picLocks noGrp="1" noChangeAspect="1"/>
          </p:cNvPicPr>
          <p:nvPr>
            <p:ph idx="1"/>
          </p:nvPr>
        </p:nvPicPr>
        <p:blipFill>
          <a:blip r:embed="rId2"/>
          <a:stretch>
            <a:fillRect/>
          </a:stretch>
        </p:blipFill>
        <p:spPr>
          <a:xfrm>
            <a:off x="2111965" y="2321112"/>
            <a:ext cx="7968067" cy="4300695"/>
          </a:xfrm>
          <a:prstGeom prst="rect">
            <a:avLst/>
          </a:prstGeom>
        </p:spPr>
      </p:pic>
    </p:spTree>
    <p:extLst>
      <p:ext uri="{BB962C8B-B14F-4D97-AF65-F5344CB8AC3E}">
        <p14:creationId xmlns:p14="http://schemas.microsoft.com/office/powerpoint/2010/main" val="92445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0D3C-EDDA-EA4D-A9B8-6AFDC70BE616}"/>
              </a:ext>
            </a:extLst>
          </p:cNvPr>
          <p:cNvSpPr>
            <a:spLocks noGrp="1"/>
          </p:cNvSpPr>
          <p:nvPr>
            <p:ph type="title"/>
          </p:nvPr>
        </p:nvSpPr>
        <p:spPr/>
        <p:txBody>
          <a:bodyPr/>
          <a:lstStyle/>
          <a:p>
            <a:r>
              <a:rPr lang="en-US" dirty="0"/>
              <a:t>SQL &amp; Flask (cont.)</a:t>
            </a:r>
          </a:p>
        </p:txBody>
      </p:sp>
      <p:pic>
        <p:nvPicPr>
          <p:cNvPr id="4" name="Content Placeholder 3" descr="Text&#10;&#10;Description automatically generated">
            <a:extLst>
              <a:ext uri="{FF2B5EF4-FFF2-40B4-BE49-F238E27FC236}">
                <a16:creationId xmlns:a16="http://schemas.microsoft.com/office/drawing/2014/main" id="{C156FD97-5ABC-8347-92A8-F9E5C0C33500}"/>
              </a:ext>
            </a:extLst>
          </p:cNvPr>
          <p:cNvPicPr>
            <a:picLocks noGrp="1" noChangeAspect="1"/>
          </p:cNvPicPr>
          <p:nvPr>
            <p:ph idx="1"/>
          </p:nvPr>
        </p:nvPicPr>
        <p:blipFill>
          <a:blip r:embed="rId2"/>
          <a:stretch>
            <a:fillRect/>
          </a:stretch>
        </p:blipFill>
        <p:spPr>
          <a:xfrm>
            <a:off x="3146920" y="2069704"/>
            <a:ext cx="5898159" cy="4677099"/>
          </a:xfrm>
          <a:prstGeom prst="rect">
            <a:avLst/>
          </a:prstGeom>
        </p:spPr>
      </p:pic>
    </p:spTree>
    <p:extLst>
      <p:ext uri="{BB962C8B-B14F-4D97-AF65-F5344CB8AC3E}">
        <p14:creationId xmlns:p14="http://schemas.microsoft.com/office/powerpoint/2010/main" val="25293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98F2-302D-CC40-9DDD-1271E3673731}"/>
              </a:ext>
            </a:extLst>
          </p:cNvPr>
          <p:cNvSpPr>
            <a:spLocks noGrp="1"/>
          </p:cNvSpPr>
          <p:nvPr>
            <p:ph type="title"/>
          </p:nvPr>
        </p:nvSpPr>
        <p:spPr/>
        <p:txBody>
          <a:bodyPr/>
          <a:lstStyle/>
          <a:p>
            <a:r>
              <a:rPr lang="en-US" dirty="0"/>
              <a:t>Web Page with a Summary of Our Research Findings</a:t>
            </a:r>
          </a:p>
        </p:txBody>
      </p:sp>
      <p:sp>
        <p:nvSpPr>
          <p:cNvPr id="3" name="Content Placeholder 2">
            <a:extLst>
              <a:ext uri="{FF2B5EF4-FFF2-40B4-BE49-F238E27FC236}">
                <a16:creationId xmlns:a16="http://schemas.microsoft.com/office/drawing/2014/main" id="{35BEFA9F-55A7-F542-A2B2-24C265884191}"/>
              </a:ext>
            </a:extLst>
          </p:cNvPr>
          <p:cNvSpPr>
            <a:spLocks noGrp="1"/>
          </p:cNvSpPr>
          <p:nvPr>
            <p:ph idx="1"/>
          </p:nvPr>
        </p:nvSpPr>
        <p:spPr/>
        <p:txBody>
          <a:bodyPr/>
          <a:lstStyle/>
          <a:p>
            <a:r>
              <a:rPr lang="en-US" dirty="0"/>
              <a:t>Click this Link! : </a:t>
            </a:r>
            <a:r>
              <a:rPr lang="en-US" dirty="0">
                <a:hlinkClick r:id="rId2"/>
              </a:rPr>
              <a:t>https://sambarton10.github.io/Machine-Learning-Project/</a:t>
            </a:r>
            <a:endParaRPr lang="en-US" dirty="0"/>
          </a:p>
        </p:txBody>
      </p:sp>
    </p:spTree>
    <p:extLst>
      <p:ext uri="{BB962C8B-B14F-4D97-AF65-F5344CB8AC3E}">
        <p14:creationId xmlns:p14="http://schemas.microsoft.com/office/powerpoint/2010/main" val="200763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B511-A466-6543-8DF0-8DBA42BD3CC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92D0AE5-70B0-8848-B728-C1BD76AA3BBD}"/>
              </a:ext>
            </a:extLst>
          </p:cNvPr>
          <p:cNvSpPr>
            <a:spLocks noGrp="1"/>
          </p:cNvSpPr>
          <p:nvPr>
            <p:ph idx="1"/>
          </p:nvPr>
        </p:nvSpPr>
        <p:spPr/>
        <p:txBody>
          <a:bodyPr/>
          <a:lstStyle/>
          <a:p>
            <a:r>
              <a:rPr lang="en-US" dirty="0"/>
              <a:t>Data Exploration</a:t>
            </a:r>
          </a:p>
          <a:p>
            <a:r>
              <a:rPr lang="en-US" dirty="0"/>
              <a:t>Data Cleaning</a:t>
            </a:r>
          </a:p>
          <a:p>
            <a:r>
              <a:rPr lang="en-US" dirty="0"/>
              <a:t>Machine Learning Research</a:t>
            </a:r>
          </a:p>
          <a:p>
            <a:r>
              <a:rPr lang="en-US" dirty="0"/>
              <a:t>Machine Learning Implementation</a:t>
            </a:r>
          </a:p>
          <a:p>
            <a:r>
              <a:rPr lang="en-US" dirty="0"/>
              <a:t>SQL &amp; Flask</a:t>
            </a:r>
          </a:p>
          <a:p>
            <a:r>
              <a:rPr lang="en-US" dirty="0"/>
              <a:t>Web Page with a Summary of Our Research Findings</a:t>
            </a:r>
          </a:p>
        </p:txBody>
      </p:sp>
    </p:spTree>
    <p:extLst>
      <p:ext uri="{BB962C8B-B14F-4D97-AF65-F5344CB8AC3E}">
        <p14:creationId xmlns:p14="http://schemas.microsoft.com/office/powerpoint/2010/main" val="135912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AC2E-931E-6F47-BAF1-871BF6C173B8}"/>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1B8AEFB6-C580-8640-9449-8C9D0BB48206}"/>
              </a:ext>
            </a:extLst>
          </p:cNvPr>
          <p:cNvSpPr>
            <a:spLocks noGrp="1"/>
          </p:cNvSpPr>
          <p:nvPr>
            <p:ph idx="1"/>
          </p:nvPr>
        </p:nvSpPr>
        <p:spPr/>
        <p:txBody>
          <a:bodyPr/>
          <a:lstStyle/>
          <a:p>
            <a:r>
              <a:rPr lang="en-US" dirty="0"/>
              <a:t>The first data we searched for was Wildfire &amp; Storm data, we found the data that we wanted however it was scattered across the internet in pieces. </a:t>
            </a:r>
          </a:p>
          <a:p>
            <a:r>
              <a:rPr lang="en-US" dirty="0"/>
              <a:t>Ultimately decided against it; would require more data cleaning &amp; we wanted to spend more time developing/training our ML models. </a:t>
            </a:r>
          </a:p>
          <a:p>
            <a:r>
              <a:rPr lang="en-US" dirty="0"/>
              <a:t>The dataset we decided to use was a breast cancer &amp; heart failure dataset. </a:t>
            </a:r>
          </a:p>
          <a:p>
            <a:pPr lvl="1"/>
            <a:r>
              <a:rPr lang="en-US" dirty="0"/>
              <a:t>Only one dataset needed minimal cleaning!</a:t>
            </a:r>
          </a:p>
        </p:txBody>
      </p:sp>
    </p:spTree>
    <p:extLst>
      <p:ext uri="{BB962C8B-B14F-4D97-AF65-F5344CB8AC3E}">
        <p14:creationId xmlns:p14="http://schemas.microsoft.com/office/powerpoint/2010/main" val="263296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A1EA-BC17-5E4A-B0B8-0A3E57F9DDF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BF5C7B6-485C-F242-AE47-A1E6B8FF7C78}"/>
              </a:ext>
            </a:extLst>
          </p:cNvPr>
          <p:cNvSpPr>
            <a:spLocks noGrp="1"/>
          </p:cNvSpPr>
          <p:nvPr>
            <p:ph idx="1"/>
          </p:nvPr>
        </p:nvSpPr>
        <p:spPr/>
        <p:txBody>
          <a:bodyPr/>
          <a:lstStyle/>
          <a:p>
            <a:r>
              <a:rPr lang="en-US" dirty="0"/>
              <a:t>Once we decided on our disease datasets, the only cleaning we needed to do was to perform a simple “Drop </a:t>
            </a:r>
            <a:r>
              <a:rPr lang="en-US" dirty="0" err="1"/>
              <a:t>NaN</a:t>
            </a:r>
            <a:r>
              <a:rPr lang="en-US" dirty="0"/>
              <a:t>” line of code to rid of any rows that contained any </a:t>
            </a:r>
            <a:r>
              <a:rPr lang="en-US" dirty="0" err="1"/>
              <a:t>NaNs</a:t>
            </a:r>
            <a:r>
              <a:rPr lang="en-US" dirty="0"/>
              <a:t>. </a:t>
            </a:r>
          </a:p>
          <a:p>
            <a:pPr lvl="1"/>
            <a:r>
              <a:rPr lang="en-US" dirty="0"/>
              <a:t>Note: Only data cleaning we needed was for the heart failure dataset.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4726DE4-C5C7-C74B-A7BB-55D93DC8BAC5}"/>
              </a:ext>
            </a:extLst>
          </p:cNvPr>
          <p:cNvPicPr>
            <a:picLocks noChangeAspect="1"/>
          </p:cNvPicPr>
          <p:nvPr/>
        </p:nvPicPr>
        <p:blipFill>
          <a:blip r:embed="rId2"/>
          <a:stretch>
            <a:fillRect/>
          </a:stretch>
        </p:blipFill>
        <p:spPr>
          <a:xfrm>
            <a:off x="810000" y="4582106"/>
            <a:ext cx="10554574" cy="760163"/>
          </a:xfrm>
          <a:prstGeom prst="rect">
            <a:avLst/>
          </a:prstGeom>
        </p:spPr>
      </p:pic>
    </p:spTree>
    <p:extLst>
      <p:ext uri="{BB962C8B-B14F-4D97-AF65-F5344CB8AC3E}">
        <p14:creationId xmlns:p14="http://schemas.microsoft.com/office/powerpoint/2010/main" val="154650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94BA-4A07-0449-9ECC-88D8B034884E}"/>
              </a:ext>
            </a:extLst>
          </p:cNvPr>
          <p:cNvSpPr>
            <a:spLocks noGrp="1"/>
          </p:cNvSpPr>
          <p:nvPr>
            <p:ph type="title"/>
          </p:nvPr>
        </p:nvSpPr>
        <p:spPr/>
        <p:txBody>
          <a:bodyPr/>
          <a:lstStyle/>
          <a:p>
            <a:r>
              <a:rPr lang="en-US" dirty="0"/>
              <a:t>Machine Learning Research</a:t>
            </a:r>
          </a:p>
        </p:txBody>
      </p:sp>
      <p:sp>
        <p:nvSpPr>
          <p:cNvPr id="3" name="Content Placeholder 2">
            <a:extLst>
              <a:ext uri="{FF2B5EF4-FFF2-40B4-BE49-F238E27FC236}">
                <a16:creationId xmlns:a16="http://schemas.microsoft.com/office/drawing/2014/main" id="{7271BB46-DBD8-2346-A791-D3E6AB5C12C3}"/>
              </a:ext>
            </a:extLst>
          </p:cNvPr>
          <p:cNvSpPr>
            <a:spLocks noGrp="1"/>
          </p:cNvSpPr>
          <p:nvPr>
            <p:ph idx="1"/>
          </p:nvPr>
        </p:nvSpPr>
        <p:spPr/>
        <p:txBody>
          <a:bodyPr/>
          <a:lstStyle/>
          <a:p>
            <a:r>
              <a:rPr lang="en-US" dirty="0"/>
              <a:t>The following are the main models we decided to focus on when summarizing the results of our study. </a:t>
            </a:r>
          </a:p>
          <a:p>
            <a:pPr lvl="1"/>
            <a:r>
              <a:rPr lang="en-US" dirty="0"/>
              <a:t>Logistic Regression, XGB Classifier &amp; Random Forest Classifier. </a:t>
            </a:r>
            <a:r>
              <a:rPr lang="en-US" dirty="0">
                <a:solidFill>
                  <a:schemeClr val="bg1"/>
                </a:solidFill>
                <a:highlight>
                  <a:srgbClr val="FFFF00"/>
                </a:highlight>
              </a:rPr>
              <a:t>[need group input here]</a:t>
            </a:r>
          </a:p>
          <a:p>
            <a:r>
              <a:rPr lang="en-US" dirty="0"/>
              <a:t>We were particularly interested in these models because of the cancer/ heart failure data; gave clear results of what features the model “learned” had the most/least impact on a diagnosis.</a:t>
            </a:r>
          </a:p>
        </p:txBody>
      </p:sp>
    </p:spTree>
    <p:extLst>
      <p:ext uri="{BB962C8B-B14F-4D97-AF65-F5344CB8AC3E}">
        <p14:creationId xmlns:p14="http://schemas.microsoft.com/office/powerpoint/2010/main" val="344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36FE-FEFF-7E41-BF59-80069FF2A5D5}"/>
              </a:ext>
            </a:extLst>
          </p:cNvPr>
          <p:cNvSpPr>
            <a:spLocks noGrp="1"/>
          </p:cNvSpPr>
          <p:nvPr>
            <p:ph type="title"/>
          </p:nvPr>
        </p:nvSpPr>
        <p:spPr/>
        <p:txBody>
          <a:bodyPr/>
          <a:lstStyle/>
          <a:p>
            <a:r>
              <a:rPr lang="en-US" dirty="0"/>
              <a:t>Machine Learning Implementation</a:t>
            </a:r>
          </a:p>
        </p:txBody>
      </p:sp>
      <p:sp>
        <p:nvSpPr>
          <p:cNvPr id="3" name="Content Placeholder 2">
            <a:extLst>
              <a:ext uri="{FF2B5EF4-FFF2-40B4-BE49-F238E27FC236}">
                <a16:creationId xmlns:a16="http://schemas.microsoft.com/office/drawing/2014/main" id="{080943EC-FEB9-8046-A379-8E30E76CE6B5}"/>
              </a:ext>
            </a:extLst>
          </p:cNvPr>
          <p:cNvSpPr>
            <a:spLocks noGrp="1"/>
          </p:cNvSpPr>
          <p:nvPr>
            <p:ph idx="1"/>
          </p:nvPr>
        </p:nvSpPr>
        <p:spPr/>
        <p:txBody>
          <a:bodyPr/>
          <a:lstStyle/>
          <a:p>
            <a:r>
              <a:rPr lang="en-US" dirty="0"/>
              <a:t>The following slides are code examples of our main models with their respective graph. </a:t>
            </a:r>
          </a:p>
        </p:txBody>
      </p:sp>
    </p:spTree>
    <p:extLst>
      <p:ext uri="{BB962C8B-B14F-4D97-AF65-F5344CB8AC3E}">
        <p14:creationId xmlns:p14="http://schemas.microsoft.com/office/powerpoint/2010/main" val="372097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C883-20B6-C941-9ECC-84D1F62E7A32}"/>
              </a:ext>
            </a:extLst>
          </p:cNvPr>
          <p:cNvSpPr>
            <a:spLocks noGrp="1"/>
          </p:cNvSpPr>
          <p:nvPr>
            <p:ph type="title"/>
          </p:nvPr>
        </p:nvSpPr>
        <p:spPr/>
        <p:txBody>
          <a:bodyPr/>
          <a:lstStyle/>
          <a:p>
            <a:r>
              <a:rPr lang="en-US" dirty="0"/>
              <a:t>Machine Learning Implementation (cont.)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BCB60C7-ADAD-B14D-8630-F12549E82F10}"/>
              </a:ext>
            </a:extLst>
          </p:cNvPr>
          <p:cNvPicPr>
            <a:picLocks noGrp="1" noChangeAspect="1"/>
          </p:cNvPicPr>
          <p:nvPr>
            <p:ph idx="1"/>
          </p:nvPr>
        </p:nvPicPr>
        <p:blipFill>
          <a:blip r:embed="rId2"/>
          <a:stretch>
            <a:fillRect/>
          </a:stretch>
        </p:blipFill>
        <p:spPr>
          <a:xfrm>
            <a:off x="226921" y="2330076"/>
            <a:ext cx="5869079" cy="4196652"/>
          </a:xfrm>
        </p:spPr>
      </p:pic>
      <p:pic>
        <p:nvPicPr>
          <p:cNvPr id="7" name="Picture 6" descr="Chart&#10;&#10;Description automatically generated">
            <a:extLst>
              <a:ext uri="{FF2B5EF4-FFF2-40B4-BE49-F238E27FC236}">
                <a16:creationId xmlns:a16="http://schemas.microsoft.com/office/drawing/2014/main" id="{19C2BFAE-5351-2A48-8EDB-5922F5CB188E}"/>
              </a:ext>
            </a:extLst>
          </p:cNvPr>
          <p:cNvPicPr>
            <a:picLocks noChangeAspect="1"/>
          </p:cNvPicPr>
          <p:nvPr/>
        </p:nvPicPr>
        <p:blipFill>
          <a:blip r:embed="rId3"/>
          <a:stretch>
            <a:fillRect/>
          </a:stretch>
        </p:blipFill>
        <p:spPr>
          <a:xfrm>
            <a:off x="6415741" y="3743221"/>
            <a:ext cx="4966257" cy="2783507"/>
          </a:xfrm>
          <a:prstGeom prst="rect">
            <a:avLst/>
          </a:prstGeom>
        </p:spPr>
      </p:pic>
      <p:pic>
        <p:nvPicPr>
          <p:cNvPr id="9" name="Picture 8" descr="Text&#10;&#10;Description automatically generated">
            <a:extLst>
              <a:ext uri="{FF2B5EF4-FFF2-40B4-BE49-F238E27FC236}">
                <a16:creationId xmlns:a16="http://schemas.microsoft.com/office/drawing/2014/main" id="{D3AC08FB-BA85-9540-A920-95916B0879A9}"/>
              </a:ext>
            </a:extLst>
          </p:cNvPr>
          <p:cNvPicPr>
            <a:picLocks noChangeAspect="1"/>
          </p:cNvPicPr>
          <p:nvPr/>
        </p:nvPicPr>
        <p:blipFill>
          <a:blip r:embed="rId4"/>
          <a:stretch>
            <a:fillRect/>
          </a:stretch>
        </p:blipFill>
        <p:spPr>
          <a:xfrm>
            <a:off x="6415741" y="2495373"/>
            <a:ext cx="4966257" cy="796825"/>
          </a:xfrm>
          <a:prstGeom prst="rect">
            <a:avLst/>
          </a:prstGeom>
        </p:spPr>
      </p:pic>
    </p:spTree>
    <p:extLst>
      <p:ext uri="{BB962C8B-B14F-4D97-AF65-F5344CB8AC3E}">
        <p14:creationId xmlns:p14="http://schemas.microsoft.com/office/powerpoint/2010/main" val="355414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9F13-AD1F-F045-97AA-9FBD8752B749}"/>
              </a:ext>
            </a:extLst>
          </p:cNvPr>
          <p:cNvSpPr>
            <a:spLocks noGrp="1"/>
          </p:cNvSpPr>
          <p:nvPr>
            <p:ph type="title"/>
          </p:nvPr>
        </p:nvSpPr>
        <p:spPr/>
        <p:txBody>
          <a:bodyPr/>
          <a:lstStyle/>
          <a:p>
            <a:r>
              <a:rPr lang="en-US" dirty="0"/>
              <a:t>Machine Learning Implementation (cont.)</a:t>
            </a:r>
          </a:p>
        </p:txBody>
      </p:sp>
      <p:pic>
        <p:nvPicPr>
          <p:cNvPr id="5" name="Content Placeholder 4" descr="Graphical user interface, text, application&#10;&#10;Description automatically generated">
            <a:extLst>
              <a:ext uri="{FF2B5EF4-FFF2-40B4-BE49-F238E27FC236}">
                <a16:creationId xmlns:a16="http://schemas.microsoft.com/office/drawing/2014/main" id="{82AA2F0B-F132-214D-BC76-2A88E53BEFA0}"/>
              </a:ext>
            </a:extLst>
          </p:cNvPr>
          <p:cNvPicPr>
            <a:picLocks noGrp="1" noChangeAspect="1"/>
          </p:cNvPicPr>
          <p:nvPr>
            <p:ph idx="1"/>
          </p:nvPr>
        </p:nvPicPr>
        <p:blipFill>
          <a:blip r:embed="rId2"/>
          <a:stretch>
            <a:fillRect/>
          </a:stretch>
        </p:blipFill>
        <p:spPr>
          <a:xfrm>
            <a:off x="569214" y="2388880"/>
            <a:ext cx="6102933" cy="3941250"/>
          </a:xfrm>
        </p:spPr>
      </p:pic>
      <p:pic>
        <p:nvPicPr>
          <p:cNvPr id="7" name="Picture 6" descr="Chart, treemap chart&#10;&#10;Description automatically generated">
            <a:extLst>
              <a:ext uri="{FF2B5EF4-FFF2-40B4-BE49-F238E27FC236}">
                <a16:creationId xmlns:a16="http://schemas.microsoft.com/office/drawing/2014/main" id="{3822528D-E64D-FB41-9ED3-4EEDDC93F340}"/>
              </a:ext>
            </a:extLst>
          </p:cNvPr>
          <p:cNvPicPr>
            <a:picLocks noChangeAspect="1"/>
          </p:cNvPicPr>
          <p:nvPr/>
        </p:nvPicPr>
        <p:blipFill>
          <a:blip r:embed="rId3"/>
          <a:stretch>
            <a:fillRect/>
          </a:stretch>
        </p:blipFill>
        <p:spPr>
          <a:xfrm>
            <a:off x="8301278" y="2125875"/>
            <a:ext cx="2353291" cy="1568860"/>
          </a:xfrm>
          <a:prstGeom prst="rect">
            <a:avLst/>
          </a:prstGeom>
        </p:spPr>
      </p:pic>
      <p:pic>
        <p:nvPicPr>
          <p:cNvPr id="9" name="Picture 8" descr="Chart, treemap chart&#10;&#10;Description automatically generated">
            <a:extLst>
              <a:ext uri="{FF2B5EF4-FFF2-40B4-BE49-F238E27FC236}">
                <a16:creationId xmlns:a16="http://schemas.microsoft.com/office/drawing/2014/main" id="{CF30DEE7-7286-0346-AB2F-23F5AF51D4D3}"/>
              </a:ext>
            </a:extLst>
          </p:cNvPr>
          <p:cNvPicPr>
            <a:picLocks noChangeAspect="1"/>
          </p:cNvPicPr>
          <p:nvPr/>
        </p:nvPicPr>
        <p:blipFill>
          <a:blip r:embed="rId4"/>
          <a:stretch>
            <a:fillRect/>
          </a:stretch>
        </p:blipFill>
        <p:spPr>
          <a:xfrm>
            <a:off x="8220595" y="3947695"/>
            <a:ext cx="2519159" cy="2382435"/>
          </a:xfrm>
          <a:prstGeom prst="rect">
            <a:avLst/>
          </a:prstGeom>
        </p:spPr>
      </p:pic>
    </p:spTree>
    <p:extLst>
      <p:ext uri="{BB962C8B-B14F-4D97-AF65-F5344CB8AC3E}">
        <p14:creationId xmlns:p14="http://schemas.microsoft.com/office/powerpoint/2010/main" val="413797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09E0-39BE-FB4E-BC2B-CE92725E3EDA}"/>
              </a:ext>
            </a:extLst>
          </p:cNvPr>
          <p:cNvSpPr>
            <a:spLocks noGrp="1"/>
          </p:cNvSpPr>
          <p:nvPr>
            <p:ph type="title"/>
          </p:nvPr>
        </p:nvSpPr>
        <p:spPr/>
        <p:txBody>
          <a:bodyPr/>
          <a:lstStyle/>
          <a:p>
            <a:r>
              <a:rPr lang="en-US" dirty="0"/>
              <a:t>Machine Learning Implementation (cont.)</a:t>
            </a:r>
          </a:p>
        </p:txBody>
      </p:sp>
      <p:pic>
        <p:nvPicPr>
          <p:cNvPr id="15" name="Content Placeholder 14" descr="Graphical user interface, text, application&#10;&#10;Description automatically generated">
            <a:extLst>
              <a:ext uri="{FF2B5EF4-FFF2-40B4-BE49-F238E27FC236}">
                <a16:creationId xmlns:a16="http://schemas.microsoft.com/office/drawing/2014/main" id="{20EDF3A5-3272-4D43-A4A5-C1965C6DF347}"/>
              </a:ext>
            </a:extLst>
          </p:cNvPr>
          <p:cNvPicPr>
            <a:picLocks noGrp="1" noChangeAspect="1"/>
          </p:cNvPicPr>
          <p:nvPr>
            <p:ph idx="1"/>
          </p:nvPr>
        </p:nvPicPr>
        <p:blipFill>
          <a:blip r:embed="rId2"/>
          <a:stretch>
            <a:fillRect/>
          </a:stretch>
        </p:blipFill>
        <p:spPr>
          <a:xfrm>
            <a:off x="368639" y="2509370"/>
            <a:ext cx="5870797" cy="3811795"/>
          </a:xfrm>
        </p:spPr>
      </p:pic>
      <p:pic>
        <p:nvPicPr>
          <p:cNvPr id="17" name="Picture 16" descr="Chart&#10;&#10;Description automatically generated">
            <a:extLst>
              <a:ext uri="{FF2B5EF4-FFF2-40B4-BE49-F238E27FC236}">
                <a16:creationId xmlns:a16="http://schemas.microsoft.com/office/drawing/2014/main" id="{E4EBD35F-0A20-544C-8862-2D15CBFF9418}"/>
              </a:ext>
            </a:extLst>
          </p:cNvPr>
          <p:cNvPicPr>
            <a:picLocks noChangeAspect="1"/>
          </p:cNvPicPr>
          <p:nvPr/>
        </p:nvPicPr>
        <p:blipFill>
          <a:blip r:embed="rId3"/>
          <a:stretch>
            <a:fillRect/>
          </a:stretch>
        </p:blipFill>
        <p:spPr>
          <a:xfrm>
            <a:off x="6530725" y="2509370"/>
            <a:ext cx="5292636" cy="3811795"/>
          </a:xfrm>
          <a:prstGeom prst="rect">
            <a:avLst/>
          </a:prstGeom>
        </p:spPr>
      </p:pic>
    </p:spTree>
    <p:extLst>
      <p:ext uri="{BB962C8B-B14F-4D97-AF65-F5344CB8AC3E}">
        <p14:creationId xmlns:p14="http://schemas.microsoft.com/office/powerpoint/2010/main" val="760413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265</TotalTime>
  <Words>369</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Machine Learning Project </vt:lpstr>
      <vt:lpstr>Agenda</vt:lpstr>
      <vt:lpstr>Data Exploration</vt:lpstr>
      <vt:lpstr>Data Cleaning</vt:lpstr>
      <vt:lpstr>Machine Learning Research</vt:lpstr>
      <vt:lpstr>Machine Learning Implementation</vt:lpstr>
      <vt:lpstr>Machine Learning Implementation (cont.)</vt:lpstr>
      <vt:lpstr>Machine Learning Implementation (cont.)</vt:lpstr>
      <vt:lpstr>Machine Learning Implementation (cont.)</vt:lpstr>
      <vt:lpstr>SQL &amp; Flask</vt:lpstr>
      <vt:lpstr>SQL &amp; Flask (cont.)</vt:lpstr>
      <vt:lpstr>SQL &amp; Flask (cont.)</vt:lpstr>
      <vt:lpstr>SQL &amp; Flask (cont.)</vt:lpstr>
      <vt:lpstr>Web Page with a Summary of Our Research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dc:title>
  <dc:creator>Barton, Samuel M.</dc:creator>
  <cp:lastModifiedBy>Barton, Samuel M.</cp:lastModifiedBy>
  <cp:revision>16</cp:revision>
  <dcterms:created xsi:type="dcterms:W3CDTF">2021-03-08T12:51:33Z</dcterms:created>
  <dcterms:modified xsi:type="dcterms:W3CDTF">2021-03-09T01:26:59Z</dcterms:modified>
</cp:coreProperties>
</file>