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pivotSource>
    <c:name>[employee_data (1).csv]Sheet1!PivotTable1</c:name>
    <c:fmtId val="-1"/>
  </c:pivotSource>
  <c:chart>
    <c:title>
      <c:tx>
        <c:rich>
          <a:bodyPr/>
          <a:lstStyle/>
          <a:p>
            <a:pPr>
              <a:defRPr/>
            </a:pPr>
            <a:r>
              <a:rPr lang="en-US" dirty="0"/>
              <a:t>SALARY COMPARISON</a:t>
            </a:r>
          </a:p>
        </c:rich>
      </c:tx>
      <c:layout>
        <c:manualLayout>
          <c:xMode val="edge"/>
          <c:yMode val="edge"/>
          <c:x val="0.33858303708015186"/>
          <c:y val="2.9411757137626188E-2"/>
        </c:manualLayout>
      </c:layout>
      <c:overlay val="0"/>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150"/>
        <c:axId val="88017536"/>
        <c:axId val="88031616"/>
      </c:barChart>
      <c:catAx>
        <c:axId val="8801753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88031616"/>
        <c:crosses val="autoZero"/>
        <c:auto val="1"/>
        <c:lblAlgn val="ctr"/>
        <c:lblOffset val="100"/>
        <c:noMultiLvlLbl val="0"/>
      </c:catAx>
      <c:valAx>
        <c:axId val="88031616"/>
        <c:scaling>
          <c:orientation val="minMax"/>
        </c:scaling>
        <c:delete val="0"/>
        <c:axPos val="l"/>
        <c:majorGridlines/>
        <c:title>
          <c:tx>
            <c:rich>
              <a:bodyPr/>
              <a:lstStyle/>
              <a:p>
                <a:pPr>
                  <a:defRPr/>
                </a:pPr>
                <a:r>
                  <a:rPr lang="en-US" dirty="0"/>
                  <a:t>DEPARTMENTS</a:t>
                </a:r>
              </a:p>
            </c:rich>
          </c:tx>
          <c:overlay val="0"/>
        </c:title>
        <c:numFmt formatCode="General" sourceLinked="1"/>
        <c:majorTickMark val="none"/>
        <c:minorTickMark val="none"/>
        <c:tickLblPos val="nextTo"/>
        <c:txPr>
          <a:bodyPr rot="-60000000" vert="horz"/>
          <a:lstStyle/>
          <a:p>
            <a:pPr>
              <a:defRPr/>
            </a:pPr>
            <a:endParaRPr lang="en-US"/>
          </a:p>
        </c:txPr>
        <c:crossAx val="88017536"/>
        <c:crosses val="autoZero"/>
        <c:crossBetween val="between"/>
      </c:valAx>
      <c:dTable>
        <c:showHorzBorder val="1"/>
        <c:showVertBorder val="1"/>
        <c:showOutline val="1"/>
        <c:showKeys val="1"/>
      </c:dTable>
    </c:plotArea>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4800" y="457200"/>
            <a:ext cx="8991600" cy="386003"/>
          </a:xfrm>
          <a:prstGeom prst="rect">
            <a:avLst/>
          </a:prstGeom>
        </p:spPr>
        <p:txBody>
          <a:bodyPr vert="horz" wrap="square" lIns="0" tIns="16510" rIns="0" bIns="0" rtlCol="0">
            <a:spAutoFit/>
          </a:bodyPr>
          <a:lstStyle/>
          <a:p>
            <a:pPr algn="l"/>
            <a:r>
              <a:rPr lang="en-US" sz="2400" b="1" dirty="0">
                <a:solidFill>
                  <a:srgbClr val="0F0F0F"/>
                </a:solidFill>
                <a:latin typeface="Times New Roman" panose="02020603050405020304" pitchFamily="18" charset="0"/>
                <a:cs typeface="Times New Roman" panose="02020603050405020304" pitchFamily="18" charset="0"/>
              </a:rPr>
              <a:t>    Salary and Compensation Analysis Through Excel Data Modeling</a:t>
            </a:r>
            <a:endParaRPr lang="en-IN" sz="2400" dirty="0">
              <a:solidFill>
                <a:srgbClr val="7030A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98897" y="3115270"/>
            <a:ext cx="9906000" cy="1938992"/>
          </a:xfrm>
          <a:prstGeom prst="rect">
            <a:avLst/>
          </a:prstGeom>
          <a:noFill/>
        </p:spPr>
        <p:txBody>
          <a:bodyPr wrap="square" rtlCol="0">
            <a:spAutoFit/>
          </a:bodyPr>
          <a:lstStyle/>
          <a:p>
            <a:r>
              <a:rPr lang="en-US" sz="2400" dirty="0"/>
              <a:t>STUDENT NAME : </a:t>
            </a:r>
            <a:r>
              <a:rPr lang="en-GB" sz="2400" b="1" dirty="0" err="1"/>
              <a:t>A.Hema</a:t>
            </a:r>
            <a:endParaRPr lang="en-US" sz="2400" b="1" dirty="0"/>
          </a:p>
          <a:p>
            <a:r>
              <a:rPr lang="en-US" sz="2400" dirty="0"/>
              <a:t>REGISTER NO : </a:t>
            </a:r>
            <a:r>
              <a:rPr lang="en-US" sz="2400" b="1" dirty="0"/>
              <a:t>31220</a:t>
            </a:r>
            <a:r>
              <a:rPr lang="en-GB" sz="2400" b="1" dirty="0"/>
              <a:t>0764</a:t>
            </a:r>
            <a:endParaRPr lang="en-US" sz="2400" b="1" dirty="0"/>
          </a:p>
          <a:p>
            <a:r>
              <a:rPr lang="en-US" sz="2400" dirty="0"/>
              <a:t>DEPARTMENT : </a:t>
            </a:r>
            <a:r>
              <a:rPr lang="en-US" sz="2400" b="1" dirty="0" err="1"/>
              <a:t>B.com</a:t>
            </a:r>
            <a:r>
              <a:rPr lang="en-US" sz="2400" b="1" dirty="0"/>
              <a:t> </a:t>
            </a:r>
            <a:r>
              <a:rPr lang="en-GB" sz="2400" b="1" dirty="0"/>
              <a:t>(General)</a:t>
            </a:r>
            <a:endParaRPr lang="en-US" sz="2400" b="1" dirty="0"/>
          </a:p>
          <a:p>
            <a:r>
              <a:rPr lang="en-US" sz="2400" dirty="0"/>
              <a:t>COLLEGE : </a:t>
            </a:r>
            <a:r>
              <a:rPr lang="en-US" sz="2400" b="1" dirty="0"/>
              <a:t>PACHAIYAPPA'S COLLEGE FOR WOMEN.KANCHEEPURAM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5800" y="1295400"/>
            <a:ext cx="8099426" cy="752129"/>
          </a:xfrm>
          <a:prstGeom prst="rect">
            <a:avLst/>
          </a:prstGeom>
        </p:spPr>
        <p:txBody>
          <a:bodyPr vert="horz" wrap="square" lIns="0" tIns="13335" rIns="0" bIns="0" rtlCol="0">
            <a:spAutoFit/>
          </a:bodyPr>
          <a:lstStyle/>
          <a:p>
            <a:r>
              <a:rPr lang="en-US" sz="4800" b="1" dirty="0">
                <a:solidFill>
                  <a:srgbClr val="0D0D0D"/>
                </a:solidFill>
                <a:latin typeface="Times New Roman" panose="02020603050405020304" pitchFamily="18" charset="0"/>
                <a:cs typeface="Times New Roman" panose="02020603050405020304" pitchFamily="18" charset="0"/>
              </a:rPr>
              <a:t>REFINE AND CALIBRATE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609600" y="2667000"/>
            <a:ext cx="9144000" cy="1477328"/>
          </a:xfrm>
          <a:prstGeom prst="rect">
            <a:avLst/>
          </a:prstGeom>
          <a:noFill/>
        </p:spPr>
        <p:txBody>
          <a:bodyPr wrap="square">
            <a:spAutoFit/>
          </a:bodyPr>
          <a:lstStyle/>
          <a:p>
            <a:r>
              <a:rPr lang="en-US" dirty="0"/>
              <a:t>Refine and calibrate This 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685800" y="1371600"/>
            <a:ext cx="8251826" cy="629018"/>
          </a:xfrm>
          <a:prstGeom prst="rect">
            <a:avLst/>
          </a:prstGeom>
        </p:spPr>
        <p:txBody>
          <a:bodyPr vert="horz" wrap="square" lIns="0" tIns="13335" rIns="0" bIns="0" rtlCol="0">
            <a:spAutoFit/>
          </a:bodyPr>
          <a:lstStyle/>
          <a:p>
            <a:r>
              <a:rPr lang="en-IN" sz="4000" b="1" dirty="0">
                <a:latin typeface="Times New Roman" panose="02020603050405020304" pitchFamily="18" charset="0"/>
                <a:cs typeface="Times New Roman" panose="02020603050405020304" pitchFamily="18" charset="0"/>
              </a:rPr>
              <a:t>MONITOR CONTINUOUSLY</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0" y="2590800"/>
            <a:ext cx="8239873" cy="2862322"/>
          </a:xfrm>
          <a:prstGeom prst="rect">
            <a:avLst/>
          </a:prstGeom>
          <a:noFill/>
        </p:spPr>
        <p:txBody>
          <a:bodyPr wrap="square">
            <a:spAutoFit/>
          </a:bodyPr>
          <a:lstStyle/>
          <a:p>
            <a:r>
              <a:rPr lang="en-US" b="1" dirty="0"/>
              <a:t>Monitor continuously This is where the modeling stops for many organizations, but they are missing a huge opportunity by doing so. We recommend our clients approach their comp plan modeling as an ongoing exercise, which turns the hypothetical model into a real-time measure of realized performance. </a:t>
            </a:r>
          </a:p>
          <a:p>
            <a:endParaRPr lang="en-US" b="1" dirty="0"/>
          </a:p>
          <a:p>
            <a:r>
              <a:rPr lang="en-US" b="1" dirty="0"/>
              <a:t>As 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lang="en-US" dirty="0"/>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66800" y="762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1143000" y="1524000"/>
          <a:ext cx="77724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33401" y="1066800"/>
            <a:ext cx="8915400" cy="615553"/>
          </a:xfrm>
        </p:spPr>
        <p:txBody>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457200" y="2209800"/>
            <a:ext cx="9296400" cy="2308324"/>
          </a:xfrm>
          <a:prstGeom prst="rect">
            <a:avLst/>
          </a:prstGeom>
          <a:noFill/>
        </p:spPr>
        <p:txBody>
          <a:bodyPr wrap="square">
            <a:spAutoFit/>
          </a:bodyPr>
          <a:lstStyle/>
          <a:p>
            <a:pPr algn="just"/>
            <a:r>
              <a:rPr lang="en-US"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US" dirty="0"/>
              <a:t>"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pic>
        <p:nvPicPr>
          <p:cNvPr id="1026" name="Picture 2" descr="Reporter Cartoon Images – Browse 10,774 Stock Photos, Vectors, and Video |  Adobe Stock"/>
          <p:cNvPicPr>
            <a:picLocks noChangeAspect="1" noChangeArrowheads="1"/>
          </p:cNvPicPr>
          <p:nvPr/>
        </p:nvPicPr>
        <p:blipFill>
          <a:blip r:embed="rId2"/>
          <a:srcRect/>
          <a:stretch>
            <a:fillRect/>
          </a:stretch>
        </p:blipFill>
        <p:spPr bwMode="auto">
          <a:xfrm>
            <a:off x="7696201" y="4610100"/>
            <a:ext cx="4267200" cy="2247900"/>
          </a:xfrm>
          <a:prstGeom prst="rect">
            <a:avLst/>
          </a:prstGeom>
          <a:noFill/>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06082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11266" name="Picture 2" descr="Woman Looking In Mirror Cartoon Images – Browse 3,265 Stock Photos,  Vectors, and Video | Adobe Stock"/>
          <p:cNvPicPr>
            <a:picLocks noChangeAspect="1" noChangeArrowheads="1"/>
          </p:cNvPicPr>
          <p:nvPr/>
        </p:nvPicPr>
        <p:blipFill>
          <a:blip r:embed="rId4"/>
          <a:srcRect/>
          <a:stretch>
            <a:fillRect/>
          </a:stretch>
        </p:blipFill>
        <p:spPr bwMode="auto">
          <a:xfrm>
            <a:off x="0" y="3733799"/>
            <a:ext cx="3124200" cy="31242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12481713" cy="7620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endParaRPr dirty="0"/>
          </a:p>
        </p:txBody>
      </p:sp>
      <p:grpSp>
        <p:nvGrpSpPr>
          <p:cNvPr id="3" name="object 3"/>
          <p:cNvGrpSpPr/>
          <p:nvPr/>
        </p:nvGrpSpPr>
        <p:grpSpPr>
          <a:xfrm>
            <a:off x="7443849" y="0"/>
            <a:ext cx="4976751"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133600" y="1143000"/>
            <a:ext cx="7772400" cy="3170099"/>
          </a:xfrm>
          <a:prstGeom prst="rect">
            <a:avLst/>
          </a:prstGeom>
          <a:noFill/>
        </p:spPr>
        <p:txBody>
          <a:bodyPr wrap="square" rtlCol="0">
            <a:spAutoFit/>
          </a:bodyPr>
          <a:lstStyle/>
          <a:p>
            <a:pPr algn="l"/>
            <a:endParaRPr lang="en-US" sz="20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Design Your Sales Compensation Plan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Modeling Prevents Misalignment </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How to Model Incentive Compensation Plan Outcomes in Excel </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Model outputs</a:t>
            </a:r>
          </a:p>
          <a:p>
            <a:pPr>
              <a:buFont typeface="+mj-lt"/>
              <a:buAutoNum type="arabicPeriod"/>
            </a:pPr>
            <a:r>
              <a:rPr lang="en-US" sz="2000" dirty="0">
                <a:solidFill>
                  <a:srgbClr val="0D0D0D"/>
                </a:solidFill>
                <a:latin typeface="Times New Roman" panose="02020603050405020304" pitchFamily="18" charset="0"/>
                <a:cs typeface="Times New Roman" panose="02020603050405020304" pitchFamily="18" charset="0"/>
              </a:rPr>
              <a:t>Refine and calibrate</a:t>
            </a:r>
          </a:p>
          <a:p>
            <a:pPr>
              <a:buFont typeface="+mj-lt"/>
              <a:buAutoNum type="arabicPeriod"/>
            </a:pPr>
            <a:r>
              <a:rPr lang="en-IN" sz="2000" dirty="0">
                <a:latin typeface="Times New Roman" panose="02020603050405020304" pitchFamily="18" charset="0"/>
                <a:cs typeface="Times New Roman" panose="02020603050405020304" pitchFamily="18" charset="0"/>
              </a:rPr>
              <a:t>Monitor continuously</a:t>
            </a:r>
          </a:p>
          <a:p>
            <a:pPr>
              <a:buFont typeface="+mj-lt"/>
              <a:buAutoNum type="arabicPeriod"/>
            </a:pPr>
            <a:r>
              <a:rPr lang="en-IN" sz="2000" dirty="0">
                <a:latin typeface="Times New Roman" panose="02020603050405020304" pitchFamily="18" charset="0"/>
                <a:cs typeface="Times New Roman" panose="02020603050405020304" pitchFamily="18" charset="0"/>
              </a:rPr>
              <a:t>Results</a:t>
            </a:r>
          </a:p>
          <a:p>
            <a:pPr>
              <a:buFont typeface="+mj-lt"/>
              <a:buAutoNum type="arabicPeriod"/>
            </a:pPr>
            <a:r>
              <a:rPr lang="en-IN" sz="2000" dirty="0">
                <a:latin typeface="Times New Roman" panose="02020603050405020304" pitchFamily="18" charset="0"/>
                <a:cs typeface="Times New Roman" panose="02020603050405020304" pitchFamily="18" charset="0"/>
              </a:rPr>
              <a:t>Conclusion</a:t>
            </a:r>
          </a:p>
          <a:p>
            <a:pPr>
              <a:buFont typeface="+mj-lt"/>
              <a:buAutoNum type="arabicPeriod"/>
            </a:pPr>
            <a:endParaRPr lang="en-IN" sz="2000" dirty="0">
              <a:latin typeface="Times New Roman" panose="02020603050405020304" pitchFamily="18" charset="0"/>
              <a:cs typeface="Times New Roman" panose="02020603050405020304" pitchFamily="18" charset="0"/>
            </a:endParaRPr>
          </a:p>
        </p:txBody>
      </p:sp>
      <p:pic>
        <p:nvPicPr>
          <p:cNvPr id="10242" name="Picture 2" descr="Page 21 | Animated Cartoons Images - Free Download on Freepik"/>
          <p:cNvPicPr>
            <a:picLocks noChangeAspect="1" noChangeArrowheads="1"/>
          </p:cNvPicPr>
          <p:nvPr/>
        </p:nvPicPr>
        <p:blipFill>
          <a:blip r:embed="rId3"/>
          <a:srcRect/>
          <a:stretch>
            <a:fillRect/>
          </a:stretch>
        </p:blipFill>
        <p:spPr bwMode="auto">
          <a:xfrm>
            <a:off x="0" y="4038600"/>
            <a:ext cx="2819400" cy="2819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05128" cy="447558"/>
          </a:xfrm>
          <a:prstGeom prst="rect">
            <a:avLst/>
          </a:prstGeom>
        </p:spPr>
        <p:txBody>
          <a:bodyPr vert="horz" wrap="square" lIns="0" tIns="16510" rIns="0" bIns="0" rtlCol="0">
            <a:spAutoFit/>
          </a:bodyPr>
          <a:lstStyle/>
          <a:p>
            <a:r>
              <a:rPr lang="en-US" sz="2800" dirty="0">
                <a:solidFill>
                  <a:srgbClr val="0D0D0D"/>
                </a:solidFill>
                <a:latin typeface="Times New Roman" panose="02020603050405020304" pitchFamily="18" charset="0"/>
                <a:cs typeface="Times New Roman" panose="02020603050405020304" pitchFamily="18" charset="0"/>
              </a:rPr>
              <a:t>DESIGN YOUR SALES COMPENSATION PLAN</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0" y="1524000"/>
            <a:ext cx="7467599" cy="2677656"/>
          </a:xfrm>
          <a:prstGeom prst="rect">
            <a:avLst/>
          </a:prstGeom>
          <a:noFill/>
        </p:spPr>
        <p:txBody>
          <a:bodyPr wrap="square">
            <a:spAutoFit/>
          </a:bodyPr>
          <a:lstStyle/>
          <a:p>
            <a:pPr algn="just"/>
            <a:r>
              <a:rPr lang="en-US" sz="2400" dirty="0"/>
              <a:t>Before we dive into the mechanics, you should have completed the incentive plan design phase, </a:t>
            </a:r>
            <a:r>
              <a:rPr lang="en-US" sz="2400" dirty="0" err="1"/>
              <a:t>including:Setting</a:t>
            </a:r>
            <a:r>
              <a:rPr lang="en-US" sz="2400" dirty="0"/>
              <a:t> metrics that are strategically aligned with the business objectives/priorities and market best </a:t>
            </a:r>
            <a:r>
              <a:rPr lang="en-US" sz="2400" dirty="0" err="1"/>
              <a:t>practicesDeciding</a:t>
            </a:r>
            <a:r>
              <a:rPr lang="en-US" sz="2400" dirty="0"/>
              <a:t> on the overall incentive plan structure (e.g., target pay, performance measures, weights, measurement, period, frequency,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962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1752600"/>
            <a:ext cx="6346825" cy="509114"/>
          </a:xfrm>
          <a:prstGeom prst="rect">
            <a:avLst/>
          </a:prstGeom>
        </p:spPr>
        <p:txBody>
          <a:bodyPr vert="horz" wrap="square" lIns="0" tIns="16510" rIns="0" bIns="0" rtlCol="0">
            <a:spAutoFit/>
          </a:bodyPr>
          <a:lstStyle/>
          <a:p>
            <a:r>
              <a:rPr lang="en-US" sz="3200" dirty="0">
                <a:solidFill>
                  <a:srgbClr val="0D0D0D"/>
                </a:solidFill>
                <a:latin typeface="Times New Roman" panose="02020603050405020304" pitchFamily="18" charset="0"/>
                <a:cs typeface="Times New Roman" panose="02020603050405020304" pitchFamily="18" charset="0"/>
              </a:rPr>
              <a:t>Modeling Prevents Misalignment </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5" y="2514600"/>
            <a:ext cx="8477998" cy="2246769"/>
          </a:xfrm>
          <a:prstGeom prst="rect">
            <a:avLst/>
          </a:prstGeom>
          <a:noFill/>
        </p:spPr>
        <p:txBody>
          <a:bodyPr wrap="square">
            <a:spAutoFit/>
          </a:bodyPr>
          <a:lstStyle/>
          <a:p>
            <a:pPr algn="just"/>
            <a:r>
              <a:rPr lang="en-US" sz="2000" dirty="0"/>
              <a:t>Modeling Prevents Misalign </a:t>
            </a:r>
            <a:r>
              <a:rPr lang="en-US" sz="2000" dirty="0" err="1"/>
              <a:t>mentOnce</a:t>
            </a:r>
            <a:r>
              <a:rPr lang="en-US" sz="2000" dirty="0"/>
              <a:t> you have determined all those elements, you are ready to cost model the incentive plan and assess the impact this plan will have on individuals' pay, the cost to the company, and whether it will motivate the right behaviors .Invest the time in modeling as many scenarios as possible; Incorrectly modeling a plan or skipping this step in the design process can result in profound cost implications for the company and misaligned goals that can impact results and </a:t>
            </a:r>
            <a:r>
              <a:rPr lang="en-US" sz="2000" dirty="0" err="1"/>
              <a:t>demotivate</a:t>
            </a:r>
            <a:r>
              <a:rPr lang="en-US" sz="2000" dirty="0"/>
              <a:t> your sales team.</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1371600"/>
            <a:ext cx="8368348" cy="878446"/>
          </a:xfrm>
          <a:prstGeom prst="rect">
            <a:avLst/>
          </a:prstGeom>
        </p:spPr>
        <p:txBody>
          <a:bodyPr vert="horz" wrap="square" lIns="0" tIns="16510" rIns="0" bIns="0" rtlCol="0">
            <a:spAutoFit/>
          </a:bodyPr>
          <a:lstStyle/>
          <a:p>
            <a:r>
              <a:rPr lang="en-US" sz="2800" dirty="0">
                <a:solidFill>
                  <a:srgbClr val="0D0D0D"/>
                </a:solidFill>
                <a:latin typeface="Times New Roman" panose="02020603050405020304" pitchFamily="18" charset="0"/>
                <a:cs typeface="Times New Roman" panose="02020603050405020304" pitchFamily="18" charset="0"/>
              </a:rPr>
              <a:t>HOW TO MODEL INCENTIVE COMPENSATION PLAN OUTCOMES IN EXCEL </a:t>
            </a: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609600" y="2971800"/>
            <a:ext cx="87439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spcCol="365760" anchor="ctr" anchorCtr="0" compatLnSpc="1">
            <a:prstTxWarp prst="textNoShape">
              <a:avLst/>
            </a:prstTxWarp>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Step 1: Data collection First, we must collect all of the data that is relevant and informative to our model.</a:t>
            </a:r>
          </a:p>
          <a:p>
            <a:pPr lvl="0" eaLnBrk="0" fontAlgn="base" hangingPunct="0">
              <a:spcBef>
                <a:spcPct val="0"/>
              </a:spcBef>
              <a:spcAft>
                <a:spcPct val="0"/>
              </a:spcAft>
              <a:buFontTx/>
              <a:buChar char="•"/>
            </a:pPr>
            <a:r>
              <a:rPr lang="en-US" altLang="en-US" b="1" dirty="0">
                <a:latin typeface="Arial" panose="020B0604020202020204" pitchFamily="34" charset="0"/>
              </a:rPr>
              <a:t>Employee Details </a:t>
            </a:r>
          </a:p>
          <a:p>
            <a:pPr lvl="0" eaLnBrk="0" fontAlgn="base" hangingPunct="0">
              <a:spcBef>
                <a:spcPct val="0"/>
              </a:spcBef>
              <a:spcAft>
                <a:spcPct val="0"/>
              </a:spcAft>
              <a:buFontTx/>
              <a:buChar char="•"/>
            </a:pPr>
            <a:r>
              <a:rPr lang="en-US" altLang="en-US" b="1" dirty="0">
                <a:latin typeface="Arial" panose="020B0604020202020204" pitchFamily="34" charset="0"/>
              </a:rPr>
              <a:t>Compensation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Performance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2895600" y="1524000"/>
            <a:ext cx="6019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Step 2: Define your model inputs Create a section in your workbook for all the plan inputs you want to model. These inputs will be used to calculate the pay under the new plan and will be calibrated, adjusted, and refined to get the desired outcome. </a:t>
            </a:r>
          </a:p>
          <a:p>
            <a:pPr lvl="0" eaLnBrk="0" fontAlgn="base" hangingPunct="0">
              <a:spcBef>
                <a:spcPct val="0"/>
              </a:spcBef>
              <a:spcAft>
                <a:spcPct val="0"/>
              </a:spcAft>
              <a:buFontTx/>
              <a:buChar char="•"/>
            </a:pPr>
            <a:r>
              <a:rPr lang="en-US" altLang="en-US" b="1" dirty="0">
                <a:latin typeface="Arial" panose="020B0604020202020204" pitchFamily="34" charset="0"/>
              </a:rPr>
              <a:t>Example</a:t>
            </a:r>
          </a:p>
          <a:p>
            <a:pPr lvl="0" eaLnBrk="0" fontAlgn="base" hangingPunct="0">
              <a:spcBef>
                <a:spcPct val="0"/>
              </a:spcBef>
              <a:spcAft>
                <a:spcPct val="0"/>
              </a:spcAft>
              <a:buFontTx/>
              <a:buChar char="•"/>
            </a:pPr>
            <a:r>
              <a:rPr lang="en-US" altLang="en-US" b="1" dirty="0">
                <a:latin typeface="Arial" panose="020B0604020202020204" pitchFamily="34" charset="0"/>
              </a:rPr>
              <a:t>Target Pay Mix (used if % split of base salary/target incentive is being modeled) - e.g., 70% base salary / 30% target incentive/variable compensation</a:t>
            </a:r>
            <a:r>
              <a:rPr lang="en-US" altLang="en-US"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Businessman getting salary growth Animated Illustration"/>
          <p:cNvPicPr>
            <a:picLocks noChangeAspect="1" noChangeArrowheads="1"/>
          </p:cNvPicPr>
          <p:nvPr/>
        </p:nvPicPr>
        <p:blipFill>
          <a:blip r:embed="rId3"/>
          <a:srcRect/>
          <a:stretch>
            <a:fillRect/>
          </a:stretch>
        </p:blipFill>
        <p:spPr bwMode="auto">
          <a:xfrm>
            <a:off x="304800" y="2286000"/>
            <a:ext cx="2085975" cy="21907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39CBBC-4DD4-A549-7B38-188D31E34E9B}"/>
              </a:ext>
            </a:extLst>
          </p:cNvPr>
          <p:cNvSpPr txBox="1"/>
          <p:nvPr/>
        </p:nvSpPr>
        <p:spPr>
          <a:xfrm>
            <a:off x="685800" y="2667000"/>
            <a:ext cx="8382000" cy="1200329"/>
          </a:xfrm>
          <a:prstGeom prst="rect">
            <a:avLst/>
          </a:prstGeom>
          <a:noFill/>
        </p:spPr>
        <p:txBody>
          <a:bodyPr wrap="square">
            <a:spAutoFit/>
          </a:bodyPr>
          <a:lstStyle/>
          <a:p>
            <a:pPr fontAlgn="base"/>
            <a:r>
              <a:rPr lang="en-US" b="1" dirty="0">
                <a:solidFill>
                  <a:srgbClr val="202124"/>
                </a:solidFill>
                <a:latin typeface="Inter" panose="020B0502030000000004" pitchFamily="34" charset="0"/>
              </a:rPr>
              <a:t>Step 3: Model calculations Once you have all the necessary data and plan    inputs set up, you are ready to model the plan and calculate</a:t>
            </a:r>
          </a:p>
          <a:p>
            <a:pPr fontAlgn="base"/>
            <a:r>
              <a:rPr lang="en-US" b="1" dirty="0">
                <a:solidFill>
                  <a:srgbClr val="202124"/>
                </a:solidFill>
                <a:latin typeface="Inter" panose="020B0502030000000004" pitchFamily="34" charset="0"/>
              </a:rPr>
              <a:t> the new payouts for each individual using historical </a:t>
            </a:r>
          </a:p>
          <a:p>
            <a:pPr fontAlgn="base"/>
            <a:r>
              <a:rPr lang="en-US" b="1" dirty="0">
                <a:solidFill>
                  <a:srgbClr val="202124"/>
                </a:solidFill>
                <a:latin typeface="Inter" panose="020B0502030000000004" pitchFamily="34" charset="0"/>
              </a:rPr>
              <a:t>performance as a proxy for future sales performance.</a:t>
            </a:r>
            <a:r>
              <a:rPr lang="en-US" b="0" i="0" dirty="0">
                <a:solidFill>
                  <a:srgbClr val="3C4043"/>
                </a:solidFill>
                <a:effectLst/>
                <a:latin typeface="inherit"/>
              </a:rPr>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r>
              <a:rPr lang="en-US" sz="4400" dirty="0">
                <a:solidFill>
                  <a:srgbClr val="0D0D0D"/>
                </a:solidFill>
                <a:latin typeface="Times New Roman" panose="02020603050405020304" pitchFamily="18" charset="0"/>
                <a:cs typeface="Times New Roman" panose="02020603050405020304" pitchFamily="18" charset="0"/>
              </a:rPr>
              <a:t>MODEL OUTPUTS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1905000" y="1600200"/>
            <a:ext cx="6705600"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Create different outputs to </a:t>
            </a:r>
            <a:r>
              <a:rPr lang="en-US" altLang="en-US" sz="2000" b="1" dirty="0">
                <a:latin typeface="Arial" panose="020B0604020202020204" pitchFamily="34" charset="0"/>
              </a:rPr>
              <a:t>aggregate and summarize new incentive plan results. That will help </a:t>
            </a:r>
            <a:r>
              <a:rPr lang="en-US" altLang="en-US" b="1" dirty="0">
                <a:latin typeface="Arial" panose="020B0604020202020204" pitchFamily="34" charset="0"/>
              </a:rPr>
              <a:t>ensure the plan is structured correctly to align with overall outcomes. Review by role, individual (most significant increases and decreases in pay), and team or region, if appropriate. </a:t>
            </a:r>
          </a:p>
          <a:p>
            <a:pPr lvl="0" eaLnBrk="0" fontAlgn="base" hangingPunct="0">
              <a:spcBef>
                <a:spcPct val="0"/>
              </a:spcBef>
              <a:spcAft>
                <a:spcPct val="0"/>
              </a:spcAft>
              <a:buFontTx/>
              <a:buChar char="•"/>
            </a:pPr>
            <a:r>
              <a:rPr lang="en-US" altLang="en-US" b="1" dirty="0">
                <a:latin typeface="Arial" panose="020B0604020202020204" pitchFamily="34" charset="0"/>
              </a:rPr>
              <a:t>The goals of this phase are:</a:t>
            </a:r>
          </a:p>
          <a:p>
            <a:pPr lvl="0" eaLnBrk="0" fontAlgn="base" hangingPunct="0">
              <a:spcBef>
                <a:spcPct val="0"/>
              </a:spcBef>
              <a:spcAft>
                <a:spcPct val="0"/>
              </a:spcAft>
              <a:buFontTx/>
              <a:buChar char="•"/>
            </a:pPr>
            <a:r>
              <a:rPr lang="en-US" altLang="en-US" b="1" dirty="0">
                <a:latin typeface="Arial" panose="020B0604020202020204" pitchFamily="34" charset="0"/>
              </a:rPr>
              <a:t>Ensure average and top performers can adjust their performance to succeed under the new comp plan design . </a:t>
            </a:r>
          </a:p>
          <a:p>
            <a:pPr lvl="0" eaLnBrk="0" fontAlgn="base" hangingPunct="0">
              <a:spcBef>
                <a:spcPct val="0"/>
              </a:spcBef>
              <a:spcAft>
                <a:spcPct val="0"/>
              </a:spcAft>
              <a:buFontTx/>
              <a:buChar char="•"/>
            </a:pPr>
            <a:r>
              <a:rPr lang="en-US" altLang="en-US" b="1" dirty="0">
                <a:latin typeface="Arial" panose="020B0604020202020204" pitchFamily="34" charset="0"/>
              </a:rPr>
              <a:t>Ensure who receives the earnings makes sense, given historical performance levels and your priorities around activities and behavior.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Animation Png Vectors &amp; Illustrations for Free Download"/>
          <p:cNvPicPr>
            <a:picLocks noChangeAspect="1" noChangeArrowheads="1"/>
          </p:cNvPicPr>
          <p:nvPr/>
        </p:nvPicPr>
        <p:blipFill>
          <a:blip r:embed="rId2"/>
          <a:srcRect/>
          <a:stretch>
            <a:fillRect/>
          </a:stretch>
        </p:blipFill>
        <p:spPr bwMode="auto">
          <a:xfrm>
            <a:off x="2" y="4800600"/>
            <a:ext cx="2819398" cy="2057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809</Words>
  <Application>Microsoft Office PowerPoint</Application>
  <PresentationFormat>Widescreen</PresentationFormat>
  <Paragraphs>66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Salary and Compensation Analysis Through Excel Data Modeling</vt:lpstr>
      <vt:lpstr>PROJECT TITLE</vt:lpstr>
      <vt:lpstr>AGENDA</vt:lpstr>
      <vt:lpstr>DESIGN YOUR SALES COMPENSATION PLAN</vt:lpstr>
      <vt:lpstr>Modeling Prevents Misalignment </vt:lpstr>
      <vt:lpstr>HOW TO MODEL INCENTIVE COMPENSATION PLAN OUTCOMES IN EXCEL </vt:lpstr>
      <vt:lpstr>PowerPoint Presentation</vt:lpstr>
      <vt:lpstr>PowerPoint Presentation</vt:lpstr>
      <vt:lpstr>MODEL OUTPUTS</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40</cp:revision>
  <dcterms:created xsi:type="dcterms:W3CDTF">2024-03-29T15:07:22Z</dcterms:created>
  <dcterms:modified xsi:type="dcterms:W3CDTF">2024-08-31T06:39:41Z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