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5" r:id="rId11"/>
    <p:sldId id="267" r:id="rId12"/>
    <p:sldId id="268" r:id="rId13"/>
    <p:sldId id="269" r:id="rId14"/>
    <p:sldId id="273" r:id="rId15"/>
    <p:sldId id="279" r:id="rId16"/>
    <p:sldId id="278" r:id="rId17"/>
    <p:sldId id="282" r:id="rId18"/>
    <p:sldId id="281" r:id="rId19"/>
    <p:sldId id="277" r:id="rId20"/>
    <p:sldId id="284" r:id="rId21"/>
    <p:sldId id="287" r:id="rId22"/>
    <p:sldId id="288" r:id="rId23"/>
    <p:sldId id="290" r:id="rId24"/>
    <p:sldId id="289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25B4B-A312-41FE-94FC-3FED5F620D45}" v="2420" dt="2021-06-30T03:10:24.516"/>
    <p1510:client id="{35C46B3B-36BD-C62D-1D6F-924D60DBBFE9}" v="194" dt="2021-07-06T18:51:07.906"/>
    <p1510:client id="{6A5C5659-E667-5949-C594-9C6B7D3B81D4}" v="8" dt="2021-06-30T03:25:05.174"/>
    <p1510:client id="{722580A3-B539-4892-924F-8199A05D4432}" v="149" dt="2021-06-30T08:33:44.873"/>
    <p1510:client id="{A0CF6634-F76B-ABD0-B78B-B60C3E08C630}" v="67" dt="2021-07-06T18:43:06.190"/>
    <p1510:client id="{A2B76FEE-748C-08FA-21B6-61643F90125C}" v="536" dt="2021-07-06T18:55:52.807"/>
    <p1510:client id="{B54CE6EC-D719-7583-DAA1-9FA73B52C9B1}" v="25" dt="2021-07-04T06:46:55.896"/>
    <p1510:client id="{C4051CE5-2F7E-D529-9F02-88609A932896}" v="1136" dt="2021-06-29T21:44:47.916"/>
    <p1510:client id="{F1D9C83D-DB01-45A0-3346-0B80DE1D588E}" v="4" dt="2021-07-03T09:37:00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A5528-0F6E-4BFF-998B-88FD7813D2D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C02ED0-8874-473B-A8D5-ADD5EE8415C4}">
      <dgm:prSet phldr="0"/>
      <dgm:spPr/>
      <dgm:t>
        <a:bodyPr/>
        <a:lstStyle/>
        <a:p>
          <a:r>
            <a:rPr lang="en-US" b="0" u="none"/>
            <a:t>Best case: Ω(1)</a:t>
          </a:r>
        </a:p>
      </dgm:t>
    </dgm:pt>
    <dgm:pt modelId="{6AE3065F-4ABF-4EBE-A6CA-C22FA4BFA168}" type="parTrans" cxnId="{B88609A3-C184-4956-A747-5087A8F88F93}">
      <dgm:prSet/>
      <dgm:spPr/>
    </dgm:pt>
    <dgm:pt modelId="{9EC487C0-B259-42B8-9A4E-92EF8F99C06B}" type="sibTrans" cxnId="{B88609A3-C184-4956-A747-5087A8F88F93}">
      <dgm:prSet/>
      <dgm:spPr/>
    </dgm:pt>
    <dgm:pt modelId="{41A1EA5A-0E4F-4894-B858-5C04822FE5B8}">
      <dgm:prSet phldr="0"/>
      <dgm:spPr/>
      <dgm:t>
        <a:bodyPr/>
        <a:lstStyle/>
        <a:p>
          <a:pPr rtl="0"/>
          <a:r>
            <a:rPr lang="en-US" b="0" u="none">
              <a:latin typeface="Calibri Light" panose="020F0302020204030204"/>
            </a:rPr>
            <a:t>Initial gas in car is enough to reach the target. There's </a:t>
          </a:r>
          <a:r>
            <a:rPr lang="en-US" b="1" u="none">
              <a:latin typeface="Calibri Light" panose="020F0302020204030204"/>
            </a:rPr>
            <a:t>NO</a:t>
          </a:r>
          <a:r>
            <a:rPr lang="en-US" b="0" u="none">
              <a:latin typeface="Calibri Light" panose="020F0302020204030204"/>
            </a:rPr>
            <a:t> stops.</a:t>
          </a:r>
          <a:endParaRPr lang="en-US" b="0" u="none"/>
        </a:p>
      </dgm:t>
    </dgm:pt>
    <dgm:pt modelId="{D9172CA8-F560-4BF7-A48C-E5750B6E2665}" type="parTrans" cxnId="{20963ABC-22FA-4BB4-AE81-81D8FC99C824}">
      <dgm:prSet/>
      <dgm:spPr/>
    </dgm:pt>
    <dgm:pt modelId="{B21560E3-2F76-4C8C-91DF-F816B7D62601}" type="sibTrans" cxnId="{20963ABC-22FA-4BB4-AE81-81D8FC99C824}">
      <dgm:prSet/>
      <dgm:spPr/>
    </dgm:pt>
    <dgm:pt modelId="{D529E7B5-0805-4B07-8C78-1BEB38E19E56}">
      <dgm:prSet phldr="0"/>
      <dgm:spPr/>
      <dgm:t>
        <a:bodyPr/>
        <a:lstStyle/>
        <a:p>
          <a:r>
            <a:rPr lang="en-US" b="0" u="none"/>
            <a:t>Worst case: O(n)</a:t>
          </a:r>
        </a:p>
      </dgm:t>
    </dgm:pt>
    <dgm:pt modelId="{897D19D1-F9B3-4D2F-B3A1-37779D659D54}" type="parTrans" cxnId="{012C0E7F-1D93-40AE-A2B8-18059FB4A936}">
      <dgm:prSet/>
      <dgm:spPr/>
    </dgm:pt>
    <dgm:pt modelId="{16479823-104F-47D5-8CF3-D69F404F33DE}" type="sibTrans" cxnId="{012C0E7F-1D93-40AE-A2B8-18059FB4A936}">
      <dgm:prSet/>
      <dgm:spPr/>
    </dgm:pt>
    <dgm:pt modelId="{E150022D-1C73-45EB-A471-8E196E146CB1}">
      <dgm:prSet phldr="0"/>
      <dgm:spPr/>
      <dgm:t>
        <a:bodyPr/>
        <a:lstStyle/>
        <a:p>
          <a:pPr rtl="0"/>
          <a:r>
            <a:rPr lang="en-US" b="0" u="none">
              <a:latin typeface="Calibri Light" panose="020F0302020204030204"/>
            </a:rPr>
            <a:t>Car will stop at every gas station.</a:t>
          </a:r>
          <a:endParaRPr lang="en-US" b="0" u="none"/>
        </a:p>
      </dgm:t>
    </dgm:pt>
    <dgm:pt modelId="{0B7CBD42-8CF6-4FDA-BEE8-1CE39DB90D94}" type="parTrans" cxnId="{ACFFCF8E-3999-4DBA-ADD7-65BC703F1522}">
      <dgm:prSet/>
      <dgm:spPr/>
    </dgm:pt>
    <dgm:pt modelId="{FB0B9536-4465-48B6-9052-E03259C6174E}" type="sibTrans" cxnId="{ACFFCF8E-3999-4DBA-ADD7-65BC703F1522}">
      <dgm:prSet/>
      <dgm:spPr/>
    </dgm:pt>
    <dgm:pt modelId="{1617D71D-C7C3-48D7-B4E4-36F7D9151E12}" type="pres">
      <dgm:prSet presAssocID="{766A5528-0F6E-4BFF-998B-88FD7813D2D2}" presName="linear" presStyleCnt="0">
        <dgm:presLayoutVars>
          <dgm:dir/>
          <dgm:animLvl val="lvl"/>
          <dgm:resizeHandles val="exact"/>
        </dgm:presLayoutVars>
      </dgm:prSet>
      <dgm:spPr/>
    </dgm:pt>
    <dgm:pt modelId="{8513961D-42E4-4FA4-98C9-3A8AD9525913}" type="pres">
      <dgm:prSet presAssocID="{ADC02ED0-8874-473B-A8D5-ADD5EE8415C4}" presName="parentLin" presStyleCnt="0"/>
      <dgm:spPr/>
    </dgm:pt>
    <dgm:pt modelId="{805C6C8F-45E4-473E-B372-CEB5030E3F9D}" type="pres">
      <dgm:prSet presAssocID="{ADC02ED0-8874-473B-A8D5-ADD5EE8415C4}" presName="parentLeftMargin" presStyleLbl="node1" presStyleIdx="0" presStyleCnt="2"/>
      <dgm:spPr/>
    </dgm:pt>
    <dgm:pt modelId="{C8F964DB-AC73-4E41-8FBE-18C6D7257430}" type="pres">
      <dgm:prSet presAssocID="{ADC02ED0-8874-473B-A8D5-ADD5EE8415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746452-42E2-459F-A836-ABB1F6C0153B}" type="pres">
      <dgm:prSet presAssocID="{ADC02ED0-8874-473B-A8D5-ADD5EE8415C4}" presName="negativeSpace" presStyleCnt="0"/>
      <dgm:spPr/>
    </dgm:pt>
    <dgm:pt modelId="{75CB0ED4-B4B0-4409-88DD-B6D422194297}" type="pres">
      <dgm:prSet presAssocID="{ADC02ED0-8874-473B-A8D5-ADD5EE8415C4}" presName="childText" presStyleLbl="conFgAcc1" presStyleIdx="0" presStyleCnt="2">
        <dgm:presLayoutVars>
          <dgm:bulletEnabled val="1"/>
        </dgm:presLayoutVars>
      </dgm:prSet>
      <dgm:spPr/>
    </dgm:pt>
    <dgm:pt modelId="{D63E56AA-0F84-4332-92AF-6DF9E4B4B481}" type="pres">
      <dgm:prSet presAssocID="{9EC487C0-B259-42B8-9A4E-92EF8F99C06B}" presName="spaceBetweenRectangles" presStyleCnt="0"/>
      <dgm:spPr/>
    </dgm:pt>
    <dgm:pt modelId="{3B35458D-C482-413A-AB95-34F4C5BCE84C}" type="pres">
      <dgm:prSet presAssocID="{D529E7B5-0805-4B07-8C78-1BEB38E19E56}" presName="parentLin" presStyleCnt="0"/>
      <dgm:spPr/>
    </dgm:pt>
    <dgm:pt modelId="{050270A4-1AF6-4C96-8EE1-08B5E6AEAE37}" type="pres">
      <dgm:prSet presAssocID="{D529E7B5-0805-4B07-8C78-1BEB38E19E56}" presName="parentLeftMargin" presStyleLbl="node1" presStyleIdx="0" presStyleCnt="2"/>
      <dgm:spPr/>
    </dgm:pt>
    <dgm:pt modelId="{918295EF-9974-44FE-BA62-4A9BAB653A63}" type="pres">
      <dgm:prSet presAssocID="{D529E7B5-0805-4B07-8C78-1BEB38E19E5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37521C5-742A-4476-B6A7-2F60E92500B5}" type="pres">
      <dgm:prSet presAssocID="{D529E7B5-0805-4B07-8C78-1BEB38E19E56}" presName="negativeSpace" presStyleCnt="0"/>
      <dgm:spPr/>
    </dgm:pt>
    <dgm:pt modelId="{4D68EA73-0CF0-4FF5-AE96-5C1A91410698}" type="pres">
      <dgm:prSet presAssocID="{D529E7B5-0805-4B07-8C78-1BEB38E19E5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021AE1B-BB43-499B-83FE-6E3813D301B6}" type="presOf" srcId="{ADC02ED0-8874-473B-A8D5-ADD5EE8415C4}" destId="{C8F964DB-AC73-4E41-8FBE-18C6D7257430}" srcOrd="1" destOrd="0" presId="urn:microsoft.com/office/officeart/2005/8/layout/list1"/>
    <dgm:cxn modelId="{A2DD8A1E-038F-4DAA-86CC-916EFDC2D41E}" type="presOf" srcId="{766A5528-0F6E-4BFF-998B-88FD7813D2D2}" destId="{1617D71D-C7C3-48D7-B4E4-36F7D9151E12}" srcOrd="0" destOrd="0" presId="urn:microsoft.com/office/officeart/2005/8/layout/list1"/>
    <dgm:cxn modelId="{AF6EBC3E-3D3D-4B35-9F9E-97D93B73728F}" type="presOf" srcId="{E150022D-1C73-45EB-A471-8E196E146CB1}" destId="{4D68EA73-0CF0-4FF5-AE96-5C1A91410698}" srcOrd="0" destOrd="0" presId="urn:microsoft.com/office/officeart/2005/8/layout/list1"/>
    <dgm:cxn modelId="{71959C5C-7DB7-42E1-BCFE-AAB14E2A0FE8}" type="presOf" srcId="{D529E7B5-0805-4B07-8C78-1BEB38E19E56}" destId="{050270A4-1AF6-4C96-8EE1-08B5E6AEAE37}" srcOrd="0" destOrd="0" presId="urn:microsoft.com/office/officeart/2005/8/layout/list1"/>
    <dgm:cxn modelId="{7DBC2E48-A1D2-434A-9CC8-DBBD7FB00008}" type="presOf" srcId="{D529E7B5-0805-4B07-8C78-1BEB38E19E56}" destId="{918295EF-9974-44FE-BA62-4A9BAB653A63}" srcOrd="1" destOrd="0" presId="urn:microsoft.com/office/officeart/2005/8/layout/list1"/>
    <dgm:cxn modelId="{C847EB78-6F7F-480A-879E-13F8A50340D0}" type="presOf" srcId="{ADC02ED0-8874-473B-A8D5-ADD5EE8415C4}" destId="{805C6C8F-45E4-473E-B372-CEB5030E3F9D}" srcOrd="0" destOrd="0" presId="urn:microsoft.com/office/officeart/2005/8/layout/list1"/>
    <dgm:cxn modelId="{DC36397B-742F-4705-915C-955DF8B68038}" type="presOf" srcId="{41A1EA5A-0E4F-4894-B858-5C04822FE5B8}" destId="{75CB0ED4-B4B0-4409-88DD-B6D422194297}" srcOrd="0" destOrd="0" presId="urn:microsoft.com/office/officeart/2005/8/layout/list1"/>
    <dgm:cxn modelId="{012C0E7F-1D93-40AE-A2B8-18059FB4A936}" srcId="{766A5528-0F6E-4BFF-998B-88FD7813D2D2}" destId="{D529E7B5-0805-4B07-8C78-1BEB38E19E56}" srcOrd="1" destOrd="0" parTransId="{897D19D1-F9B3-4D2F-B3A1-37779D659D54}" sibTransId="{16479823-104F-47D5-8CF3-D69F404F33DE}"/>
    <dgm:cxn modelId="{ACFFCF8E-3999-4DBA-ADD7-65BC703F1522}" srcId="{D529E7B5-0805-4B07-8C78-1BEB38E19E56}" destId="{E150022D-1C73-45EB-A471-8E196E146CB1}" srcOrd="0" destOrd="0" parTransId="{0B7CBD42-8CF6-4FDA-BEE8-1CE39DB90D94}" sibTransId="{FB0B9536-4465-48B6-9052-E03259C6174E}"/>
    <dgm:cxn modelId="{B88609A3-C184-4956-A747-5087A8F88F93}" srcId="{766A5528-0F6E-4BFF-998B-88FD7813D2D2}" destId="{ADC02ED0-8874-473B-A8D5-ADD5EE8415C4}" srcOrd="0" destOrd="0" parTransId="{6AE3065F-4ABF-4EBE-A6CA-C22FA4BFA168}" sibTransId="{9EC487C0-B259-42B8-9A4E-92EF8F99C06B}"/>
    <dgm:cxn modelId="{20963ABC-22FA-4BB4-AE81-81D8FC99C824}" srcId="{ADC02ED0-8874-473B-A8D5-ADD5EE8415C4}" destId="{41A1EA5A-0E4F-4894-B858-5C04822FE5B8}" srcOrd="0" destOrd="0" parTransId="{D9172CA8-F560-4BF7-A48C-E5750B6E2665}" sibTransId="{B21560E3-2F76-4C8C-91DF-F816B7D62601}"/>
    <dgm:cxn modelId="{09B78727-2866-4926-B1DF-FF865788C3CC}" type="presParOf" srcId="{1617D71D-C7C3-48D7-B4E4-36F7D9151E12}" destId="{8513961D-42E4-4FA4-98C9-3A8AD9525913}" srcOrd="0" destOrd="0" presId="urn:microsoft.com/office/officeart/2005/8/layout/list1"/>
    <dgm:cxn modelId="{C5FD8889-F393-418E-AFFF-B1BB2DA5E19E}" type="presParOf" srcId="{8513961D-42E4-4FA4-98C9-3A8AD9525913}" destId="{805C6C8F-45E4-473E-B372-CEB5030E3F9D}" srcOrd="0" destOrd="0" presId="urn:microsoft.com/office/officeart/2005/8/layout/list1"/>
    <dgm:cxn modelId="{C6261A1D-DE0F-4A18-B790-185669E780CE}" type="presParOf" srcId="{8513961D-42E4-4FA4-98C9-3A8AD9525913}" destId="{C8F964DB-AC73-4E41-8FBE-18C6D7257430}" srcOrd="1" destOrd="0" presId="urn:microsoft.com/office/officeart/2005/8/layout/list1"/>
    <dgm:cxn modelId="{0B188BA5-30FF-4780-AD11-E99E7A33A8C3}" type="presParOf" srcId="{1617D71D-C7C3-48D7-B4E4-36F7D9151E12}" destId="{25746452-42E2-459F-A836-ABB1F6C0153B}" srcOrd="1" destOrd="0" presId="urn:microsoft.com/office/officeart/2005/8/layout/list1"/>
    <dgm:cxn modelId="{62B1E54E-9362-454E-8A40-DD7F58D21180}" type="presParOf" srcId="{1617D71D-C7C3-48D7-B4E4-36F7D9151E12}" destId="{75CB0ED4-B4B0-4409-88DD-B6D422194297}" srcOrd="2" destOrd="0" presId="urn:microsoft.com/office/officeart/2005/8/layout/list1"/>
    <dgm:cxn modelId="{4AC301E7-8291-4767-A900-07638766BED0}" type="presParOf" srcId="{1617D71D-C7C3-48D7-B4E4-36F7D9151E12}" destId="{D63E56AA-0F84-4332-92AF-6DF9E4B4B481}" srcOrd="3" destOrd="0" presId="urn:microsoft.com/office/officeart/2005/8/layout/list1"/>
    <dgm:cxn modelId="{78EE4C1D-585B-49E7-AE70-846907E3AC1F}" type="presParOf" srcId="{1617D71D-C7C3-48D7-B4E4-36F7D9151E12}" destId="{3B35458D-C482-413A-AB95-34F4C5BCE84C}" srcOrd="4" destOrd="0" presId="urn:microsoft.com/office/officeart/2005/8/layout/list1"/>
    <dgm:cxn modelId="{5E30B85D-492F-41E4-BD85-3BF8B509032D}" type="presParOf" srcId="{3B35458D-C482-413A-AB95-34F4C5BCE84C}" destId="{050270A4-1AF6-4C96-8EE1-08B5E6AEAE37}" srcOrd="0" destOrd="0" presId="urn:microsoft.com/office/officeart/2005/8/layout/list1"/>
    <dgm:cxn modelId="{D64ECB88-C6EA-42E1-BD5B-48A011535525}" type="presParOf" srcId="{3B35458D-C482-413A-AB95-34F4C5BCE84C}" destId="{918295EF-9974-44FE-BA62-4A9BAB653A63}" srcOrd="1" destOrd="0" presId="urn:microsoft.com/office/officeart/2005/8/layout/list1"/>
    <dgm:cxn modelId="{F613A28F-5B95-478D-9148-F0B414DE9DD6}" type="presParOf" srcId="{1617D71D-C7C3-48D7-B4E4-36F7D9151E12}" destId="{437521C5-742A-4476-B6A7-2F60E92500B5}" srcOrd="5" destOrd="0" presId="urn:microsoft.com/office/officeart/2005/8/layout/list1"/>
    <dgm:cxn modelId="{C43E668E-6D03-49F1-B060-409C8C534811}" type="presParOf" srcId="{1617D71D-C7C3-48D7-B4E4-36F7D9151E12}" destId="{4D68EA73-0CF0-4FF5-AE96-5C1A9141069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6A5528-0F6E-4BFF-998B-88FD7813D2D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C02ED0-8874-473B-A8D5-ADD5EE8415C4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Average case: Ω(N^2):</a:t>
          </a:r>
          <a:endParaRPr lang="en-US"/>
        </a:p>
      </dgm:t>
    </dgm:pt>
    <dgm:pt modelId="{6AE3065F-4ABF-4EBE-A6CA-C22FA4BFA168}" type="parTrans" cxnId="{B88609A3-C184-4956-A747-5087A8F88F93}">
      <dgm:prSet/>
      <dgm:spPr/>
    </dgm:pt>
    <dgm:pt modelId="{9EC487C0-B259-42B8-9A4E-92EF8F99C06B}" type="sibTrans" cxnId="{B88609A3-C184-4956-A747-5087A8F88F93}">
      <dgm:prSet/>
      <dgm:spPr/>
    </dgm:pt>
    <dgm:pt modelId="{94ACCF5A-DC0E-4130-B174-F0D5AF29EB1A}">
      <dgm:prSet phldr="0"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It will calculate Available gas at  Every Station to check whether to take the fuel or not then choose the stations which will be the optimal solution</a:t>
          </a:r>
        </a:p>
      </dgm:t>
    </dgm:pt>
    <dgm:pt modelId="{959800A8-9016-4641-A64F-7A521DBC688F}" type="parTrans" cxnId="{38F5AC7E-2CF1-4619-8BB8-0CD970372F3F}">
      <dgm:prSet/>
      <dgm:spPr/>
    </dgm:pt>
    <dgm:pt modelId="{24E08E7F-836C-41F3-A505-00E691622347}" type="sibTrans" cxnId="{38F5AC7E-2CF1-4619-8BB8-0CD970372F3F}">
      <dgm:prSet/>
      <dgm:spPr/>
    </dgm:pt>
    <dgm:pt modelId="{E8ECE908-CCD7-49A4-BF07-2BFE5FF878B5}">
      <dgm:prSet phldr="0"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Worst Case:O</a:t>
          </a:r>
          <a:r>
            <a:rPr lang="en-US" b="0"/>
            <a:t>(N^2):</a:t>
          </a:r>
        </a:p>
      </dgm:t>
    </dgm:pt>
    <dgm:pt modelId="{707346C6-327C-4C05-BB44-5962B38D57BB}" type="parTrans" cxnId="{B234CBFA-AD5D-47AD-A6DB-90834BEC74C1}">
      <dgm:prSet/>
      <dgm:spPr/>
    </dgm:pt>
    <dgm:pt modelId="{253E6655-7172-462A-8313-D643973C1F9E}" type="sibTrans" cxnId="{B234CBFA-AD5D-47AD-A6DB-90834BEC74C1}">
      <dgm:prSet/>
      <dgm:spPr/>
    </dgm:pt>
    <dgm:pt modelId="{EDBEAF66-5872-423E-A1E4-794C08DE18D9}">
      <dgm:prSet phldr="0"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It </a:t>
          </a:r>
          <a:r>
            <a:rPr lang="en-US">
              <a:latin typeface="Calibri Light" panose="020F0302020204030204"/>
            </a:rPr>
            <a:t>will stop at every station to refill</a:t>
          </a:r>
          <a:endParaRPr lang="en-US"/>
        </a:p>
      </dgm:t>
    </dgm:pt>
    <dgm:pt modelId="{D00DF186-C972-46AB-9536-38B532CD6D65}" type="parTrans" cxnId="{05D774B8-FED0-491F-9E59-091EAA94B000}">
      <dgm:prSet/>
      <dgm:spPr/>
    </dgm:pt>
    <dgm:pt modelId="{4A135594-0FFC-49C3-9B69-1B6AF8CB4187}" type="sibTrans" cxnId="{05D774B8-FED0-491F-9E59-091EAA94B000}">
      <dgm:prSet/>
      <dgm:spPr/>
    </dgm:pt>
    <dgm:pt modelId="{3026D725-5742-4120-8FB6-3949BB213187}">
      <dgm:prSet phldr="0"/>
      <dgm:spPr/>
      <dgm:t>
        <a:bodyPr/>
        <a:lstStyle/>
        <a:p>
          <a:pPr rtl="0"/>
          <a:r>
            <a:rPr lang="en-US"/>
            <a:t>Best Case:Σ(N^2):</a:t>
          </a:r>
        </a:p>
      </dgm:t>
    </dgm:pt>
    <dgm:pt modelId="{38F83AF5-8F11-4EB7-9C5E-1FC06E42711B}" type="parTrans" cxnId="{A39F9172-8B1C-41BB-ADD3-80094FE7DD78}">
      <dgm:prSet/>
      <dgm:spPr/>
    </dgm:pt>
    <dgm:pt modelId="{227AE6EF-E5CC-47D8-B2D7-1B10CF3763A5}" type="sibTrans" cxnId="{A39F9172-8B1C-41BB-ADD3-80094FE7DD78}">
      <dgm:prSet/>
      <dgm:spPr/>
    </dgm:pt>
    <dgm:pt modelId="{17CBECF9-64E7-4A63-AFDD-959112FBFE18}">
      <dgm:prSet phldr="0"/>
      <dgm:spPr/>
      <dgm:t>
        <a:bodyPr/>
        <a:lstStyle/>
        <a:p>
          <a:r>
            <a:rPr lang="en-US"/>
            <a:t>It will have enough fuel to reach the target from the start location without enter any station</a:t>
          </a:r>
        </a:p>
      </dgm:t>
    </dgm:pt>
    <dgm:pt modelId="{0D7525A6-B4DE-417F-AF35-402A55F3ECFC}" type="parTrans" cxnId="{606A5C98-0D00-44B5-BAD2-9B962740183C}">
      <dgm:prSet/>
      <dgm:spPr/>
    </dgm:pt>
    <dgm:pt modelId="{D9DB984D-9577-497D-9312-2B98A5499FBD}" type="sibTrans" cxnId="{606A5C98-0D00-44B5-BAD2-9B962740183C}">
      <dgm:prSet/>
      <dgm:spPr/>
    </dgm:pt>
    <dgm:pt modelId="{1617D71D-C7C3-48D7-B4E4-36F7D9151E12}" type="pres">
      <dgm:prSet presAssocID="{766A5528-0F6E-4BFF-998B-88FD7813D2D2}" presName="linear" presStyleCnt="0">
        <dgm:presLayoutVars>
          <dgm:dir/>
          <dgm:animLvl val="lvl"/>
          <dgm:resizeHandles val="exact"/>
        </dgm:presLayoutVars>
      </dgm:prSet>
      <dgm:spPr/>
    </dgm:pt>
    <dgm:pt modelId="{218A5C9E-E1FF-4E15-A2C9-8AAD0BA28BBB}" type="pres">
      <dgm:prSet presAssocID="{3026D725-5742-4120-8FB6-3949BB213187}" presName="parentLin" presStyleCnt="0"/>
      <dgm:spPr/>
    </dgm:pt>
    <dgm:pt modelId="{3CEBCA6C-B7C1-4F07-9E8B-4AFD39ABBF51}" type="pres">
      <dgm:prSet presAssocID="{3026D725-5742-4120-8FB6-3949BB213187}" presName="parentLeftMargin" presStyleLbl="node1" presStyleIdx="0" presStyleCnt="3"/>
      <dgm:spPr/>
    </dgm:pt>
    <dgm:pt modelId="{774C797F-E5ED-4A64-A764-768FDEE3CE46}" type="pres">
      <dgm:prSet presAssocID="{3026D725-5742-4120-8FB6-3949BB2131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990EA81-14C7-4A6D-9BFF-7BAD8890EE07}" type="pres">
      <dgm:prSet presAssocID="{3026D725-5742-4120-8FB6-3949BB213187}" presName="negativeSpace" presStyleCnt="0"/>
      <dgm:spPr/>
    </dgm:pt>
    <dgm:pt modelId="{9ADE0F98-DCB5-4695-BD36-10463C153FB2}" type="pres">
      <dgm:prSet presAssocID="{3026D725-5742-4120-8FB6-3949BB213187}" presName="childText" presStyleLbl="conFgAcc1" presStyleIdx="0" presStyleCnt="3">
        <dgm:presLayoutVars>
          <dgm:bulletEnabled val="1"/>
        </dgm:presLayoutVars>
      </dgm:prSet>
      <dgm:spPr/>
    </dgm:pt>
    <dgm:pt modelId="{4A45B3BD-DC14-480D-9281-782B61B08B42}" type="pres">
      <dgm:prSet presAssocID="{227AE6EF-E5CC-47D8-B2D7-1B10CF3763A5}" presName="spaceBetweenRectangles" presStyleCnt="0"/>
      <dgm:spPr/>
    </dgm:pt>
    <dgm:pt modelId="{8513961D-42E4-4FA4-98C9-3A8AD9525913}" type="pres">
      <dgm:prSet presAssocID="{ADC02ED0-8874-473B-A8D5-ADD5EE8415C4}" presName="parentLin" presStyleCnt="0"/>
      <dgm:spPr/>
    </dgm:pt>
    <dgm:pt modelId="{805C6C8F-45E4-473E-B372-CEB5030E3F9D}" type="pres">
      <dgm:prSet presAssocID="{ADC02ED0-8874-473B-A8D5-ADD5EE8415C4}" presName="parentLeftMargin" presStyleLbl="node1" presStyleIdx="0" presStyleCnt="3"/>
      <dgm:spPr/>
    </dgm:pt>
    <dgm:pt modelId="{C8F964DB-AC73-4E41-8FBE-18C6D7257430}" type="pres">
      <dgm:prSet presAssocID="{ADC02ED0-8874-473B-A8D5-ADD5EE8415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5746452-42E2-459F-A836-ABB1F6C0153B}" type="pres">
      <dgm:prSet presAssocID="{ADC02ED0-8874-473B-A8D5-ADD5EE8415C4}" presName="negativeSpace" presStyleCnt="0"/>
      <dgm:spPr/>
    </dgm:pt>
    <dgm:pt modelId="{75CB0ED4-B4B0-4409-88DD-B6D422194297}" type="pres">
      <dgm:prSet presAssocID="{ADC02ED0-8874-473B-A8D5-ADD5EE8415C4}" presName="childText" presStyleLbl="conFgAcc1" presStyleIdx="1" presStyleCnt="3">
        <dgm:presLayoutVars>
          <dgm:bulletEnabled val="1"/>
        </dgm:presLayoutVars>
      </dgm:prSet>
      <dgm:spPr/>
    </dgm:pt>
    <dgm:pt modelId="{479F1AD9-A13E-4CB0-ABF6-A9A4BA409154}" type="pres">
      <dgm:prSet presAssocID="{9EC487C0-B259-42B8-9A4E-92EF8F99C06B}" presName="spaceBetweenRectangles" presStyleCnt="0"/>
      <dgm:spPr/>
    </dgm:pt>
    <dgm:pt modelId="{3C5B9355-8900-4360-B7E5-BA6AF395D93E}" type="pres">
      <dgm:prSet presAssocID="{E8ECE908-CCD7-49A4-BF07-2BFE5FF878B5}" presName="parentLin" presStyleCnt="0"/>
      <dgm:spPr/>
    </dgm:pt>
    <dgm:pt modelId="{7715CA02-B97B-49A3-BFD4-BDF153F80814}" type="pres">
      <dgm:prSet presAssocID="{E8ECE908-CCD7-49A4-BF07-2BFE5FF878B5}" presName="parentLeftMargin" presStyleLbl="node1" presStyleIdx="1" presStyleCnt="3"/>
      <dgm:spPr/>
    </dgm:pt>
    <dgm:pt modelId="{145CF2BA-97C6-4DDA-8D5C-81B070E65105}" type="pres">
      <dgm:prSet presAssocID="{E8ECE908-CCD7-49A4-BF07-2BFE5FF878B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E85A373-815A-4385-963F-F585C188CE7E}" type="pres">
      <dgm:prSet presAssocID="{E8ECE908-CCD7-49A4-BF07-2BFE5FF878B5}" presName="negativeSpace" presStyleCnt="0"/>
      <dgm:spPr/>
    </dgm:pt>
    <dgm:pt modelId="{B88750E5-47DD-4AB3-8EF9-429AB4035125}" type="pres">
      <dgm:prSet presAssocID="{E8ECE908-CCD7-49A4-BF07-2BFE5FF878B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17B411C-83F1-4A1D-84D1-7F810D0DA6C8}" type="presOf" srcId="{94ACCF5A-DC0E-4130-B174-F0D5AF29EB1A}" destId="{75CB0ED4-B4B0-4409-88DD-B6D422194297}" srcOrd="0" destOrd="0" presId="urn:microsoft.com/office/officeart/2005/8/layout/list1"/>
    <dgm:cxn modelId="{A2DD8A1E-038F-4DAA-86CC-916EFDC2D41E}" type="presOf" srcId="{766A5528-0F6E-4BFF-998B-88FD7813D2D2}" destId="{1617D71D-C7C3-48D7-B4E4-36F7D9151E12}" srcOrd="0" destOrd="0" presId="urn:microsoft.com/office/officeart/2005/8/layout/list1"/>
    <dgm:cxn modelId="{25D23C37-FBBF-4EAA-B6B6-45D73166CBF3}" type="presOf" srcId="{ADC02ED0-8874-473B-A8D5-ADD5EE8415C4}" destId="{C8F964DB-AC73-4E41-8FBE-18C6D7257430}" srcOrd="1" destOrd="0" presId="urn:microsoft.com/office/officeart/2005/8/layout/list1"/>
    <dgm:cxn modelId="{9C0CF539-FD29-4FE5-A1DE-692273983CA8}" type="presOf" srcId="{EDBEAF66-5872-423E-A1E4-794C08DE18D9}" destId="{B88750E5-47DD-4AB3-8EF9-429AB4035125}" srcOrd="0" destOrd="0" presId="urn:microsoft.com/office/officeart/2005/8/layout/list1"/>
    <dgm:cxn modelId="{19C8853D-282C-4D1C-935C-51AEFAEBAEA0}" type="presOf" srcId="{3026D725-5742-4120-8FB6-3949BB213187}" destId="{3CEBCA6C-B7C1-4F07-9E8B-4AFD39ABBF51}" srcOrd="0" destOrd="0" presId="urn:microsoft.com/office/officeart/2005/8/layout/list1"/>
    <dgm:cxn modelId="{7226FF4D-42F8-42A7-96D7-D2AC61120B75}" type="presOf" srcId="{E8ECE908-CCD7-49A4-BF07-2BFE5FF878B5}" destId="{7715CA02-B97B-49A3-BFD4-BDF153F80814}" srcOrd="0" destOrd="0" presId="urn:microsoft.com/office/officeart/2005/8/layout/list1"/>
    <dgm:cxn modelId="{A39F9172-8B1C-41BB-ADD3-80094FE7DD78}" srcId="{766A5528-0F6E-4BFF-998B-88FD7813D2D2}" destId="{3026D725-5742-4120-8FB6-3949BB213187}" srcOrd="0" destOrd="0" parTransId="{38F83AF5-8F11-4EB7-9C5E-1FC06E42711B}" sibTransId="{227AE6EF-E5CC-47D8-B2D7-1B10CF3763A5}"/>
    <dgm:cxn modelId="{38F5AC7E-2CF1-4619-8BB8-0CD970372F3F}" srcId="{ADC02ED0-8874-473B-A8D5-ADD5EE8415C4}" destId="{94ACCF5A-DC0E-4130-B174-F0D5AF29EB1A}" srcOrd="0" destOrd="0" parTransId="{959800A8-9016-4641-A64F-7A521DBC688F}" sibTransId="{24E08E7F-836C-41F3-A505-00E691622347}"/>
    <dgm:cxn modelId="{606A5C98-0D00-44B5-BAD2-9B962740183C}" srcId="{3026D725-5742-4120-8FB6-3949BB213187}" destId="{17CBECF9-64E7-4A63-AFDD-959112FBFE18}" srcOrd="0" destOrd="0" parTransId="{0D7525A6-B4DE-417F-AF35-402A55F3ECFC}" sibTransId="{D9DB984D-9577-497D-9312-2B98A5499FBD}"/>
    <dgm:cxn modelId="{B88609A3-C184-4956-A747-5087A8F88F93}" srcId="{766A5528-0F6E-4BFF-998B-88FD7813D2D2}" destId="{ADC02ED0-8874-473B-A8D5-ADD5EE8415C4}" srcOrd="1" destOrd="0" parTransId="{6AE3065F-4ABF-4EBE-A6CA-C22FA4BFA168}" sibTransId="{9EC487C0-B259-42B8-9A4E-92EF8F99C06B}"/>
    <dgm:cxn modelId="{6B1C35AC-B94C-41F2-BD29-C8D79B6123A6}" type="presOf" srcId="{ADC02ED0-8874-473B-A8D5-ADD5EE8415C4}" destId="{805C6C8F-45E4-473E-B372-CEB5030E3F9D}" srcOrd="0" destOrd="0" presId="urn:microsoft.com/office/officeart/2005/8/layout/list1"/>
    <dgm:cxn modelId="{05D774B8-FED0-491F-9E59-091EAA94B000}" srcId="{E8ECE908-CCD7-49A4-BF07-2BFE5FF878B5}" destId="{EDBEAF66-5872-423E-A1E4-794C08DE18D9}" srcOrd="0" destOrd="0" parTransId="{D00DF186-C972-46AB-9536-38B532CD6D65}" sibTransId="{4A135594-0FFC-49C3-9B69-1B6AF8CB4187}"/>
    <dgm:cxn modelId="{5108A2CC-9B4C-44AD-8F89-3B8DC6D899C1}" type="presOf" srcId="{E8ECE908-CCD7-49A4-BF07-2BFE5FF878B5}" destId="{145CF2BA-97C6-4DDA-8D5C-81B070E65105}" srcOrd="1" destOrd="0" presId="urn:microsoft.com/office/officeart/2005/8/layout/list1"/>
    <dgm:cxn modelId="{7EE542D1-D28C-497A-88E9-5F242273CB72}" type="presOf" srcId="{3026D725-5742-4120-8FB6-3949BB213187}" destId="{774C797F-E5ED-4A64-A764-768FDEE3CE46}" srcOrd="1" destOrd="0" presId="urn:microsoft.com/office/officeart/2005/8/layout/list1"/>
    <dgm:cxn modelId="{08767DE5-3FE5-48F5-839D-F5BC115B866B}" type="presOf" srcId="{17CBECF9-64E7-4A63-AFDD-959112FBFE18}" destId="{9ADE0F98-DCB5-4695-BD36-10463C153FB2}" srcOrd="0" destOrd="0" presId="urn:microsoft.com/office/officeart/2005/8/layout/list1"/>
    <dgm:cxn modelId="{B234CBFA-AD5D-47AD-A6DB-90834BEC74C1}" srcId="{766A5528-0F6E-4BFF-998B-88FD7813D2D2}" destId="{E8ECE908-CCD7-49A4-BF07-2BFE5FF878B5}" srcOrd="2" destOrd="0" parTransId="{707346C6-327C-4C05-BB44-5962B38D57BB}" sibTransId="{253E6655-7172-462A-8313-D643973C1F9E}"/>
    <dgm:cxn modelId="{D202FC2F-8CE8-4568-A4CD-2B3165B0D8EC}" type="presParOf" srcId="{1617D71D-C7C3-48D7-B4E4-36F7D9151E12}" destId="{218A5C9E-E1FF-4E15-A2C9-8AAD0BA28BBB}" srcOrd="0" destOrd="0" presId="urn:microsoft.com/office/officeart/2005/8/layout/list1"/>
    <dgm:cxn modelId="{DA323BD4-EA57-4C56-B037-47B1F08C679A}" type="presParOf" srcId="{218A5C9E-E1FF-4E15-A2C9-8AAD0BA28BBB}" destId="{3CEBCA6C-B7C1-4F07-9E8B-4AFD39ABBF51}" srcOrd="0" destOrd="0" presId="urn:microsoft.com/office/officeart/2005/8/layout/list1"/>
    <dgm:cxn modelId="{002B7A13-AE80-42DD-8F63-3D962FBCC904}" type="presParOf" srcId="{218A5C9E-E1FF-4E15-A2C9-8AAD0BA28BBB}" destId="{774C797F-E5ED-4A64-A764-768FDEE3CE46}" srcOrd="1" destOrd="0" presId="urn:microsoft.com/office/officeart/2005/8/layout/list1"/>
    <dgm:cxn modelId="{4684AC91-3E2E-4BC3-B809-B7CCFD8F51F0}" type="presParOf" srcId="{1617D71D-C7C3-48D7-B4E4-36F7D9151E12}" destId="{A990EA81-14C7-4A6D-9BFF-7BAD8890EE07}" srcOrd="1" destOrd="0" presId="urn:microsoft.com/office/officeart/2005/8/layout/list1"/>
    <dgm:cxn modelId="{3DEA1A2D-AF04-4F06-BFA9-5D6E019806B9}" type="presParOf" srcId="{1617D71D-C7C3-48D7-B4E4-36F7D9151E12}" destId="{9ADE0F98-DCB5-4695-BD36-10463C153FB2}" srcOrd="2" destOrd="0" presId="urn:microsoft.com/office/officeart/2005/8/layout/list1"/>
    <dgm:cxn modelId="{9C493930-E864-4FA6-A39C-C6AADA733891}" type="presParOf" srcId="{1617D71D-C7C3-48D7-B4E4-36F7D9151E12}" destId="{4A45B3BD-DC14-480D-9281-782B61B08B42}" srcOrd="3" destOrd="0" presId="urn:microsoft.com/office/officeart/2005/8/layout/list1"/>
    <dgm:cxn modelId="{18E45A29-5EAA-4469-BC78-4850916D21AE}" type="presParOf" srcId="{1617D71D-C7C3-48D7-B4E4-36F7D9151E12}" destId="{8513961D-42E4-4FA4-98C9-3A8AD9525913}" srcOrd="4" destOrd="0" presId="urn:microsoft.com/office/officeart/2005/8/layout/list1"/>
    <dgm:cxn modelId="{AD80EDF9-28B4-4A19-8E33-3CD1CB44D0A3}" type="presParOf" srcId="{8513961D-42E4-4FA4-98C9-3A8AD9525913}" destId="{805C6C8F-45E4-473E-B372-CEB5030E3F9D}" srcOrd="0" destOrd="0" presId="urn:microsoft.com/office/officeart/2005/8/layout/list1"/>
    <dgm:cxn modelId="{3D6ADC6F-1E44-467B-BA74-CC32B4ACD266}" type="presParOf" srcId="{8513961D-42E4-4FA4-98C9-3A8AD9525913}" destId="{C8F964DB-AC73-4E41-8FBE-18C6D7257430}" srcOrd="1" destOrd="0" presId="urn:microsoft.com/office/officeart/2005/8/layout/list1"/>
    <dgm:cxn modelId="{6C28FCA1-F1F3-4307-851A-46B13252F655}" type="presParOf" srcId="{1617D71D-C7C3-48D7-B4E4-36F7D9151E12}" destId="{25746452-42E2-459F-A836-ABB1F6C0153B}" srcOrd="5" destOrd="0" presId="urn:microsoft.com/office/officeart/2005/8/layout/list1"/>
    <dgm:cxn modelId="{C8729468-BF9D-435D-9098-BBB51757485C}" type="presParOf" srcId="{1617D71D-C7C3-48D7-B4E4-36F7D9151E12}" destId="{75CB0ED4-B4B0-4409-88DD-B6D422194297}" srcOrd="6" destOrd="0" presId="urn:microsoft.com/office/officeart/2005/8/layout/list1"/>
    <dgm:cxn modelId="{48A6E270-3A7F-4670-A958-12118E4C0CC3}" type="presParOf" srcId="{1617D71D-C7C3-48D7-B4E4-36F7D9151E12}" destId="{479F1AD9-A13E-4CB0-ABF6-A9A4BA409154}" srcOrd="7" destOrd="0" presId="urn:microsoft.com/office/officeart/2005/8/layout/list1"/>
    <dgm:cxn modelId="{546057EB-8DE6-47CC-83D3-CC283EA413C0}" type="presParOf" srcId="{1617D71D-C7C3-48D7-B4E4-36F7D9151E12}" destId="{3C5B9355-8900-4360-B7E5-BA6AF395D93E}" srcOrd="8" destOrd="0" presId="urn:microsoft.com/office/officeart/2005/8/layout/list1"/>
    <dgm:cxn modelId="{6E60DCCA-6CAC-42B3-AC55-45826E8ECE0F}" type="presParOf" srcId="{3C5B9355-8900-4360-B7E5-BA6AF395D93E}" destId="{7715CA02-B97B-49A3-BFD4-BDF153F80814}" srcOrd="0" destOrd="0" presId="urn:microsoft.com/office/officeart/2005/8/layout/list1"/>
    <dgm:cxn modelId="{A00333BB-E54D-4A62-BDC5-4D1269AFB87B}" type="presParOf" srcId="{3C5B9355-8900-4360-B7E5-BA6AF395D93E}" destId="{145CF2BA-97C6-4DDA-8D5C-81B070E65105}" srcOrd="1" destOrd="0" presId="urn:microsoft.com/office/officeart/2005/8/layout/list1"/>
    <dgm:cxn modelId="{BBDFE85B-8AE5-4833-8285-CBBB19A08145}" type="presParOf" srcId="{1617D71D-C7C3-48D7-B4E4-36F7D9151E12}" destId="{4E85A373-815A-4385-963F-F585C188CE7E}" srcOrd="9" destOrd="0" presId="urn:microsoft.com/office/officeart/2005/8/layout/list1"/>
    <dgm:cxn modelId="{3C87B5EA-3466-4203-B258-2A58B30567B1}" type="presParOf" srcId="{1617D71D-C7C3-48D7-B4E4-36F7D9151E12}" destId="{B88750E5-47DD-4AB3-8EF9-429AB403512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6A5528-0F6E-4BFF-998B-88FD7813D2D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C02ED0-8874-473B-A8D5-ADD5EE8415C4}">
      <dgm:prSet phldr="0"/>
      <dgm:spPr/>
      <dgm:t>
        <a:bodyPr/>
        <a:lstStyle/>
        <a:p>
          <a:r>
            <a:rPr lang="en-US" b="0" u="none" dirty="0"/>
            <a:t>Best case: Ω(1)</a:t>
          </a:r>
        </a:p>
      </dgm:t>
    </dgm:pt>
    <dgm:pt modelId="{6AE3065F-4ABF-4EBE-A6CA-C22FA4BFA168}" type="parTrans" cxnId="{B88609A3-C184-4956-A747-5087A8F88F93}">
      <dgm:prSet/>
      <dgm:spPr/>
      <dgm:t>
        <a:bodyPr/>
        <a:lstStyle/>
        <a:p>
          <a:endParaRPr lang="en-US"/>
        </a:p>
      </dgm:t>
    </dgm:pt>
    <dgm:pt modelId="{9EC487C0-B259-42B8-9A4E-92EF8F99C06B}" type="sibTrans" cxnId="{B88609A3-C184-4956-A747-5087A8F88F93}">
      <dgm:prSet/>
      <dgm:spPr/>
      <dgm:t>
        <a:bodyPr/>
        <a:lstStyle/>
        <a:p>
          <a:endParaRPr lang="en-US"/>
        </a:p>
      </dgm:t>
    </dgm:pt>
    <dgm:pt modelId="{41A1EA5A-0E4F-4894-B858-5C04822FE5B8}">
      <dgm:prSet phldr="0"/>
      <dgm:spPr/>
      <dgm:t>
        <a:bodyPr/>
        <a:lstStyle/>
        <a:p>
          <a:pPr rtl="0"/>
          <a:r>
            <a:rPr lang="en-US" b="0" u="none" dirty="0">
              <a:latin typeface="Calibri Light" panose="020F0302020204030204"/>
            </a:rPr>
            <a:t>Initial gas in car is enough to reach the target. There's </a:t>
          </a:r>
          <a:r>
            <a:rPr lang="en-US" b="1" u="none" dirty="0">
              <a:latin typeface="Calibri Light" panose="020F0302020204030204"/>
            </a:rPr>
            <a:t>NO</a:t>
          </a:r>
          <a:r>
            <a:rPr lang="en-US" b="0" u="none" dirty="0">
              <a:latin typeface="Calibri Light" panose="020F0302020204030204"/>
            </a:rPr>
            <a:t> stops.</a:t>
          </a:r>
          <a:endParaRPr lang="en-US" b="0" u="none" dirty="0"/>
        </a:p>
      </dgm:t>
    </dgm:pt>
    <dgm:pt modelId="{D9172CA8-F560-4BF7-A48C-E5750B6E2665}" type="parTrans" cxnId="{20963ABC-22FA-4BB4-AE81-81D8FC99C824}">
      <dgm:prSet/>
      <dgm:spPr/>
      <dgm:t>
        <a:bodyPr/>
        <a:lstStyle/>
        <a:p>
          <a:endParaRPr lang="en-US"/>
        </a:p>
      </dgm:t>
    </dgm:pt>
    <dgm:pt modelId="{B21560E3-2F76-4C8C-91DF-F816B7D62601}" type="sibTrans" cxnId="{20963ABC-22FA-4BB4-AE81-81D8FC99C824}">
      <dgm:prSet/>
      <dgm:spPr/>
      <dgm:t>
        <a:bodyPr/>
        <a:lstStyle/>
        <a:p>
          <a:endParaRPr lang="en-US"/>
        </a:p>
      </dgm:t>
    </dgm:pt>
    <dgm:pt modelId="{D529E7B5-0805-4B07-8C78-1BEB38E19E56}">
      <dgm:prSet phldr="0"/>
      <dgm:spPr/>
      <dgm:t>
        <a:bodyPr/>
        <a:lstStyle/>
        <a:p>
          <a:r>
            <a:rPr lang="en-US" b="0" u="none" dirty="0"/>
            <a:t>Worst case: </a:t>
          </a:r>
          <a:r>
            <a:rPr lang="en-US" b="0" i="0" u="none" dirty="0"/>
            <a:t>o(</a:t>
          </a:r>
          <a:r>
            <a:rPr lang="en-US" b="0" i="0" u="none" dirty="0" err="1"/>
            <a:t>nlog</a:t>
          </a:r>
          <a:r>
            <a:rPr lang="en-US" b="0" i="0" u="none" dirty="0"/>
            <a:t>(n))</a:t>
          </a:r>
          <a:endParaRPr lang="en-US" b="0" u="none" dirty="0"/>
        </a:p>
      </dgm:t>
    </dgm:pt>
    <dgm:pt modelId="{897D19D1-F9B3-4D2F-B3A1-37779D659D54}" type="parTrans" cxnId="{012C0E7F-1D93-40AE-A2B8-18059FB4A936}">
      <dgm:prSet/>
      <dgm:spPr/>
      <dgm:t>
        <a:bodyPr/>
        <a:lstStyle/>
        <a:p>
          <a:endParaRPr lang="en-US"/>
        </a:p>
      </dgm:t>
    </dgm:pt>
    <dgm:pt modelId="{16479823-104F-47D5-8CF3-D69F404F33DE}" type="sibTrans" cxnId="{012C0E7F-1D93-40AE-A2B8-18059FB4A936}">
      <dgm:prSet/>
      <dgm:spPr/>
      <dgm:t>
        <a:bodyPr/>
        <a:lstStyle/>
        <a:p>
          <a:endParaRPr lang="en-US"/>
        </a:p>
      </dgm:t>
    </dgm:pt>
    <dgm:pt modelId="{E150022D-1C73-45EB-A471-8E196E146CB1}">
      <dgm:prSet phldr="0"/>
      <dgm:spPr/>
      <dgm:t>
        <a:bodyPr/>
        <a:lstStyle/>
        <a:p>
          <a:pPr rtl="0"/>
          <a:r>
            <a:rPr lang="en-US" b="0" u="none" dirty="0"/>
            <a:t>Car</a:t>
          </a:r>
          <a:r>
            <a:rPr lang="en-US" b="0" u="none" baseline="0" dirty="0"/>
            <a:t> will stop and revisit previses stations </a:t>
          </a:r>
          <a:endParaRPr lang="en-US" b="0" u="none" dirty="0"/>
        </a:p>
      </dgm:t>
    </dgm:pt>
    <dgm:pt modelId="{0B7CBD42-8CF6-4FDA-BEE8-1CE39DB90D94}" type="parTrans" cxnId="{ACFFCF8E-3999-4DBA-ADD7-65BC703F1522}">
      <dgm:prSet/>
      <dgm:spPr/>
      <dgm:t>
        <a:bodyPr/>
        <a:lstStyle/>
        <a:p>
          <a:endParaRPr lang="en-US"/>
        </a:p>
      </dgm:t>
    </dgm:pt>
    <dgm:pt modelId="{FB0B9536-4465-48B6-9052-E03259C6174E}" type="sibTrans" cxnId="{ACFFCF8E-3999-4DBA-ADD7-65BC703F1522}">
      <dgm:prSet/>
      <dgm:spPr/>
      <dgm:t>
        <a:bodyPr/>
        <a:lstStyle/>
        <a:p>
          <a:endParaRPr lang="en-US"/>
        </a:p>
      </dgm:t>
    </dgm:pt>
    <dgm:pt modelId="{1617D71D-C7C3-48D7-B4E4-36F7D9151E12}" type="pres">
      <dgm:prSet presAssocID="{766A5528-0F6E-4BFF-998B-88FD7813D2D2}" presName="linear" presStyleCnt="0">
        <dgm:presLayoutVars>
          <dgm:dir/>
          <dgm:animLvl val="lvl"/>
          <dgm:resizeHandles val="exact"/>
        </dgm:presLayoutVars>
      </dgm:prSet>
      <dgm:spPr/>
    </dgm:pt>
    <dgm:pt modelId="{8513961D-42E4-4FA4-98C9-3A8AD9525913}" type="pres">
      <dgm:prSet presAssocID="{ADC02ED0-8874-473B-A8D5-ADD5EE8415C4}" presName="parentLin" presStyleCnt="0"/>
      <dgm:spPr/>
    </dgm:pt>
    <dgm:pt modelId="{805C6C8F-45E4-473E-B372-CEB5030E3F9D}" type="pres">
      <dgm:prSet presAssocID="{ADC02ED0-8874-473B-A8D5-ADD5EE8415C4}" presName="parentLeftMargin" presStyleLbl="node1" presStyleIdx="0" presStyleCnt="2"/>
      <dgm:spPr/>
    </dgm:pt>
    <dgm:pt modelId="{C8F964DB-AC73-4E41-8FBE-18C6D7257430}" type="pres">
      <dgm:prSet presAssocID="{ADC02ED0-8874-473B-A8D5-ADD5EE8415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746452-42E2-459F-A836-ABB1F6C0153B}" type="pres">
      <dgm:prSet presAssocID="{ADC02ED0-8874-473B-A8D5-ADD5EE8415C4}" presName="negativeSpace" presStyleCnt="0"/>
      <dgm:spPr/>
    </dgm:pt>
    <dgm:pt modelId="{75CB0ED4-B4B0-4409-88DD-B6D422194297}" type="pres">
      <dgm:prSet presAssocID="{ADC02ED0-8874-473B-A8D5-ADD5EE8415C4}" presName="childText" presStyleLbl="conFgAcc1" presStyleIdx="0" presStyleCnt="2">
        <dgm:presLayoutVars>
          <dgm:bulletEnabled val="1"/>
        </dgm:presLayoutVars>
      </dgm:prSet>
      <dgm:spPr/>
    </dgm:pt>
    <dgm:pt modelId="{D63E56AA-0F84-4332-92AF-6DF9E4B4B481}" type="pres">
      <dgm:prSet presAssocID="{9EC487C0-B259-42B8-9A4E-92EF8F99C06B}" presName="spaceBetweenRectangles" presStyleCnt="0"/>
      <dgm:spPr/>
    </dgm:pt>
    <dgm:pt modelId="{3B35458D-C482-413A-AB95-34F4C5BCE84C}" type="pres">
      <dgm:prSet presAssocID="{D529E7B5-0805-4B07-8C78-1BEB38E19E56}" presName="parentLin" presStyleCnt="0"/>
      <dgm:spPr/>
    </dgm:pt>
    <dgm:pt modelId="{050270A4-1AF6-4C96-8EE1-08B5E6AEAE37}" type="pres">
      <dgm:prSet presAssocID="{D529E7B5-0805-4B07-8C78-1BEB38E19E56}" presName="parentLeftMargin" presStyleLbl="node1" presStyleIdx="0" presStyleCnt="2"/>
      <dgm:spPr/>
    </dgm:pt>
    <dgm:pt modelId="{918295EF-9974-44FE-BA62-4A9BAB653A63}" type="pres">
      <dgm:prSet presAssocID="{D529E7B5-0805-4B07-8C78-1BEB38E19E5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37521C5-742A-4476-B6A7-2F60E92500B5}" type="pres">
      <dgm:prSet presAssocID="{D529E7B5-0805-4B07-8C78-1BEB38E19E56}" presName="negativeSpace" presStyleCnt="0"/>
      <dgm:spPr/>
    </dgm:pt>
    <dgm:pt modelId="{4D68EA73-0CF0-4FF5-AE96-5C1A91410698}" type="pres">
      <dgm:prSet presAssocID="{D529E7B5-0805-4B07-8C78-1BEB38E19E5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021AE1B-BB43-499B-83FE-6E3813D301B6}" type="presOf" srcId="{ADC02ED0-8874-473B-A8D5-ADD5EE8415C4}" destId="{C8F964DB-AC73-4E41-8FBE-18C6D7257430}" srcOrd="1" destOrd="0" presId="urn:microsoft.com/office/officeart/2005/8/layout/list1"/>
    <dgm:cxn modelId="{A2DD8A1E-038F-4DAA-86CC-916EFDC2D41E}" type="presOf" srcId="{766A5528-0F6E-4BFF-998B-88FD7813D2D2}" destId="{1617D71D-C7C3-48D7-B4E4-36F7D9151E12}" srcOrd="0" destOrd="0" presId="urn:microsoft.com/office/officeart/2005/8/layout/list1"/>
    <dgm:cxn modelId="{AF6EBC3E-3D3D-4B35-9F9E-97D93B73728F}" type="presOf" srcId="{E150022D-1C73-45EB-A471-8E196E146CB1}" destId="{4D68EA73-0CF0-4FF5-AE96-5C1A91410698}" srcOrd="0" destOrd="0" presId="urn:microsoft.com/office/officeart/2005/8/layout/list1"/>
    <dgm:cxn modelId="{71959C5C-7DB7-42E1-BCFE-AAB14E2A0FE8}" type="presOf" srcId="{D529E7B5-0805-4B07-8C78-1BEB38E19E56}" destId="{050270A4-1AF6-4C96-8EE1-08B5E6AEAE37}" srcOrd="0" destOrd="0" presId="urn:microsoft.com/office/officeart/2005/8/layout/list1"/>
    <dgm:cxn modelId="{7DBC2E48-A1D2-434A-9CC8-DBBD7FB00008}" type="presOf" srcId="{D529E7B5-0805-4B07-8C78-1BEB38E19E56}" destId="{918295EF-9974-44FE-BA62-4A9BAB653A63}" srcOrd="1" destOrd="0" presId="urn:microsoft.com/office/officeart/2005/8/layout/list1"/>
    <dgm:cxn modelId="{C847EB78-6F7F-480A-879E-13F8A50340D0}" type="presOf" srcId="{ADC02ED0-8874-473B-A8D5-ADD5EE8415C4}" destId="{805C6C8F-45E4-473E-B372-CEB5030E3F9D}" srcOrd="0" destOrd="0" presId="urn:microsoft.com/office/officeart/2005/8/layout/list1"/>
    <dgm:cxn modelId="{DC36397B-742F-4705-915C-955DF8B68038}" type="presOf" srcId="{41A1EA5A-0E4F-4894-B858-5C04822FE5B8}" destId="{75CB0ED4-B4B0-4409-88DD-B6D422194297}" srcOrd="0" destOrd="0" presId="urn:microsoft.com/office/officeart/2005/8/layout/list1"/>
    <dgm:cxn modelId="{012C0E7F-1D93-40AE-A2B8-18059FB4A936}" srcId="{766A5528-0F6E-4BFF-998B-88FD7813D2D2}" destId="{D529E7B5-0805-4B07-8C78-1BEB38E19E56}" srcOrd="1" destOrd="0" parTransId="{897D19D1-F9B3-4D2F-B3A1-37779D659D54}" sibTransId="{16479823-104F-47D5-8CF3-D69F404F33DE}"/>
    <dgm:cxn modelId="{ACFFCF8E-3999-4DBA-ADD7-65BC703F1522}" srcId="{D529E7B5-0805-4B07-8C78-1BEB38E19E56}" destId="{E150022D-1C73-45EB-A471-8E196E146CB1}" srcOrd="0" destOrd="0" parTransId="{0B7CBD42-8CF6-4FDA-BEE8-1CE39DB90D94}" sibTransId="{FB0B9536-4465-48B6-9052-E03259C6174E}"/>
    <dgm:cxn modelId="{B88609A3-C184-4956-A747-5087A8F88F93}" srcId="{766A5528-0F6E-4BFF-998B-88FD7813D2D2}" destId="{ADC02ED0-8874-473B-A8D5-ADD5EE8415C4}" srcOrd="0" destOrd="0" parTransId="{6AE3065F-4ABF-4EBE-A6CA-C22FA4BFA168}" sibTransId="{9EC487C0-B259-42B8-9A4E-92EF8F99C06B}"/>
    <dgm:cxn modelId="{20963ABC-22FA-4BB4-AE81-81D8FC99C824}" srcId="{ADC02ED0-8874-473B-A8D5-ADD5EE8415C4}" destId="{41A1EA5A-0E4F-4894-B858-5C04822FE5B8}" srcOrd="0" destOrd="0" parTransId="{D9172CA8-F560-4BF7-A48C-E5750B6E2665}" sibTransId="{B21560E3-2F76-4C8C-91DF-F816B7D62601}"/>
    <dgm:cxn modelId="{09B78727-2866-4926-B1DF-FF865788C3CC}" type="presParOf" srcId="{1617D71D-C7C3-48D7-B4E4-36F7D9151E12}" destId="{8513961D-42E4-4FA4-98C9-3A8AD9525913}" srcOrd="0" destOrd="0" presId="urn:microsoft.com/office/officeart/2005/8/layout/list1"/>
    <dgm:cxn modelId="{C5FD8889-F393-418E-AFFF-B1BB2DA5E19E}" type="presParOf" srcId="{8513961D-42E4-4FA4-98C9-3A8AD9525913}" destId="{805C6C8F-45E4-473E-B372-CEB5030E3F9D}" srcOrd="0" destOrd="0" presId="urn:microsoft.com/office/officeart/2005/8/layout/list1"/>
    <dgm:cxn modelId="{C6261A1D-DE0F-4A18-B790-185669E780CE}" type="presParOf" srcId="{8513961D-42E4-4FA4-98C9-3A8AD9525913}" destId="{C8F964DB-AC73-4E41-8FBE-18C6D7257430}" srcOrd="1" destOrd="0" presId="urn:microsoft.com/office/officeart/2005/8/layout/list1"/>
    <dgm:cxn modelId="{0B188BA5-30FF-4780-AD11-E99E7A33A8C3}" type="presParOf" srcId="{1617D71D-C7C3-48D7-B4E4-36F7D9151E12}" destId="{25746452-42E2-459F-A836-ABB1F6C0153B}" srcOrd="1" destOrd="0" presId="urn:microsoft.com/office/officeart/2005/8/layout/list1"/>
    <dgm:cxn modelId="{62B1E54E-9362-454E-8A40-DD7F58D21180}" type="presParOf" srcId="{1617D71D-C7C3-48D7-B4E4-36F7D9151E12}" destId="{75CB0ED4-B4B0-4409-88DD-B6D422194297}" srcOrd="2" destOrd="0" presId="urn:microsoft.com/office/officeart/2005/8/layout/list1"/>
    <dgm:cxn modelId="{4AC301E7-8291-4767-A900-07638766BED0}" type="presParOf" srcId="{1617D71D-C7C3-48D7-B4E4-36F7D9151E12}" destId="{D63E56AA-0F84-4332-92AF-6DF9E4B4B481}" srcOrd="3" destOrd="0" presId="urn:microsoft.com/office/officeart/2005/8/layout/list1"/>
    <dgm:cxn modelId="{78EE4C1D-585B-49E7-AE70-846907E3AC1F}" type="presParOf" srcId="{1617D71D-C7C3-48D7-B4E4-36F7D9151E12}" destId="{3B35458D-C482-413A-AB95-34F4C5BCE84C}" srcOrd="4" destOrd="0" presId="urn:microsoft.com/office/officeart/2005/8/layout/list1"/>
    <dgm:cxn modelId="{5E30B85D-492F-41E4-BD85-3BF8B509032D}" type="presParOf" srcId="{3B35458D-C482-413A-AB95-34F4C5BCE84C}" destId="{050270A4-1AF6-4C96-8EE1-08B5E6AEAE37}" srcOrd="0" destOrd="0" presId="urn:microsoft.com/office/officeart/2005/8/layout/list1"/>
    <dgm:cxn modelId="{D64ECB88-C6EA-42E1-BD5B-48A011535525}" type="presParOf" srcId="{3B35458D-C482-413A-AB95-34F4C5BCE84C}" destId="{918295EF-9974-44FE-BA62-4A9BAB653A63}" srcOrd="1" destOrd="0" presId="urn:microsoft.com/office/officeart/2005/8/layout/list1"/>
    <dgm:cxn modelId="{F613A28F-5B95-478D-9148-F0B414DE9DD6}" type="presParOf" srcId="{1617D71D-C7C3-48D7-B4E4-36F7D9151E12}" destId="{437521C5-742A-4476-B6A7-2F60E92500B5}" srcOrd="5" destOrd="0" presId="urn:microsoft.com/office/officeart/2005/8/layout/list1"/>
    <dgm:cxn modelId="{C43E668E-6D03-49F1-B060-409C8C534811}" type="presParOf" srcId="{1617D71D-C7C3-48D7-B4E4-36F7D9151E12}" destId="{4D68EA73-0CF0-4FF5-AE96-5C1A9141069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B0ED4-B4B0-4409-88DD-B6D422194297}">
      <dsp:nvSpPr>
        <dsp:cNvPr id="0" name=""/>
        <dsp:cNvSpPr/>
      </dsp:nvSpPr>
      <dsp:spPr>
        <a:xfrm>
          <a:off x="0" y="527464"/>
          <a:ext cx="5163238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666496" rIns="400725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0" u="none" kern="1200">
              <a:latin typeface="Calibri Light" panose="020F0302020204030204"/>
            </a:rPr>
            <a:t>Initial gas in car is enough to reach the target. There's </a:t>
          </a:r>
          <a:r>
            <a:rPr lang="en-US" sz="3200" b="1" u="none" kern="1200">
              <a:latin typeface="Calibri Light" panose="020F0302020204030204"/>
            </a:rPr>
            <a:t>NO</a:t>
          </a:r>
          <a:r>
            <a:rPr lang="en-US" sz="3200" b="0" u="none" kern="1200">
              <a:latin typeface="Calibri Light" panose="020F0302020204030204"/>
            </a:rPr>
            <a:t> stops.</a:t>
          </a:r>
          <a:endParaRPr lang="en-US" sz="3200" b="0" u="none" kern="1200"/>
        </a:p>
      </dsp:txBody>
      <dsp:txXfrm>
        <a:off x="0" y="527464"/>
        <a:ext cx="5163238" cy="2268000"/>
      </dsp:txXfrm>
    </dsp:sp>
    <dsp:sp modelId="{C8F964DB-AC73-4E41-8FBE-18C6D7257430}">
      <dsp:nvSpPr>
        <dsp:cNvPr id="0" name=""/>
        <dsp:cNvSpPr/>
      </dsp:nvSpPr>
      <dsp:spPr>
        <a:xfrm>
          <a:off x="258161" y="55144"/>
          <a:ext cx="3614267" cy="944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u="none" kern="1200"/>
            <a:t>Best case: Ω(1)</a:t>
          </a:r>
        </a:p>
      </dsp:txBody>
      <dsp:txXfrm>
        <a:off x="304275" y="101258"/>
        <a:ext cx="3522039" cy="852412"/>
      </dsp:txXfrm>
    </dsp:sp>
    <dsp:sp modelId="{4D68EA73-0CF0-4FF5-AE96-5C1A91410698}">
      <dsp:nvSpPr>
        <dsp:cNvPr id="0" name=""/>
        <dsp:cNvSpPr/>
      </dsp:nvSpPr>
      <dsp:spPr>
        <a:xfrm>
          <a:off x="0" y="3440584"/>
          <a:ext cx="5163238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666496" rIns="400725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0" u="none" kern="1200">
              <a:latin typeface="Calibri Light" panose="020F0302020204030204"/>
            </a:rPr>
            <a:t>Car will stop at every gas station.</a:t>
          </a:r>
          <a:endParaRPr lang="en-US" sz="3200" b="0" u="none" kern="1200"/>
        </a:p>
      </dsp:txBody>
      <dsp:txXfrm>
        <a:off x="0" y="3440584"/>
        <a:ext cx="5163238" cy="1814400"/>
      </dsp:txXfrm>
    </dsp:sp>
    <dsp:sp modelId="{918295EF-9974-44FE-BA62-4A9BAB653A63}">
      <dsp:nvSpPr>
        <dsp:cNvPr id="0" name=""/>
        <dsp:cNvSpPr/>
      </dsp:nvSpPr>
      <dsp:spPr>
        <a:xfrm>
          <a:off x="258161" y="2968265"/>
          <a:ext cx="3614267" cy="9446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u="none" kern="1200"/>
            <a:t>Worst case: O(n)</a:t>
          </a:r>
        </a:p>
      </dsp:txBody>
      <dsp:txXfrm>
        <a:off x="304275" y="3014379"/>
        <a:ext cx="3522039" cy="852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E0F98-DCB5-4695-BD36-10463C153FB2}">
      <dsp:nvSpPr>
        <dsp:cNvPr id="0" name=""/>
        <dsp:cNvSpPr/>
      </dsp:nvSpPr>
      <dsp:spPr>
        <a:xfrm>
          <a:off x="0" y="414964"/>
          <a:ext cx="5163238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416560" rIns="40072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It will have enough fuel to reach the target from the start location without enter any station</a:t>
          </a:r>
        </a:p>
      </dsp:txBody>
      <dsp:txXfrm>
        <a:off x="0" y="414964"/>
        <a:ext cx="5163238" cy="1417500"/>
      </dsp:txXfrm>
    </dsp:sp>
    <dsp:sp modelId="{774C797F-E5ED-4A64-A764-768FDEE3CE46}">
      <dsp:nvSpPr>
        <dsp:cNvPr id="0" name=""/>
        <dsp:cNvSpPr/>
      </dsp:nvSpPr>
      <dsp:spPr>
        <a:xfrm>
          <a:off x="258161" y="119764"/>
          <a:ext cx="3614267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Best Case:Σ(N^2):</a:t>
          </a:r>
        </a:p>
      </dsp:txBody>
      <dsp:txXfrm>
        <a:off x="286982" y="148585"/>
        <a:ext cx="3556625" cy="532758"/>
      </dsp:txXfrm>
    </dsp:sp>
    <dsp:sp modelId="{75CB0ED4-B4B0-4409-88DD-B6D422194297}">
      <dsp:nvSpPr>
        <dsp:cNvPr id="0" name=""/>
        <dsp:cNvSpPr/>
      </dsp:nvSpPr>
      <dsp:spPr>
        <a:xfrm>
          <a:off x="0" y="2235664"/>
          <a:ext cx="5163238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416560" rIns="400725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>
              <a:latin typeface="Calibri Light" panose="020F0302020204030204"/>
            </a:rPr>
            <a:t>It will calculate Available gas at  Every Station to check whether to take the fuel or not then choose the stations which will be the optimal solution</a:t>
          </a:r>
        </a:p>
      </dsp:txBody>
      <dsp:txXfrm>
        <a:off x="0" y="2235664"/>
        <a:ext cx="5163238" cy="1701000"/>
      </dsp:txXfrm>
    </dsp:sp>
    <dsp:sp modelId="{C8F964DB-AC73-4E41-8FBE-18C6D7257430}">
      <dsp:nvSpPr>
        <dsp:cNvPr id="0" name=""/>
        <dsp:cNvSpPr/>
      </dsp:nvSpPr>
      <dsp:spPr>
        <a:xfrm>
          <a:off x="258161" y="1940464"/>
          <a:ext cx="3614267" cy="5904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Average case: Ω(N^2):</a:t>
          </a:r>
          <a:endParaRPr lang="en-US" sz="2000" kern="1200"/>
        </a:p>
      </dsp:txBody>
      <dsp:txXfrm>
        <a:off x="286982" y="1969285"/>
        <a:ext cx="3556625" cy="532758"/>
      </dsp:txXfrm>
    </dsp:sp>
    <dsp:sp modelId="{B88750E5-47DD-4AB3-8EF9-429AB4035125}">
      <dsp:nvSpPr>
        <dsp:cNvPr id="0" name=""/>
        <dsp:cNvSpPr/>
      </dsp:nvSpPr>
      <dsp:spPr>
        <a:xfrm>
          <a:off x="0" y="4339865"/>
          <a:ext cx="5163238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416560" rIns="400725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>
              <a:latin typeface="Calibri Light" panose="020F0302020204030204"/>
            </a:rPr>
            <a:t>It </a:t>
          </a:r>
          <a:r>
            <a:rPr lang="en-US" sz="2000" kern="1200">
              <a:latin typeface="Calibri Light" panose="020F0302020204030204"/>
            </a:rPr>
            <a:t>will stop at every station to refill</a:t>
          </a:r>
          <a:endParaRPr lang="en-US" sz="2000" kern="1200"/>
        </a:p>
      </dsp:txBody>
      <dsp:txXfrm>
        <a:off x="0" y="4339865"/>
        <a:ext cx="5163238" cy="850500"/>
      </dsp:txXfrm>
    </dsp:sp>
    <dsp:sp modelId="{145CF2BA-97C6-4DDA-8D5C-81B070E65105}">
      <dsp:nvSpPr>
        <dsp:cNvPr id="0" name=""/>
        <dsp:cNvSpPr/>
      </dsp:nvSpPr>
      <dsp:spPr>
        <a:xfrm>
          <a:off x="258161" y="4044664"/>
          <a:ext cx="3614267" cy="590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libri Light" panose="020F0302020204030204"/>
            </a:rPr>
            <a:t>Worst Case:O</a:t>
          </a:r>
          <a:r>
            <a:rPr lang="en-US" sz="2000" b="0" kern="1200"/>
            <a:t>(N^2):</a:t>
          </a:r>
        </a:p>
      </dsp:txBody>
      <dsp:txXfrm>
        <a:off x="286982" y="4073485"/>
        <a:ext cx="3556625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B0ED4-B4B0-4409-88DD-B6D422194297}">
      <dsp:nvSpPr>
        <dsp:cNvPr id="0" name=""/>
        <dsp:cNvSpPr/>
      </dsp:nvSpPr>
      <dsp:spPr>
        <a:xfrm>
          <a:off x="0" y="793414"/>
          <a:ext cx="5163238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583184" rIns="400725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u="none" kern="1200" dirty="0">
              <a:latin typeface="Calibri Light" panose="020F0302020204030204"/>
            </a:rPr>
            <a:t>Initial gas in car is enough to reach the target. There's </a:t>
          </a:r>
          <a:r>
            <a:rPr lang="en-US" sz="2800" b="1" u="none" kern="1200" dirty="0">
              <a:latin typeface="Calibri Light" panose="020F0302020204030204"/>
            </a:rPr>
            <a:t>NO</a:t>
          </a:r>
          <a:r>
            <a:rPr lang="en-US" sz="2800" b="0" u="none" kern="1200" dirty="0">
              <a:latin typeface="Calibri Light" panose="020F0302020204030204"/>
            </a:rPr>
            <a:t> stops.</a:t>
          </a:r>
          <a:endParaRPr lang="en-US" sz="2800" b="0" u="none" kern="1200" dirty="0"/>
        </a:p>
      </dsp:txBody>
      <dsp:txXfrm>
        <a:off x="0" y="793414"/>
        <a:ext cx="5163238" cy="1984500"/>
      </dsp:txXfrm>
    </dsp:sp>
    <dsp:sp modelId="{C8F964DB-AC73-4E41-8FBE-18C6D7257430}">
      <dsp:nvSpPr>
        <dsp:cNvPr id="0" name=""/>
        <dsp:cNvSpPr/>
      </dsp:nvSpPr>
      <dsp:spPr>
        <a:xfrm>
          <a:off x="258161" y="380134"/>
          <a:ext cx="3614267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u="none" kern="1200" dirty="0"/>
            <a:t>Best case: Ω(1)</a:t>
          </a:r>
        </a:p>
      </dsp:txBody>
      <dsp:txXfrm>
        <a:off x="298510" y="420483"/>
        <a:ext cx="3533569" cy="745862"/>
      </dsp:txXfrm>
    </dsp:sp>
    <dsp:sp modelId="{4D68EA73-0CF0-4FF5-AE96-5C1A91410698}">
      <dsp:nvSpPr>
        <dsp:cNvPr id="0" name=""/>
        <dsp:cNvSpPr/>
      </dsp:nvSpPr>
      <dsp:spPr>
        <a:xfrm>
          <a:off x="0" y="3342394"/>
          <a:ext cx="5163238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725" tIns="583184" rIns="400725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u="none" kern="1200" dirty="0"/>
            <a:t>Car</a:t>
          </a:r>
          <a:r>
            <a:rPr lang="en-US" sz="2800" b="0" u="none" kern="1200" baseline="0" dirty="0"/>
            <a:t> will stop and revisit previses stations </a:t>
          </a:r>
          <a:endParaRPr lang="en-US" sz="2800" b="0" u="none" kern="1200" dirty="0"/>
        </a:p>
      </dsp:txBody>
      <dsp:txXfrm>
        <a:off x="0" y="3342394"/>
        <a:ext cx="5163238" cy="1587600"/>
      </dsp:txXfrm>
    </dsp:sp>
    <dsp:sp modelId="{918295EF-9974-44FE-BA62-4A9BAB653A63}">
      <dsp:nvSpPr>
        <dsp:cNvPr id="0" name=""/>
        <dsp:cNvSpPr/>
      </dsp:nvSpPr>
      <dsp:spPr>
        <a:xfrm>
          <a:off x="258161" y="2929114"/>
          <a:ext cx="3614267" cy="8265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11" tIns="0" rIns="136611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u="none" kern="1200" dirty="0"/>
            <a:t>Worst case: </a:t>
          </a:r>
          <a:r>
            <a:rPr lang="en-US" sz="2800" b="0" i="0" u="none" kern="1200" dirty="0"/>
            <a:t>o(</a:t>
          </a:r>
          <a:r>
            <a:rPr lang="en-US" sz="2800" b="0" i="0" u="none" kern="1200" dirty="0" err="1"/>
            <a:t>nlog</a:t>
          </a:r>
          <a:r>
            <a:rPr lang="en-US" sz="2800" b="0" i="0" u="none" kern="1200" dirty="0"/>
            <a:t>(n))</a:t>
          </a:r>
          <a:endParaRPr lang="en-US" sz="2800" b="0" u="none" kern="1200" dirty="0"/>
        </a:p>
      </dsp:txBody>
      <dsp:txXfrm>
        <a:off x="298510" y="2969463"/>
        <a:ext cx="3533569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338" y="2393723"/>
            <a:ext cx="3734014" cy="1812517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CAR FUEL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>
                <a:cs typeface="Calibri"/>
              </a:rPr>
              <a:t>Ahmed Ibrahim Afify</a:t>
            </a:r>
          </a:p>
          <a:p>
            <a:pPr algn="l"/>
            <a:r>
              <a:rPr lang="en-US" sz="2000">
                <a:cs typeface="Calibri"/>
              </a:rPr>
              <a:t>Hassan Mohamed Kamal</a:t>
            </a:r>
          </a:p>
          <a:p>
            <a:pPr algn="l"/>
            <a:r>
              <a:rPr lang="en-US" sz="2000">
                <a:cs typeface="Calibri"/>
              </a:rPr>
              <a:t>Laila Mahmoud Al-Ashkar</a:t>
            </a:r>
          </a:p>
          <a:p>
            <a:pPr algn="l"/>
            <a:r>
              <a:rPr lang="en-US" sz="2000">
                <a:cs typeface="Calibri"/>
              </a:rPr>
              <a:t>Omar Waheed Abd-Rabo</a:t>
            </a:r>
          </a:p>
          <a:p>
            <a:pPr algn="l"/>
            <a:r>
              <a:rPr lang="en-US" sz="2000">
                <a:cs typeface="Calibri"/>
              </a:rPr>
              <a:t>Omnia Salama Maher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Speedometer">
            <a:extLst>
              <a:ext uri="{FF2B5EF4-FFF2-40B4-BE49-F238E27FC236}">
                <a16:creationId xmlns:a16="http://schemas.microsoft.com/office/drawing/2014/main" id="{C67179E9-7FBF-4940-81C0-012F2A2F1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5" r="1414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B36AB-D0C7-48C6-8A1C-5638AE64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" y="548640"/>
            <a:ext cx="4435928" cy="5431536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GREEDY  APROACH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A474DF1F-B709-429A-9237-0D2D0533E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980290"/>
              </p:ext>
            </p:extLst>
          </p:nvPr>
        </p:nvGraphicFramePr>
        <p:xfrm>
          <a:off x="6053834" y="608924"/>
          <a:ext cx="5163239" cy="53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889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43297-E89F-4F6F-A290-4CBCFB9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4668" y="569104"/>
            <a:ext cx="7097707" cy="54315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cs typeface="Calibri Light"/>
              </a:rPr>
              <a:t>DYNAMIC PROGRAMMING</a:t>
            </a:r>
            <a:br>
              <a:rPr lang="en-US" sz="3200">
                <a:cs typeface="Calibri Light"/>
              </a:rPr>
            </a:br>
            <a:r>
              <a:rPr lang="en-US" sz="3200">
                <a:cs typeface="Calibri Light"/>
              </a:rPr>
              <a:t>APPROACH</a:t>
            </a:r>
            <a:endParaRPr lang="en-US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C3DC-54F6-4C12-A78B-BE7A57621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>
                <a:cs typeface="Calibri"/>
              </a:rPr>
              <a:t>Dynamic approach in this problem will reach optimal solution As it will visit every station to reach the optimal solution.</a:t>
            </a:r>
          </a:p>
          <a:p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14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C99255-81F2-4F64-BB66-588CBB850021}"/>
              </a:ext>
            </a:extLst>
          </p:cNvPr>
          <p:cNvSpPr/>
          <p:nvPr/>
        </p:nvSpPr>
        <p:spPr>
          <a:xfrm>
            <a:off x="5840506" y="1492623"/>
            <a:ext cx="515470" cy="10197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3098A-DB8E-4089-BF1F-72DE85B7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DP APPROACH</a:t>
            </a:r>
            <a:endParaRPr lang="en-US" err="1">
              <a:cs typeface="Calibri Light" panose="020F0302020204030204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DFB6EAD-3D66-40B7-965D-1B896ADC2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201" y="3596154"/>
            <a:ext cx="1449015" cy="1449015"/>
          </a:xfr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8693DBDE-9EC1-4D2D-98DE-6FB4986F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62376" y="3022948"/>
            <a:ext cx="708211" cy="72614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E17951A-4559-4960-80F2-682FD519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43703" y="3012509"/>
            <a:ext cx="708211" cy="726143"/>
          </a:xfrm>
          <a:prstGeom prst="rect">
            <a:avLst/>
          </a:prstGeom>
        </p:spPr>
      </p:pic>
      <p:pic>
        <p:nvPicPr>
          <p:cNvPr id="7" name="Picture 5" descr="Icon&#10;&#10;Description automatically generated">
            <a:extLst>
              <a:ext uri="{FF2B5EF4-FFF2-40B4-BE49-F238E27FC236}">
                <a16:creationId xmlns:a16="http://schemas.microsoft.com/office/drawing/2014/main" id="{A00791A5-56B0-46ED-BA36-D0901EE1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54995" y="3022947"/>
            <a:ext cx="708211" cy="726143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AF204475-B249-4124-9CE1-F882BF83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443" y="2933301"/>
            <a:ext cx="793377" cy="81578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BE7113-8BA0-4C9E-8C3A-D07AFE7C46BE}"/>
              </a:ext>
            </a:extLst>
          </p:cNvPr>
          <p:cNvSpPr/>
          <p:nvPr/>
        </p:nvSpPr>
        <p:spPr>
          <a:xfrm>
            <a:off x="5840506" y="2325388"/>
            <a:ext cx="515470" cy="186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CF528-12B6-484C-9B16-1C00369FCEE8}"/>
              </a:ext>
            </a:extLst>
          </p:cNvPr>
          <p:cNvSpPr txBox="1"/>
          <p:nvPr/>
        </p:nvSpPr>
        <p:spPr>
          <a:xfrm>
            <a:off x="5794562" y="2511238"/>
            <a:ext cx="703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Tank</a:t>
            </a:r>
          </a:p>
        </p:txBody>
      </p:sp>
      <p:pic>
        <p:nvPicPr>
          <p:cNvPr id="15" name="Picture 5" descr="Icon&#10;&#10;Description automatically generated">
            <a:extLst>
              <a:ext uri="{FF2B5EF4-FFF2-40B4-BE49-F238E27FC236}">
                <a16:creationId xmlns:a16="http://schemas.microsoft.com/office/drawing/2014/main" id="{319BFA87-542C-4681-A433-BE62B022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48568" y="3012509"/>
            <a:ext cx="708211" cy="726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40E27-92D8-4F7A-9E05-D6F591D31858}"/>
              </a:ext>
            </a:extLst>
          </p:cNvPr>
          <p:cNvSpPr txBox="1"/>
          <p:nvPr/>
        </p:nvSpPr>
        <p:spPr>
          <a:xfrm>
            <a:off x="2908779" y="4818997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10</a:t>
            </a:r>
          </a:p>
          <a:p>
            <a:r>
              <a:rPr lang="en-US"/>
              <a:t>Gas: 60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2A717-3C3D-4155-BEBD-27D3F3864542}"/>
              </a:ext>
            </a:extLst>
          </p:cNvPr>
          <p:cNvSpPr txBox="1"/>
          <p:nvPr/>
        </p:nvSpPr>
        <p:spPr>
          <a:xfrm>
            <a:off x="6238615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70</a:t>
            </a:r>
          </a:p>
          <a:p>
            <a:r>
              <a:rPr lang="en-US"/>
              <a:t>Gas: 30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FB3CA-6ED1-47F2-8A49-45E2B2201875}"/>
              </a:ext>
            </a:extLst>
          </p:cNvPr>
          <p:cNvSpPr txBox="1"/>
          <p:nvPr/>
        </p:nvSpPr>
        <p:spPr>
          <a:xfrm>
            <a:off x="8138396" y="4818996"/>
            <a:ext cx="1438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100</a:t>
            </a:r>
          </a:p>
          <a:p>
            <a:r>
              <a:rPr lang="en-US"/>
              <a:t>Gas: 40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F1CEB-DDD0-4BAD-A3C0-3DDEA133AB47}"/>
              </a:ext>
            </a:extLst>
          </p:cNvPr>
          <p:cNvSpPr txBox="1"/>
          <p:nvPr/>
        </p:nvSpPr>
        <p:spPr>
          <a:xfrm>
            <a:off x="10466149" y="4818996"/>
            <a:ext cx="1448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05C66-EACD-422F-9FB5-1E3534CAC0CB}"/>
              </a:ext>
            </a:extLst>
          </p:cNvPr>
          <p:cNvSpPr txBox="1"/>
          <p:nvPr/>
        </p:nvSpPr>
        <p:spPr>
          <a:xfrm>
            <a:off x="4286641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30</a:t>
            </a:r>
          </a:p>
          <a:p>
            <a:r>
              <a:rPr lang="en-US"/>
              <a:t>Gas: 40</a:t>
            </a:r>
            <a:endParaRPr lang="en-US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1B5DDF-7664-45CE-B962-4CD0F74684C5}"/>
              </a:ext>
            </a:extLst>
          </p:cNvPr>
          <p:cNvSpPr txBox="1"/>
          <p:nvPr/>
        </p:nvSpPr>
        <p:spPr>
          <a:xfrm>
            <a:off x="685408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0</a:t>
            </a:r>
          </a:p>
          <a:p>
            <a:r>
              <a:rPr lang="en-US"/>
              <a:t>Gas: 10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11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C99255-81F2-4F64-BB66-588CBB850021}"/>
              </a:ext>
            </a:extLst>
          </p:cNvPr>
          <p:cNvSpPr/>
          <p:nvPr/>
        </p:nvSpPr>
        <p:spPr>
          <a:xfrm>
            <a:off x="5840506" y="1492623"/>
            <a:ext cx="515470" cy="10197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3098A-DB8E-4089-BF1F-72DE85B7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DP </a:t>
            </a:r>
            <a:r>
              <a:rPr lang="en-US">
                <a:cs typeface="Calibri Light"/>
              </a:rPr>
              <a:t>APPROACH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DFB6EAD-3D66-40B7-965D-1B896ADC2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050" y="3564839"/>
            <a:ext cx="1449015" cy="1449015"/>
          </a:xfr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8693DBDE-9EC1-4D2D-98DE-6FB4986F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62376" y="3022948"/>
            <a:ext cx="708211" cy="72614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E17951A-4559-4960-80F2-682FD519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43703" y="3012509"/>
            <a:ext cx="708211" cy="726143"/>
          </a:xfrm>
          <a:prstGeom prst="rect">
            <a:avLst/>
          </a:prstGeom>
        </p:spPr>
      </p:pic>
      <p:pic>
        <p:nvPicPr>
          <p:cNvPr id="7" name="Picture 5" descr="Icon&#10;&#10;Description automatically generated">
            <a:extLst>
              <a:ext uri="{FF2B5EF4-FFF2-40B4-BE49-F238E27FC236}">
                <a16:creationId xmlns:a16="http://schemas.microsoft.com/office/drawing/2014/main" id="{A00791A5-56B0-46ED-BA36-D0901EE1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54995" y="3022947"/>
            <a:ext cx="708211" cy="726143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AF204475-B249-4124-9CE1-F882BF83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443" y="2933301"/>
            <a:ext cx="793377" cy="81578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BE7113-8BA0-4C9E-8C3A-D07AFE7C46BE}"/>
              </a:ext>
            </a:extLst>
          </p:cNvPr>
          <p:cNvSpPr/>
          <p:nvPr/>
        </p:nvSpPr>
        <p:spPr>
          <a:xfrm>
            <a:off x="5840506" y="1782085"/>
            <a:ext cx="515470" cy="736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CF528-12B6-484C-9B16-1C00369FCEE8}"/>
              </a:ext>
            </a:extLst>
          </p:cNvPr>
          <p:cNvSpPr txBox="1"/>
          <p:nvPr/>
        </p:nvSpPr>
        <p:spPr>
          <a:xfrm>
            <a:off x="5794562" y="2511238"/>
            <a:ext cx="703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Tank</a:t>
            </a:r>
          </a:p>
        </p:txBody>
      </p:sp>
      <p:pic>
        <p:nvPicPr>
          <p:cNvPr id="15" name="Picture 5" descr="Icon&#10;&#10;Description automatically generated">
            <a:extLst>
              <a:ext uri="{FF2B5EF4-FFF2-40B4-BE49-F238E27FC236}">
                <a16:creationId xmlns:a16="http://schemas.microsoft.com/office/drawing/2014/main" id="{319BFA87-542C-4681-A433-BE62B022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48568" y="3012509"/>
            <a:ext cx="708211" cy="726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40E27-92D8-4F7A-9E05-D6F591D31858}"/>
              </a:ext>
            </a:extLst>
          </p:cNvPr>
          <p:cNvSpPr txBox="1"/>
          <p:nvPr/>
        </p:nvSpPr>
        <p:spPr>
          <a:xfrm>
            <a:off x="2908779" y="4818997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10</a:t>
            </a:r>
          </a:p>
          <a:p>
            <a:r>
              <a:rPr lang="en-US"/>
              <a:t>Gas: 60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2A717-3C3D-4155-BEBD-27D3F3864542}"/>
              </a:ext>
            </a:extLst>
          </p:cNvPr>
          <p:cNvSpPr txBox="1"/>
          <p:nvPr/>
        </p:nvSpPr>
        <p:spPr>
          <a:xfrm>
            <a:off x="6238615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60</a:t>
            </a:r>
          </a:p>
          <a:p>
            <a:r>
              <a:rPr lang="en-US"/>
              <a:t>Gas: 30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FB3CA-6ED1-47F2-8A49-45E2B2201875}"/>
              </a:ext>
            </a:extLst>
          </p:cNvPr>
          <p:cNvSpPr txBox="1"/>
          <p:nvPr/>
        </p:nvSpPr>
        <p:spPr>
          <a:xfrm>
            <a:off x="8138396" y="4818996"/>
            <a:ext cx="1438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100</a:t>
            </a:r>
          </a:p>
          <a:p>
            <a:r>
              <a:rPr lang="en-US"/>
              <a:t>Gas: 40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F1CEB-DDD0-4BAD-A3C0-3DDEA133AB47}"/>
              </a:ext>
            </a:extLst>
          </p:cNvPr>
          <p:cNvSpPr txBox="1"/>
          <p:nvPr/>
        </p:nvSpPr>
        <p:spPr>
          <a:xfrm>
            <a:off x="10466149" y="4818996"/>
            <a:ext cx="1448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05C66-EACD-422F-9FB5-1E3534CAC0CB}"/>
              </a:ext>
            </a:extLst>
          </p:cNvPr>
          <p:cNvSpPr txBox="1"/>
          <p:nvPr/>
        </p:nvSpPr>
        <p:spPr>
          <a:xfrm>
            <a:off x="4286641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30</a:t>
            </a:r>
          </a:p>
          <a:p>
            <a:r>
              <a:rPr lang="en-US"/>
              <a:t>Gas: 40</a:t>
            </a:r>
            <a:endParaRPr lang="en-US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1B5DDF-7664-45CE-B962-4CD0F74684C5}"/>
              </a:ext>
            </a:extLst>
          </p:cNvPr>
          <p:cNvSpPr txBox="1"/>
          <p:nvPr/>
        </p:nvSpPr>
        <p:spPr>
          <a:xfrm>
            <a:off x="685408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0</a:t>
            </a:r>
          </a:p>
          <a:p>
            <a:r>
              <a:rPr lang="en-US"/>
              <a:t>Gas: 10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767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C99255-81F2-4F64-BB66-588CBB850021}"/>
              </a:ext>
            </a:extLst>
          </p:cNvPr>
          <p:cNvSpPr/>
          <p:nvPr/>
        </p:nvSpPr>
        <p:spPr>
          <a:xfrm>
            <a:off x="5840506" y="1492623"/>
            <a:ext cx="515470" cy="10197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3098A-DB8E-4089-BF1F-72DE85B7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DP </a:t>
            </a:r>
            <a:r>
              <a:rPr lang="en-US">
                <a:cs typeface="Calibri Light"/>
              </a:rPr>
              <a:t>APPROACH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DFB6EAD-3D66-40B7-965D-1B896ADC2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939" y="3564839"/>
            <a:ext cx="1449015" cy="1449015"/>
          </a:xfr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8693DBDE-9EC1-4D2D-98DE-6FB4986F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62376" y="3022948"/>
            <a:ext cx="708211" cy="72614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E17951A-4559-4960-80F2-682FD519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43703" y="3012509"/>
            <a:ext cx="708211" cy="726143"/>
          </a:xfrm>
          <a:prstGeom prst="rect">
            <a:avLst/>
          </a:prstGeom>
        </p:spPr>
      </p:pic>
      <p:pic>
        <p:nvPicPr>
          <p:cNvPr id="7" name="Picture 5" descr="Icon&#10;&#10;Description automatically generated">
            <a:extLst>
              <a:ext uri="{FF2B5EF4-FFF2-40B4-BE49-F238E27FC236}">
                <a16:creationId xmlns:a16="http://schemas.microsoft.com/office/drawing/2014/main" id="{A00791A5-56B0-46ED-BA36-D0901EE1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54995" y="3022947"/>
            <a:ext cx="708211" cy="726143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AF204475-B249-4124-9CE1-F882BF83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443" y="2933301"/>
            <a:ext cx="793377" cy="81578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BE7113-8BA0-4C9E-8C3A-D07AFE7C46BE}"/>
              </a:ext>
            </a:extLst>
          </p:cNvPr>
          <p:cNvSpPr/>
          <p:nvPr/>
        </p:nvSpPr>
        <p:spPr>
          <a:xfrm>
            <a:off x="5840506" y="1636071"/>
            <a:ext cx="515470" cy="87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CF528-12B6-484C-9B16-1C00369FCEE8}"/>
              </a:ext>
            </a:extLst>
          </p:cNvPr>
          <p:cNvSpPr txBox="1"/>
          <p:nvPr/>
        </p:nvSpPr>
        <p:spPr>
          <a:xfrm>
            <a:off x="5794562" y="2511238"/>
            <a:ext cx="703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Tank</a:t>
            </a:r>
          </a:p>
        </p:txBody>
      </p:sp>
      <p:pic>
        <p:nvPicPr>
          <p:cNvPr id="15" name="Picture 5" descr="Icon&#10;&#10;Description automatically generated">
            <a:extLst>
              <a:ext uri="{FF2B5EF4-FFF2-40B4-BE49-F238E27FC236}">
                <a16:creationId xmlns:a16="http://schemas.microsoft.com/office/drawing/2014/main" id="{319BFA87-542C-4681-A433-BE62B022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48568" y="3012509"/>
            <a:ext cx="708211" cy="726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40E27-92D8-4F7A-9E05-D6F591D31858}"/>
              </a:ext>
            </a:extLst>
          </p:cNvPr>
          <p:cNvSpPr txBox="1"/>
          <p:nvPr/>
        </p:nvSpPr>
        <p:spPr>
          <a:xfrm>
            <a:off x="2908779" y="4818997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10</a:t>
            </a:r>
          </a:p>
          <a:p>
            <a:r>
              <a:rPr lang="en-US"/>
              <a:t>Gas: 60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2A717-3C3D-4155-BEBD-27D3F3864542}"/>
              </a:ext>
            </a:extLst>
          </p:cNvPr>
          <p:cNvSpPr txBox="1"/>
          <p:nvPr/>
        </p:nvSpPr>
        <p:spPr>
          <a:xfrm>
            <a:off x="6238615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60</a:t>
            </a:r>
          </a:p>
          <a:p>
            <a:r>
              <a:rPr lang="en-US"/>
              <a:t>Gas: 30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FB3CA-6ED1-47F2-8A49-45E2B2201875}"/>
              </a:ext>
            </a:extLst>
          </p:cNvPr>
          <p:cNvSpPr txBox="1"/>
          <p:nvPr/>
        </p:nvSpPr>
        <p:spPr>
          <a:xfrm>
            <a:off x="8138396" y="4818996"/>
            <a:ext cx="1438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100</a:t>
            </a:r>
          </a:p>
          <a:p>
            <a:r>
              <a:rPr lang="en-US"/>
              <a:t>Gas: 40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F1CEB-DDD0-4BAD-A3C0-3DDEA133AB47}"/>
              </a:ext>
            </a:extLst>
          </p:cNvPr>
          <p:cNvSpPr txBox="1"/>
          <p:nvPr/>
        </p:nvSpPr>
        <p:spPr>
          <a:xfrm>
            <a:off x="10466149" y="4818996"/>
            <a:ext cx="1448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05C66-EACD-422F-9FB5-1E3534CAC0CB}"/>
              </a:ext>
            </a:extLst>
          </p:cNvPr>
          <p:cNvSpPr txBox="1"/>
          <p:nvPr/>
        </p:nvSpPr>
        <p:spPr>
          <a:xfrm>
            <a:off x="4286641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30</a:t>
            </a:r>
          </a:p>
          <a:p>
            <a:r>
              <a:rPr lang="en-US"/>
              <a:t>Gas: 40</a:t>
            </a:r>
            <a:endParaRPr lang="en-US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1B5DDF-7664-45CE-B962-4CD0F74684C5}"/>
              </a:ext>
            </a:extLst>
          </p:cNvPr>
          <p:cNvSpPr txBox="1"/>
          <p:nvPr/>
        </p:nvSpPr>
        <p:spPr>
          <a:xfrm>
            <a:off x="685408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0</a:t>
            </a:r>
          </a:p>
          <a:p>
            <a:r>
              <a:rPr lang="en-US"/>
              <a:t>Gas: 10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1091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C99255-81F2-4F64-BB66-588CBB850021}"/>
              </a:ext>
            </a:extLst>
          </p:cNvPr>
          <p:cNvSpPr/>
          <p:nvPr/>
        </p:nvSpPr>
        <p:spPr>
          <a:xfrm>
            <a:off x="5840506" y="1492623"/>
            <a:ext cx="515470" cy="10197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3098A-DB8E-4089-BF1F-72DE85B7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DP </a:t>
            </a:r>
            <a:r>
              <a:rPr lang="en-US">
                <a:cs typeface="Calibri Light"/>
              </a:rPr>
              <a:t>APPROACH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DFB6EAD-3D66-40B7-965D-1B896ADC2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1227" y="3435443"/>
            <a:ext cx="1449015" cy="1449015"/>
          </a:xfr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8693DBDE-9EC1-4D2D-98DE-6FB4986F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62376" y="3022948"/>
            <a:ext cx="708211" cy="72614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E17951A-4559-4960-80F2-682FD519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43703" y="3012509"/>
            <a:ext cx="708211" cy="726143"/>
          </a:xfrm>
          <a:prstGeom prst="rect">
            <a:avLst/>
          </a:prstGeom>
        </p:spPr>
      </p:pic>
      <p:pic>
        <p:nvPicPr>
          <p:cNvPr id="7" name="Picture 5" descr="Icon&#10;&#10;Description automatically generated">
            <a:extLst>
              <a:ext uri="{FF2B5EF4-FFF2-40B4-BE49-F238E27FC236}">
                <a16:creationId xmlns:a16="http://schemas.microsoft.com/office/drawing/2014/main" id="{A00791A5-56B0-46ED-BA36-D0901EE1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54995" y="3022947"/>
            <a:ext cx="708211" cy="726143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AF204475-B249-4124-9CE1-F882BF83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443" y="2933301"/>
            <a:ext cx="793377" cy="81578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BE7113-8BA0-4C9E-8C3A-D07AFE7C46BE}"/>
              </a:ext>
            </a:extLst>
          </p:cNvPr>
          <p:cNvSpPr/>
          <p:nvPr/>
        </p:nvSpPr>
        <p:spPr>
          <a:xfrm>
            <a:off x="5840506" y="2088295"/>
            <a:ext cx="515470" cy="424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CF528-12B6-484C-9B16-1C00369FCEE8}"/>
              </a:ext>
            </a:extLst>
          </p:cNvPr>
          <p:cNvSpPr txBox="1"/>
          <p:nvPr/>
        </p:nvSpPr>
        <p:spPr>
          <a:xfrm>
            <a:off x="5794562" y="2511238"/>
            <a:ext cx="703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Tank</a:t>
            </a:r>
          </a:p>
        </p:txBody>
      </p:sp>
      <p:pic>
        <p:nvPicPr>
          <p:cNvPr id="15" name="Picture 5" descr="Icon&#10;&#10;Description automatically generated">
            <a:extLst>
              <a:ext uri="{FF2B5EF4-FFF2-40B4-BE49-F238E27FC236}">
                <a16:creationId xmlns:a16="http://schemas.microsoft.com/office/drawing/2014/main" id="{319BFA87-542C-4681-A433-BE62B022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48568" y="3012509"/>
            <a:ext cx="708211" cy="726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40E27-92D8-4F7A-9E05-D6F591D31858}"/>
              </a:ext>
            </a:extLst>
          </p:cNvPr>
          <p:cNvSpPr txBox="1"/>
          <p:nvPr/>
        </p:nvSpPr>
        <p:spPr>
          <a:xfrm>
            <a:off x="2908779" y="4818997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10</a:t>
            </a:r>
          </a:p>
          <a:p>
            <a:r>
              <a:rPr lang="en-US"/>
              <a:t>Gas: 60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2A717-3C3D-4155-BEBD-27D3F3864542}"/>
              </a:ext>
            </a:extLst>
          </p:cNvPr>
          <p:cNvSpPr txBox="1"/>
          <p:nvPr/>
        </p:nvSpPr>
        <p:spPr>
          <a:xfrm>
            <a:off x="6238615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60</a:t>
            </a:r>
          </a:p>
          <a:p>
            <a:r>
              <a:rPr lang="en-US"/>
              <a:t>Gas: 30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FB3CA-6ED1-47F2-8A49-45E2B2201875}"/>
              </a:ext>
            </a:extLst>
          </p:cNvPr>
          <p:cNvSpPr txBox="1"/>
          <p:nvPr/>
        </p:nvSpPr>
        <p:spPr>
          <a:xfrm>
            <a:off x="8138396" y="4818996"/>
            <a:ext cx="1438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100</a:t>
            </a:r>
          </a:p>
          <a:p>
            <a:r>
              <a:rPr lang="en-US"/>
              <a:t>Gas: 40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F1CEB-DDD0-4BAD-A3C0-3DDEA133AB47}"/>
              </a:ext>
            </a:extLst>
          </p:cNvPr>
          <p:cNvSpPr txBox="1"/>
          <p:nvPr/>
        </p:nvSpPr>
        <p:spPr>
          <a:xfrm>
            <a:off x="10466149" y="4818996"/>
            <a:ext cx="1448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05C66-EACD-422F-9FB5-1E3534CAC0CB}"/>
              </a:ext>
            </a:extLst>
          </p:cNvPr>
          <p:cNvSpPr txBox="1"/>
          <p:nvPr/>
        </p:nvSpPr>
        <p:spPr>
          <a:xfrm>
            <a:off x="4286641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30</a:t>
            </a:r>
          </a:p>
          <a:p>
            <a:r>
              <a:rPr lang="en-US"/>
              <a:t>Gas: 40</a:t>
            </a:r>
            <a:endParaRPr lang="en-US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1B5DDF-7664-45CE-B962-4CD0F74684C5}"/>
              </a:ext>
            </a:extLst>
          </p:cNvPr>
          <p:cNvSpPr txBox="1"/>
          <p:nvPr/>
        </p:nvSpPr>
        <p:spPr>
          <a:xfrm>
            <a:off x="685408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0</a:t>
            </a:r>
          </a:p>
          <a:p>
            <a:r>
              <a:rPr lang="en-US"/>
              <a:t>Gas: 10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3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C99255-81F2-4F64-BB66-588CBB850021}"/>
              </a:ext>
            </a:extLst>
          </p:cNvPr>
          <p:cNvSpPr/>
          <p:nvPr/>
        </p:nvSpPr>
        <p:spPr>
          <a:xfrm>
            <a:off x="5840506" y="1492623"/>
            <a:ext cx="515470" cy="10197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3098A-DB8E-4089-BF1F-72DE85B7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DP </a:t>
            </a:r>
            <a:r>
              <a:rPr lang="en-US">
                <a:cs typeface="Calibri Light"/>
              </a:rPr>
              <a:t>APPROACH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DFB6EAD-3D66-40B7-965D-1B896ADC2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4737" y="3550462"/>
            <a:ext cx="1449015" cy="1449015"/>
          </a:xfr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8693DBDE-9EC1-4D2D-98DE-6FB4986F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62376" y="3022948"/>
            <a:ext cx="708211" cy="72614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E17951A-4559-4960-80F2-682FD519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43703" y="3012509"/>
            <a:ext cx="708211" cy="726143"/>
          </a:xfrm>
          <a:prstGeom prst="rect">
            <a:avLst/>
          </a:prstGeom>
        </p:spPr>
      </p:pic>
      <p:pic>
        <p:nvPicPr>
          <p:cNvPr id="7" name="Picture 5" descr="Icon&#10;&#10;Description automatically generated">
            <a:extLst>
              <a:ext uri="{FF2B5EF4-FFF2-40B4-BE49-F238E27FC236}">
                <a16:creationId xmlns:a16="http://schemas.microsoft.com/office/drawing/2014/main" id="{A00791A5-56B0-46ED-BA36-D0901EE1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54995" y="3022947"/>
            <a:ext cx="708211" cy="726143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AF204475-B249-4124-9CE1-F882BF83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443" y="2933301"/>
            <a:ext cx="793377" cy="81578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BE7113-8BA0-4C9E-8C3A-D07AFE7C46BE}"/>
              </a:ext>
            </a:extLst>
          </p:cNvPr>
          <p:cNvSpPr/>
          <p:nvPr/>
        </p:nvSpPr>
        <p:spPr>
          <a:xfrm>
            <a:off x="5840506" y="2347088"/>
            <a:ext cx="515470" cy="16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CF528-12B6-484C-9B16-1C00369FCEE8}"/>
              </a:ext>
            </a:extLst>
          </p:cNvPr>
          <p:cNvSpPr txBox="1"/>
          <p:nvPr/>
        </p:nvSpPr>
        <p:spPr>
          <a:xfrm>
            <a:off x="5794562" y="2511238"/>
            <a:ext cx="703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Tank</a:t>
            </a:r>
          </a:p>
        </p:txBody>
      </p:sp>
      <p:pic>
        <p:nvPicPr>
          <p:cNvPr id="15" name="Picture 5" descr="Icon&#10;&#10;Description automatically generated">
            <a:extLst>
              <a:ext uri="{FF2B5EF4-FFF2-40B4-BE49-F238E27FC236}">
                <a16:creationId xmlns:a16="http://schemas.microsoft.com/office/drawing/2014/main" id="{319BFA87-542C-4681-A433-BE62B022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48568" y="3012509"/>
            <a:ext cx="708211" cy="726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40E27-92D8-4F7A-9E05-D6F591D31858}"/>
              </a:ext>
            </a:extLst>
          </p:cNvPr>
          <p:cNvSpPr txBox="1"/>
          <p:nvPr/>
        </p:nvSpPr>
        <p:spPr>
          <a:xfrm>
            <a:off x="2908779" y="4818997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10</a:t>
            </a:r>
          </a:p>
          <a:p>
            <a:r>
              <a:rPr lang="en-US"/>
              <a:t>Gas: 60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2A717-3C3D-4155-BEBD-27D3F3864542}"/>
              </a:ext>
            </a:extLst>
          </p:cNvPr>
          <p:cNvSpPr txBox="1"/>
          <p:nvPr/>
        </p:nvSpPr>
        <p:spPr>
          <a:xfrm>
            <a:off x="6238615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60</a:t>
            </a:r>
          </a:p>
          <a:p>
            <a:r>
              <a:rPr lang="en-US"/>
              <a:t>Gas: 30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FB3CA-6ED1-47F2-8A49-45E2B2201875}"/>
              </a:ext>
            </a:extLst>
          </p:cNvPr>
          <p:cNvSpPr txBox="1"/>
          <p:nvPr/>
        </p:nvSpPr>
        <p:spPr>
          <a:xfrm>
            <a:off x="8138396" y="4818996"/>
            <a:ext cx="1438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100</a:t>
            </a:r>
          </a:p>
          <a:p>
            <a:r>
              <a:rPr lang="en-US"/>
              <a:t>Gas: 40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F1CEB-DDD0-4BAD-A3C0-3DDEA133AB47}"/>
              </a:ext>
            </a:extLst>
          </p:cNvPr>
          <p:cNvSpPr txBox="1"/>
          <p:nvPr/>
        </p:nvSpPr>
        <p:spPr>
          <a:xfrm>
            <a:off x="10466149" y="4818996"/>
            <a:ext cx="1448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05C66-EACD-422F-9FB5-1E3534CAC0CB}"/>
              </a:ext>
            </a:extLst>
          </p:cNvPr>
          <p:cNvSpPr txBox="1"/>
          <p:nvPr/>
        </p:nvSpPr>
        <p:spPr>
          <a:xfrm>
            <a:off x="4286641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30</a:t>
            </a:r>
          </a:p>
          <a:p>
            <a:r>
              <a:rPr lang="en-US"/>
              <a:t>Gas: 40</a:t>
            </a:r>
            <a:endParaRPr lang="en-US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1B5DDF-7664-45CE-B962-4CD0F74684C5}"/>
              </a:ext>
            </a:extLst>
          </p:cNvPr>
          <p:cNvSpPr txBox="1"/>
          <p:nvPr/>
        </p:nvSpPr>
        <p:spPr>
          <a:xfrm>
            <a:off x="685408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0</a:t>
            </a:r>
          </a:p>
          <a:p>
            <a:r>
              <a:rPr lang="en-US"/>
              <a:t>Gas: 10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824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997875-F864-4155-8205-597B39C4BC7A}"/>
              </a:ext>
            </a:extLst>
          </p:cNvPr>
          <p:cNvSpPr txBox="1"/>
          <p:nvPr/>
        </p:nvSpPr>
        <p:spPr>
          <a:xfrm>
            <a:off x="4578829" y="696943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76605"/>
                </a:solidFill>
                <a:ea typeface="+mn-lt"/>
                <a:cs typeface="+mn-lt"/>
              </a:rPr>
              <a:t>Target = 105</a:t>
            </a:r>
            <a:endParaRPr lang="en-US" sz="2800">
              <a:ea typeface="+mn-lt"/>
              <a:cs typeface="+mn-lt"/>
            </a:endParaRPr>
          </a:p>
          <a:p>
            <a:r>
              <a:rPr lang="en-US" sz="2800">
                <a:solidFill>
                  <a:srgbClr val="F76605"/>
                </a:solidFill>
                <a:ea typeface="+mn-lt"/>
                <a:cs typeface="+mn-lt"/>
              </a:rPr>
              <a:t>Start fuel = 10</a:t>
            </a:r>
            <a:r>
              <a:rPr lang="en-US" sz="2800">
                <a:ea typeface="+mn-lt"/>
                <a:cs typeface="+mn-lt"/>
              </a:rPr>
              <a:t> </a:t>
            </a:r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3F36D038-A5BB-46CF-82D3-0C397BA40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87" y="2028220"/>
            <a:ext cx="12091789" cy="4384557"/>
          </a:xfrm>
        </p:spPr>
      </p:pic>
    </p:spTree>
    <p:extLst>
      <p:ext uri="{BB962C8B-B14F-4D97-AF65-F5344CB8AC3E}">
        <p14:creationId xmlns:p14="http://schemas.microsoft.com/office/powerpoint/2010/main" val="307454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20A5545-57B7-4AA8-AE10-960265C2E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17" y="1653097"/>
            <a:ext cx="12150301" cy="5199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997875-F864-4155-8205-597B39C4BC7A}"/>
              </a:ext>
            </a:extLst>
          </p:cNvPr>
          <p:cNvSpPr txBox="1"/>
          <p:nvPr/>
        </p:nvSpPr>
        <p:spPr>
          <a:xfrm>
            <a:off x="4578829" y="696943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76605"/>
                </a:solidFill>
                <a:ea typeface="+mn-lt"/>
                <a:cs typeface="+mn-lt"/>
              </a:rPr>
              <a:t>Target = 105</a:t>
            </a:r>
            <a:endParaRPr lang="en-US" sz="2800">
              <a:ea typeface="+mn-lt"/>
              <a:cs typeface="+mn-lt"/>
            </a:endParaRPr>
          </a:p>
          <a:p>
            <a:r>
              <a:rPr lang="en-US" sz="2800">
                <a:solidFill>
                  <a:srgbClr val="F76605"/>
                </a:solidFill>
                <a:ea typeface="+mn-lt"/>
                <a:cs typeface="+mn-lt"/>
              </a:rPr>
              <a:t>Start fuel = 10</a:t>
            </a:r>
            <a:r>
              <a:rPr lang="en-US" sz="280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5098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B36AB-D0C7-48C6-8A1C-5638AE64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69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DP APROACH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Pseudocode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37B-26AE-49F0-80AB-89715C47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719105"/>
            <a:ext cx="6224335" cy="54315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>
                <a:latin typeface="Calibri"/>
                <a:cs typeface="Calibri"/>
              </a:rPr>
              <a:t>make list </a:t>
            </a:r>
            <a:r>
              <a:rPr lang="en-US" sz="1600" err="1">
                <a:latin typeface="Calibri"/>
                <a:cs typeface="Calibri"/>
              </a:rPr>
              <a:t>dp</a:t>
            </a:r>
            <a:r>
              <a:rPr lang="en-US" sz="1600">
                <a:latin typeface="Calibri"/>
                <a:cs typeface="Calibri"/>
              </a:rPr>
              <a:t> with zeros to store refills on it</a:t>
            </a:r>
            <a:endParaRPr lang="en-US" sz="1600"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make the first element equal to </a:t>
            </a:r>
            <a:r>
              <a:rPr lang="en-US" sz="1600" err="1">
                <a:latin typeface="Calibri"/>
                <a:cs typeface="Calibri"/>
              </a:rPr>
              <a:t>startfuel</a:t>
            </a:r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  for location in range(1, </a:t>
            </a:r>
            <a:r>
              <a:rPr lang="en-US" sz="1600" err="1">
                <a:latin typeface="Calibri"/>
                <a:cs typeface="Calibri"/>
              </a:rPr>
              <a:t>stations_num</a:t>
            </a:r>
            <a:r>
              <a:rPr lang="en-US" sz="1600">
                <a:latin typeface="Calibri"/>
                <a:cs typeface="Calibri"/>
              </a:rPr>
              <a:t>):</a:t>
            </a:r>
          </a:p>
          <a:p>
            <a:r>
              <a:rPr lang="en-US" sz="1600">
                <a:latin typeface="Calibri"/>
                <a:cs typeface="Calibri"/>
              </a:rPr>
              <a:t>    for capacity in range(1, station+1):</a:t>
            </a:r>
          </a:p>
          <a:p>
            <a:r>
              <a:rPr lang="en-US" sz="1600">
                <a:latin typeface="Calibri"/>
                <a:cs typeface="Calibri"/>
              </a:rPr>
              <a:t>        to check if the new station is reachable</a:t>
            </a:r>
          </a:p>
          <a:p>
            <a:r>
              <a:rPr lang="en-US" sz="1600">
                <a:latin typeface="Calibri"/>
                <a:cs typeface="Calibri"/>
              </a:rPr>
              <a:t>         if  </a:t>
            </a:r>
            <a:r>
              <a:rPr lang="en-US" sz="1600" err="1">
                <a:latin typeface="Calibri"/>
                <a:cs typeface="Calibri"/>
              </a:rPr>
              <a:t>dp</a:t>
            </a:r>
            <a:r>
              <a:rPr lang="en-US" sz="1600">
                <a:latin typeface="Calibri"/>
                <a:cs typeface="Calibri"/>
              </a:rPr>
              <a:t>[location-1][capacity-1] &gt;= stations[location-1][0] :</a:t>
            </a:r>
          </a:p>
          <a:p>
            <a:r>
              <a:rPr lang="en-US" sz="1600">
                <a:latin typeface="Calibri"/>
                <a:cs typeface="Calibri"/>
              </a:rPr>
              <a:t>                then:</a:t>
            </a:r>
          </a:p>
          <a:p>
            <a:r>
              <a:rPr lang="en-US" sz="1600">
                <a:latin typeface="Calibri"/>
                <a:cs typeface="Calibri"/>
              </a:rPr>
              <a:t>                    Add the next station to the </a:t>
            </a:r>
            <a:r>
              <a:rPr lang="en-US" sz="1600" err="1">
                <a:latin typeface="Calibri"/>
                <a:cs typeface="Calibri"/>
              </a:rPr>
              <a:t>dp</a:t>
            </a:r>
            <a:r>
              <a:rPr lang="en-US" sz="1600">
                <a:latin typeface="Calibri"/>
                <a:cs typeface="Calibri"/>
              </a:rPr>
              <a:t> if no keep the </a:t>
            </a:r>
            <a:r>
              <a:rPr lang="en-US" sz="1600" err="1">
                <a:latin typeface="Calibri"/>
                <a:cs typeface="Calibri"/>
              </a:rPr>
              <a:t>the</a:t>
            </a:r>
            <a:r>
              <a:rPr lang="en-US" sz="1600">
                <a:latin typeface="Calibri"/>
                <a:cs typeface="Calibri"/>
              </a:rPr>
              <a:t> </a:t>
            </a:r>
            <a:r>
              <a:rPr lang="en-US" sz="1600" err="1">
                <a:latin typeface="Calibri"/>
                <a:cs typeface="Calibri"/>
              </a:rPr>
              <a:t>dp</a:t>
            </a:r>
            <a:r>
              <a:rPr lang="en-US" sz="1600">
                <a:latin typeface="Calibri"/>
                <a:cs typeface="Calibri"/>
              </a:rPr>
              <a:t> as it is</a:t>
            </a:r>
          </a:p>
          <a:p>
            <a:r>
              <a:rPr lang="en-US" sz="1600">
                <a:latin typeface="Calibri"/>
                <a:cs typeface="Calibri"/>
              </a:rPr>
              <a:t>        else</a:t>
            </a:r>
          </a:p>
          <a:p>
            <a:r>
              <a:rPr lang="en-US" sz="1600">
                <a:latin typeface="Calibri"/>
                <a:cs typeface="Calibri"/>
              </a:rPr>
              <a:t>               then:</a:t>
            </a:r>
          </a:p>
          <a:p>
            <a:r>
              <a:rPr lang="en-US" sz="1600">
                <a:latin typeface="Calibri"/>
                <a:cs typeface="Calibri"/>
              </a:rPr>
              <a:t>                   print the </a:t>
            </a:r>
            <a:r>
              <a:rPr lang="en-US" sz="1600" err="1">
                <a:latin typeface="Calibri"/>
                <a:cs typeface="Calibri"/>
              </a:rPr>
              <a:t>satation</a:t>
            </a:r>
            <a:r>
              <a:rPr lang="en-US" sz="1600">
                <a:latin typeface="Calibri"/>
                <a:cs typeface="Calibri"/>
              </a:rPr>
              <a:t> and number f refills that we reached</a:t>
            </a:r>
          </a:p>
          <a:p>
            <a:r>
              <a:rPr lang="en-US" sz="1600">
                <a:latin typeface="Calibri"/>
                <a:cs typeface="Calibri"/>
              </a:rPr>
              <a:t>                    print </a:t>
            </a:r>
            <a:r>
              <a:rPr lang="en-US" sz="1600" err="1">
                <a:latin typeface="Calibri"/>
                <a:cs typeface="Calibri"/>
              </a:rPr>
              <a:t>dp</a:t>
            </a:r>
            <a:r>
              <a:rPr lang="en-US" sz="1600">
                <a:latin typeface="Calibri"/>
                <a:cs typeface="Calibri"/>
              </a:rPr>
              <a:t> to see the progress</a:t>
            </a:r>
          </a:p>
          <a:p>
            <a:r>
              <a:rPr lang="en-US" sz="1600">
                <a:latin typeface="Calibri"/>
                <a:cs typeface="Calibri"/>
              </a:rPr>
              <a:t>    check if the target could be reached at one of the </a:t>
            </a:r>
            <a:r>
              <a:rPr lang="en-US" sz="1600" err="1">
                <a:latin typeface="Calibri"/>
                <a:cs typeface="Calibri"/>
              </a:rPr>
              <a:t>sataion</a:t>
            </a:r>
            <a:r>
              <a:rPr lang="en-US" sz="1600">
                <a:latin typeface="Calibri"/>
                <a:cs typeface="Calibri"/>
              </a:rPr>
              <a:t> then make the flag equal to 1</a:t>
            </a:r>
          </a:p>
          <a:p>
            <a:r>
              <a:rPr lang="en-US" sz="1600">
                <a:latin typeface="Calibri"/>
                <a:cs typeface="Calibri"/>
              </a:rPr>
              <a:t>  then check if the flag equal to one print number of refills needed to reach the target</a:t>
            </a:r>
          </a:p>
          <a:p>
            <a:r>
              <a:rPr lang="en-US" sz="1600">
                <a:latin typeface="Calibri"/>
                <a:cs typeface="Calibri"/>
              </a:rPr>
              <a:t>    and print the </a:t>
            </a:r>
            <a:r>
              <a:rPr lang="en-US" sz="1600" err="1">
                <a:latin typeface="Calibri"/>
                <a:cs typeface="Calibri"/>
              </a:rPr>
              <a:t>satation</a:t>
            </a:r>
            <a:r>
              <a:rPr lang="en-US" sz="1600">
                <a:latin typeface="Calibri"/>
                <a:cs typeface="Calibri"/>
              </a:rPr>
              <a:t> sorted to see which stations the </a:t>
            </a:r>
            <a:r>
              <a:rPr lang="en-US" sz="1600" err="1">
                <a:latin typeface="Calibri"/>
                <a:cs typeface="Calibri"/>
              </a:rPr>
              <a:t>algrothim</a:t>
            </a:r>
            <a:r>
              <a:rPr lang="en-US" sz="1600">
                <a:latin typeface="Calibri"/>
                <a:cs typeface="Calibri"/>
              </a:rPr>
              <a:t> needed to reach </a:t>
            </a:r>
            <a:r>
              <a:rPr lang="en-US" sz="1600" err="1">
                <a:latin typeface="Calibri"/>
                <a:cs typeface="Calibri"/>
              </a:rPr>
              <a:t>thetarget</a:t>
            </a:r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    if not print that it cannot be reached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7F650-8DA2-4DFD-8667-8185A2F75D57}"/>
              </a:ext>
            </a:extLst>
          </p:cNvPr>
          <p:cNvSpPr txBox="1"/>
          <p:nvPr/>
        </p:nvSpPr>
        <p:spPr>
          <a:xfrm>
            <a:off x="10159042" y="-57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098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D5C99-7288-4DBD-8E4D-F8AFF414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Description</a:t>
            </a:r>
          </a:p>
        </p:txBody>
      </p:sp>
      <p:pic>
        <p:nvPicPr>
          <p:cNvPr id="4" name="Picture 4" descr="A picture containing text, tree, outdoor, sky&#10;&#10;Description automatically generated">
            <a:extLst>
              <a:ext uri="{FF2B5EF4-FFF2-40B4-BE49-F238E27FC236}">
                <a16:creationId xmlns:a16="http://schemas.microsoft.com/office/drawing/2014/main" id="{5DC16F52-074D-4D84-B43E-296EF135A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C816-DB2A-4792-A573-3F4D5B605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/>
              <a:t>Find the minimum number of refueling refills during a long journey by a car.</a:t>
            </a:r>
          </a:p>
        </p:txBody>
      </p:sp>
    </p:spTree>
    <p:extLst>
      <p:ext uri="{BB962C8B-B14F-4D97-AF65-F5344CB8AC3E}">
        <p14:creationId xmlns:p14="http://schemas.microsoft.com/office/powerpoint/2010/main" val="114459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B36AB-D0C7-48C6-8A1C-5638AE64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" y="548640"/>
            <a:ext cx="4435928" cy="5431536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DP APROACH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A474DF1F-B709-429A-9237-0D2D0533E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994025"/>
              </p:ext>
            </p:extLst>
          </p:nvPr>
        </p:nvGraphicFramePr>
        <p:xfrm>
          <a:off x="6043808" y="428450"/>
          <a:ext cx="5163239" cy="53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447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43297-E89F-4F6F-A290-4CBCFB9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cs typeface="Calibri Light"/>
              </a:rPr>
              <a:t>Priority-Queue</a:t>
            </a:r>
            <a:br>
              <a:rPr 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endParaRPr lang="en-US" sz="5400" dirty="0">
              <a:cs typeface="Calibri Light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C3DC-54F6-4C12-A78B-BE7A57621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Looking to reach optimal solution by selecting the high giver stations.</a:t>
            </a:r>
          </a:p>
          <a:p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5900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C99255-81F2-4F64-BB66-588CBB850021}"/>
              </a:ext>
            </a:extLst>
          </p:cNvPr>
          <p:cNvSpPr/>
          <p:nvPr/>
        </p:nvSpPr>
        <p:spPr>
          <a:xfrm>
            <a:off x="5840506" y="1492623"/>
            <a:ext cx="515470" cy="10197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3098A-DB8E-4089-BF1F-72DE85B7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DP APPROACH</a:t>
            </a:r>
            <a:endParaRPr lang="en-US" err="1">
              <a:cs typeface="Calibri Light" panose="020F0302020204030204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DFB6EAD-3D66-40B7-965D-1B896ADC2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201" y="3596154"/>
            <a:ext cx="1449015" cy="1449015"/>
          </a:xfr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8693DBDE-9EC1-4D2D-98DE-6FB4986F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62376" y="3022948"/>
            <a:ext cx="708211" cy="72614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E17951A-4559-4960-80F2-682FD519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43703" y="3012509"/>
            <a:ext cx="708211" cy="726143"/>
          </a:xfrm>
          <a:prstGeom prst="rect">
            <a:avLst/>
          </a:prstGeom>
        </p:spPr>
      </p:pic>
      <p:pic>
        <p:nvPicPr>
          <p:cNvPr id="7" name="Picture 5" descr="Icon&#10;&#10;Description automatically generated">
            <a:extLst>
              <a:ext uri="{FF2B5EF4-FFF2-40B4-BE49-F238E27FC236}">
                <a16:creationId xmlns:a16="http://schemas.microsoft.com/office/drawing/2014/main" id="{A00791A5-56B0-46ED-BA36-D0901EE1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54995" y="3022947"/>
            <a:ext cx="708211" cy="726143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AF204475-B249-4124-9CE1-F882BF83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443" y="2933301"/>
            <a:ext cx="793377" cy="81578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BE7113-8BA0-4C9E-8C3A-D07AFE7C46BE}"/>
              </a:ext>
            </a:extLst>
          </p:cNvPr>
          <p:cNvSpPr/>
          <p:nvPr/>
        </p:nvSpPr>
        <p:spPr>
          <a:xfrm>
            <a:off x="5840506" y="2325388"/>
            <a:ext cx="515470" cy="186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CF528-12B6-484C-9B16-1C00369FCEE8}"/>
              </a:ext>
            </a:extLst>
          </p:cNvPr>
          <p:cNvSpPr txBox="1"/>
          <p:nvPr/>
        </p:nvSpPr>
        <p:spPr>
          <a:xfrm>
            <a:off x="5794562" y="2511238"/>
            <a:ext cx="703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Tank</a:t>
            </a:r>
          </a:p>
        </p:txBody>
      </p:sp>
      <p:pic>
        <p:nvPicPr>
          <p:cNvPr id="15" name="Picture 5" descr="Icon&#10;&#10;Description automatically generated">
            <a:extLst>
              <a:ext uri="{FF2B5EF4-FFF2-40B4-BE49-F238E27FC236}">
                <a16:creationId xmlns:a16="http://schemas.microsoft.com/office/drawing/2014/main" id="{319BFA87-542C-4681-A433-BE62B022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48568" y="3012509"/>
            <a:ext cx="708211" cy="726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40E27-92D8-4F7A-9E05-D6F591D31858}"/>
              </a:ext>
            </a:extLst>
          </p:cNvPr>
          <p:cNvSpPr txBox="1"/>
          <p:nvPr/>
        </p:nvSpPr>
        <p:spPr>
          <a:xfrm>
            <a:off x="2908779" y="4818997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Gas: 40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2A717-3C3D-4155-BEBD-27D3F3864542}"/>
              </a:ext>
            </a:extLst>
          </p:cNvPr>
          <p:cNvSpPr txBox="1"/>
          <p:nvPr/>
        </p:nvSpPr>
        <p:spPr>
          <a:xfrm>
            <a:off x="6238615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Gas: 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FB3CA-6ED1-47F2-8A49-45E2B2201875}"/>
              </a:ext>
            </a:extLst>
          </p:cNvPr>
          <p:cNvSpPr txBox="1"/>
          <p:nvPr/>
        </p:nvSpPr>
        <p:spPr>
          <a:xfrm>
            <a:off x="8138396" y="4818996"/>
            <a:ext cx="1438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Gas: 40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F1CEB-DDD0-4BAD-A3C0-3DDEA133AB47}"/>
              </a:ext>
            </a:extLst>
          </p:cNvPr>
          <p:cNvSpPr txBox="1"/>
          <p:nvPr/>
        </p:nvSpPr>
        <p:spPr>
          <a:xfrm>
            <a:off x="10466149" y="4818996"/>
            <a:ext cx="1448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130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05C66-EACD-422F-9FB5-1E3534CAC0CB}"/>
              </a:ext>
            </a:extLst>
          </p:cNvPr>
          <p:cNvSpPr txBox="1"/>
          <p:nvPr/>
        </p:nvSpPr>
        <p:spPr>
          <a:xfrm>
            <a:off x="4286641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Gas: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1B5DDF-7664-45CE-B962-4CD0F74684C5}"/>
              </a:ext>
            </a:extLst>
          </p:cNvPr>
          <p:cNvSpPr txBox="1"/>
          <p:nvPr/>
        </p:nvSpPr>
        <p:spPr>
          <a:xfrm>
            <a:off x="685408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Gas: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8681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C99255-81F2-4F64-BB66-588CBB850021}"/>
              </a:ext>
            </a:extLst>
          </p:cNvPr>
          <p:cNvSpPr/>
          <p:nvPr/>
        </p:nvSpPr>
        <p:spPr>
          <a:xfrm>
            <a:off x="5840506" y="1492623"/>
            <a:ext cx="515470" cy="10197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3098A-DB8E-4089-BF1F-72DE85B7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DP APPROACH</a:t>
            </a:r>
            <a:endParaRPr lang="en-US" err="1">
              <a:cs typeface="Calibri Light" panose="020F0302020204030204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DFB6EAD-3D66-40B7-965D-1B896ADC2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889" y="3632336"/>
            <a:ext cx="1449015" cy="1449015"/>
          </a:xfr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8693DBDE-9EC1-4D2D-98DE-6FB4986F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62376" y="3022948"/>
            <a:ext cx="708211" cy="72614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E17951A-4559-4960-80F2-682FD519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43703" y="3012509"/>
            <a:ext cx="708211" cy="726143"/>
          </a:xfrm>
          <a:prstGeom prst="rect">
            <a:avLst/>
          </a:prstGeom>
        </p:spPr>
      </p:pic>
      <p:pic>
        <p:nvPicPr>
          <p:cNvPr id="7" name="Picture 5" descr="Icon&#10;&#10;Description automatically generated">
            <a:extLst>
              <a:ext uri="{FF2B5EF4-FFF2-40B4-BE49-F238E27FC236}">
                <a16:creationId xmlns:a16="http://schemas.microsoft.com/office/drawing/2014/main" id="{A00791A5-56B0-46ED-BA36-D0901EE1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54995" y="3022947"/>
            <a:ext cx="708211" cy="726143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AF204475-B249-4124-9CE1-F882BF83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443" y="2933301"/>
            <a:ext cx="793377" cy="8157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ACF528-12B6-484C-9B16-1C00369FCEE8}"/>
              </a:ext>
            </a:extLst>
          </p:cNvPr>
          <p:cNvSpPr txBox="1"/>
          <p:nvPr/>
        </p:nvSpPr>
        <p:spPr>
          <a:xfrm>
            <a:off x="5794562" y="2511238"/>
            <a:ext cx="703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Tank</a:t>
            </a:r>
          </a:p>
        </p:txBody>
      </p:sp>
      <p:pic>
        <p:nvPicPr>
          <p:cNvPr id="15" name="Picture 5" descr="Icon&#10;&#10;Description automatically generated">
            <a:extLst>
              <a:ext uri="{FF2B5EF4-FFF2-40B4-BE49-F238E27FC236}">
                <a16:creationId xmlns:a16="http://schemas.microsoft.com/office/drawing/2014/main" id="{319BFA87-542C-4681-A433-BE62B022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48568" y="3012509"/>
            <a:ext cx="708211" cy="726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40E27-92D8-4F7A-9E05-D6F591D31858}"/>
              </a:ext>
            </a:extLst>
          </p:cNvPr>
          <p:cNvSpPr txBox="1"/>
          <p:nvPr/>
        </p:nvSpPr>
        <p:spPr>
          <a:xfrm>
            <a:off x="2908779" y="4818997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Gas: 40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2A717-3C3D-4155-BEBD-27D3F3864542}"/>
              </a:ext>
            </a:extLst>
          </p:cNvPr>
          <p:cNvSpPr txBox="1"/>
          <p:nvPr/>
        </p:nvSpPr>
        <p:spPr>
          <a:xfrm>
            <a:off x="6238615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Gas: 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FB3CA-6ED1-47F2-8A49-45E2B2201875}"/>
              </a:ext>
            </a:extLst>
          </p:cNvPr>
          <p:cNvSpPr txBox="1"/>
          <p:nvPr/>
        </p:nvSpPr>
        <p:spPr>
          <a:xfrm>
            <a:off x="8138396" y="4818996"/>
            <a:ext cx="1438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Gas: 40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F1CEB-DDD0-4BAD-A3C0-3DDEA133AB47}"/>
              </a:ext>
            </a:extLst>
          </p:cNvPr>
          <p:cNvSpPr txBox="1"/>
          <p:nvPr/>
        </p:nvSpPr>
        <p:spPr>
          <a:xfrm>
            <a:off x="10466149" y="4818996"/>
            <a:ext cx="1448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130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05C66-EACD-422F-9FB5-1E3534CAC0CB}"/>
              </a:ext>
            </a:extLst>
          </p:cNvPr>
          <p:cNvSpPr txBox="1"/>
          <p:nvPr/>
        </p:nvSpPr>
        <p:spPr>
          <a:xfrm>
            <a:off x="4286641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Gas: 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1B5DDF-7664-45CE-B962-4CD0F74684C5}"/>
              </a:ext>
            </a:extLst>
          </p:cNvPr>
          <p:cNvSpPr txBox="1"/>
          <p:nvPr/>
        </p:nvSpPr>
        <p:spPr>
          <a:xfrm>
            <a:off x="685408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Gas: 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DF2C83B-F1A1-4929-8A14-7E64724E9EDC}"/>
              </a:ext>
            </a:extLst>
          </p:cNvPr>
          <p:cNvSpPr/>
          <p:nvPr/>
        </p:nvSpPr>
        <p:spPr>
          <a:xfrm>
            <a:off x="5840506" y="1690687"/>
            <a:ext cx="515470" cy="821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13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C99255-81F2-4F64-BB66-588CBB850021}"/>
              </a:ext>
            </a:extLst>
          </p:cNvPr>
          <p:cNvSpPr/>
          <p:nvPr/>
        </p:nvSpPr>
        <p:spPr>
          <a:xfrm>
            <a:off x="5840506" y="1492623"/>
            <a:ext cx="515470" cy="10197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3098A-DB8E-4089-BF1F-72DE85B7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DP APPROACH</a:t>
            </a:r>
            <a:endParaRPr lang="en-US" err="1">
              <a:cs typeface="Calibri Light" panose="020F0302020204030204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DFB6EAD-3D66-40B7-965D-1B896ADC2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1441" y="3611458"/>
            <a:ext cx="1449015" cy="1449015"/>
          </a:xfr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8693DBDE-9EC1-4D2D-98DE-6FB4986F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62376" y="3022948"/>
            <a:ext cx="708211" cy="72614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E17951A-4559-4960-80F2-682FD519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43703" y="3012509"/>
            <a:ext cx="708211" cy="726143"/>
          </a:xfrm>
          <a:prstGeom prst="rect">
            <a:avLst/>
          </a:prstGeom>
        </p:spPr>
      </p:pic>
      <p:pic>
        <p:nvPicPr>
          <p:cNvPr id="7" name="Picture 5" descr="Icon&#10;&#10;Description automatically generated">
            <a:extLst>
              <a:ext uri="{FF2B5EF4-FFF2-40B4-BE49-F238E27FC236}">
                <a16:creationId xmlns:a16="http://schemas.microsoft.com/office/drawing/2014/main" id="{A00791A5-56B0-46ED-BA36-D0901EE1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54995" y="3022947"/>
            <a:ext cx="708211" cy="726143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AF204475-B249-4124-9CE1-F882BF83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443" y="2933301"/>
            <a:ext cx="793377" cy="8157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ACF528-12B6-484C-9B16-1C00369FCEE8}"/>
              </a:ext>
            </a:extLst>
          </p:cNvPr>
          <p:cNvSpPr txBox="1"/>
          <p:nvPr/>
        </p:nvSpPr>
        <p:spPr>
          <a:xfrm>
            <a:off x="5794562" y="2511238"/>
            <a:ext cx="703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Tank</a:t>
            </a:r>
          </a:p>
        </p:txBody>
      </p:sp>
      <p:pic>
        <p:nvPicPr>
          <p:cNvPr id="15" name="Picture 5" descr="Icon&#10;&#10;Description automatically generated">
            <a:extLst>
              <a:ext uri="{FF2B5EF4-FFF2-40B4-BE49-F238E27FC236}">
                <a16:creationId xmlns:a16="http://schemas.microsoft.com/office/drawing/2014/main" id="{319BFA87-542C-4681-A433-BE62B022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48568" y="3012509"/>
            <a:ext cx="708211" cy="726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40E27-92D8-4F7A-9E05-D6F591D31858}"/>
              </a:ext>
            </a:extLst>
          </p:cNvPr>
          <p:cNvSpPr txBox="1"/>
          <p:nvPr/>
        </p:nvSpPr>
        <p:spPr>
          <a:xfrm>
            <a:off x="2908779" y="4818997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Gas: 40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2A717-3C3D-4155-BEBD-27D3F3864542}"/>
              </a:ext>
            </a:extLst>
          </p:cNvPr>
          <p:cNvSpPr txBox="1"/>
          <p:nvPr/>
        </p:nvSpPr>
        <p:spPr>
          <a:xfrm>
            <a:off x="6238615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Gas: 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FB3CA-6ED1-47F2-8A49-45E2B2201875}"/>
              </a:ext>
            </a:extLst>
          </p:cNvPr>
          <p:cNvSpPr txBox="1"/>
          <p:nvPr/>
        </p:nvSpPr>
        <p:spPr>
          <a:xfrm>
            <a:off x="8138396" y="4818996"/>
            <a:ext cx="1438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Gas: 40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F1CEB-DDD0-4BAD-A3C0-3DDEA133AB47}"/>
              </a:ext>
            </a:extLst>
          </p:cNvPr>
          <p:cNvSpPr txBox="1"/>
          <p:nvPr/>
        </p:nvSpPr>
        <p:spPr>
          <a:xfrm>
            <a:off x="10466149" y="4818996"/>
            <a:ext cx="1448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130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05C66-EACD-422F-9FB5-1E3534CAC0CB}"/>
              </a:ext>
            </a:extLst>
          </p:cNvPr>
          <p:cNvSpPr txBox="1"/>
          <p:nvPr/>
        </p:nvSpPr>
        <p:spPr>
          <a:xfrm>
            <a:off x="4286641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Gas: 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1B5DDF-7664-45CE-B962-4CD0F74684C5}"/>
              </a:ext>
            </a:extLst>
          </p:cNvPr>
          <p:cNvSpPr txBox="1"/>
          <p:nvPr/>
        </p:nvSpPr>
        <p:spPr>
          <a:xfrm>
            <a:off x="685408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Gas: 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DF2C83B-F1A1-4929-8A14-7E64724E9EDC}"/>
              </a:ext>
            </a:extLst>
          </p:cNvPr>
          <p:cNvSpPr/>
          <p:nvPr/>
        </p:nvSpPr>
        <p:spPr>
          <a:xfrm>
            <a:off x="5840506" y="1492623"/>
            <a:ext cx="515470" cy="1019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70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C99255-81F2-4F64-BB66-588CBB850021}"/>
              </a:ext>
            </a:extLst>
          </p:cNvPr>
          <p:cNvSpPr/>
          <p:nvPr/>
        </p:nvSpPr>
        <p:spPr>
          <a:xfrm>
            <a:off x="5840506" y="1492623"/>
            <a:ext cx="515470" cy="10197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3098A-DB8E-4089-BF1F-72DE85B7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DP APPROACH</a:t>
            </a:r>
            <a:endParaRPr lang="en-US" err="1">
              <a:cs typeface="Calibri Light" panose="020F0302020204030204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DFB6EAD-3D66-40B7-965D-1B896ADC2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5977" y="3749090"/>
            <a:ext cx="1449015" cy="1449015"/>
          </a:xfr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8693DBDE-9EC1-4D2D-98DE-6FB4986F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62376" y="3022948"/>
            <a:ext cx="708211" cy="72614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E17951A-4559-4960-80F2-682FD519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43703" y="3012509"/>
            <a:ext cx="708211" cy="726143"/>
          </a:xfrm>
          <a:prstGeom prst="rect">
            <a:avLst/>
          </a:prstGeom>
        </p:spPr>
      </p:pic>
      <p:pic>
        <p:nvPicPr>
          <p:cNvPr id="7" name="Picture 5" descr="Icon&#10;&#10;Description automatically generated">
            <a:extLst>
              <a:ext uri="{FF2B5EF4-FFF2-40B4-BE49-F238E27FC236}">
                <a16:creationId xmlns:a16="http://schemas.microsoft.com/office/drawing/2014/main" id="{A00791A5-56B0-46ED-BA36-D0901EE1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54995" y="3022947"/>
            <a:ext cx="708211" cy="726143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AF204475-B249-4124-9CE1-F882BF83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443" y="2933301"/>
            <a:ext cx="793377" cy="8157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ACF528-12B6-484C-9B16-1C00369FCEE8}"/>
              </a:ext>
            </a:extLst>
          </p:cNvPr>
          <p:cNvSpPr txBox="1"/>
          <p:nvPr/>
        </p:nvSpPr>
        <p:spPr>
          <a:xfrm>
            <a:off x="5794562" y="2511238"/>
            <a:ext cx="703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Tank</a:t>
            </a:r>
          </a:p>
        </p:txBody>
      </p:sp>
      <p:pic>
        <p:nvPicPr>
          <p:cNvPr id="15" name="Picture 5" descr="Icon&#10;&#10;Description automatically generated">
            <a:extLst>
              <a:ext uri="{FF2B5EF4-FFF2-40B4-BE49-F238E27FC236}">
                <a16:creationId xmlns:a16="http://schemas.microsoft.com/office/drawing/2014/main" id="{319BFA87-542C-4681-A433-BE62B022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48568" y="3012509"/>
            <a:ext cx="708211" cy="726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40E27-92D8-4F7A-9E05-D6F591D31858}"/>
              </a:ext>
            </a:extLst>
          </p:cNvPr>
          <p:cNvSpPr txBox="1"/>
          <p:nvPr/>
        </p:nvSpPr>
        <p:spPr>
          <a:xfrm>
            <a:off x="2908779" y="4818997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Gas: 40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2A717-3C3D-4155-BEBD-27D3F3864542}"/>
              </a:ext>
            </a:extLst>
          </p:cNvPr>
          <p:cNvSpPr txBox="1"/>
          <p:nvPr/>
        </p:nvSpPr>
        <p:spPr>
          <a:xfrm>
            <a:off x="6238615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Gas: 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FB3CA-6ED1-47F2-8A49-45E2B2201875}"/>
              </a:ext>
            </a:extLst>
          </p:cNvPr>
          <p:cNvSpPr txBox="1"/>
          <p:nvPr/>
        </p:nvSpPr>
        <p:spPr>
          <a:xfrm>
            <a:off x="8138396" y="4818996"/>
            <a:ext cx="1438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Gas: 40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F1CEB-DDD0-4BAD-A3C0-3DDEA133AB47}"/>
              </a:ext>
            </a:extLst>
          </p:cNvPr>
          <p:cNvSpPr txBox="1"/>
          <p:nvPr/>
        </p:nvSpPr>
        <p:spPr>
          <a:xfrm>
            <a:off x="10466149" y="4818996"/>
            <a:ext cx="1448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130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05C66-EACD-422F-9FB5-1E3534CAC0CB}"/>
              </a:ext>
            </a:extLst>
          </p:cNvPr>
          <p:cNvSpPr txBox="1"/>
          <p:nvPr/>
        </p:nvSpPr>
        <p:spPr>
          <a:xfrm>
            <a:off x="4286641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Gas: 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1B5DDF-7664-45CE-B962-4CD0F74684C5}"/>
              </a:ext>
            </a:extLst>
          </p:cNvPr>
          <p:cNvSpPr txBox="1"/>
          <p:nvPr/>
        </p:nvSpPr>
        <p:spPr>
          <a:xfrm>
            <a:off x="685408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Location: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Gas: 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661557-1B76-425F-9494-C1CE45786A67}"/>
              </a:ext>
            </a:extLst>
          </p:cNvPr>
          <p:cNvSpPr/>
          <p:nvPr/>
        </p:nvSpPr>
        <p:spPr>
          <a:xfrm>
            <a:off x="5840506" y="2466637"/>
            <a:ext cx="51547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82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36AB-D0C7-48C6-8A1C-5638AE64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" y="548640"/>
            <a:ext cx="4435928" cy="543153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Priority-Queue</a:t>
            </a:r>
            <a:br>
              <a:rPr lang="en-US" sz="4000" dirty="0">
                <a:cs typeface="Calibri Light"/>
              </a:rPr>
            </a:br>
            <a:r>
              <a:rPr lang="en-US" sz="4000" dirty="0">
                <a:cs typeface="Calibri Light"/>
              </a:rPr>
              <a:t>Analysis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A474DF1F-B709-429A-9237-0D2D0533E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727059"/>
              </p:ext>
            </p:extLst>
          </p:nvPr>
        </p:nvGraphicFramePr>
        <p:xfrm>
          <a:off x="6053834" y="608924"/>
          <a:ext cx="5163239" cy="53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57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43297-E89F-4F6F-A290-4CBCFB9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cs typeface="Calibri Light"/>
              </a:rPr>
              <a:t>GREEDY APPROACH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C3DC-54F6-4C12-A78B-BE7A57621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>
                <a:cs typeface="Calibri"/>
              </a:rPr>
              <a:t>Greedy approach in this problem is looking for local optimal solution in each step and wishing to reach the global optimal solution at the end.</a:t>
            </a:r>
          </a:p>
          <a:p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28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C99255-81F2-4F64-BB66-588CBB850021}"/>
              </a:ext>
            </a:extLst>
          </p:cNvPr>
          <p:cNvSpPr/>
          <p:nvPr/>
        </p:nvSpPr>
        <p:spPr>
          <a:xfrm>
            <a:off x="5840506" y="1492623"/>
            <a:ext cx="515470" cy="10197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3098A-DB8E-4089-BF1F-72DE85B7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GREEDY APPROACH</a:t>
            </a:r>
            <a:endParaRPr lang="en-US" err="1">
              <a:cs typeface="Calibri Light" panose="020F0302020204030204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DFB6EAD-3D66-40B7-965D-1B896ADC2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201" y="3596154"/>
            <a:ext cx="1449015" cy="1449015"/>
          </a:xfr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8693DBDE-9EC1-4D2D-98DE-6FB4986F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62376" y="3022948"/>
            <a:ext cx="708211" cy="72614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E17951A-4559-4960-80F2-682FD519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43703" y="3012509"/>
            <a:ext cx="708211" cy="726143"/>
          </a:xfrm>
          <a:prstGeom prst="rect">
            <a:avLst/>
          </a:prstGeom>
        </p:spPr>
      </p:pic>
      <p:pic>
        <p:nvPicPr>
          <p:cNvPr id="7" name="Picture 5" descr="Icon&#10;&#10;Description automatically generated">
            <a:extLst>
              <a:ext uri="{FF2B5EF4-FFF2-40B4-BE49-F238E27FC236}">
                <a16:creationId xmlns:a16="http://schemas.microsoft.com/office/drawing/2014/main" id="{A00791A5-56B0-46ED-BA36-D0901EE1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54995" y="3022947"/>
            <a:ext cx="708211" cy="726143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AF204475-B249-4124-9CE1-F882BF83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443" y="2933301"/>
            <a:ext cx="793377" cy="81578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BE7113-8BA0-4C9E-8C3A-D07AFE7C46BE}"/>
              </a:ext>
            </a:extLst>
          </p:cNvPr>
          <p:cNvSpPr/>
          <p:nvPr/>
        </p:nvSpPr>
        <p:spPr>
          <a:xfrm>
            <a:off x="5840506" y="2325388"/>
            <a:ext cx="515470" cy="186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CF528-12B6-484C-9B16-1C00369FCEE8}"/>
              </a:ext>
            </a:extLst>
          </p:cNvPr>
          <p:cNvSpPr txBox="1"/>
          <p:nvPr/>
        </p:nvSpPr>
        <p:spPr>
          <a:xfrm>
            <a:off x="5794562" y="2511238"/>
            <a:ext cx="703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Tank</a:t>
            </a:r>
          </a:p>
        </p:txBody>
      </p:sp>
      <p:pic>
        <p:nvPicPr>
          <p:cNvPr id="15" name="Picture 5" descr="Icon&#10;&#10;Description automatically generated">
            <a:extLst>
              <a:ext uri="{FF2B5EF4-FFF2-40B4-BE49-F238E27FC236}">
                <a16:creationId xmlns:a16="http://schemas.microsoft.com/office/drawing/2014/main" id="{319BFA87-542C-4681-A433-BE62B022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48568" y="3012509"/>
            <a:ext cx="708211" cy="726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40E27-92D8-4F7A-9E05-D6F591D31858}"/>
              </a:ext>
            </a:extLst>
          </p:cNvPr>
          <p:cNvSpPr txBox="1"/>
          <p:nvPr/>
        </p:nvSpPr>
        <p:spPr>
          <a:xfrm>
            <a:off x="2908779" y="4818997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10</a:t>
            </a:r>
          </a:p>
          <a:p>
            <a:r>
              <a:rPr lang="en-US"/>
              <a:t>Gas: 60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2A717-3C3D-4155-BEBD-27D3F3864542}"/>
              </a:ext>
            </a:extLst>
          </p:cNvPr>
          <p:cNvSpPr txBox="1"/>
          <p:nvPr/>
        </p:nvSpPr>
        <p:spPr>
          <a:xfrm>
            <a:off x="6238615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70</a:t>
            </a:r>
          </a:p>
          <a:p>
            <a:r>
              <a:rPr lang="en-US"/>
              <a:t>Gas: 30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FB3CA-6ED1-47F2-8A49-45E2B2201875}"/>
              </a:ext>
            </a:extLst>
          </p:cNvPr>
          <p:cNvSpPr txBox="1"/>
          <p:nvPr/>
        </p:nvSpPr>
        <p:spPr>
          <a:xfrm>
            <a:off x="8138396" y="4818996"/>
            <a:ext cx="1438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100</a:t>
            </a:r>
          </a:p>
          <a:p>
            <a:r>
              <a:rPr lang="en-US"/>
              <a:t>Gas: 40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F1CEB-DDD0-4BAD-A3C0-3DDEA133AB47}"/>
              </a:ext>
            </a:extLst>
          </p:cNvPr>
          <p:cNvSpPr txBox="1"/>
          <p:nvPr/>
        </p:nvSpPr>
        <p:spPr>
          <a:xfrm>
            <a:off x="10466149" y="4818996"/>
            <a:ext cx="1448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05C66-EACD-422F-9FB5-1E3534CAC0CB}"/>
              </a:ext>
            </a:extLst>
          </p:cNvPr>
          <p:cNvSpPr txBox="1"/>
          <p:nvPr/>
        </p:nvSpPr>
        <p:spPr>
          <a:xfrm>
            <a:off x="4286641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30</a:t>
            </a:r>
          </a:p>
          <a:p>
            <a:r>
              <a:rPr lang="en-US"/>
              <a:t>Gas: 40</a:t>
            </a:r>
            <a:endParaRPr lang="en-US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1B5DDF-7664-45CE-B962-4CD0F74684C5}"/>
              </a:ext>
            </a:extLst>
          </p:cNvPr>
          <p:cNvSpPr txBox="1"/>
          <p:nvPr/>
        </p:nvSpPr>
        <p:spPr>
          <a:xfrm>
            <a:off x="685408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0</a:t>
            </a:r>
          </a:p>
          <a:p>
            <a:r>
              <a:rPr lang="en-US"/>
              <a:t>Gas: 10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186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C99255-81F2-4F64-BB66-588CBB850021}"/>
              </a:ext>
            </a:extLst>
          </p:cNvPr>
          <p:cNvSpPr/>
          <p:nvPr/>
        </p:nvSpPr>
        <p:spPr>
          <a:xfrm>
            <a:off x="5840506" y="1492623"/>
            <a:ext cx="515470" cy="10197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3098A-DB8E-4089-BF1F-72DE85B7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GREEDY APPROACH</a:t>
            </a:r>
            <a:endParaRPr lang="en-US" err="1">
              <a:cs typeface="Calibri Light" panose="020F0302020204030204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DFB6EAD-3D66-40B7-965D-1B896ADC2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050" y="3564839"/>
            <a:ext cx="1449015" cy="1449015"/>
          </a:xfr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8693DBDE-9EC1-4D2D-98DE-6FB4986F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62376" y="3022948"/>
            <a:ext cx="708211" cy="72614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E17951A-4559-4960-80F2-682FD519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43703" y="3012509"/>
            <a:ext cx="708211" cy="726143"/>
          </a:xfrm>
          <a:prstGeom prst="rect">
            <a:avLst/>
          </a:prstGeom>
        </p:spPr>
      </p:pic>
      <p:pic>
        <p:nvPicPr>
          <p:cNvPr id="7" name="Picture 5" descr="Icon&#10;&#10;Description automatically generated">
            <a:extLst>
              <a:ext uri="{FF2B5EF4-FFF2-40B4-BE49-F238E27FC236}">
                <a16:creationId xmlns:a16="http://schemas.microsoft.com/office/drawing/2014/main" id="{A00791A5-56B0-46ED-BA36-D0901EE1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54995" y="3022947"/>
            <a:ext cx="708211" cy="726143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AF204475-B249-4124-9CE1-F882BF83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443" y="2933301"/>
            <a:ext cx="793377" cy="81578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BE7113-8BA0-4C9E-8C3A-D07AFE7C46BE}"/>
              </a:ext>
            </a:extLst>
          </p:cNvPr>
          <p:cNvSpPr/>
          <p:nvPr/>
        </p:nvSpPr>
        <p:spPr>
          <a:xfrm>
            <a:off x="5840506" y="1918293"/>
            <a:ext cx="515470" cy="594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CF528-12B6-484C-9B16-1C00369FCEE8}"/>
              </a:ext>
            </a:extLst>
          </p:cNvPr>
          <p:cNvSpPr txBox="1"/>
          <p:nvPr/>
        </p:nvSpPr>
        <p:spPr>
          <a:xfrm>
            <a:off x="5794562" y="2511238"/>
            <a:ext cx="703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Tank</a:t>
            </a:r>
          </a:p>
        </p:txBody>
      </p:sp>
      <p:pic>
        <p:nvPicPr>
          <p:cNvPr id="15" name="Picture 5" descr="Icon&#10;&#10;Description automatically generated">
            <a:extLst>
              <a:ext uri="{FF2B5EF4-FFF2-40B4-BE49-F238E27FC236}">
                <a16:creationId xmlns:a16="http://schemas.microsoft.com/office/drawing/2014/main" id="{319BFA87-542C-4681-A433-BE62B022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48568" y="3012509"/>
            <a:ext cx="708211" cy="726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40E27-92D8-4F7A-9E05-D6F591D31858}"/>
              </a:ext>
            </a:extLst>
          </p:cNvPr>
          <p:cNvSpPr txBox="1"/>
          <p:nvPr/>
        </p:nvSpPr>
        <p:spPr>
          <a:xfrm>
            <a:off x="2908779" y="4818997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10</a:t>
            </a:r>
          </a:p>
          <a:p>
            <a:r>
              <a:rPr lang="en-US"/>
              <a:t>Gas: 60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2A717-3C3D-4155-BEBD-27D3F3864542}"/>
              </a:ext>
            </a:extLst>
          </p:cNvPr>
          <p:cNvSpPr txBox="1"/>
          <p:nvPr/>
        </p:nvSpPr>
        <p:spPr>
          <a:xfrm>
            <a:off x="6238615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60</a:t>
            </a:r>
          </a:p>
          <a:p>
            <a:r>
              <a:rPr lang="en-US"/>
              <a:t>Gas: 30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FB3CA-6ED1-47F2-8A49-45E2B2201875}"/>
              </a:ext>
            </a:extLst>
          </p:cNvPr>
          <p:cNvSpPr txBox="1"/>
          <p:nvPr/>
        </p:nvSpPr>
        <p:spPr>
          <a:xfrm>
            <a:off x="8138396" y="4818996"/>
            <a:ext cx="1438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100</a:t>
            </a:r>
          </a:p>
          <a:p>
            <a:r>
              <a:rPr lang="en-US"/>
              <a:t>Gas: 40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F1CEB-DDD0-4BAD-A3C0-3DDEA133AB47}"/>
              </a:ext>
            </a:extLst>
          </p:cNvPr>
          <p:cNvSpPr txBox="1"/>
          <p:nvPr/>
        </p:nvSpPr>
        <p:spPr>
          <a:xfrm>
            <a:off x="10466149" y="4818996"/>
            <a:ext cx="1448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05C66-EACD-422F-9FB5-1E3534CAC0CB}"/>
              </a:ext>
            </a:extLst>
          </p:cNvPr>
          <p:cNvSpPr txBox="1"/>
          <p:nvPr/>
        </p:nvSpPr>
        <p:spPr>
          <a:xfrm>
            <a:off x="4286641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30</a:t>
            </a:r>
          </a:p>
          <a:p>
            <a:r>
              <a:rPr lang="en-US"/>
              <a:t>Gas: 40</a:t>
            </a:r>
            <a:endParaRPr lang="en-US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1B5DDF-7664-45CE-B962-4CD0F74684C5}"/>
              </a:ext>
            </a:extLst>
          </p:cNvPr>
          <p:cNvSpPr txBox="1"/>
          <p:nvPr/>
        </p:nvSpPr>
        <p:spPr>
          <a:xfrm>
            <a:off x="685408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0</a:t>
            </a:r>
          </a:p>
          <a:p>
            <a:r>
              <a:rPr lang="en-US"/>
              <a:t>Gas: 10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38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C99255-81F2-4F64-BB66-588CBB850021}"/>
              </a:ext>
            </a:extLst>
          </p:cNvPr>
          <p:cNvSpPr/>
          <p:nvPr/>
        </p:nvSpPr>
        <p:spPr>
          <a:xfrm>
            <a:off x="5840506" y="1492623"/>
            <a:ext cx="515470" cy="10197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3098A-DB8E-4089-BF1F-72DE85B7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GREEDY APPROACH</a:t>
            </a:r>
            <a:endParaRPr lang="en-US" err="1">
              <a:cs typeface="Calibri Light" panose="020F0302020204030204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DFB6EAD-3D66-40B7-965D-1B896ADC2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529" y="3564839"/>
            <a:ext cx="1449015" cy="1449015"/>
          </a:xfr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8693DBDE-9EC1-4D2D-98DE-6FB4986F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62376" y="3022948"/>
            <a:ext cx="708211" cy="72614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E17951A-4559-4960-80F2-682FD519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43703" y="3012509"/>
            <a:ext cx="708211" cy="726143"/>
          </a:xfrm>
          <a:prstGeom prst="rect">
            <a:avLst/>
          </a:prstGeom>
        </p:spPr>
      </p:pic>
      <p:pic>
        <p:nvPicPr>
          <p:cNvPr id="7" name="Picture 5" descr="Icon&#10;&#10;Description automatically generated">
            <a:extLst>
              <a:ext uri="{FF2B5EF4-FFF2-40B4-BE49-F238E27FC236}">
                <a16:creationId xmlns:a16="http://schemas.microsoft.com/office/drawing/2014/main" id="{A00791A5-56B0-46ED-BA36-D0901EE1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54995" y="3022947"/>
            <a:ext cx="708211" cy="726143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AF204475-B249-4124-9CE1-F882BF83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443" y="2933301"/>
            <a:ext cx="793377" cy="81578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BE7113-8BA0-4C9E-8C3A-D07AFE7C46BE}"/>
              </a:ext>
            </a:extLst>
          </p:cNvPr>
          <p:cNvSpPr/>
          <p:nvPr/>
        </p:nvSpPr>
        <p:spPr>
          <a:xfrm>
            <a:off x="5840506" y="2147936"/>
            <a:ext cx="515470" cy="364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CF528-12B6-484C-9B16-1C00369FCEE8}"/>
              </a:ext>
            </a:extLst>
          </p:cNvPr>
          <p:cNvSpPr txBox="1"/>
          <p:nvPr/>
        </p:nvSpPr>
        <p:spPr>
          <a:xfrm>
            <a:off x="5794562" y="2511238"/>
            <a:ext cx="703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Tank</a:t>
            </a:r>
          </a:p>
        </p:txBody>
      </p:sp>
      <p:pic>
        <p:nvPicPr>
          <p:cNvPr id="15" name="Picture 5" descr="Icon&#10;&#10;Description automatically generated">
            <a:extLst>
              <a:ext uri="{FF2B5EF4-FFF2-40B4-BE49-F238E27FC236}">
                <a16:creationId xmlns:a16="http://schemas.microsoft.com/office/drawing/2014/main" id="{319BFA87-542C-4681-A433-BE62B022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48568" y="3012509"/>
            <a:ext cx="708211" cy="726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40E27-92D8-4F7A-9E05-D6F591D31858}"/>
              </a:ext>
            </a:extLst>
          </p:cNvPr>
          <p:cNvSpPr txBox="1"/>
          <p:nvPr/>
        </p:nvSpPr>
        <p:spPr>
          <a:xfrm>
            <a:off x="2908779" y="4818997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10</a:t>
            </a:r>
          </a:p>
          <a:p>
            <a:r>
              <a:rPr lang="en-US"/>
              <a:t>Gas: 60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2A717-3C3D-4155-BEBD-27D3F3864542}"/>
              </a:ext>
            </a:extLst>
          </p:cNvPr>
          <p:cNvSpPr txBox="1"/>
          <p:nvPr/>
        </p:nvSpPr>
        <p:spPr>
          <a:xfrm>
            <a:off x="6238615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60</a:t>
            </a:r>
          </a:p>
          <a:p>
            <a:r>
              <a:rPr lang="en-US"/>
              <a:t>Gas: 30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FB3CA-6ED1-47F2-8A49-45E2B2201875}"/>
              </a:ext>
            </a:extLst>
          </p:cNvPr>
          <p:cNvSpPr txBox="1"/>
          <p:nvPr/>
        </p:nvSpPr>
        <p:spPr>
          <a:xfrm>
            <a:off x="8138396" y="4818996"/>
            <a:ext cx="1438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100</a:t>
            </a:r>
          </a:p>
          <a:p>
            <a:r>
              <a:rPr lang="en-US"/>
              <a:t>Gas: 40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F1CEB-DDD0-4BAD-A3C0-3DDEA133AB47}"/>
              </a:ext>
            </a:extLst>
          </p:cNvPr>
          <p:cNvSpPr txBox="1"/>
          <p:nvPr/>
        </p:nvSpPr>
        <p:spPr>
          <a:xfrm>
            <a:off x="10466149" y="4818996"/>
            <a:ext cx="1448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05C66-EACD-422F-9FB5-1E3534CAC0CB}"/>
              </a:ext>
            </a:extLst>
          </p:cNvPr>
          <p:cNvSpPr txBox="1"/>
          <p:nvPr/>
        </p:nvSpPr>
        <p:spPr>
          <a:xfrm>
            <a:off x="4286641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30</a:t>
            </a:r>
          </a:p>
          <a:p>
            <a:r>
              <a:rPr lang="en-US"/>
              <a:t>Gas: 40</a:t>
            </a:r>
            <a:endParaRPr lang="en-US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1B5DDF-7664-45CE-B962-4CD0F74684C5}"/>
              </a:ext>
            </a:extLst>
          </p:cNvPr>
          <p:cNvSpPr txBox="1"/>
          <p:nvPr/>
        </p:nvSpPr>
        <p:spPr>
          <a:xfrm>
            <a:off x="685408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0</a:t>
            </a:r>
          </a:p>
          <a:p>
            <a:r>
              <a:rPr lang="en-US"/>
              <a:t>Gas: 10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70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C99255-81F2-4F64-BB66-588CBB850021}"/>
              </a:ext>
            </a:extLst>
          </p:cNvPr>
          <p:cNvSpPr/>
          <p:nvPr/>
        </p:nvSpPr>
        <p:spPr>
          <a:xfrm>
            <a:off x="5840506" y="1492623"/>
            <a:ext cx="515470" cy="10197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3098A-DB8E-4089-BF1F-72DE85B7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GREEDY APPROACH</a:t>
            </a:r>
            <a:endParaRPr lang="en-US" err="1">
              <a:cs typeface="Calibri Light" panose="020F0302020204030204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DFB6EAD-3D66-40B7-965D-1B896ADC2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3940" y="3564839"/>
            <a:ext cx="1449015" cy="1449015"/>
          </a:xfr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8693DBDE-9EC1-4D2D-98DE-6FB4986F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62376" y="3022948"/>
            <a:ext cx="708211" cy="72614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E17951A-4559-4960-80F2-682FD519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43703" y="3012509"/>
            <a:ext cx="708211" cy="726143"/>
          </a:xfrm>
          <a:prstGeom prst="rect">
            <a:avLst/>
          </a:prstGeom>
        </p:spPr>
      </p:pic>
      <p:pic>
        <p:nvPicPr>
          <p:cNvPr id="7" name="Picture 5" descr="Icon&#10;&#10;Description automatically generated">
            <a:extLst>
              <a:ext uri="{FF2B5EF4-FFF2-40B4-BE49-F238E27FC236}">
                <a16:creationId xmlns:a16="http://schemas.microsoft.com/office/drawing/2014/main" id="{A00791A5-56B0-46ED-BA36-D0901EE1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54995" y="3022947"/>
            <a:ext cx="708211" cy="726143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AF204475-B249-4124-9CE1-F882BF83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443" y="2933301"/>
            <a:ext cx="793377" cy="81578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BE7113-8BA0-4C9E-8C3A-D07AFE7C46BE}"/>
              </a:ext>
            </a:extLst>
          </p:cNvPr>
          <p:cNvSpPr/>
          <p:nvPr/>
        </p:nvSpPr>
        <p:spPr>
          <a:xfrm>
            <a:off x="5840506" y="2012238"/>
            <a:ext cx="515470" cy="50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CF528-12B6-484C-9B16-1C00369FCEE8}"/>
              </a:ext>
            </a:extLst>
          </p:cNvPr>
          <p:cNvSpPr txBox="1"/>
          <p:nvPr/>
        </p:nvSpPr>
        <p:spPr>
          <a:xfrm>
            <a:off x="5794562" y="2511238"/>
            <a:ext cx="703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Tank</a:t>
            </a:r>
          </a:p>
        </p:txBody>
      </p:sp>
      <p:pic>
        <p:nvPicPr>
          <p:cNvPr id="15" name="Picture 5" descr="Icon&#10;&#10;Description automatically generated">
            <a:extLst>
              <a:ext uri="{FF2B5EF4-FFF2-40B4-BE49-F238E27FC236}">
                <a16:creationId xmlns:a16="http://schemas.microsoft.com/office/drawing/2014/main" id="{319BFA87-542C-4681-A433-BE62B022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48568" y="3012509"/>
            <a:ext cx="708211" cy="726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40E27-92D8-4F7A-9E05-D6F591D31858}"/>
              </a:ext>
            </a:extLst>
          </p:cNvPr>
          <p:cNvSpPr txBox="1"/>
          <p:nvPr/>
        </p:nvSpPr>
        <p:spPr>
          <a:xfrm>
            <a:off x="2908779" y="4818997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10</a:t>
            </a:r>
          </a:p>
          <a:p>
            <a:r>
              <a:rPr lang="en-US"/>
              <a:t>Gas: 60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2A717-3C3D-4155-BEBD-27D3F3864542}"/>
              </a:ext>
            </a:extLst>
          </p:cNvPr>
          <p:cNvSpPr txBox="1"/>
          <p:nvPr/>
        </p:nvSpPr>
        <p:spPr>
          <a:xfrm>
            <a:off x="6238615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60</a:t>
            </a:r>
          </a:p>
          <a:p>
            <a:r>
              <a:rPr lang="en-US"/>
              <a:t>Gas: 30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FB3CA-6ED1-47F2-8A49-45E2B2201875}"/>
              </a:ext>
            </a:extLst>
          </p:cNvPr>
          <p:cNvSpPr txBox="1"/>
          <p:nvPr/>
        </p:nvSpPr>
        <p:spPr>
          <a:xfrm>
            <a:off x="8138396" y="4818996"/>
            <a:ext cx="1438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100</a:t>
            </a:r>
          </a:p>
          <a:p>
            <a:r>
              <a:rPr lang="en-US"/>
              <a:t>Gas: 40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F1CEB-DDD0-4BAD-A3C0-3DDEA133AB47}"/>
              </a:ext>
            </a:extLst>
          </p:cNvPr>
          <p:cNvSpPr txBox="1"/>
          <p:nvPr/>
        </p:nvSpPr>
        <p:spPr>
          <a:xfrm>
            <a:off x="10466149" y="4818996"/>
            <a:ext cx="1448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05C66-EACD-422F-9FB5-1E3534CAC0CB}"/>
              </a:ext>
            </a:extLst>
          </p:cNvPr>
          <p:cNvSpPr txBox="1"/>
          <p:nvPr/>
        </p:nvSpPr>
        <p:spPr>
          <a:xfrm>
            <a:off x="4286641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30</a:t>
            </a:r>
          </a:p>
          <a:p>
            <a:r>
              <a:rPr lang="en-US"/>
              <a:t>Gas: 40</a:t>
            </a:r>
            <a:endParaRPr lang="en-US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1B5DDF-7664-45CE-B962-4CD0F74684C5}"/>
              </a:ext>
            </a:extLst>
          </p:cNvPr>
          <p:cNvSpPr txBox="1"/>
          <p:nvPr/>
        </p:nvSpPr>
        <p:spPr>
          <a:xfrm>
            <a:off x="685408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0</a:t>
            </a:r>
          </a:p>
          <a:p>
            <a:r>
              <a:rPr lang="en-US"/>
              <a:t>Gas: 10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73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C99255-81F2-4F64-BB66-588CBB850021}"/>
              </a:ext>
            </a:extLst>
          </p:cNvPr>
          <p:cNvSpPr/>
          <p:nvPr/>
        </p:nvSpPr>
        <p:spPr>
          <a:xfrm>
            <a:off x="5840506" y="1492623"/>
            <a:ext cx="515470" cy="10197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3098A-DB8E-4089-BF1F-72DE85B7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GREEDY APPROACH</a:t>
            </a:r>
            <a:endParaRPr lang="en-US" err="1">
              <a:cs typeface="Calibri Light" panose="020F0302020204030204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DFB6EAD-3D66-40B7-965D-1B896ADC2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2570" y="3564839"/>
            <a:ext cx="1449015" cy="1449015"/>
          </a:xfr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8693DBDE-9EC1-4D2D-98DE-6FB4986F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62376" y="3022948"/>
            <a:ext cx="708211" cy="72614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E17951A-4559-4960-80F2-682FD519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43703" y="3012509"/>
            <a:ext cx="708211" cy="726143"/>
          </a:xfrm>
          <a:prstGeom prst="rect">
            <a:avLst/>
          </a:prstGeom>
        </p:spPr>
      </p:pic>
      <p:pic>
        <p:nvPicPr>
          <p:cNvPr id="7" name="Picture 5" descr="Icon&#10;&#10;Description automatically generated">
            <a:extLst>
              <a:ext uri="{FF2B5EF4-FFF2-40B4-BE49-F238E27FC236}">
                <a16:creationId xmlns:a16="http://schemas.microsoft.com/office/drawing/2014/main" id="{A00791A5-56B0-46ED-BA36-D0901EE1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54995" y="3022947"/>
            <a:ext cx="708211" cy="726143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AF204475-B249-4124-9CE1-F882BF83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443" y="2933301"/>
            <a:ext cx="793377" cy="8157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ACF528-12B6-484C-9B16-1C00369FCEE8}"/>
              </a:ext>
            </a:extLst>
          </p:cNvPr>
          <p:cNvSpPr txBox="1"/>
          <p:nvPr/>
        </p:nvSpPr>
        <p:spPr>
          <a:xfrm>
            <a:off x="5794562" y="2511238"/>
            <a:ext cx="703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Tank</a:t>
            </a:r>
          </a:p>
        </p:txBody>
      </p:sp>
      <p:pic>
        <p:nvPicPr>
          <p:cNvPr id="15" name="Picture 5" descr="Icon&#10;&#10;Description automatically generated">
            <a:extLst>
              <a:ext uri="{FF2B5EF4-FFF2-40B4-BE49-F238E27FC236}">
                <a16:creationId xmlns:a16="http://schemas.microsoft.com/office/drawing/2014/main" id="{319BFA87-542C-4681-A433-BE62B022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48568" y="3012509"/>
            <a:ext cx="708211" cy="726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40E27-92D8-4F7A-9E05-D6F591D31858}"/>
              </a:ext>
            </a:extLst>
          </p:cNvPr>
          <p:cNvSpPr txBox="1"/>
          <p:nvPr/>
        </p:nvSpPr>
        <p:spPr>
          <a:xfrm>
            <a:off x="2908779" y="4818997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10</a:t>
            </a:r>
          </a:p>
          <a:p>
            <a:r>
              <a:rPr lang="en-US"/>
              <a:t>Gas: 60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2A717-3C3D-4155-BEBD-27D3F3864542}"/>
              </a:ext>
            </a:extLst>
          </p:cNvPr>
          <p:cNvSpPr txBox="1"/>
          <p:nvPr/>
        </p:nvSpPr>
        <p:spPr>
          <a:xfrm>
            <a:off x="6238615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60</a:t>
            </a:r>
          </a:p>
          <a:p>
            <a:r>
              <a:rPr lang="en-US"/>
              <a:t>Gas: 30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FB3CA-6ED1-47F2-8A49-45E2B2201875}"/>
              </a:ext>
            </a:extLst>
          </p:cNvPr>
          <p:cNvSpPr txBox="1"/>
          <p:nvPr/>
        </p:nvSpPr>
        <p:spPr>
          <a:xfrm>
            <a:off x="8138396" y="4818996"/>
            <a:ext cx="1438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100</a:t>
            </a:r>
          </a:p>
          <a:p>
            <a:r>
              <a:rPr lang="en-US"/>
              <a:t>Gas: 40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F1CEB-DDD0-4BAD-A3C0-3DDEA133AB47}"/>
              </a:ext>
            </a:extLst>
          </p:cNvPr>
          <p:cNvSpPr txBox="1"/>
          <p:nvPr/>
        </p:nvSpPr>
        <p:spPr>
          <a:xfrm>
            <a:off x="10466149" y="4818996"/>
            <a:ext cx="1448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140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05C66-EACD-422F-9FB5-1E3534CAC0CB}"/>
              </a:ext>
            </a:extLst>
          </p:cNvPr>
          <p:cNvSpPr txBox="1"/>
          <p:nvPr/>
        </p:nvSpPr>
        <p:spPr>
          <a:xfrm>
            <a:off x="4286641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30</a:t>
            </a:r>
          </a:p>
          <a:p>
            <a:r>
              <a:rPr lang="en-US"/>
              <a:t>Gas: 40</a:t>
            </a:r>
            <a:endParaRPr lang="en-US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1B5DDF-7664-45CE-B962-4CD0F74684C5}"/>
              </a:ext>
            </a:extLst>
          </p:cNvPr>
          <p:cNvSpPr txBox="1"/>
          <p:nvPr/>
        </p:nvSpPr>
        <p:spPr>
          <a:xfrm>
            <a:off x="685408" y="4818996"/>
            <a:ext cx="13235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Location: 0</a:t>
            </a:r>
          </a:p>
          <a:p>
            <a:r>
              <a:rPr lang="en-US"/>
              <a:t>Gas: 10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48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B36AB-D0C7-48C6-8A1C-5638AE64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" y="548640"/>
            <a:ext cx="4435928" cy="5431536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GREEDY APROACH Pseudocode</a:t>
            </a:r>
            <a:endParaRPr lang="en-US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37B-26AE-49F0-80AB-89715C47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out of gas position = start car fuel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while (out of gas position &lt; target distance)</a:t>
            </a:r>
          </a:p>
          <a:p>
            <a:pPr lvl="1"/>
            <a:r>
              <a:rPr lang="en-US" sz="2200">
                <a:ea typeface="+mn-lt"/>
                <a:cs typeface="+mn-lt"/>
              </a:rPr>
              <a:t>if (out of gas position &lt; nearest gas station location) or (target &gt; gas after fueling at last station)</a:t>
            </a:r>
          </a:p>
          <a:p>
            <a:pPr lvl="2"/>
            <a:r>
              <a:rPr lang="en-US" sz="2200">
                <a:ea typeface="+mn-lt"/>
                <a:cs typeface="+mn-lt"/>
              </a:rPr>
              <a:t>the target is NOT reachable</a:t>
            </a:r>
          </a:p>
          <a:p>
            <a:pPr lvl="1"/>
            <a:r>
              <a:rPr lang="en-US" sz="2200">
                <a:ea typeface="+mn-lt"/>
                <a:cs typeface="+mn-lt"/>
              </a:rPr>
              <a:t>find furthest gas station while car tank is NOT empty</a:t>
            </a:r>
          </a:p>
          <a:p>
            <a:pPr lvl="1"/>
            <a:r>
              <a:rPr lang="en-US" sz="2200">
                <a:ea typeface="+mn-lt"/>
                <a:cs typeface="+mn-lt"/>
              </a:rPr>
              <a:t>increase stop times</a:t>
            </a:r>
          </a:p>
          <a:p>
            <a:pPr lvl="1"/>
            <a:r>
              <a:rPr lang="en-US" sz="2200">
                <a:ea typeface="+mn-lt"/>
                <a:cs typeface="+mn-lt"/>
              </a:rPr>
              <a:t>fill up tank at that gas station.</a:t>
            </a:r>
          </a:p>
          <a:p>
            <a:pPr lvl="1"/>
            <a:r>
              <a:rPr lang="en-US" sz="2200">
                <a:ea typeface="+mn-lt"/>
                <a:cs typeface="+mn-lt"/>
              </a:rPr>
              <a:t>compute out of gas position. </a:t>
            </a:r>
          </a:p>
          <a:p>
            <a:r>
              <a:rPr lang="en-US" sz="2200">
                <a:ea typeface="+mn-lt"/>
                <a:cs typeface="+mn-lt"/>
              </a:rPr>
              <a:t>reached</a:t>
            </a:r>
          </a:p>
          <a:p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363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1158</Words>
  <Application>Microsoft Office PowerPoint</Application>
  <PresentationFormat>Widescreen</PresentationFormat>
  <Paragraphs>244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office theme</vt:lpstr>
      <vt:lpstr>CAR FUEL PROBLEM</vt:lpstr>
      <vt:lpstr>Description</vt:lpstr>
      <vt:lpstr>GREEDY APPROACH</vt:lpstr>
      <vt:lpstr>GREEDY APPROACH</vt:lpstr>
      <vt:lpstr>GREEDY APPROACH</vt:lpstr>
      <vt:lpstr>GREEDY APPROACH</vt:lpstr>
      <vt:lpstr>GREEDY APPROACH</vt:lpstr>
      <vt:lpstr>GREEDY APPROACH</vt:lpstr>
      <vt:lpstr>GREEDY APROACH Pseudocode</vt:lpstr>
      <vt:lpstr>GREEDY  APROACH Analysis</vt:lpstr>
      <vt:lpstr>DYNAMIC PROGRAMMING APPROACH</vt:lpstr>
      <vt:lpstr>DP APPROACH</vt:lpstr>
      <vt:lpstr>DP APPROACH</vt:lpstr>
      <vt:lpstr>DP APPROACH</vt:lpstr>
      <vt:lpstr>DP APPROACH</vt:lpstr>
      <vt:lpstr>DP APPROACH</vt:lpstr>
      <vt:lpstr>PowerPoint Presentation</vt:lpstr>
      <vt:lpstr>PowerPoint Presentation</vt:lpstr>
      <vt:lpstr>DP APROACH Pseudocode</vt:lpstr>
      <vt:lpstr>DP APROACH Analysis</vt:lpstr>
      <vt:lpstr>Priority-Queue </vt:lpstr>
      <vt:lpstr>DP APPROACH</vt:lpstr>
      <vt:lpstr>DP APPROACH</vt:lpstr>
      <vt:lpstr>DP APPROACH</vt:lpstr>
      <vt:lpstr>DP APPROACH</vt:lpstr>
      <vt:lpstr>Priority-Queue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Hassan Mohamed</cp:lastModifiedBy>
  <cp:revision>10</cp:revision>
  <dcterms:created xsi:type="dcterms:W3CDTF">2021-06-29T09:06:27Z</dcterms:created>
  <dcterms:modified xsi:type="dcterms:W3CDTF">2021-07-06T21:09:26Z</dcterms:modified>
</cp:coreProperties>
</file>