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8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0826-E7F8-001F-152A-1C70D80AB4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D2FC79-C1FF-1A2E-56D1-CEF0DF9F51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AF4997-4330-2A2D-20DC-97B5E93B2513}"/>
              </a:ext>
            </a:extLst>
          </p:cNvPr>
          <p:cNvSpPr>
            <a:spLocks noGrp="1"/>
          </p:cNvSpPr>
          <p:nvPr>
            <p:ph type="dt" sz="half" idx="10"/>
          </p:nvPr>
        </p:nvSpPr>
        <p:spPr/>
        <p:txBody>
          <a:bodyPr/>
          <a:lstStyle/>
          <a:p>
            <a:fld id="{C141BA89-5373-44B3-8A72-DD5A0A38FB7D}" type="datetimeFigureOut">
              <a:rPr lang="en-IN" smtClean="0"/>
              <a:t>08-04-2024</a:t>
            </a:fld>
            <a:endParaRPr lang="en-IN"/>
          </a:p>
        </p:txBody>
      </p:sp>
      <p:sp>
        <p:nvSpPr>
          <p:cNvPr id="5" name="Footer Placeholder 4">
            <a:extLst>
              <a:ext uri="{FF2B5EF4-FFF2-40B4-BE49-F238E27FC236}">
                <a16:creationId xmlns:a16="http://schemas.microsoft.com/office/drawing/2014/main" id="{5A1CDCF2-F5C2-D90B-561A-02AE7EC8D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A4CDB-0FE2-1FD2-3D20-933F13AC668F}"/>
              </a:ext>
            </a:extLst>
          </p:cNvPr>
          <p:cNvSpPr>
            <a:spLocks noGrp="1"/>
          </p:cNvSpPr>
          <p:nvPr>
            <p:ph type="sldNum" sz="quarter" idx="12"/>
          </p:nvPr>
        </p:nvSpPr>
        <p:spPr/>
        <p:txBody>
          <a:bodyPr/>
          <a:lstStyle/>
          <a:p>
            <a:fld id="{8EE8043D-CB78-4E23-BC15-66B04465F0FA}" type="slidenum">
              <a:rPr lang="en-IN" smtClean="0"/>
              <a:t>‹#›</a:t>
            </a:fld>
            <a:endParaRPr lang="en-IN"/>
          </a:p>
        </p:txBody>
      </p:sp>
    </p:spTree>
    <p:extLst>
      <p:ext uri="{BB962C8B-B14F-4D97-AF65-F5344CB8AC3E}">
        <p14:creationId xmlns:p14="http://schemas.microsoft.com/office/powerpoint/2010/main" val="312679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B434-B464-82B6-7F91-A4A81E0792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1789B9-077E-EE20-2F46-62102FD576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A9E4AE-0E46-7CA5-8449-FA48C22C0672}"/>
              </a:ext>
            </a:extLst>
          </p:cNvPr>
          <p:cNvSpPr>
            <a:spLocks noGrp="1"/>
          </p:cNvSpPr>
          <p:nvPr>
            <p:ph type="dt" sz="half" idx="10"/>
          </p:nvPr>
        </p:nvSpPr>
        <p:spPr/>
        <p:txBody>
          <a:bodyPr/>
          <a:lstStyle/>
          <a:p>
            <a:fld id="{C141BA89-5373-44B3-8A72-DD5A0A38FB7D}" type="datetimeFigureOut">
              <a:rPr lang="en-IN" smtClean="0"/>
              <a:t>08-04-2024</a:t>
            </a:fld>
            <a:endParaRPr lang="en-IN"/>
          </a:p>
        </p:txBody>
      </p:sp>
      <p:sp>
        <p:nvSpPr>
          <p:cNvPr id="5" name="Footer Placeholder 4">
            <a:extLst>
              <a:ext uri="{FF2B5EF4-FFF2-40B4-BE49-F238E27FC236}">
                <a16:creationId xmlns:a16="http://schemas.microsoft.com/office/drawing/2014/main" id="{1E10E36B-AC29-47AD-2CA5-CEB291B02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19ACF5-4761-B239-8B59-9A5B7619A6F7}"/>
              </a:ext>
            </a:extLst>
          </p:cNvPr>
          <p:cNvSpPr>
            <a:spLocks noGrp="1"/>
          </p:cNvSpPr>
          <p:nvPr>
            <p:ph type="sldNum" sz="quarter" idx="12"/>
          </p:nvPr>
        </p:nvSpPr>
        <p:spPr/>
        <p:txBody>
          <a:bodyPr/>
          <a:lstStyle/>
          <a:p>
            <a:fld id="{8EE8043D-CB78-4E23-BC15-66B04465F0FA}" type="slidenum">
              <a:rPr lang="en-IN" smtClean="0"/>
              <a:t>‹#›</a:t>
            </a:fld>
            <a:endParaRPr lang="en-IN"/>
          </a:p>
        </p:txBody>
      </p:sp>
    </p:spTree>
    <p:extLst>
      <p:ext uri="{BB962C8B-B14F-4D97-AF65-F5344CB8AC3E}">
        <p14:creationId xmlns:p14="http://schemas.microsoft.com/office/powerpoint/2010/main" val="2954183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E2F12-5060-4789-4E50-1D7F09C1A9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077590-C69A-AF90-E7BE-6D5D15F8A8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31EB08-9C40-FD1B-AC83-1B194797C8C4}"/>
              </a:ext>
            </a:extLst>
          </p:cNvPr>
          <p:cNvSpPr>
            <a:spLocks noGrp="1"/>
          </p:cNvSpPr>
          <p:nvPr>
            <p:ph type="dt" sz="half" idx="10"/>
          </p:nvPr>
        </p:nvSpPr>
        <p:spPr/>
        <p:txBody>
          <a:bodyPr/>
          <a:lstStyle/>
          <a:p>
            <a:fld id="{C141BA89-5373-44B3-8A72-DD5A0A38FB7D}" type="datetimeFigureOut">
              <a:rPr lang="en-IN" smtClean="0"/>
              <a:t>08-04-2024</a:t>
            </a:fld>
            <a:endParaRPr lang="en-IN"/>
          </a:p>
        </p:txBody>
      </p:sp>
      <p:sp>
        <p:nvSpPr>
          <p:cNvPr id="5" name="Footer Placeholder 4">
            <a:extLst>
              <a:ext uri="{FF2B5EF4-FFF2-40B4-BE49-F238E27FC236}">
                <a16:creationId xmlns:a16="http://schemas.microsoft.com/office/drawing/2014/main" id="{49348F75-5D54-2AA6-1973-BC976EC04B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58DDB1-5152-5C22-7092-16517F8CB5DC}"/>
              </a:ext>
            </a:extLst>
          </p:cNvPr>
          <p:cNvSpPr>
            <a:spLocks noGrp="1"/>
          </p:cNvSpPr>
          <p:nvPr>
            <p:ph type="sldNum" sz="quarter" idx="12"/>
          </p:nvPr>
        </p:nvSpPr>
        <p:spPr/>
        <p:txBody>
          <a:bodyPr/>
          <a:lstStyle/>
          <a:p>
            <a:fld id="{8EE8043D-CB78-4E23-BC15-66B04465F0FA}" type="slidenum">
              <a:rPr lang="en-IN" smtClean="0"/>
              <a:t>‹#›</a:t>
            </a:fld>
            <a:endParaRPr lang="en-IN"/>
          </a:p>
        </p:txBody>
      </p:sp>
    </p:spTree>
    <p:extLst>
      <p:ext uri="{BB962C8B-B14F-4D97-AF65-F5344CB8AC3E}">
        <p14:creationId xmlns:p14="http://schemas.microsoft.com/office/powerpoint/2010/main" val="1583297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4/8/2024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4/8/2024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4/8/2024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4/8/2024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1728"/>
            <a:ext cx="6922301" cy="562749"/>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178669"/>
            <a:ext cx="6922300" cy="837012"/>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146198" y="3092460"/>
            <a:ext cx="6736768" cy="622646"/>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146197" y="3689968"/>
            <a:ext cx="6736767" cy="926101"/>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378113" y="4763061"/>
            <a:ext cx="6504852" cy="581992"/>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378112" y="5380382"/>
            <a:ext cx="6504851" cy="865633"/>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4/8/2024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4/8/2024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4/8/2024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4/8/2024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9DFA-B696-F281-026E-98CA50FA23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57F45F-46A9-63E0-9BFD-9413FB565D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A8E0F2-46D9-E493-440E-F41D891D56C9}"/>
              </a:ext>
            </a:extLst>
          </p:cNvPr>
          <p:cNvSpPr>
            <a:spLocks noGrp="1"/>
          </p:cNvSpPr>
          <p:nvPr>
            <p:ph type="dt" sz="half" idx="10"/>
          </p:nvPr>
        </p:nvSpPr>
        <p:spPr/>
        <p:txBody>
          <a:bodyPr/>
          <a:lstStyle/>
          <a:p>
            <a:fld id="{C141BA89-5373-44B3-8A72-DD5A0A38FB7D}" type="datetimeFigureOut">
              <a:rPr lang="en-IN" smtClean="0"/>
              <a:t>08-04-2024</a:t>
            </a:fld>
            <a:endParaRPr lang="en-IN"/>
          </a:p>
        </p:txBody>
      </p:sp>
      <p:sp>
        <p:nvSpPr>
          <p:cNvPr id="5" name="Footer Placeholder 4">
            <a:extLst>
              <a:ext uri="{FF2B5EF4-FFF2-40B4-BE49-F238E27FC236}">
                <a16:creationId xmlns:a16="http://schemas.microsoft.com/office/drawing/2014/main" id="{FD425C2B-7564-FCAD-7496-96C3BD75CD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9B2EFA-96E2-B4C3-1EDD-4C3A1274C6D2}"/>
              </a:ext>
            </a:extLst>
          </p:cNvPr>
          <p:cNvSpPr>
            <a:spLocks noGrp="1"/>
          </p:cNvSpPr>
          <p:nvPr>
            <p:ph type="sldNum" sz="quarter" idx="12"/>
          </p:nvPr>
        </p:nvSpPr>
        <p:spPr/>
        <p:txBody>
          <a:bodyPr/>
          <a:lstStyle/>
          <a:p>
            <a:fld id="{8EE8043D-CB78-4E23-BC15-66B04465F0FA}" type="slidenum">
              <a:rPr lang="en-IN" smtClean="0"/>
              <a:t>‹#›</a:t>
            </a:fld>
            <a:endParaRPr lang="en-IN"/>
          </a:p>
        </p:txBody>
      </p:sp>
    </p:spTree>
    <p:extLst>
      <p:ext uri="{BB962C8B-B14F-4D97-AF65-F5344CB8AC3E}">
        <p14:creationId xmlns:p14="http://schemas.microsoft.com/office/powerpoint/2010/main" val="960224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4/8/2024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2218-073C-BEFF-E059-F50D4C6D7E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DC92CC-4142-B65C-5E54-D80E228DF6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F4530E-5A81-DB12-3593-66023E04D696}"/>
              </a:ext>
            </a:extLst>
          </p:cNvPr>
          <p:cNvSpPr>
            <a:spLocks noGrp="1"/>
          </p:cNvSpPr>
          <p:nvPr>
            <p:ph type="dt" sz="half" idx="10"/>
          </p:nvPr>
        </p:nvSpPr>
        <p:spPr/>
        <p:txBody>
          <a:bodyPr/>
          <a:lstStyle/>
          <a:p>
            <a:fld id="{C141BA89-5373-44B3-8A72-DD5A0A38FB7D}" type="datetimeFigureOut">
              <a:rPr lang="en-IN" smtClean="0"/>
              <a:t>08-04-2024</a:t>
            </a:fld>
            <a:endParaRPr lang="en-IN"/>
          </a:p>
        </p:txBody>
      </p:sp>
      <p:sp>
        <p:nvSpPr>
          <p:cNvPr id="5" name="Footer Placeholder 4">
            <a:extLst>
              <a:ext uri="{FF2B5EF4-FFF2-40B4-BE49-F238E27FC236}">
                <a16:creationId xmlns:a16="http://schemas.microsoft.com/office/drawing/2014/main" id="{D2365802-9A6E-2F0F-61D8-B47DFBEF9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3030BB-4E36-9FB4-A4E1-25AA5CBFE42D}"/>
              </a:ext>
            </a:extLst>
          </p:cNvPr>
          <p:cNvSpPr>
            <a:spLocks noGrp="1"/>
          </p:cNvSpPr>
          <p:nvPr>
            <p:ph type="sldNum" sz="quarter" idx="12"/>
          </p:nvPr>
        </p:nvSpPr>
        <p:spPr/>
        <p:txBody>
          <a:bodyPr/>
          <a:lstStyle/>
          <a:p>
            <a:fld id="{8EE8043D-CB78-4E23-BC15-66B04465F0FA}" type="slidenum">
              <a:rPr lang="en-IN" smtClean="0"/>
              <a:t>‹#›</a:t>
            </a:fld>
            <a:endParaRPr lang="en-IN"/>
          </a:p>
        </p:txBody>
      </p:sp>
    </p:spTree>
    <p:extLst>
      <p:ext uri="{BB962C8B-B14F-4D97-AF65-F5344CB8AC3E}">
        <p14:creationId xmlns:p14="http://schemas.microsoft.com/office/powerpoint/2010/main" val="4249951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FF8F-51CF-4416-B48F-328F2F2734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885D32-F614-4404-54C1-70107930A2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FFBD44-4D16-29A3-2273-4A661BC99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92BA52-7E83-DFD9-1A4D-852CC660DEA0}"/>
              </a:ext>
            </a:extLst>
          </p:cNvPr>
          <p:cNvSpPr>
            <a:spLocks noGrp="1"/>
          </p:cNvSpPr>
          <p:nvPr>
            <p:ph type="dt" sz="half" idx="10"/>
          </p:nvPr>
        </p:nvSpPr>
        <p:spPr/>
        <p:txBody>
          <a:bodyPr/>
          <a:lstStyle/>
          <a:p>
            <a:fld id="{C141BA89-5373-44B3-8A72-DD5A0A38FB7D}" type="datetimeFigureOut">
              <a:rPr lang="en-IN" smtClean="0"/>
              <a:t>08-04-2024</a:t>
            </a:fld>
            <a:endParaRPr lang="en-IN"/>
          </a:p>
        </p:txBody>
      </p:sp>
      <p:sp>
        <p:nvSpPr>
          <p:cNvPr id="6" name="Footer Placeholder 5">
            <a:extLst>
              <a:ext uri="{FF2B5EF4-FFF2-40B4-BE49-F238E27FC236}">
                <a16:creationId xmlns:a16="http://schemas.microsoft.com/office/drawing/2014/main" id="{83905CEE-75C0-9FC0-0A2B-2010190B85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68405A-8430-5123-0BB9-981701CC00BB}"/>
              </a:ext>
            </a:extLst>
          </p:cNvPr>
          <p:cNvSpPr>
            <a:spLocks noGrp="1"/>
          </p:cNvSpPr>
          <p:nvPr>
            <p:ph type="sldNum" sz="quarter" idx="12"/>
          </p:nvPr>
        </p:nvSpPr>
        <p:spPr/>
        <p:txBody>
          <a:bodyPr/>
          <a:lstStyle/>
          <a:p>
            <a:fld id="{8EE8043D-CB78-4E23-BC15-66B04465F0FA}" type="slidenum">
              <a:rPr lang="en-IN" smtClean="0"/>
              <a:t>‹#›</a:t>
            </a:fld>
            <a:endParaRPr lang="en-IN"/>
          </a:p>
        </p:txBody>
      </p:sp>
    </p:spTree>
    <p:extLst>
      <p:ext uri="{BB962C8B-B14F-4D97-AF65-F5344CB8AC3E}">
        <p14:creationId xmlns:p14="http://schemas.microsoft.com/office/powerpoint/2010/main" val="81315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B52A-337E-45F6-EFB7-87A0595E0C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C48C7A-7E9D-3EC9-23A6-7CDEE6EE76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E8CCDC-42A7-0ED2-5B15-CB187EC78E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0FD70E-1E7A-FDB7-FA7D-041E9BDE1A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4FFF18-938C-BDD2-BEDD-663732E098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3D774B-6630-FC29-1B07-507CBCC39C01}"/>
              </a:ext>
            </a:extLst>
          </p:cNvPr>
          <p:cNvSpPr>
            <a:spLocks noGrp="1"/>
          </p:cNvSpPr>
          <p:nvPr>
            <p:ph type="dt" sz="half" idx="10"/>
          </p:nvPr>
        </p:nvSpPr>
        <p:spPr/>
        <p:txBody>
          <a:bodyPr/>
          <a:lstStyle/>
          <a:p>
            <a:fld id="{C141BA89-5373-44B3-8A72-DD5A0A38FB7D}" type="datetimeFigureOut">
              <a:rPr lang="en-IN" smtClean="0"/>
              <a:t>08-04-2024</a:t>
            </a:fld>
            <a:endParaRPr lang="en-IN"/>
          </a:p>
        </p:txBody>
      </p:sp>
      <p:sp>
        <p:nvSpPr>
          <p:cNvPr id="8" name="Footer Placeholder 7">
            <a:extLst>
              <a:ext uri="{FF2B5EF4-FFF2-40B4-BE49-F238E27FC236}">
                <a16:creationId xmlns:a16="http://schemas.microsoft.com/office/drawing/2014/main" id="{0F6F6C4B-3E79-2890-F4EA-8C094F6836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9E2570-8C31-415C-0D43-860DD29484DD}"/>
              </a:ext>
            </a:extLst>
          </p:cNvPr>
          <p:cNvSpPr>
            <a:spLocks noGrp="1"/>
          </p:cNvSpPr>
          <p:nvPr>
            <p:ph type="sldNum" sz="quarter" idx="12"/>
          </p:nvPr>
        </p:nvSpPr>
        <p:spPr/>
        <p:txBody>
          <a:bodyPr/>
          <a:lstStyle/>
          <a:p>
            <a:fld id="{8EE8043D-CB78-4E23-BC15-66B04465F0FA}" type="slidenum">
              <a:rPr lang="en-IN" smtClean="0"/>
              <a:t>‹#›</a:t>
            </a:fld>
            <a:endParaRPr lang="en-IN"/>
          </a:p>
        </p:txBody>
      </p:sp>
    </p:spTree>
    <p:extLst>
      <p:ext uri="{BB962C8B-B14F-4D97-AF65-F5344CB8AC3E}">
        <p14:creationId xmlns:p14="http://schemas.microsoft.com/office/powerpoint/2010/main" val="820624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E097-0DC0-EEB3-7100-86AF6B6406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48BA76-2B10-3CD9-8BB7-D79225E22280}"/>
              </a:ext>
            </a:extLst>
          </p:cNvPr>
          <p:cNvSpPr>
            <a:spLocks noGrp="1"/>
          </p:cNvSpPr>
          <p:nvPr>
            <p:ph type="dt" sz="half" idx="10"/>
          </p:nvPr>
        </p:nvSpPr>
        <p:spPr/>
        <p:txBody>
          <a:bodyPr/>
          <a:lstStyle/>
          <a:p>
            <a:fld id="{C141BA89-5373-44B3-8A72-DD5A0A38FB7D}" type="datetimeFigureOut">
              <a:rPr lang="en-IN" smtClean="0"/>
              <a:t>08-04-2024</a:t>
            </a:fld>
            <a:endParaRPr lang="en-IN"/>
          </a:p>
        </p:txBody>
      </p:sp>
      <p:sp>
        <p:nvSpPr>
          <p:cNvPr id="4" name="Footer Placeholder 3">
            <a:extLst>
              <a:ext uri="{FF2B5EF4-FFF2-40B4-BE49-F238E27FC236}">
                <a16:creationId xmlns:a16="http://schemas.microsoft.com/office/drawing/2014/main" id="{0D082F40-E114-B1A0-71FD-70A0CD97F2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25804E-673B-9657-0C89-983C31D17047}"/>
              </a:ext>
            </a:extLst>
          </p:cNvPr>
          <p:cNvSpPr>
            <a:spLocks noGrp="1"/>
          </p:cNvSpPr>
          <p:nvPr>
            <p:ph type="sldNum" sz="quarter" idx="12"/>
          </p:nvPr>
        </p:nvSpPr>
        <p:spPr/>
        <p:txBody>
          <a:bodyPr/>
          <a:lstStyle/>
          <a:p>
            <a:fld id="{8EE8043D-CB78-4E23-BC15-66B04465F0FA}" type="slidenum">
              <a:rPr lang="en-IN" smtClean="0"/>
              <a:t>‹#›</a:t>
            </a:fld>
            <a:endParaRPr lang="en-IN"/>
          </a:p>
        </p:txBody>
      </p:sp>
    </p:spTree>
    <p:extLst>
      <p:ext uri="{BB962C8B-B14F-4D97-AF65-F5344CB8AC3E}">
        <p14:creationId xmlns:p14="http://schemas.microsoft.com/office/powerpoint/2010/main" val="3481403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D5733A-BE95-A699-AFD2-4B63E42DC121}"/>
              </a:ext>
            </a:extLst>
          </p:cNvPr>
          <p:cNvSpPr>
            <a:spLocks noGrp="1"/>
          </p:cNvSpPr>
          <p:nvPr>
            <p:ph type="dt" sz="half" idx="10"/>
          </p:nvPr>
        </p:nvSpPr>
        <p:spPr/>
        <p:txBody>
          <a:bodyPr/>
          <a:lstStyle/>
          <a:p>
            <a:fld id="{C141BA89-5373-44B3-8A72-DD5A0A38FB7D}" type="datetimeFigureOut">
              <a:rPr lang="en-IN" smtClean="0"/>
              <a:t>08-04-2024</a:t>
            </a:fld>
            <a:endParaRPr lang="en-IN"/>
          </a:p>
        </p:txBody>
      </p:sp>
      <p:sp>
        <p:nvSpPr>
          <p:cNvPr id="3" name="Footer Placeholder 2">
            <a:extLst>
              <a:ext uri="{FF2B5EF4-FFF2-40B4-BE49-F238E27FC236}">
                <a16:creationId xmlns:a16="http://schemas.microsoft.com/office/drawing/2014/main" id="{9A66A06B-B605-9DBF-4E45-F1D7DBBB91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F96E02-9461-DEF7-6462-B5F05F97D9B2}"/>
              </a:ext>
            </a:extLst>
          </p:cNvPr>
          <p:cNvSpPr>
            <a:spLocks noGrp="1"/>
          </p:cNvSpPr>
          <p:nvPr>
            <p:ph type="sldNum" sz="quarter" idx="12"/>
          </p:nvPr>
        </p:nvSpPr>
        <p:spPr/>
        <p:txBody>
          <a:bodyPr/>
          <a:lstStyle/>
          <a:p>
            <a:fld id="{8EE8043D-CB78-4E23-BC15-66B04465F0FA}" type="slidenum">
              <a:rPr lang="en-IN" smtClean="0"/>
              <a:t>‹#›</a:t>
            </a:fld>
            <a:endParaRPr lang="en-IN"/>
          </a:p>
        </p:txBody>
      </p:sp>
    </p:spTree>
    <p:extLst>
      <p:ext uri="{BB962C8B-B14F-4D97-AF65-F5344CB8AC3E}">
        <p14:creationId xmlns:p14="http://schemas.microsoft.com/office/powerpoint/2010/main" val="325181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7F75-F6C1-D9D3-BCDC-A773CA990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05F05E-A2AA-B2AB-B043-BDB8E6E75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D8B920-8567-19E0-FCB3-06717F595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447DA5-C5D6-5C4E-3002-C71D83808000}"/>
              </a:ext>
            </a:extLst>
          </p:cNvPr>
          <p:cNvSpPr>
            <a:spLocks noGrp="1"/>
          </p:cNvSpPr>
          <p:nvPr>
            <p:ph type="dt" sz="half" idx="10"/>
          </p:nvPr>
        </p:nvSpPr>
        <p:spPr/>
        <p:txBody>
          <a:bodyPr/>
          <a:lstStyle/>
          <a:p>
            <a:fld id="{C141BA89-5373-44B3-8A72-DD5A0A38FB7D}" type="datetimeFigureOut">
              <a:rPr lang="en-IN" smtClean="0"/>
              <a:t>08-04-2024</a:t>
            </a:fld>
            <a:endParaRPr lang="en-IN"/>
          </a:p>
        </p:txBody>
      </p:sp>
      <p:sp>
        <p:nvSpPr>
          <p:cNvPr id="6" name="Footer Placeholder 5">
            <a:extLst>
              <a:ext uri="{FF2B5EF4-FFF2-40B4-BE49-F238E27FC236}">
                <a16:creationId xmlns:a16="http://schemas.microsoft.com/office/drawing/2014/main" id="{2EF7671F-9052-EF84-DE75-FE1B519CEF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4AA27F-CAEE-61CD-60E6-87D903913259}"/>
              </a:ext>
            </a:extLst>
          </p:cNvPr>
          <p:cNvSpPr>
            <a:spLocks noGrp="1"/>
          </p:cNvSpPr>
          <p:nvPr>
            <p:ph type="sldNum" sz="quarter" idx="12"/>
          </p:nvPr>
        </p:nvSpPr>
        <p:spPr/>
        <p:txBody>
          <a:bodyPr/>
          <a:lstStyle/>
          <a:p>
            <a:fld id="{8EE8043D-CB78-4E23-BC15-66B04465F0FA}" type="slidenum">
              <a:rPr lang="en-IN" smtClean="0"/>
              <a:t>‹#›</a:t>
            </a:fld>
            <a:endParaRPr lang="en-IN"/>
          </a:p>
        </p:txBody>
      </p:sp>
    </p:spTree>
    <p:extLst>
      <p:ext uri="{BB962C8B-B14F-4D97-AF65-F5344CB8AC3E}">
        <p14:creationId xmlns:p14="http://schemas.microsoft.com/office/powerpoint/2010/main" val="1180087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A939-21BD-7ADF-F6B8-452989E47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423720-94A6-C02B-BA6B-1D4D1BD3B2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AE6A5B-A00D-92C9-92B1-917CADABE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80C42-B283-14EE-83D9-A66127F139C9}"/>
              </a:ext>
            </a:extLst>
          </p:cNvPr>
          <p:cNvSpPr>
            <a:spLocks noGrp="1"/>
          </p:cNvSpPr>
          <p:nvPr>
            <p:ph type="dt" sz="half" idx="10"/>
          </p:nvPr>
        </p:nvSpPr>
        <p:spPr/>
        <p:txBody>
          <a:bodyPr/>
          <a:lstStyle/>
          <a:p>
            <a:fld id="{C141BA89-5373-44B3-8A72-DD5A0A38FB7D}" type="datetimeFigureOut">
              <a:rPr lang="en-IN" smtClean="0"/>
              <a:t>08-04-2024</a:t>
            </a:fld>
            <a:endParaRPr lang="en-IN"/>
          </a:p>
        </p:txBody>
      </p:sp>
      <p:sp>
        <p:nvSpPr>
          <p:cNvPr id="6" name="Footer Placeholder 5">
            <a:extLst>
              <a:ext uri="{FF2B5EF4-FFF2-40B4-BE49-F238E27FC236}">
                <a16:creationId xmlns:a16="http://schemas.microsoft.com/office/drawing/2014/main" id="{A7053F00-92E3-487D-0878-4E04A50D8E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C45597-7D8C-4343-BAFB-846612FEE84B}"/>
              </a:ext>
            </a:extLst>
          </p:cNvPr>
          <p:cNvSpPr>
            <a:spLocks noGrp="1"/>
          </p:cNvSpPr>
          <p:nvPr>
            <p:ph type="sldNum" sz="quarter" idx="12"/>
          </p:nvPr>
        </p:nvSpPr>
        <p:spPr/>
        <p:txBody>
          <a:bodyPr/>
          <a:lstStyle/>
          <a:p>
            <a:fld id="{8EE8043D-CB78-4E23-BC15-66B04465F0FA}" type="slidenum">
              <a:rPr lang="en-IN" smtClean="0"/>
              <a:t>‹#›</a:t>
            </a:fld>
            <a:endParaRPr lang="en-IN"/>
          </a:p>
        </p:txBody>
      </p:sp>
    </p:spTree>
    <p:extLst>
      <p:ext uri="{BB962C8B-B14F-4D97-AF65-F5344CB8AC3E}">
        <p14:creationId xmlns:p14="http://schemas.microsoft.com/office/powerpoint/2010/main" val="405112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15D12D-D1E4-2E68-2CE8-DC72DBFEB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F37CC4-E90A-7C2D-F649-FD1D18A22C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C9709B-9051-9829-37C1-0FE96F26AE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1BA89-5373-44B3-8A72-DD5A0A38FB7D}" type="datetimeFigureOut">
              <a:rPr lang="en-IN" smtClean="0"/>
              <a:t>08-04-2024</a:t>
            </a:fld>
            <a:endParaRPr lang="en-IN"/>
          </a:p>
        </p:txBody>
      </p:sp>
      <p:sp>
        <p:nvSpPr>
          <p:cNvPr id="5" name="Footer Placeholder 4">
            <a:extLst>
              <a:ext uri="{FF2B5EF4-FFF2-40B4-BE49-F238E27FC236}">
                <a16:creationId xmlns:a16="http://schemas.microsoft.com/office/drawing/2014/main" id="{E8E7E887-7C47-2ED7-D45D-A6E11F3CF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496FEB-2F25-72B4-4F3D-B235101A99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8043D-CB78-4E23-BC15-66B04465F0FA}" type="slidenum">
              <a:rPr lang="en-IN" smtClean="0"/>
              <a:t>‹#›</a:t>
            </a:fld>
            <a:endParaRPr lang="en-IN"/>
          </a:p>
        </p:txBody>
      </p:sp>
    </p:spTree>
    <p:extLst>
      <p:ext uri="{BB962C8B-B14F-4D97-AF65-F5344CB8AC3E}">
        <p14:creationId xmlns:p14="http://schemas.microsoft.com/office/powerpoint/2010/main" val="186266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4/8/2024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60" r:id="rId9"/>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p:txBody>
          <a:bodyPr>
            <a:normAutofit fontScale="90000"/>
          </a:bodyPr>
          <a:lstStyle/>
          <a:p>
            <a:r>
              <a:rPr lang="en-US"/>
              <a:t>Spam Classification in Theory of Computation</a:t>
            </a: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a:xfrm>
            <a:off x="609600" y="5445760"/>
            <a:ext cx="10972800" cy="985520"/>
          </a:xfrm>
        </p:spPr>
        <p:txBody>
          <a:bodyPr>
            <a:normAutofit fontScale="77500" lnSpcReduction="20000"/>
          </a:bodyPr>
          <a:lstStyle/>
          <a:p>
            <a:r>
              <a:rPr lang="en-US" dirty="0"/>
              <a:t>By </a:t>
            </a:r>
          </a:p>
          <a:p>
            <a:r>
              <a:rPr lang="en-US" dirty="0"/>
              <a:t>PVL Sandhya Madhuri(192211093)</a:t>
            </a:r>
          </a:p>
          <a:p>
            <a:r>
              <a:rPr lang="en-US"/>
              <a:t>M .Hemasri</a:t>
            </a:r>
            <a:r>
              <a:rPr lang="en-US" dirty="0"/>
              <a:t>(192210534)</a:t>
            </a:r>
          </a:p>
        </p:txBody>
      </p:sp>
      <p:pic>
        <p:nvPicPr>
          <p:cNvPr id="5" name="Picture Placeholder 4">
            <a:extLst>
              <a:ext uri="{FF2B5EF4-FFF2-40B4-BE49-F238E27FC236}">
                <a16:creationId xmlns:a16="http://schemas.microsoft.com/office/drawing/2014/main" id="{8BC04FB6-B3F9-48A1-3C8B-7FC733D442F6}"/>
              </a:ext>
            </a:extLst>
          </p:cNvPr>
          <p:cNvPicPr>
            <a:picLocks noGrp="1" noChangeAspect="1"/>
          </p:cNvPicPr>
          <p:nvPr>
            <p:ph type="pic" sz="quarter" idx="13"/>
          </p:nvPr>
        </p:nvPicPr>
        <p:blipFill>
          <a:blip r:embed="rId2"/>
          <a:srcRect l="20" r="20"/>
          <a:stretch>
            <a:fillRect/>
          </a:stretch>
        </p:blipFill>
        <p:spPr/>
      </p:pic>
    </p:spTree>
    <p:extLst>
      <p:ext uri="{BB962C8B-B14F-4D97-AF65-F5344CB8AC3E}">
        <p14:creationId xmlns:p14="http://schemas.microsoft.com/office/powerpoint/2010/main" val="92152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5EE9-3AA5-A5C3-5964-BF20017695B0}"/>
              </a:ext>
            </a:extLst>
          </p:cNvPr>
          <p:cNvSpPr>
            <a:spLocks noGrp="1"/>
          </p:cNvSpPr>
          <p:nvPr>
            <p:ph type="title"/>
          </p:nvPr>
        </p:nvSpPr>
        <p:spPr/>
        <p:txBody>
          <a:bodyPr/>
          <a:lstStyle/>
          <a:p>
            <a:r>
              <a:rPr lang="en-IN"/>
              <a:t>Understanding Spam</a:t>
            </a:r>
          </a:p>
        </p:txBody>
      </p:sp>
      <p:sp>
        <p:nvSpPr>
          <p:cNvPr id="3" name="Text Placeholder 2">
            <a:extLst>
              <a:ext uri="{FF2B5EF4-FFF2-40B4-BE49-F238E27FC236}">
                <a16:creationId xmlns:a16="http://schemas.microsoft.com/office/drawing/2014/main" id="{8264CB70-06D1-7028-7D42-DA9E3725AD0A}"/>
              </a:ext>
            </a:extLst>
          </p:cNvPr>
          <p:cNvSpPr>
            <a:spLocks noGrp="1"/>
          </p:cNvSpPr>
          <p:nvPr>
            <p:ph type="body" idx="1"/>
          </p:nvPr>
        </p:nvSpPr>
        <p:spPr/>
        <p:txBody>
          <a:bodyPr/>
          <a:lstStyle/>
          <a:p>
            <a:r>
              <a:rPr lang="en-IN"/>
              <a:t>Concept of Spam</a:t>
            </a:r>
          </a:p>
        </p:txBody>
      </p:sp>
      <p:sp>
        <p:nvSpPr>
          <p:cNvPr id="4" name="Text Placeholder 3">
            <a:extLst>
              <a:ext uri="{FF2B5EF4-FFF2-40B4-BE49-F238E27FC236}">
                <a16:creationId xmlns:a16="http://schemas.microsoft.com/office/drawing/2014/main" id="{3A52BE09-CA6F-774F-3D17-C6FBAEC41893}"/>
              </a:ext>
            </a:extLst>
          </p:cNvPr>
          <p:cNvSpPr>
            <a:spLocks noGrp="1"/>
          </p:cNvSpPr>
          <p:nvPr>
            <p:ph type="body" sz="half" idx="2"/>
          </p:nvPr>
        </p:nvSpPr>
        <p:spPr/>
        <p:txBody>
          <a:bodyPr/>
          <a:lstStyle/>
          <a:p>
            <a:r>
              <a:rPr lang="en-US" sz="1400"/>
              <a:t>Spam refers to unsolicited and often malicious or irrelevant messages sent over digital communication channels, such as emails, social media, or messaging platforms. It can include advertisements, scams, and phishing attempts, leading to a negative impact on user experience and security.</a:t>
            </a:r>
            <a:endParaRPr lang="en-IN" sz="1400"/>
          </a:p>
        </p:txBody>
      </p:sp>
      <p:sp>
        <p:nvSpPr>
          <p:cNvPr id="5" name="Text Placeholder 4">
            <a:extLst>
              <a:ext uri="{FF2B5EF4-FFF2-40B4-BE49-F238E27FC236}">
                <a16:creationId xmlns:a16="http://schemas.microsoft.com/office/drawing/2014/main" id="{E550637A-4FF8-ABBA-47EC-F594F2E570C8}"/>
              </a:ext>
            </a:extLst>
          </p:cNvPr>
          <p:cNvSpPr>
            <a:spLocks noGrp="1"/>
          </p:cNvSpPr>
          <p:nvPr>
            <p:ph type="body" idx="13"/>
          </p:nvPr>
        </p:nvSpPr>
        <p:spPr/>
        <p:txBody>
          <a:bodyPr/>
          <a:lstStyle/>
          <a:p>
            <a:r>
              <a:rPr lang="en-IN"/>
              <a:t>Impact on Digital Communication</a:t>
            </a:r>
          </a:p>
        </p:txBody>
      </p:sp>
      <p:sp>
        <p:nvSpPr>
          <p:cNvPr id="6" name="Text Placeholder 5">
            <a:extLst>
              <a:ext uri="{FF2B5EF4-FFF2-40B4-BE49-F238E27FC236}">
                <a16:creationId xmlns:a16="http://schemas.microsoft.com/office/drawing/2014/main" id="{30D14A8E-429D-E6C0-97AC-2E82762C6F05}"/>
              </a:ext>
            </a:extLst>
          </p:cNvPr>
          <p:cNvSpPr>
            <a:spLocks noGrp="1"/>
          </p:cNvSpPr>
          <p:nvPr>
            <p:ph type="body" sz="half" idx="14"/>
          </p:nvPr>
        </p:nvSpPr>
        <p:spPr/>
        <p:txBody>
          <a:bodyPr/>
          <a:lstStyle/>
          <a:p>
            <a:r>
              <a:rPr lang="en-US" sz="1400"/>
              <a:t>Spam disrupts the flow of legitimate communication and can decrease productivity. It also poses cybersecurity risks, as recipients may inadvertently engage with harmful content, leading to data breaches, financial loss, or identity theft.</a:t>
            </a:r>
            <a:endParaRPr lang="en-IN" sz="1400"/>
          </a:p>
        </p:txBody>
      </p:sp>
      <p:sp>
        <p:nvSpPr>
          <p:cNvPr id="7" name="Text Placeholder 6">
            <a:extLst>
              <a:ext uri="{FF2B5EF4-FFF2-40B4-BE49-F238E27FC236}">
                <a16:creationId xmlns:a16="http://schemas.microsoft.com/office/drawing/2014/main" id="{1D81D759-C32C-C59E-DEEA-02D596A9E07D}"/>
              </a:ext>
            </a:extLst>
          </p:cNvPr>
          <p:cNvSpPr>
            <a:spLocks noGrp="1"/>
          </p:cNvSpPr>
          <p:nvPr>
            <p:ph type="body" idx="15"/>
          </p:nvPr>
        </p:nvSpPr>
        <p:spPr/>
        <p:txBody>
          <a:bodyPr/>
          <a:lstStyle/>
          <a:p>
            <a:r>
              <a:rPr lang="en-IN"/>
              <a:t>Regulatory Measures</a:t>
            </a:r>
          </a:p>
        </p:txBody>
      </p:sp>
      <p:sp>
        <p:nvSpPr>
          <p:cNvPr id="8" name="Text Placeholder 7">
            <a:extLst>
              <a:ext uri="{FF2B5EF4-FFF2-40B4-BE49-F238E27FC236}">
                <a16:creationId xmlns:a16="http://schemas.microsoft.com/office/drawing/2014/main" id="{3B9CE16F-4EE9-8CA0-2C14-120851A44F15}"/>
              </a:ext>
            </a:extLst>
          </p:cNvPr>
          <p:cNvSpPr>
            <a:spLocks noGrp="1"/>
          </p:cNvSpPr>
          <p:nvPr>
            <p:ph type="body" sz="half" idx="16"/>
          </p:nvPr>
        </p:nvSpPr>
        <p:spPr/>
        <p:txBody>
          <a:bodyPr/>
          <a:lstStyle/>
          <a:p>
            <a:r>
              <a:rPr lang="en-US" sz="1400"/>
              <a:t>Various laws and regulations, such as the CAN-SPAM Act in the US and the General Data Protection Regulation (GDPR) in the EU, have been implemented to curb spam and protect individuals' privacy and digital rights.</a:t>
            </a:r>
            <a:endParaRPr lang="en-IN" sz="1400"/>
          </a:p>
        </p:txBody>
      </p:sp>
      <p:pic>
        <p:nvPicPr>
          <p:cNvPr id="11" name="Picture Placeholder 10">
            <a:extLst>
              <a:ext uri="{FF2B5EF4-FFF2-40B4-BE49-F238E27FC236}">
                <a16:creationId xmlns:a16="http://schemas.microsoft.com/office/drawing/2014/main" id="{02C4CBDE-25FA-CD23-A3BB-362A42784EB9}"/>
              </a:ext>
            </a:extLst>
          </p:cNvPr>
          <p:cNvPicPr>
            <a:picLocks noGrp="1" noChangeAspect="1"/>
          </p:cNvPicPr>
          <p:nvPr>
            <p:ph type="pic" sz="quarter" idx="17"/>
          </p:nvPr>
        </p:nvPicPr>
        <p:blipFill>
          <a:blip r:embed="rId2"/>
          <a:srcRect l="16649" r="16649"/>
          <a:stretch>
            <a:fillRect/>
          </a:stretch>
        </p:blipFill>
        <p:spPr/>
      </p:pic>
      <p:sp>
        <p:nvSpPr>
          <p:cNvPr id="10" name="Text Placeholder 9">
            <a:extLst>
              <a:ext uri="{FF2B5EF4-FFF2-40B4-BE49-F238E27FC236}">
                <a16:creationId xmlns:a16="http://schemas.microsoft.com/office/drawing/2014/main" id="{924AED13-B4BC-A692-BEE0-142545FEE9C8}"/>
              </a:ext>
            </a:extLst>
          </p:cNvPr>
          <p:cNvSpPr>
            <a:spLocks noGrp="1"/>
          </p:cNvSpPr>
          <p:nvPr>
            <p:ph type="body" sz="quarter" idx="20"/>
          </p:nvPr>
        </p:nvSpPr>
        <p:spPr/>
        <p:txBody>
          <a:bodyPr/>
          <a:lstStyle/>
          <a:p>
            <a:r>
              <a:rPr lang="en-IN"/>
              <a:t>Photos provided by Pexels</a:t>
            </a:r>
          </a:p>
        </p:txBody>
      </p:sp>
    </p:spTree>
    <p:extLst>
      <p:ext uri="{BB962C8B-B14F-4D97-AF65-F5344CB8AC3E}">
        <p14:creationId xmlns:p14="http://schemas.microsoft.com/office/powerpoint/2010/main" val="378533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FD40-3A5A-B0BA-CC50-CF9F986D8772}"/>
              </a:ext>
            </a:extLst>
          </p:cNvPr>
          <p:cNvSpPr>
            <a:spLocks noGrp="1"/>
          </p:cNvSpPr>
          <p:nvPr>
            <p:ph type="title"/>
          </p:nvPr>
        </p:nvSpPr>
        <p:spPr/>
        <p:txBody>
          <a:bodyPr/>
          <a:lstStyle/>
          <a:p>
            <a:r>
              <a:rPr lang="en-IN"/>
              <a:t>Theory of Computation</a:t>
            </a:r>
          </a:p>
        </p:txBody>
      </p:sp>
      <p:sp>
        <p:nvSpPr>
          <p:cNvPr id="3" name="Text Placeholder 2">
            <a:extLst>
              <a:ext uri="{FF2B5EF4-FFF2-40B4-BE49-F238E27FC236}">
                <a16:creationId xmlns:a16="http://schemas.microsoft.com/office/drawing/2014/main" id="{0F24782D-89B8-9603-336D-92EAB10BE779}"/>
              </a:ext>
            </a:extLst>
          </p:cNvPr>
          <p:cNvSpPr>
            <a:spLocks noGrp="1"/>
          </p:cNvSpPr>
          <p:nvPr>
            <p:ph type="body" idx="18"/>
          </p:nvPr>
        </p:nvSpPr>
        <p:spPr/>
        <p:txBody>
          <a:bodyPr/>
          <a:lstStyle/>
          <a:p>
            <a:r>
              <a:rPr lang="en-IN"/>
              <a:t>Fundamentals</a:t>
            </a:r>
          </a:p>
        </p:txBody>
      </p:sp>
      <p:sp>
        <p:nvSpPr>
          <p:cNvPr id="4" name="Text Placeholder 3">
            <a:extLst>
              <a:ext uri="{FF2B5EF4-FFF2-40B4-BE49-F238E27FC236}">
                <a16:creationId xmlns:a16="http://schemas.microsoft.com/office/drawing/2014/main" id="{44B34D20-8BB5-097B-F4E2-4147F8EF018D}"/>
              </a:ext>
            </a:extLst>
          </p:cNvPr>
          <p:cNvSpPr>
            <a:spLocks noGrp="1"/>
          </p:cNvSpPr>
          <p:nvPr>
            <p:ph type="body" sz="half" idx="19"/>
          </p:nvPr>
        </p:nvSpPr>
        <p:spPr/>
        <p:txBody>
          <a:bodyPr/>
          <a:lstStyle/>
          <a:p>
            <a:r>
              <a:rPr lang="en-US" sz="1400"/>
              <a:t>Theory of computation encompasses the study of algorithms, computational complexity, and formal languages. It provides fundamental models to analyze computational problems, complexities, and the capabilities and limitations of computational devices.</a:t>
            </a:r>
            <a:endParaRPr lang="en-IN" sz="1400"/>
          </a:p>
        </p:txBody>
      </p:sp>
      <p:sp>
        <p:nvSpPr>
          <p:cNvPr id="5" name="Text Placeholder 4">
            <a:extLst>
              <a:ext uri="{FF2B5EF4-FFF2-40B4-BE49-F238E27FC236}">
                <a16:creationId xmlns:a16="http://schemas.microsoft.com/office/drawing/2014/main" id="{D15B8063-26E2-63AD-1A69-462FBBF4627D}"/>
              </a:ext>
            </a:extLst>
          </p:cNvPr>
          <p:cNvSpPr>
            <a:spLocks noGrp="1"/>
          </p:cNvSpPr>
          <p:nvPr>
            <p:ph type="body" idx="21"/>
          </p:nvPr>
        </p:nvSpPr>
        <p:spPr/>
        <p:txBody>
          <a:bodyPr/>
          <a:lstStyle/>
          <a:p>
            <a:r>
              <a:rPr lang="en-IN"/>
              <a:t>Relevance to Spam Classification</a:t>
            </a:r>
          </a:p>
        </p:txBody>
      </p:sp>
      <p:sp>
        <p:nvSpPr>
          <p:cNvPr id="6" name="Text Placeholder 5">
            <a:extLst>
              <a:ext uri="{FF2B5EF4-FFF2-40B4-BE49-F238E27FC236}">
                <a16:creationId xmlns:a16="http://schemas.microsoft.com/office/drawing/2014/main" id="{D6220D38-2A7B-96FC-20C6-F872CB88123A}"/>
              </a:ext>
            </a:extLst>
          </p:cNvPr>
          <p:cNvSpPr>
            <a:spLocks noGrp="1"/>
          </p:cNvSpPr>
          <p:nvPr>
            <p:ph type="body" sz="half" idx="22"/>
          </p:nvPr>
        </p:nvSpPr>
        <p:spPr/>
        <p:txBody>
          <a:bodyPr/>
          <a:lstStyle/>
          <a:p>
            <a:r>
              <a:rPr lang="en-US" sz="1400"/>
              <a:t>In the context of spam classification, theory of computation offers insights into the development and analysis of algorithms for distinguishing spam from legitimate messages. It aids in designing efficient and accurate classification techniques, contributing to the enhancement of spam filtering systems.</a:t>
            </a:r>
            <a:endParaRPr lang="en-IN" sz="1400"/>
          </a:p>
        </p:txBody>
      </p:sp>
      <p:sp>
        <p:nvSpPr>
          <p:cNvPr id="7" name="Text Placeholder 6">
            <a:extLst>
              <a:ext uri="{FF2B5EF4-FFF2-40B4-BE49-F238E27FC236}">
                <a16:creationId xmlns:a16="http://schemas.microsoft.com/office/drawing/2014/main" id="{68962341-5084-E5C5-CCC0-5CADFE3C873C}"/>
              </a:ext>
            </a:extLst>
          </p:cNvPr>
          <p:cNvSpPr>
            <a:spLocks noGrp="1"/>
          </p:cNvSpPr>
          <p:nvPr>
            <p:ph type="body" idx="24"/>
          </p:nvPr>
        </p:nvSpPr>
        <p:spPr/>
        <p:txBody>
          <a:bodyPr/>
          <a:lstStyle/>
          <a:p>
            <a:r>
              <a:rPr lang="en-IN"/>
              <a:t>Automata and Languages</a:t>
            </a:r>
          </a:p>
        </p:txBody>
      </p:sp>
      <p:sp>
        <p:nvSpPr>
          <p:cNvPr id="8" name="Text Placeholder 7">
            <a:extLst>
              <a:ext uri="{FF2B5EF4-FFF2-40B4-BE49-F238E27FC236}">
                <a16:creationId xmlns:a16="http://schemas.microsoft.com/office/drawing/2014/main" id="{9429B9BB-4355-449D-7545-3E383E8F816D}"/>
              </a:ext>
            </a:extLst>
          </p:cNvPr>
          <p:cNvSpPr>
            <a:spLocks noGrp="1"/>
          </p:cNvSpPr>
          <p:nvPr>
            <p:ph type="body" sz="half" idx="25"/>
          </p:nvPr>
        </p:nvSpPr>
        <p:spPr/>
        <p:txBody>
          <a:bodyPr/>
          <a:lstStyle/>
          <a:p>
            <a:r>
              <a:rPr lang="en-US" sz="1400"/>
              <a:t>Automata theory and formal languages, integral components of computation theory, provide frameworks for understanding patterns in textual data, thereby enabling the identification of spam characteristics and patterns in electronic communications.</a:t>
            </a:r>
            <a:endParaRPr lang="en-IN" sz="1400"/>
          </a:p>
        </p:txBody>
      </p:sp>
      <p:pic>
        <p:nvPicPr>
          <p:cNvPr id="10" name="Picture Placeholder 9">
            <a:extLst>
              <a:ext uri="{FF2B5EF4-FFF2-40B4-BE49-F238E27FC236}">
                <a16:creationId xmlns:a16="http://schemas.microsoft.com/office/drawing/2014/main" id="{1608CB65-EC41-1971-0DD1-DCCCDE49C1F3}"/>
              </a:ext>
            </a:extLst>
          </p:cNvPr>
          <p:cNvPicPr>
            <a:picLocks noGrp="1" noChangeAspect="1"/>
          </p:cNvPicPr>
          <p:nvPr>
            <p:ph type="pic" sz="quarter" idx="26"/>
          </p:nvPr>
        </p:nvPicPr>
        <p:blipFill>
          <a:blip r:embed="rId2"/>
          <a:srcRect l="3941" r="3941"/>
          <a:stretch>
            <a:fillRect/>
          </a:stretch>
        </p:blipFill>
        <p:spPr/>
      </p:pic>
    </p:spTree>
    <p:extLst>
      <p:ext uri="{BB962C8B-B14F-4D97-AF65-F5344CB8AC3E}">
        <p14:creationId xmlns:p14="http://schemas.microsoft.com/office/powerpoint/2010/main" val="39142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BA53-0874-3C83-FBDA-BF80CFAED4C9}"/>
              </a:ext>
            </a:extLst>
          </p:cNvPr>
          <p:cNvSpPr>
            <a:spLocks noGrp="1"/>
          </p:cNvSpPr>
          <p:nvPr>
            <p:ph type="title"/>
          </p:nvPr>
        </p:nvSpPr>
        <p:spPr/>
        <p:txBody>
          <a:bodyPr/>
          <a:lstStyle/>
          <a:p>
            <a:r>
              <a:rPr lang="en-IN"/>
              <a:t>Spam Classification Techniques</a:t>
            </a:r>
          </a:p>
        </p:txBody>
      </p:sp>
      <p:sp>
        <p:nvSpPr>
          <p:cNvPr id="3" name="Text Placeholder 2">
            <a:extLst>
              <a:ext uri="{FF2B5EF4-FFF2-40B4-BE49-F238E27FC236}">
                <a16:creationId xmlns:a16="http://schemas.microsoft.com/office/drawing/2014/main" id="{B0EFDCA4-CD06-DB7E-49A2-7DD71580A7C9}"/>
              </a:ext>
            </a:extLst>
          </p:cNvPr>
          <p:cNvSpPr>
            <a:spLocks noGrp="1"/>
          </p:cNvSpPr>
          <p:nvPr>
            <p:ph type="body" idx="1"/>
          </p:nvPr>
        </p:nvSpPr>
        <p:spPr/>
        <p:txBody>
          <a:bodyPr/>
          <a:lstStyle/>
          <a:p>
            <a:r>
              <a:rPr lang="en-IN"/>
              <a:t>Machine Learning Algorithms</a:t>
            </a:r>
          </a:p>
        </p:txBody>
      </p:sp>
      <p:sp>
        <p:nvSpPr>
          <p:cNvPr id="4" name="Text Placeholder 3">
            <a:extLst>
              <a:ext uri="{FF2B5EF4-FFF2-40B4-BE49-F238E27FC236}">
                <a16:creationId xmlns:a16="http://schemas.microsoft.com/office/drawing/2014/main" id="{C36E5F47-8038-B8CA-B680-BF99DEC2B4EA}"/>
              </a:ext>
            </a:extLst>
          </p:cNvPr>
          <p:cNvSpPr>
            <a:spLocks noGrp="1"/>
          </p:cNvSpPr>
          <p:nvPr>
            <p:ph type="body" sz="half" idx="2"/>
          </p:nvPr>
        </p:nvSpPr>
        <p:spPr/>
        <p:txBody>
          <a:bodyPr/>
          <a:lstStyle/>
          <a:p>
            <a:r>
              <a:rPr lang="en-IN" sz="1400"/>
              <a:t>Machine learning techniques, such as Naive Bayes, Support Vector Machines (SVM), and neural networks, are employed for spam classification. These algorithms utilize features extracted from email content and metadata to differentiate between spam and legitimate messages.</a:t>
            </a:r>
          </a:p>
        </p:txBody>
      </p:sp>
      <p:pic>
        <p:nvPicPr>
          <p:cNvPr id="11" name="Picture Placeholder 10">
            <a:extLst>
              <a:ext uri="{FF2B5EF4-FFF2-40B4-BE49-F238E27FC236}">
                <a16:creationId xmlns:a16="http://schemas.microsoft.com/office/drawing/2014/main" id="{59BF68D2-D6F6-858F-0B1F-77DB0109E550}"/>
              </a:ext>
            </a:extLst>
          </p:cNvPr>
          <p:cNvPicPr>
            <a:picLocks noGrp="1" noChangeAspect="1"/>
          </p:cNvPicPr>
          <p:nvPr>
            <p:ph type="pic" sz="quarter" idx="17"/>
          </p:nvPr>
        </p:nvPicPr>
        <p:blipFill>
          <a:blip r:embed="rId2"/>
          <a:srcRect l="21862" r="21862"/>
          <a:stretch>
            <a:fillRect/>
          </a:stretch>
        </p:blipFill>
        <p:spPr/>
      </p:pic>
      <p:sp>
        <p:nvSpPr>
          <p:cNvPr id="6" name="Text Placeholder 5">
            <a:extLst>
              <a:ext uri="{FF2B5EF4-FFF2-40B4-BE49-F238E27FC236}">
                <a16:creationId xmlns:a16="http://schemas.microsoft.com/office/drawing/2014/main" id="{B6C2A7F9-D932-CE51-3B56-7F66B77938CA}"/>
              </a:ext>
            </a:extLst>
          </p:cNvPr>
          <p:cNvSpPr>
            <a:spLocks noGrp="1"/>
          </p:cNvSpPr>
          <p:nvPr>
            <p:ph type="body" idx="18"/>
          </p:nvPr>
        </p:nvSpPr>
        <p:spPr/>
        <p:txBody>
          <a:bodyPr/>
          <a:lstStyle/>
          <a:p>
            <a:r>
              <a:rPr lang="en-IN"/>
              <a:t>Keyword Analysis</a:t>
            </a:r>
          </a:p>
        </p:txBody>
      </p:sp>
      <p:sp>
        <p:nvSpPr>
          <p:cNvPr id="7" name="Text Placeholder 6">
            <a:extLst>
              <a:ext uri="{FF2B5EF4-FFF2-40B4-BE49-F238E27FC236}">
                <a16:creationId xmlns:a16="http://schemas.microsoft.com/office/drawing/2014/main" id="{6139BDF0-7F1C-52F6-853C-ABF66957B2CC}"/>
              </a:ext>
            </a:extLst>
          </p:cNvPr>
          <p:cNvSpPr>
            <a:spLocks noGrp="1"/>
          </p:cNvSpPr>
          <p:nvPr>
            <p:ph type="body" sz="half" idx="19"/>
          </p:nvPr>
        </p:nvSpPr>
        <p:spPr/>
        <p:txBody>
          <a:bodyPr/>
          <a:lstStyle/>
          <a:p>
            <a:r>
              <a:rPr lang="en-US" sz="1400"/>
              <a:t>Spam classification methods involve analyzing the presence of specific keywords, phrases, or patterns associated with spam content. This approach helps in identifying common spam indicators and adapting filtering strategies accordingly.</a:t>
            </a:r>
            <a:endParaRPr lang="en-IN" sz="1400"/>
          </a:p>
        </p:txBody>
      </p:sp>
      <p:sp>
        <p:nvSpPr>
          <p:cNvPr id="8" name="Text Placeholder 7">
            <a:extLst>
              <a:ext uri="{FF2B5EF4-FFF2-40B4-BE49-F238E27FC236}">
                <a16:creationId xmlns:a16="http://schemas.microsoft.com/office/drawing/2014/main" id="{A0534BDC-C970-9986-191F-BF6BE19916AF}"/>
              </a:ext>
            </a:extLst>
          </p:cNvPr>
          <p:cNvSpPr>
            <a:spLocks noGrp="1"/>
          </p:cNvSpPr>
          <p:nvPr>
            <p:ph type="body" idx="20"/>
          </p:nvPr>
        </p:nvSpPr>
        <p:spPr/>
        <p:txBody>
          <a:bodyPr/>
          <a:lstStyle/>
          <a:p>
            <a:r>
              <a:rPr lang="en-IN"/>
              <a:t>Behavioral Analysis</a:t>
            </a:r>
          </a:p>
        </p:txBody>
      </p:sp>
      <p:sp>
        <p:nvSpPr>
          <p:cNvPr id="9" name="Text Placeholder 8">
            <a:extLst>
              <a:ext uri="{FF2B5EF4-FFF2-40B4-BE49-F238E27FC236}">
                <a16:creationId xmlns:a16="http://schemas.microsoft.com/office/drawing/2014/main" id="{83409682-8395-6F3E-79CA-87D053B771F8}"/>
              </a:ext>
            </a:extLst>
          </p:cNvPr>
          <p:cNvSpPr>
            <a:spLocks noGrp="1"/>
          </p:cNvSpPr>
          <p:nvPr>
            <p:ph type="body" sz="half" idx="21"/>
          </p:nvPr>
        </p:nvSpPr>
        <p:spPr/>
        <p:txBody>
          <a:bodyPr/>
          <a:lstStyle/>
          <a:p>
            <a:r>
              <a:rPr lang="en-US" sz="1400"/>
              <a:t>By observing user interaction patterns and email behaviors, spam filtering systems can adapt and refine their classification rules, improving their ability to distinguish between spam and non-spam messages.</a:t>
            </a:r>
            <a:endParaRPr lang="en-IN" sz="1400"/>
          </a:p>
        </p:txBody>
      </p:sp>
      <p:sp>
        <p:nvSpPr>
          <p:cNvPr id="10" name="Text Placeholder 9">
            <a:extLst>
              <a:ext uri="{FF2B5EF4-FFF2-40B4-BE49-F238E27FC236}">
                <a16:creationId xmlns:a16="http://schemas.microsoft.com/office/drawing/2014/main" id="{06E4DBB3-C8A4-C6B5-38FA-CA02EF5D94CF}"/>
              </a:ext>
            </a:extLst>
          </p:cNvPr>
          <p:cNvSpPr>
            <a:spLocks noGrp="1"/>
          </p:cNvSpPr>
          <p:nvPr>
            <p:ph type="body" sz="quarter" idx="22"/>
          </p:nvPr>
        </p:nvSpPr>
        <p:spPr/>
        <p:txBody>
          <a:bodyPr/>
          <a:lstStyle/>
          <a:p>
            <a:r>
              <a:rPr lang="en-IN"/>
              <a:t>Photos provided by Pexels</a:t>
            </a:r>
          </a:p>
        </p:txBody>
      </p:sp>
    </p:spTree>
    <p:extLst>
      <p:ext uri="{BB962C8B-B14F-4D97-AF65-F5344CB8AC3E}">
        <p14:creationId xmlns:p14="http://schemas.microsoft.com/office/powerpoint/2010/main" val="421142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9C5A-877D-6337-1BDA-5CD678FC3A64}"/>
              </a:ext>
            </a:extLst>
          </p:cNvPr>
          <p:cNvSpPr>
            <a:spLocks noGrp="1"/>
          </p:cNvSpPr>
          <p:nvPr>
            <p:ph type="title"/>
          </p:nvPr>
        </p:nvSpPr>
        <p:spPr/>
        <p:txBody>
          <a:bodyPr/>
          <a:lstStyle/>
          <a:p>
            <a:r>
              <a:rPr lang="en-IN"/>
              <a:t>Challenges in Spam Classification</a:t>
            </a:r>
          </a:p>
        </p:txBody>
      </p:sp>
      <p:sp>
        <p:nvSpPr>
          <p:cNvPr id="3" name="Text Placeholder 2">
            <a:extLst>
              <a:ext uri="{FF2B5EF4-FFF2-40B4-BE49-F238E27FC236}">
                <a16:creationId xmlns:a16="http://schemas.microsoft.com/office/drawing/2014/main" id="{F2468FCB-5BCF-D773-5210-F347CCAB8D6B}"/>
              </a:ext>
            </a:extLst>
          </p:cNvPr>
          <p:cNvSpPr>
            <a:spLocks noGrp="1"/>
          </p:cNvSpPr>
          <p:nvPr>
            <p:ph type="body" idx="1"/>
          </p:nvPr>
        </p:nvSpPr>
        <p:spPr/>
        <p:txBody>
          <a:bodyPr/>
          <a:lstStyle/>
          <a:p>
            <a:r>
              <a:rPr lang="en-IN"/>
              <a:t>Evolving Spam Tactics</a:t>
            </a:r>
          </a:p>
        </p:txBody>
      </p:sp>
      <p:sp>
        <p:nvSpPr>
          <p:cNvPr id="4" name="Text Placeholder 3">
            <a:extLst>
              <a:ext uri="{FF2B5EF4-FFF2-40B4-BE49-F238E27FC236}">
                <a16:creationId xmlns:a16="http://schemas.microsoft.com/office/drawing/2014/main" id="{1126D402-5EB6-7971-A9AD-0997949673BC}"/>
              </a:ext>
            </a:extLst>
          </p:cNvPr>
          <p:cNvSpPr>
            <a:spLocks noGrp="1"/>
          </p:cNvSpPr>
          <p:nvPr>
            <p:ph type="body" sz="half" idx="2"/>
          </p:nvPr>
        </p:nvSpPr>
        <p:spPr/>
        <p:txBody>
          <a:bodyPr/>
          <a:lstStyle/>
          <a:p>
            <a:r>
              <a:rPr lang="en-US" sz="1400"/>
              <a:t>Spammers continuously evolve their tactics, making it challenging to create robust and adaptable spam filters. This necessitates constant updates to spam classification techniques to effectively counter new spamming strategies.</a:t>
            </a:r>
            <a:endParaRPr lang="en-IN" sz="1400"/>
          </a:p>
        </p:txBody>
      </p:sp>
      <p:sp>
        <p:nvSpPr>
          <p:cNvPr id="5" name="Text Placeholder 4">
            <a:extLst>
              <a:ext uri="{FF2B5EF4-FFF2-40B4-BE49-F238E27FC236}">
                <a16:creationId xmlns:a16="http://schemas.microsoft.com/office/drawing/2014/main" id="{62F9C582-3954-943C-F30D-60FB58763588}"/>
              </a:ext>
            </a:extLst>
          </p:cNvPr>
          <p:cNvSpPr>
            <a:spLocks noGrp="1"/>
          </p:cNvSpPr>
          <p:nvPr>
            <p:ph type="body" idx="18"/>
          </p:nvPr>
        </p:nvSpPr>
        <p:spPr/>
        <p:txBody>
          <a:bodyPr/>
          <a:lstStyle/>
          <a:p>
            <a:r>
              <a:rPr lang="en-IN"/>
              <a:t>False Positives and Negatives</a:t>
            </a:r>
          </a:p>
        </p:txBody>
      </p:sp>
      <p:sp>
        <p:nvSpPr>
          <p:cNvPr id="6" name="Text Placeholder 5">
            <a:extLst>
              <a:ext uri="{FF2B5EF4-FFF2-40B4-BE49-F238E27FC236}">
                <a16:creationId xmlns:a16="http://schemas.microsoft.com/office/drawing/2014/main" id="{1F114F20-CA69-1DF0-7D7F-76078F1AF0B2}"/>
              </a:ext>
            </a:extLst>
          </p:cNvPr>
          <p:cNvSpPr>
            <a:spLocks noGrp="1"/>
          </p:cNvSpPr>
          <p:nvPr>
            <p:ph type="body" sz="half" idx="19"/>
          </p:nvPr>
        </p:nvSpPr>
        <p:spPr/>
        <p:txBody>
          <a:bodyPr/>
          <a:lstStyle/>
          <a:p>
            <a:r>
              <a:rPr lang="en-US" sz="1400"/>
              <a:t>Balancing the reduction of false positives (misclassifying legitimate messages as spam) and false negatives (allowing spam messages to pass through) remains a significant challenge, as it directly impacts user experience and trust in email communication.</a:t>
            </a:r>
            <a:endParaRPr lang="en-IN" sz="1400"/>
          </a:p>
        </p:txBody>
      </p:sp>
      <p:sp>
        <p:nvSpPr>
          <p:cNvPr id="7" name="Text Placeholder 6">
            <a:extLst>
              <a:ext uri="{FF2B5EF4-FFF2-40B4-BE49-F238E27FC236}">
                <a16:creationId xmlns:a16="http://schemas.microsoft.com/office/drawing/2014/main" id="{42527497-22F1-CD3A-7D73-D4C5D269B77F}"/>
              </a:ext>
            </a:extLst>
          </p:cNvPr>
          <p:cNvSpPr>
            <a:spLocks noGrp="1"/>
          </p:cNvSpPr>
          <p:nvPr>
            <p:ph type="body" idx="20"/>
          </p:nvPr>
        </p:nvSpPr>
        <p:spPr/>
        <p:txBody>
          <a:bodyPr/>
          <a:lstStyle/>
          <a:p>
            <a:r>
              <a:rPr lang="en-IN"/>
              <a:t>Multilingual and Contextual Analysis</a:t>
            </a:r>
          </a:p>
        </p:txBody>
      </p:sp>
      <p:sp>
        <p:nvSpPr>
          <p:cNvPr id="8" name="Text Placeholder 7">
            <a:extLst>
              <a:ext uri="{FF2B5EF4-FFF2-40B4-BE49-F238E27FC236}">
                <a16:creationId xmlns:a16="http://schemas.microsoft.com/office/drawing/2014/main" id="{0FF35448-8BE7-D28B-2D1F-3F026E8108A7}"/>
              </a:ext>
            </a:extLst>
          </p:cNvPr>
          <p:cNvSpPr>
            <a:spLocks noGrp="1"/>
          </p:cNvSpPr>
          <p:nvPr>
            <p:ph type="body" sz="half" idx="21"/>
          </p:nvPr>
        </p:nvSpPr>
        <p:spPr/>
        <p:txBody>
          <a:bodyPr/>
          <a:lstStyle/>
          <a:p>
            <a:r>
              <a:rPr lang="en-US" sz="1400"/>
              <a:t>Safeguarding diverse users across multiple languages and cultural contexts presents complexities in accurately identifying spam, as linguistic nuances and cultural differences influence the interpretation of spam content and intent.</a:t>
            </a:r>
            <a:endParaRPr lang="en-IN" sz="1400"/>
          </a:p>
        </p:txBody>
      </p:sp>
      <p:pic>
        <p:nvPicPr>
          <p:cNvPr id="10" name="Picture Placeholder 9">
            <a:extLst>
              <a:ext uri="{FF2B5EF4-FFF2-40B4-BE49-F238E27FC236}">
                <a16:creationId xmlns:a16="http://schemas.microsoft.com/office/drawing/2014/main" id="{8ED1AD6B-12BC-A3DF-E51A-025118316E92}"/>
              </a:ext>
            </a:extLst>
          </p:cNvPr>
          <p:cNvPicPr>
            <a:picLocks noGrp="1" noChangeAspect="1"/>
          </p:cNvPicPr>
          <p:nvPr>
            <p:ph type="pic" sz="quarter" idx="22"/>
          </p:nvPr>
        </p:nvPicPr>
        <p:blipFill>
          <a:blip r:embed="rId2"/>
          <a:srcRect t="12465" b="12465"/>
          <a:stretch>
            <a:fillRect/>
          </a:stretch>
        </p:blipFill>
        <p:spPr/>
      </p:pic>
    </p:spTree>
    <p:extLst>
      <p:ext uri="{BB962C8B-B14F-4D97-AF65-F5344CB8AC3E}">
        <p14:creationId xmlns:p14="http://schemas.microsoft.com/office/powerpoint/2010/main" val="241147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FB59C-6151-1D37-FA88-5EF534B683E6}"/>
              </a:ext>
            </a:extLst>
          </p:cNvPr>
          <p:cNvSpPr>
            <a:spLocks noGrp="1"/>
          </p:cNvSpPr>
          <p:nvPr>
            <p:ph type="title"/>
          </p:nvPr>
        </p:nvSpPr>
        <p:spPr/>
        <p:txBody>
          <a:bodyPr/>
          <a:lstStyle/>
          <a:p>
            <a:r>
              <a:rPr lang="en-US"/>
              <a:t>Application of Theory of Computation in Spam Filtering</a:t>
            </a:r>
            <a:endParaRPr lang="en-IN"/>
          </a:p>
        </p:txBody>
      </p:sp>
      <p:sp>
        <p:nvSpPr>
          <p:cNvPr id="3" name="Text Placeholder 2">
            <a:extLst>
              <a:ext uri="{FF2B5EF4-FFF2-40B4-BE49-F238E27FC236}">
                <a16:creationId xmlns:a16="http://schemas.microsoft.com/office/drawing/2014/main" id="{E9C4D3C4-F067-2234-7964-CB9204A4B881}"/>
              </a:ext>
            </a:extLst>
          </p:cNvPr>
          <p:cNvSpPr>
            <a:spLocks noGrp="1"/>
          </p:cNvSpPr>
          <p:nvPr>
            <p:ph type="body" idx="1"/>
          </p:nvPr>
        </p:nvSpPr>
        <p:spPr/>
        <p:txBody>
          <a:bodyPr/>
          <a:lstStyle/>
          <a:p>
            <a:r>
              <a:rPr lang="en-IN"/>
              <a:t>Algorithmic Optimization</a:t>
            </a:r>
          </a:p>
        </p:txBody>
      </p:sp>
      <p:sp>
        <p:nvSpPr>
          <p:cNvPr id="4" name="Text Placeholder 3">
            <a:extLst>
              <a:ext uri="{FF2B5EF4-FFF2-40B4-BE49-F238E27FC236}">
                <a16:creationId xmlns:a16="http://schemas.microsoft.com/office/drawing/2014/main" id="{AC981D86-9916-E41C-A3F5-BC372EF9AB72}"/>
              </a:ext>
            </a:extLst>
          </p:cNvPr>
          <p:cNvSpPr>
            <a:spLocks noGrp="1"/>
          </p:cNvSpPr>
          <p:nvPr>
            <p:ph type="body" sz="half" idx="2"/>
          </p:nvPr>
        </p:nvSpPr>
        <p:spPr/>
        <p:txBody>
          <a:bodyPr/>
          <a:lstStyle/>
          <a:p>
            <a:r>
              <a:rPr lang="en-US" sz="1400"/>
              <a:t>Applying computational theory principles enables the optimization of spam filtering algorithms, leading to improved accuracy and efficiency in identifying and flagging spam content, thereby enhancing email security.</a:t>
            </a:r>
            <a:endParaRPr lang="en-IN" sz="1400"/>
          </a:p>
        </p:txBody>
      </p:sp>
      <p:sp>
        <p:nvSpPr>
          <p:cNvPr id="5" name="Text Placeholder 4">
            <a:extLst>
              <a:ext uri="{FF2B5EF4-FFF2-40B4-BE49-F238E27FC236}">
                <a16:creationId xmlns:a16="http://schemas.microsoft.com/office/drawing/2014/main" id="{8B81CFB2-408B-2FB3-5B6D-E78FE7E0915E}"/>
              </a:ext>
            </a:extLst>
          </p:cNvPr>
          <p:cNvSpPr>
            <a:spLocks noGrp="1"/>
          </p:cNvSpPr>
          <p:nvPr>
            <p:ph type="body" idx="13"/>
          </p:nvPr>
        </p:nvSpPr>
        <p:spPr/>
        <p:txBody>
          <a:bodyPr/>
          <a:lstStyle/>
          <a:p>
            <a:r>
              <a:rPr lang="en-IN"/>
              <a:t>Computational Complexity Analysis</a:t>
            </a:r>
          </a:p>
        </p:txBody>
      </p:sp>
      <p:sp>
        <p:nvSpPr>
          <p:cNvPr id="6" name="Text Placeholder 5">
            <a:extLst>
              <a:ext uri="{FF2B5EF4-FFF2-40B4-BE49-F238E27FC236}">
                <a16:creationId xmlns:a16="http://schemas.microsoft.com/office/drawing/2014/main" id="{C1E0BC6A-9884-4FBA-DED1-C44FCE231282}"/>
              </a:ext>
            </a:extLst>
          </p:cNvPr>
          <p:cNvSpPr>
            <a:spLocks noGrp="1"/>
          </p:cNvSpPr>
          <p:nvPr>
            <p:ph type="body" sz="half" idx="14"/>
          </p:nvPr>
        </p:nvSpPr>
        <p:spPr/>
        <p:txBody>
          <a:bodyPr/>
          <a:lstStyle/>
          <a:p>
            <a:r>
              <a:rPr lang="en-US" sz="1400"/>
              <a:t>Theoretical frameworks aid in assessing the computational complexity of spam classification algorithms, guiding the development of scalable and resource-efficient filtering systems capable of handling large-scale email traffic.</a:t>
            </a:r>
            <a:endParaRPr lang="en-IN" sz="1400"/>
          </a:p>
        </p:txBody>
      </p:sp>
      <p:sp>
        <p:nvSpPr>
          <p:cNvPr id="7" name="Text Placeholder 6">
            <a:extLst>
              <a:ext uri="{FF2B5EF4-FFF2-40B4-BE49-F238E27FC236}">
                <a16:creationId xmlns:a16="http://schemas.microsoft.com/office/drawing/2014/main" id="{2B3A3901-F33E-8A95-D445-F60ABC0FC90A}"/>
              </a:ext>
            </a:extLst>
          </p:cNvPr>
          <p:cNvSpPr>
            <a:spLocks noGrp="1"/>
          </p:cNvSpPr>
          <p:nvPr>
            <p:ph type="body" idx="15"/>
          </p:nvPr>
        </p:nvSpPr>
        <p:spPr/>
        <p:txBody>
          <a:bodyPr/>
          <a:lstStyle/>
          <a:p>
            <a:r>
              <a:rPr lang="en-IN"/>
              <a:t>Automated Learning and Adaptation</a:t>
            </a:r>
          </a:p>
        </p:txBody>
      </p:sp>
      <p:sp>
        <p:nvSpPr>
          <p:cNvPr id="8" name="Text Placeholder 7">
            <a:extLst>
              <a:ext uri="{FF2B5EF4-FFF2-40B4-BE49-F238E27FC236}">
                <a16:creationId xmlns:a16="http://schemas.microsoft.com/office/drawing/2014/main" id="{A320C079-A229-2C52-C741-D22C3DAD5F23}"/>
              </a:ext>
            </a:extLst>
          </p:cNvPr>
          <p:cNvSpPr>
            <a:spLocks noGrp="1"/>
          </p:cNvSpPr>
          <p:nvPr>
            <p:ph type="body" sz="half" idx="16"/>
          </p:nvPr>
        </p:nvSpPr>
        <p:spPr/>
        <p:txBody>
          <a:bodyPr/>
          <a:lstStyle/>
          <a:p>
            <a:r>
              <a:rPr lang="en-US" sz="1400"/>
              <a:t>Leveraging computational models facilitates the automated learning and adaptation of spam filtering systems, allowing them to dynamically adjust to evolving spam tactics and user behaviors in real-time.</a:t>
            </a:r>
            <a:endParaRPr lang="en-IN" sz="1400"/>
          </a:p>
        </p:txBody>
      </p:sp>
      <p:pic>
        <p:nvPicPr>
          <p:cNvPr id="11" name="Picture Placeholder 10">
            <a:extLst>
              <a:ext uri="{FF2B5EF4-FFF2-40B4-BE49-F238E27FC236}">
                <a16:creationId xmlns:a16="http://schemas.microsoft.com/office/drawing/2014/main" id="{9DD69A6A-4F5B-5224-0C56-9F8EFB445EF5}"/>
              </a:ext>
            </a:extLst>
          </p:cNvPr>
          <p:cNvPicPr>
            <a:picLocks noGrp="1" noChangeAspect="1"/>
          </p:cNvPicPr>
          <p:nvPr>
            <p:ph type="pic" sz="quarter" idx="17"/>
          </p:nvPr>
        </p:nvPicPr>
        <p:blipFill>
          <a:blip r:embed="rId2"/>
          <a:srcRect l="16649" r="16649"/>
          <a:stretch>
            <a:fillRect/>
          </a:stretch>
        </p:blipFill>
        <p:spPr/>
      </p:pic>
      <p:sp>
        <p:nvSpPr>
          <p:cNvPr id="10" name="Text Placeholder 9">
            <a:extLst>
              <a:ext uri="{FF2B5EF4-FFF2-40B4-BE49-F238E27FC236}">
                <a16:creationId xmlns:a16="http://schemas.microsoft.com/office/drawing/2014/main" id="{15E28912-294E-690F-2FA1-7D1DF825936B}"/>
              </a:ext>
            </a:extLst>
          </p:cNvPr>
          <p:cNvSpPr>
            <a:spLocks noGrp="1"/>
          </p:cNvSpPr>
          <p:nvPr>
            <p:ph type="body" sz="quarter" idx="20"/>
          </p:nvPr>
        </p:nvSpPr>
        <p:spPr/>
        <p:txBody>
          <a:bodyPr/>
          <a:lstStyle/>
          <a:p>
            <a:r>
              <a:rPr lang="en-IN"/>
              <a:t>Photos provided by Pexels</a:t>
            </a:r>
          </a:p>
        </p:txBody>
      </p:sp>
    </p:spTree>
    <p:extLst>
      <p:ext uri="{BB962C8B-B14F-4D97-AF65-F5344CB8AC3E}">
        <p14:creationId xmlns:p14="http://schemas.microsoft.com/office/powerpoint/2010/main" val="2272341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5870-B65B-A749-E8F2-34D86275BFC3}"/>
              </a:ext>
            </a:extLst>
          </p:cNvPr>
          <p:cNvSpPr>
            <a:spLocks noGrp="1"/>
          </p:cNvSpPr>
          <p:nvPr>
            <p:ph type="title"/>
          </p:nvPr>
        </p:nvSpPr>
        <p:spPr/>
        <p:txBody>
          <a:bodyPr/>
          <a:lstStyle/>
          <a:p>
            <a:r>
              <a:rPr lang="en-IN"/>
              <a:t>Conclusion and Future Implications</a:t>
            </a:r>
          </a:p>
        </p:txBody>
      </p:sp>
      <p:sp>
        <p:nvSpPr>
          <p:cNvPr id="3" name="Text Placeholder 2">
            <a:extLst>
              <a:ext uri="{FF2B5EF4-FFF2-40B4-BE49-F238E27FC236}">
                <a16:creationId xmlns:a16="http://schemas.microsoft.com/office/drawing/2014/main" id="{62B0A470-CFB2-2FC7-3123-E8274616BAE0}"/>
              </a:ext>
            </a:extLst>
          </p:cNvPr>
          <p:cNvSpPr>
            <a:spLocks noGrp="1"/>
          </p:cNvSpPr>
          <p:nvPr>
            <p:ph type="body" idx="18"/>
          </p:nvPr>
        </p:nvSpPr>
        <p:spPr/>
        <p:txBody>
          <a:bodyPr/>
          <a:lstStyle/>
          <a:p>
            <a:r>
              <a:rPr lang="en-IN"/>
              <a:t>Key Takeaways</a:t>
            </a:r>
          </a:p>
        </p:txBody>
      </p:sp>
      <p:sp>
        <p:nvSpPr>
          <p:cNvPr id="4" name="Text Placeholder 3">
            <a:extLst>
              <a:ext uri="{FF2B5EF4-FFF2-40B4-BE49-F238E27FC236}">
                <a16:creationId xmlns:a16="http://schemas.microsoft.com/office/drawing/2014/main" id="{14C747FD-7765-EC2A-B608-358DE5F3D740}"/>
              </a:ext>
            </a:extLst>
          </p:cNvPr>
          <p:cNvSpPr>
            <a:spLocks noGrp="1"/>
          </p:cNvSpPr>
          <p:nvPr>
            <p:ph type="body" sz="half" idx="19"/>
          </p:nvPr>
        </p:nvSpPr>
        <p:spPr/>
        <p:txBody>
          <a:bodyPr/>
          <a:lstStyle/>
          <a:p>
            <a:r>
              <a:rPr lang="en-US" sz="1400"/>
              <a:t>The integration of theory of computation in spam classification has advanced the development of robust and adaptive filtering techniques, contributing to the mitigation of spam-related threats in digital communication ecosystems.</a:t>
            </a:r>
            <a:endParaRPr lang="en-IN" sz="1400"/>
          </a:p>
        </p:txBody>
      </p:sp>
      <p:sp>
        <p:nvSpPr>
          <p:cNvPr id="5" name="Text Placeholder 4">
            <a:extLst>
              <a:ext uri="{FF2B5EF4-FFF2-40B4-BE49-F238E27FC236}">
                <a16:creationId xmlns:a16="http://schemas.microsoft.com/office/drawing/2014/main" id="{680DD061-1498-9D71-B44A-FC929CEC9DFC}"/>
              </a:ext>
            </a:extLst>
          </p:cNvPr>
          <p:cNvSpPr>
            <a:spLocks noGrp="1"/>
          </p:cNvSpPr>
          <p:nvPr>
            <p:ph type="body" idx="21"/>
          </p:nvPr>
        </p:nvSpPr>
        <p:spPr/>
        <p:txBody>
          <a:bodyPr/>
          <a:lstStyle/>
          <a:p>
            <a:r>
              <a:rPr lang="en-IN"/>
              <a:t>Future Developments</a:t>
            </a:r>
          </a:p>
        </p:txBody>
      </p:sp>
      <p:sp>
        <p:nvSpPr>
          <p:cNvPr id="6" name="Text Placeholder 5">
            <a:extLst>
              <a:ext uri="{FF2B5EF4-FFF2-40B4-BE49-F238E27FC236}">
                <a16:creationId xmlns:a16="http://schemas.microsoft.com/office/drawing/2014/main" id="{5B2D3760-80C4-2DBF-5A98-381B7862D9DB}"/>
              </a:ext>
            </a:extLst>
          </p:cNvPr>
          <p:cNvSpPr>
            <a:spLocks noGrp="1"/>
          </p:cNvSpPr>
          <p:nvPr>
            <p:ph type="body" sz="half" idx="22"/>
          </p:nvPr>
        </p:nvSpPr>
        <p:spPr/>
        <p:txBody>
          <a:bodyPr/>
          <a:lstStyle/>
          <a:p>
            <a:r>
              <a:rPr lang="en-US" sz="1400"/>
              <a:t>Continued research and innovation in spam classification leveraging computational theory are poised to address emerging challenges, including improved multilingual classification, context-aware analysis, and increased resilience against evolving spam tactics.</a:t>
            </a:r>
            <a:endParaRPr lang="en-IN" sz="1400"/>
          </a:p>
        </p:txBody>
      </p:sp>
      <p:sp>
        <p:nvSpPr>
          <p:cNvPr id="7" name="Text Placeholder 6">
            <a:extLst>
              <a:ext uri="{FF2B5EF4-FFF2-40B4-BE49-F238E27FC236}">
                <a16:creationId xmlns:a16="http://schemas.microsoft.com/office/drawing/2014/main" id="{4A824A40-7828-B430-BEA8-33A092B1A6E4}"/>
              </a:ext>
            </a:extLst>
          </p:cNvPr>
          <p:cNvSpPr>
            <a:spLocks noGrp="1"/>
          </p:cNvSpPr>
          <p:nvPr>
            <p:ph type="body" idx="24"/>
          </p:nvPr>
        </p:nvSpPr>
        <p:spPr/>
        <p:txBody>
          <a:bodyPr/>
          <a:lstStyle/>
          <a:p>
            <a:r>
              <a:rPr lang="en-IN"/>
              <a:t>Ethical and Privacy Considerations</a:t>
            </a:r>
          </a:p>
        </p:txBody>
      </p:sp>
      <p:sp>
        <p:nvSpPr>
          <p:cNvPr id="8" name="Text Placeholder 7">
            <a:extLst>
              <a:ext uri="{FF2B5EF4-FFF2-40B4-BE49-F238E27FC236}">
                <a16:creationId xmlns:a16="http://schemas.microsoft.com/office/drawing/2014/main" id="{88515AB0-EF79-5CE7-219D-A046565580EE}"/>
              </a:ext>
            </a:extLst>
          </p:cNvPr>
          <p:cNvSpPr>
            <a:spLocks noGrp="1"/>
          </p:cNvSpPr>
          <p:nvPr>
            <p:ph type="body" sz="half" idx="25"/>
          </p:nvPr>
        </p:nvSpPr>
        <p:spPr/>
        <p:txBody>
          <a:bodyPr/>
          <a:lstStyle/>
          <a:p>
            <a:r>
              <a:rPr lang="en-US" sz="1400"/>
              <a:t>As technological advancements shape spam classification methods, ethical considerations on user privacy, consent, and data protection must be upheld to maintain trust and integrity in digital communications and security practices.</a:t>
            </a:r>
            <a:endParaRPr lang="en-IN" sz="1400"/>
          </a:p>
        </p:txBody>
      </p:sp>
      <p:pic>
        <p:nvPicPr>
          <p:cNvPr id="10" name="Picture Placeholder 9">
            <a:extLst>
              <a:ext uri="{FF2B5EF4-FFF2-40B4-BE49-F238E27FC236}">
                <a16:creationId xmlns:a16="http://schemas.microsoft.com/office/drawing/2014/main" id="{5184B831-FB40-BA42-D5A0-15C664CAFF33}"/>
              </a:ext>
            </a:extLst>
          </p:cNvPr>
          <p:cNvPicPr>
            <a:picLocks noGrp="1" noChangeAspect="1"/>
          </p:cNvPicPr>
          <p:nvPr>
            <p:ph type="pic" sz="quarter" idx="26"/>
          </p:nvPr>
        </p:nvPicPr>
        <p:blipFill>
          <a:blip r:embed="rId2"/>
          <a:srcRect l="3941" r="3941"/>
          <a:stretch>
            <a:fillRect/>
          </a:stretch>
        </p:blipFill>
        <p:spPr/>
      </p:pic>
    </p:spTree>
    <p:extLst>
      <p:ext uri="{BB962C8B-B14F-4D97-AF65-F5344CB8AC3E}">
        <p14:creationId xmlns:p14="http://schemas.microsoft.com/office/powerpoint/2010/main" val="1848220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1E9A482-A202-44E4-AB4F-80453D745941}">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TotalTime>
  <Words>750</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Roboto</vt:lpstr>
      <vt:lpstr>Office Theme</vt:lpstr>
      <vt:lpstr>1_Office Theme</vt:lpstr>
      <vt:lpstr>Spam Classification in Theory of Computation</vt:lpstr>
      <vt:lpstr>Understanding Spam</vt:lpstr>
      <vt:lpstr>Theory of Computation</vt:lpstr>
      <vt:lpstr>Spam Classification Techniques</vt:lpstr>
      <vt:lpstr>Challenges in Spam Classification</vt:lpstr>
      <vt:lpstr>Application of Theory of Computation in Spam Filtering</vt:lpstr>
      <vt:lpstr>Conclusion and Future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Classification in Theory of Computation</dc:title>
  <dc:creator>Avinash s</dc:creator>
  <cp:lastModifiedBy>Avinash s</cp:lastModifiedBy>
  <cp:revision>1</cp:revision>
  <dcterms:created xsi:type="dcterms:W3CDTF">2024-04-08T04:49:50Z</dcterms:created>
  <dcterms:modified xsi:type="dcterms:W3CDTF">2024-04-08T04:55:46Z</dcterms:modified>
</cp:coreProperties>
</file>