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3800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97400" y="-44998"/>
            <a:ext cx="3214307" cy="2901694"/>
          </a:xfrm>
        </p:spPr>
        <p:txBody>
          <a:bodyPr anchor="b">
            <a:normAutofit/>
          </a:bodyPr>
          <a:lstStyle/>
          <a:p>
            <a:r>
              <a:rPr lang="en-US" sz="4400" dirty="0">
                <a:solidFill>
                  <a:schemeClr val="tx1"/>
                </a:solidFill>
              </a:rPr>
              <a:t>supply chain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a:t>
            </a:r>
            <a:r>
              <a:rPr lang="en-US" dirty="0"/>
              <a:t>Hema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0D8B-CFF2-EC05-72CB-8327C80E1AF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DDEEC6F-2F0A-B0E8-34F8-335533319AA6}"/>
              </a:ext>
            </a:extLst>
          </p:cNvPr>
          <p:cNvSpPr>
            <a:spLocks noGrp="1"/>
          </p:cNvSpPr>
          <p:nvPr>
            <p:ph idx="1"/>
          </p:nvPr>
        </p:nvSpPr>
        <p:spPr>
          <a:xfrm>
            <a:off x="1097280" y="2108202"/>
            <a:ext cx="9495958" cy="1031813"/>
          </a:xfrm>
        </p:spPr>
        <p:txBody>
          <a:bodyPr>
            <a:normAutofit fontScale="77500" lnSpcReduction="20000"/>
          </a:bodyPr>
          <a:lstStyle/>
          <a:p>
            <a:r>
              <a:rPr lang="en-US" sz="2800" dirty="0"/>
              <a:t>In modern supply chains, digital technology, data analytics, and automation are becoming crucial for optimizing performance, tracking, and enhancing communication.</a:t>
            </a:r>
            <a:endParaRPr lang="en-IN" sz="3200" dirty="0"/>
          </a:p>
        </p:txBody>
      </p:sp>
      <p:pic>
        <p:nvPicPr>
          <p:cNvPr id="5" name="Picture 4">
            <a:extLst>
              <a:ext uri="{FF2B5EF4-FFF2-40B4-BE49-F238E27FC236}">
                <a16:creationId xmlns:a16="http://schemas.microsoft.com/office/drawing/2014/main" id="{1BBB6941-D6CB-624D-318C-5BE9CE3E1B89}"/>
              </a:ext>
            </a:extLst>
          </p:cNvPr>
          <p:cNvPicPr>
            <a:picLocks noChangeAspect="1"/>
          </p:cNvPicPr>
          <p:nvPr/>
        </p:nvPicPr>
        <p:blipFill>
          <a:blip r:embed="rId2"/>
          <a:stretch>
            <a:fillRect/>
          </a:stretch>
        </p:blipFill>
        <p:spPr>
          <a:xfrm>
            <a:off x="3053751" y="3140016"/>
            <a:ext cx="6258756" cy="2908622"/>
          </a:xfrm>
          <a:prstGeom prst="rect">
            <a:avLst/>
          </a:prstGeom>
        </p:spPr>
      </p:pic>
    </p:spTree>
    <p:extLst>
      <p:ext uri="{BB962C8B-B14F-4D97-AF65-F5344CB8AC3E}">
        <p14:creationId xmlns:p14="http://schemas.microsoft.com/office/powerpoint/2010/main" val="897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B80E47-4337-E3B5-CADC-6B0AC9669770}"/>
              </a:ext>
            </a:extLst>
          </p:cNvPr>
          <p:cNvSpPr txBox="1"/>
          <p:nvPr/>
        </p:nvSpPr>
        <p:spPr>
          <a:xfrm>
            <a:off x="786581" y="570272"/>
            <a:ext cx="8357419" cy="1477328"/>
          </a:xfrm>
          <a:prstGeom prst="rect">
            <a:avLst/>
          </a:prstGeom>
          <a:noFill/>
        </p:spPr>
        <p:txBody>
          <a:bodyPr wrap="square">
            <a:spAutoFit/>
          </a:bodyPr>
          <a:lstStyle/>
          <a:p>
            <a:r>
              <a:rPr lang="en-US" dirty="0"/>
              <a:t>AI and supply chain management are closely linked, with AI offering a wide range of benefits, such as improving efficiency, reducing costs, and optimizing decision-making. However, while the advantages are clear, there are also several drawbacks to integrating AI into supply chains. Here’s how you can balance the benefits with the potential challenges:</a:t>
            </a:r>
            <a:endParaRPr lang="en-IN" dirty="0"/>
          </a:p>
        </p:txBody>
      </p:sp>
      <p:sp>
        <p:nvSpPr>
          <p:cNvPr id="7" name="TextBox 6">
            <a:extLst>
              <a:ext uri="{FF2B5EF4-FFF2-40B4-BE49-F238E27FC236}">
                <a16:creationId xmlns:a16="http://schemas.microsoft.com/office/drawing/2014/main" id="{350B1E64-C4ED-C211-9C6F-420B96326E86}"/>
              </a:ext>
            </a:extLst>
          </p:cNvPr>
          <p:cNvSpPr txBox="1"/>
          <p:nvPr/>
        </p:nvSpPr>
        <p:spPr>
          <a:xfrm>
            <a:off x="786581" y="2290916"/>
            <a:ext cx="8357419" cy="461665"/>
          </a:xfrm>
          <a:prstGeom prst="rect">
            <a:avLst/>
          </a:prstGeom>
          <a:noFill/>
        </p:spPr>
        <p:txBody>
          <a:bodyPr wrap="square">
            <a:spAutoFit/>
          </a:bodyPr>
          <a:lstStyle/>
          <a:p>
            <a:r>
              <a:rPr lang="en-US" sz="2400" dirty="0"/>
              <a:t>Benefits of AI in Supply Chains:</a:t>
            </a:r>
          </a:p>
        </p:txBody>
      </p:sp>
      <p:sp>
        <p:nvSpPr>
          <p:cNvPr id="9" name="TextBox 8">
            <a:extLst>
              <a:ext uri="{FF2B5EF4-FFF2-40B4-BE49-F238E27FC236}">
                <a16:creationId xmlns:a16="http://schemas.microsoft.com/office/drawing/2014/main" id="{AFAF72CF-C6B3-72E3-BED2-AEF6F15F1682}"/>
              </a:ext>
            </a:extLst>
          </p:cNvPr>
          <p:cNvSpPr txBox="1"/>
          <p:nvPr/>
        </p:nvSpPr>
        <p:spPr>
          <a:xfrm>
            <a:off x="1927123" y="4742603"/>
            <a:ext cx="7157884" cy="369332"/>
          </a:xfrm>
          <a:prstGeom prst="rect">
            <a:avLst/>
          </a:prstGeom>
          <a:noFill/>
        </p:spPr>
        <p:txBody>
          <a:bodyPr wrap="square">
            <a:spAutoFit/>
          </a:bodyPr>
          <a:lstStyle/>
          <a:p>
            <a:r>
              <a:rPr lang="en-IN" dirty="0"/>
              <a:t>Demand Forecasting</a:t>
            </a:r>
          </a:p>
        </p:txBody>
      </p:sp>
      <p:sp>
        <p:nvSpPr>
          <p:cNvPr id="15" name="TextBox 14">
            <a:extLst>
              <a:ext uri="{FF2B5EF4-FFF2-40B4-BE49-F238E27FC236}">
                <a16:creationId xmlns:a16="http://schemas.microsoft.com/office/drawing/2014/main" id="{916ADBE9-90C0-1B4F-B441-D7D80972805D}"/>
              </a:ext>
            </a:extLst>
          </p:cNvPr>
          <p:cNvSpPr txBox="1"/>
          <p:nvPr/>
        </p:nvSpPr>
        <p:spPr>
          <a:xfrm>
            <a:off x="1971368" y="3276105"/>
            <a:ext cx="7069394" cy="369332"/>
          </a:xfrm>
          <a:prstGeom prst="rect">
            <a:avLst/>
          </a:prstGeom>
          <a:noFill/>
        </p:spPr>
        <p:txBody>
          <a:bodyPr wrap="square">
            <a:spAutoFit/>
          </a:bodyPr>
          <a:lstStyle/>
          <a:p>
            <a:r>
              <a:rPr lang="en-IN" dirty="0"/>
              <a:t>Route Optimization</a:t>
            </a:r>
          </a:p>
        </p:txBody>
      </p:sp>
      <p:sp>
        <p:nvSpPr>
          <p:cNvPr id="17" name="TextBox 16">
            <a:extLst>
              <a:ext uri="{FF2B5EF4-FFF2-40B4-BE49-F238E27FC236}">
                <a16:creationId xmlns:a16="http://schemas.microsoft.com/office/drawing/2014/main" id="{E12396BA-385B-4772-A901-A4E084D09519}"/>
              </a:ext>
            </a:extLst>
          </p:cNvPr>
          <p:cNvSpPr txBox="1"/>
          <p:nvPr/>
        </p:nvSpPr>
        <p:spPr>
          <a:xfrm>
            <a:off x="2015613" y="3616467"/>
            <a:ext cx="4080387" cy="369332"/>
          </a:xfrm>
          <a:prstGeom prst="rect">
            <a:avLst/>
          </a:prstGeom>
          <a:noFill/>
        </p:spPr>
        <p:txBody>
          <a:bodyPr wrap="square">
            <a:spAutoFit/>
          </a:bodyPr>
          <a:lstStyle/>
          <a:p>
            <a:r>
              <a:rPr lang="en-IN" dirty="0"/>
              <a:t>Automation</a:t>
            </a:r>
          </a:p>
        </p:txBody>
      </p:sp>
      <p:sp>
        <p:nvSpPr>
          <p:cNvPr id="19" name="TextBox 18">
            <a:extLst>
              <a:ext uri="{FF2B5EF4-FFF2-40B4-BE49-F238E27FC236}">
                <a16:creationId xmlns:a16="http://schemas.microsoft.com/office/drawing/2014/main" id="{96AF930B-E3DF-CF5C-5CD0-A690D8DDBFBE}"/>
              </a:ext>
            </a:extLst>
          </p:cNvPr>
          <p:cNvSpPr txBox="1"/>
          <p:nvPr/>
        </p:nvSpPr>
        <p:spPr>
          <a:xfrm>
            <a:off x="1917290" y="4003939"/>
            <a:ext cx="6096000" cy="369332"/>
          </a:xfrm>
          <a:prstGeom prst="rect">
            <a:avLst/>
          </a:prstGeom>
          <a:noFill/>
        </p:spPr>
        <p:txBody>
          <a:bodyPr wrap="square">
            <a:spAutoFit/>
          </a:bodyPr>
          <a:lstStyle/>
          <a:p>
            <a:r>
              <a:rPr lang="en-IN" dirty="0"/>
              <a:t>Supply Chain Visibility</a:t>
            </a:r>
          </a:p>
        </p:txBody>
      </p:sp>
      <p:sp>
        <p:nvSpPr>
          <p:cNvPr id="21" name="TextBox 20">
            <a:extLst>
              <a:ext uri="{FF2B5EF4-FFF2-40B4-BE49-F238E27FC236}">
                <a16:creationId xmlns:a16="http://schemas.microsoft.com/office/drawing/2014/main" id="{FEA33527-7125-08CC-FC62-85D118387DEA}"/>
              </a:ext>
            </a:extLst>
          </p:cNvPr>
          <p:cNvSpPr txBox="1"/>
          <p:nvPr/>
        </p:nvSpPr>
        <p:spPr>
          <a:xfrm>
            <a:off x="1917290" y="4373271"/>
            <a:ext cx="6096000" cy="369332"/>
          </a:xfrm>
          <a:prstGeom prst="rect">
            <a:avLst/>
          </a:prstGeom>
          <a:noFill/>
        </p:spPr>
        <p:txBody>
          <a:bodyPr wrap="square">
            <a:spAutoFit/>
          </a:bodyPr>
          <a:lstStyle/>
          <a:p>
            <a:r>
              <a:rPr lang="en-IN" dirty="0"/>
              <a:t>Predictive Maintenance</a:t>
            </a:r>
          </a:p>
        </p:txBody>
      </p:sp>
      <p:sp>
        <p:nvSpPr>
          <p:cNvPr id="23" name="TextBox 22">
            <a:extLst>
              <a:ext uri="{FF2B5EF4-FFF2-40B4-BE49-F238E27FC236}">
                <a16:creationId xmlns:a16="http://schemas.microsoft.com/office/drawing/2014/main" id="{A3A952AF-DFAD-BC73-32CA-B599F6E3FDAB}"/>
              </a:ext>
            </a:extLst>
          </p:cNvPr>
          <p:cNvSpPr txBox="1"/>
          <p:nvPr/>
        </p:nvSpPr>
        <p:spPr>
          <a:xfrm>
            <a:off x="1848464" y="5135614"/>
            <a:ext cx="6096000" cy="369332"/>
          </a:xfrm>
          <a:prstGeom prst="rect">
            <a:avLst/>
          </a:prstGeom>
          <a:noFill/>
        </p:spPr>
        <p:txBody>
          <a:bodyPr wrap="square">
            <a:spAutoFit/>
          </a:bodyPr>
          <a:lstStyle/>
          <a:p>
            <a:r>
              <a:rPr lang="en-IN" dirty="0"/>
              <a:t>Supplier Relationship Management</a:t>
            </a:r>
          </a:p>
        </p:txBody>
      </p:sp>
    </p:spTree>
    <p:extLst>
      <p:ext uri="{BB962C8B-B14F-4D97-AF65-F5344CB8AC3E}">
        <p14:creationId xmlns:p14="http://schemas.microsoft.com/office/powerpoint/2010/main" val="149858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FC013-9651-9CB0-CFE8-5BCFB0FCA4CB}"/>
              </a:ext>
            </a:extLst>
          </p:cNvPr>
          <p:cNvSpPr txBox="1"/>
          <p:nvPr/>
        </p:nvSpPr>
        <p:spPr>
          <a:xfrm>
            <a:off x="1170039" y="542921"/>
            <a:ext cx="6096000" cy="461665"/>
          </a:xfrm>
          <a:prstGeom prst="rect">
            <a:avLst/>
          </a:prstGeom>
          <a:noFill/>
        </p:spPr>
        <p:txBody>
          <a:bodyPr wrap="square">
            <a:spAutoFit/>
          </a:bodyPr>
          <a:lstStyle/>
          <a:p>
            <a:r>
              <a:rPr lang="en-US" sz="2400" dirty="0"/>
              <a:t>Drawbacks and How to Overcome Them:</a:t>
            </a:r>
            <a:endParaRPr lang="en-IN" sz="2400" dirty="0"/>
          </a:p>
        </p:txBody>
      </p:sp>
      <p:sp>
        <p:nvSpPr>
          <p:cNvPr id="5" name="TextBox 4">
            <a:extLst>
              <a:ext uri="{FF2B5EF4-FFF2-40B4-BE49-F238E27FC236}">
                <a16:creationId xmlns:a16="http://schemas.microsoft.com/office/drawing/2014/main" id="{A8EB698D-488F-6EBD-E6FD-C287B3AF3A9A}"/>
              </a:ext>
            </a:extLst>
          </p:cNvPr>
          <p:cNvSpPr txBox="1"/>
          <p:nvPr/>
        </p:nvSpPr>
        <p:spPr>
          <a:xfrm>
            <a:off x="1681316" y="1467153"/>
            <a:ext cx="6096000" cy="369332"/>
          </a:xfrm>
          <a:prstGeom prst="rect">
            <a:avLst/>
          </a:prstGeom>
          <a:noFill/>
        </p:spPr>
        <p:txBody>
          <a:bodyPr wrap="square">
            <a:spAutoFit/>
          </a:bodyPr>
          <a:lstStyle/>
          <a:p>
            <a:r>
              <a:rPr lang="en-IN" dirty="0"/>
              <a:t>High Initial Investment</a:t>
            </a:r>
          </a:p>
        </p:txBody>
      </p:sp>
      <p:sp>
        <p:nvSpPr>
          <p:cNvPr id="7" name="TextBox 6">
            <a:extLst>
              <a:ext uri="{FF2B5EF4-FFF2-40B4-BE49-F238E27FC236}">
                <a16:creationId xmlns:a16="http://schemas.microsoft.com/office/drawing/2014/main" id="{CFB27594-68FA-AB6B-69D6-1823A7970DDE}"/>
              </a:ext>
            </a:extLst>
          </p:cNvPr>
          <p:cNvSpPr txBox="1"/>
          <p:nvPr/>
        </p:nvSpPr>
        <p:spPr>
          <a:xfrm>
            <a:off x="1681316" y="1929720"/>
            <a:ext cx="6096000" cy="369332"/>
          </a:xfrm>
          <a:prstGeom prst="rect">
            <a:avLst/>
          </a:prstGeom>
          <a:noFill/>
        </p:spPr>
        <p:txBody>
          <a:bodyPr wrap="square">
            <a:spAutoFit/>
          </a:bodyPr>
          <a:lstStyle/>
          <a:p>
            <a:r>
              <a:rPr lang="en-IN" dirty="0"/>
              <a:t>Data Dependency</a:t>
            </a:r>
          </a:p>
        </p:txBody>
      </p:sp>
      <p:sp>
        <p:nvSpPr>
          <p:cNvPr id="9" name="TextBox 8">
            <a:extLst>
              <a:ext uri="{FF2B5EF4-FFF2-40B4-BE49-F238E27FC236}">
                <a16:creationId xmlns:a16="http://schemas.microsoft.com/office/drawing/2014/main" id="{B3BCDAAE-32D5-E517-A6A0-619D24CB3AA9}"/>
              </a:ext>
            </a:extLst>
          </p:cNvPr>
          <p:cNvSpPr txBox="1"/>
          <p:nvPr/>
        </p:nvSpPr>
        <p:spPr>
          <a:xfrm>
            <a:off x="1681316" y="2299052"/>
            <a:ext cx="6096000" cy="369332"/>
          </a:xfrm>
          <a:prstGeom prst="rect">
            <a:avLst/>
          </a:prstGeom>
          <a:noFill/>
        </p:spPr>
        <p:txBody>
          <a:bodyPr wrap="square">
            <a:spAutoFit/>
          </a:bodyPr>
          <a:lstStyle/>
          <a:p>
            <a:r>
              <a:rPr lang="en-IN" dirty="0"/>
              <a:t>Job Displacement</a:t>
            </a:r>
          </a:p>
        </p:txBody>
      </p:sp>
      <p:sp>
        <p:nvSpPr>
          <p:cNvPr id="11" name="TextBox 10">
            <a:extLst>
              <a:ext uri="{FF2B5EF4-FFF2-40B4-BE49-F238E27FC236}">
                <a16:creationId xmlns:a16="http://schemas.microsoft.com/office/drawing/2014/main" id="{37546CA5-5DD0-7D05-4EA3-94279150D33D}"/>
              </a:ext>
            </a:extLst>
          </p:cNvPr>
          <p:cNvSpPr txBox="1"/>
          <p:nvPr/>
        </p:nvSpPr>
        <p:spPr>
          <a:xfrm>
            <a:off x="1681316" y="2668384"/>
            <a:ext cx="6096000" cy="369332"/>
          </a:xfrm>
          <a:prstGeom prst="rect">
            <a:avLst/>
          </a:prstGeom>
          <a:noFill/>
        </p:spPr>
        <p:txBody>
          <a:bodyPr wrap="square">
            <a:spAutoFit/>
          </a:bodyPr>
          <a:lstStyle/>
          <a:p>
            <a:r>
              <a:rPr lang="en-IN" dirty="0"/>
              <a:t>Complex Integration</a:t>
            </a:r>
          </a:p>
        </p:txBody>
      </p:sp>
      <p:sp>
        <p:nvSpPr>
          <p:cNvPr id="13" name="TextBox 12">
            <a:extLst>
              <a:ext uri="{FF2B5EF4-FFF2-40B4-BE49-F238E27FC236}">
                <a16:creationId xmlns:a16="http://schemas.microsoft.com/office/drawing/2014/main" id="{79D7821C-1EB0-322D-24DA-4C0E3366C364}"/>
              </a:ext>
            </a:extLst>
          </p:cNvPr>
          <p:cNvSpPr txBox="1"/>
          <p:nvPr/>
        </p:nvSpPr>
        <p:spPr>
          <a:xfrm>
            <a:off x="1681316" y="3037716"/>
            <a:ext cx="6096000" cy="369332"/>
          </a:xfrm>
          <a:prstGeom prst="rect">
            <a:avLst/>
          </a:prstGeom>
          <a:noFill/>
        </p:spPr>
        <p:txBody>
          <a:bodyPr wrap="square">
            <a:spAutoFit/>
          </a:bodyPr>
          <a:lstStyle/>
          <a:p>
            <a:r>
              <a:rPr lang="en-IN" dirty="0"/>
              <a:t>Cybersecurity Risks</a:t>
            </a:r>
          </a:p>
        </p:txBody>
      </p:sp>
      <p:sp>
        <p:nvSpPr>
          <p:cNvPr id="15" name="TextBox 14">
            <a:extLst>
              <a:ext uri="{FF2B5EF4-FFF2-40B4-BE49-F238E27FC236}">
                <a16:creationId xmlns:a16="http://schemas.microsoft.com/office/drawing/2014/main" id="{11957185-BF30-7D42-D287-0667FBD8082F}"/>
              </a:ext>
            </a:extLst>
          </p:cNvPr>
          <p:cNvSpPr txBox="1"/>
          <p:nvPr/>
        </p:nvSpPr>
        <p:spPr>
          <a:xfrm>
            <a:off x="1681316" y="3407048"/>
            <a:ext cx="6096000" cy="369332"/>
          </a:xfrm>
          <a:prstGeom prst="rect">
            <a:avLst/>
          </a:prstGeom>
          <a:noFill/>
        </p:spPr>
        <p:txBody>
          <a:bodyPr wrap="square">
            <a:spAutoFit/>
          </a:bodyPr>
          <a:lstStyle/>
          <a:p>
            <a:r>
              <a:rPr lang="en-IN" dirty="0"/>
              <a:t>Over-reliance on Technology</a:t>
            </a:r>
          </a:p>
        </p:txBody>
      </p:sp>
      <p:sp>
        <p:nvSpPr>
          <p:cNvPr id="17" name="TextBox 16">
            <a:extLst>
              <a:ext uri="{FF2B5EF4-FFF2-40B4-BE49-F238E27FC236}">
                <a16:creationId xmlns:a16="http://schemas.microsoft.com/office/drawing/2014/main" id="{3B4740AD-74C7-F3DE-9B7E-6859E4F2C04F}"/>
              </a:ext>
            </a:extLst>
          </p:cNvPr>
          <p:cNvSpPr txBox="1"/>
          <p:nvPr/>
        </p:nvSpPr>
        <p:spPr>
          <a:xfrm>
            <a:off x="1681316" y="3776380"/>
            <a:ext cx="6096000" cy="369332"/>
          </a:xfrm>
          <a:prstGeom prst="rect">
            <a:avLst/>
          </a:prstGeom>
          <a:noFill/>
        </p:spPr>
        <p:txBody>
          <a:bodyPr wrap="square">
            <a:spAutoFit/>
          </a:bodyPr>
          <a:lstStyle/>
          <a:p>
            <a:r>
              <a:rPr lang="en-IN" dirty="0"/>
              <a:t>Ethical Concerns</a:t>
            </a:r>
          </a:p>
        </p:txBody>
      </p:sp>
      <p:sp>
        <p:nvSpPr>
          <p:cNvPr id="19" name="TextBox 18">
            <a:extLst>
              <a:ext uri="{FF2B5EF4-FFF2-40B4-BE49-F238E27FC236}">
                <a16:creationId xmlns:a16="http://schemas.microsoft.com/office/drawing/2014/main" id="{941D0423-AA78-0320-2272-8B17B820A1F2}"/>
              </a:ext>
            </a:extLst>
          </p:cNvPr>
          <p:cNvSpPr txBox="1"/>
          <p:nvPr/>
        </p:nvSpPr>
        <p:spPr>
          <a:xfrm>
            <a:off x="1681316" y="4128987"/>
            <a:ext cx="6096000" cy="369332"/>
          </a:xfrm>
          <a:prstGeom prst="rect">
            <a:avLst/>
          </a:prstGeom>
          <a:noFill/>
        </p:spPr>
        <p:txBody>
          <a:bodyPr wrap="square">
            <a:spAutoFit/>
          </a:bodyPr>
          <a:lstStyle/>
          <a:p>
            <a:r>
              <a:rPr lang="en-IN" dirty="0"/>
              <a:t>Scalability Challenges</a:t>
            </a:r>
          </a:p>
        </p:txBody>
      </p:sp>
    </p:spTree>
    <p:extLst>
      <p:ext uri="{BB962C8B-B14F-4D97-AF65-F5344CB8AC3E}">
        <p14:creationId xmlns:p14="http://schemas.microsoft.com/office/powerpoint/2010/main" val="209299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01C3B-344F-335C-A5B1-1673135DD87C}"/>
              </a:ext>
            </a:extLst>
          </p:cNvPr>
          <p:cNvSpPr txBox="1"/>
          <p:nvPr/>
        </p:nvSpPr>
        <p:spPr>
          <a:xfrm>
            <a:off x="3451122" y="1054199"/>
            <a:ext cx="6096000" cy="1077218"/>
          </a:xfrm>
          <a:prstGeom prst="rect">
            <a:avLst/>
          </a:prstGeom>
          <a:noFill/>
        </p:spPr>
        <p:txBody>
          <a:bodyPr wrap="square">
            <a:spAutoFit/>
          </a:bodyPr>
          <a:lstStyle/>
          <a:p>
            <a:r>
              <a:rPr lang="en-US" sz="3200" dirty="0"/>
              <a:t>S</a:t>
            </a:r>
            <a:r>
              <a:rPr lang="en-IN" sz="3200" dirty="0"/>
              <a:t>electing the </a:t>
            </a:r>
            <a:r>
              <a:rPr lang="en-IN" sz="3200" dirty="0" err="1"/>
              <a:t>producte</a:t>
            </a:r>
            <a:r>
              <a:rPr lang="en-IN" sz="3200" dirty="0"/>
              <a:t> and knowing about it’s risk factors </a:t>
            </a:r>
          </a:p>
        </p:txBody>
      </p:sp>
      <p:pic>
        <p:nvPicPr>
          <p:cNvPr id="7" name="Picture 6">
            <a:extLst>
              <a:ext uri="{FF2B5EF4-FFF2-40B4-BE49-F238E27FC236}">
                <a16:creationId xmlns:a16="http://schemas.microsoft.com/office/drawing/2014/main" id="{572C3BBA-2153-A8ED-C239-CE29E141097D}"/>
              </a:ext>
            </a:extLst>
          </p:cNvPr>
          <p:cNvPicPr>
            <a:picLocks noChangeAspect="1"/>
          </p:cNvPicPr>
          <p:nvPr/>
        </p:nvPicPr>
        <p:blipFill>
          <a:blip r:embed="rId2"/>
          <a:stretch>
            <a:fillRect/>
          </a:stretch>
        </p:blipFill>
        <p:spPr>
          <a:xfrm>
            <a:off x="4090219" y="2131416"/>
            <a:ext cx="7669162" cy="3829249"/>
          </a:xfrm>
          <a:prstGeom prst="rect">
            <a:avLst/>
          </a:prstGeom>
        </p:spPr>
      </p:pic>
    </p:spTree>
    <p:extLst>
      <p:ext uri="{BB962C8B-B14F-4D97-AF65-F5344CB8AC3E}">
        <p14:creationId xmlns:p14="http://schemas.microsoft.com/office/powerpoint/2010/main" val="390497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9BC634-94EC-F6BE-C9FB-4E1E01938408}"/>
              </a:ext>
            </a:extLst>
          </p:cNvPr>
          <p:cNvSpPr txBox="1"/>
          <p:nvPr/>
        </p:nvSpPr>
        <p:spPr>
          <a:xfrm>
            <a:off x="914400" y="688258"/>
            <a:ext cx="8455742" cy="3046988"/>
          </a:xfrm>
          <a:prstGeom prst="rect">
            <a:avLst/>
          </a:prstGeom>
          <a:noFill/>
        </p:spPr>
        <p:txBody>
          <a:bodyPr wrap="square">
            <a:spAutoFit/>
          </a:bodyPr>
          <a:lstStyle/>
          <a:p>
            <a:r>
              <a:rPr lang="en-US" sz="2400" dirty="0"/>
              <a:t>Rice fields face several risks, including </a:t>
            </a:r>
            <a:r>
              <a:rPr lang="en-US" sz="2400" b="1" dirty="0"/>
              <a:t>flooding</a:t>
            </a:r>
            <a:r>
              <a:rPr lang="en-US" sz="2400" dirty="0"/>
              <a:t>, which can damage crops during heavy rains or storms. </a:t>
            </a:r>
            <a:r>
              <a:rPr lang="en-US" sz="2400" b="1" dirty="0"/>
              <a:t>Pests and diseases</a:t>
            </a:r>
            <a:r>
              <a:rPr lang="en-US" sz="2400" dirty="0"/>
              <a:t> are constant threats, reducing yield and quality. </a:t>
            </a:r>
            <a:r>
              <a:rPr lang="en-US" sz="2400" b="1" dirty="0"/>
              <a:t>Climate change</a:t>
            </a:r>
            <a:r>
              <a:rPr lang="en-US" sz="2400" dirty="0"/>
              <a:t> is causing temperature shifts and erratic rainfall, impacting growth cycles. </a:t>
            </a:r>
            <a:r>
              <a:rPr lang="en-US" sz="2400" b="1" dirty="0"/>
              <a:t>Soil degradation</a:t>
            </a:r>
            <a:r>
              <a:rPr lang="en-US" sz="2400" dirty="0"/>
              <a:t> from overuse or improper irrigation can lower productivity. Lastly, </a:t>
            </a:r>
            <a:r>
              <a:rPr lang="en-US" sz="2400" b="1" dirty="0"/>
              <a:t>water scarcity</a:t>
            </a:r>
            <a:r>
              <a:rPr lang="en-US" sz="2400" dirty="0"/>
              <a:t> is an increasing concern in many regions, affecting irrigation systems crucial for rice cultivation.</a:t>
            </a:r>
            <a:endParaRPr lang="en-IN" sz="2400" dirty="0"/>
          </a:p>
        </p:txBody>
      </p:sp>
    </p:spTree>
    <p:extLst>
      <p:ext uri="{BB962C8B-B14F-4D97-AF65-F5344CB8AC3E}">
        <p14:creationId xmlns:p14="http://schemas.microsoft.com/office/powerpoint/2010/main" val="42005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A176-3DEE-6F12-7B9C-548C862AFBDC}"/>
              </a:ext>
            </a:extLst>
          </p:cNvPr>
          <p:cNvSpPr>
            <a:spLocks noGrp="1"/>
          </p:cNvSpPr>
          <p:nvPr>
            <p:ph type="title"/>
          </p:nvPr>
        </p:nvSpPr>
        <p:spPr/>
        <p:txBody>
          <a:bodyPr/>
          <a:lstStyle/>
          <a:p>
            <a:r>
              <a:rPr lang="en-US" dirty="0"/>
              <a:t>NOTIFICATION:</a:t>
            </a:r>
            <a:endParaRPr lang="en-IN" dirty="0"/>
          </a:p>
        </p:txBody>
      </p:sp>
      <p:sp>
        <p:nvSpPr>
          <p:cNvPr id="4" name="TextBox 3">
            <a:extLst>
              <a:ext uri="{FF2B5EF4-FFF2-40B4-BE49-F238E27FC236}">
                <a16:creationId xmlns:a16="http://schemas.microsoft.com/office/drawing/2014/main" id="{238BC1B7-F501-4E81-4988-5BB71E7F100F}"/>
              </a:ext>
            </a:extLst>
          </p:cNvPr>
          <p:cNvSpPr txBox="1"/>
          <p:nvPr/>
        </p:nvSpPr>
        <p:spPr>
          <a:xfrm>
            <a:off x="1097280" y="2025445"/>
            <a:ext cx="10258978" cy="2677656"/>
          </a:xfrm>
          <a:prstGeom prst="rect">
            <a:avLst/>
          </a:prstGeom>
          <a:noFill/>
        </p:spPr>
        <p:txBody>
          <a:bodyPr wrap="square">
            <a:spAutoFit/>
          </a:bodyPr>
          <a:lstStyle/>
          <a:p>
            <a:r>
              <a:rPr lang="en-US" sz="2400" dirty="0"/>
              <a:t>Email notifications are automated messages sent to alert users about important events or updates, such as new messages, account activity, or reminders. They help keep users informed in real-time, ensuring they don't miss key information. These notifications are commonly used in apps, social media platforms, and online services to improve user engagement and response times. However, excessive notifications can lead to email overload, so it's important to customize preferences for relevance.</a:t>
            </a:r>
            <a:endParaRPr lang="en-IN" sz="2400" dirty="0"/>
          </a:p>
        </p:txBody>
      </p:sp>
    </p:spTree>
    <p:extLst>
      <p:ext uri="{BB962C8B-B14F-4D97-AF65-F5344CB8AC3E}">
        <p14:creationId xmlns:p14="http://schemas.microsoft.com/office/powerpoint/2010/main" val="140449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38318-73E8-CC3F-C69C-16B1AC4DAFA2}"/>
              </a:ext>
            </a:extLst>
          </p:cNvPr>
          <p:cNvPicPr>
            <a:picLocks noChangeAspect="1"/>
          </p:cNvPicPr>
          <p:nvPr/>
        </p:nvPicPr>
        <p:blipFill>
          <a:blip r:embed="rId2"/>
          <a:stretch>
            <a:fillRect/>
          </a:stretch>
        </p:blipFill>
        <p:spPr>
          <a:xfrm>
            <a:off x="78658" y="44245"/>
            <a:ext cx="12113342" cy="6813755"/>
          </a:xfrm>
          <a:prstGeom prst="rect">
            <a:avLst/>
          </a:prstGeom>
        </p:spPr>
      </p:pic>
    </p:spTree>
    <p:extLst>
      <p:ext uri="{BB962C8B-B14F-4D97-AF65-F5344CB8AC3E}">
        <p14:creationId xmlns:p14="http://schemas.microsoft.com/office/powerpoint/2010/main" val="254573815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{4C1989A9-C207-4A3B-88B8-8B0E97D4E4CC}tf22712842_win32</Template>
  <TotalTime>56</TotalTime>
  <Words>310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Custom</vt:lpstr>
      <vt:lpstr>supply chain</vt:lpstr>
      <vt:lpstr>Introduction:</vt:lpstr>
      <vt:lpstr>PowerPoint Presentation</vt:lpstr>
      <vt:lpstr>PowerPoint Presentation</vt:lpstr>
      <vt:lpstr>PowerPoint Presentation</vt:lpstr>
      <vt:lpstr>PowerPoint Presentation</vt:lpstr>
      <vt:lpstr>NOTIFICATION: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anaparthi</dc:creator>
  <cp:lastModifiedBy>hema anaparthi</cp:lastModifiedBy>
  <cp:revision>2</cp:revision>
  <dcterms:created xsi:type="dcterms:W3CDTF">2025-01-27T09:54:09Z</dcterms:created>
  <dcterms:modified xsi:type="dcterms:W3CDTF">2025-01-29T11:00:22Z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