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4674-174F-444F-A6A9-53CC624A7CF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961A-33A0-4200-A651-DA0A1974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808-0435-4AD1-8B54-3691F95F88E5}" type="datetime1">
              <a:rPr lang="ar-SA" smtClean="0"/>
              <a:t>24/07/1445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36C-6F8F-4643-BAC5-8D8D809CE963}" type="datetime1">
              <a:rPr lang="ar-SA" smtClean="0"/>
              <a:t>24/07/1445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E307-87CC-49DC-A158-6D17704ED2AC}" type="datetime1">
              <a:rPr lang="ar-SA" smtClean="0"/>
              <a:t>24/07/1445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143D-694A-4555-8357-9CA3EC1BDEE3}" type="datetime1">
              <a:rPr lang="ar-SA" smtClean="0"/>
              <a:t>24/07/1445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F29-5428-411C-9DC0-66E833D4345A}" type="datetime1">
              <a:rPr lang="ar-SA" smtClean="0"/>
              <a:t>24/07/1445</a:t>
            </a:fld>
            <a:endParaRPr lang="ar-S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2E-2F59-4E01-A474-94EB6E28088F}" type="datetime1">
              <a:rPr lang="ar-SA" smtClean="0"/>
              <a:t>24/07/1445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37-28DB-435A-AD9E-AED3663B3FE1}" type="datetime1">
              <a:rPr lang="ar-SA" smtClean="0"/>
              <a:t>24/07/1445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1D6-FE8F-432B-B1EC-86777D6D9710}" type="datetime1">
              <a:rPr lang="ar-SA" smtClean="0"/>
              <a:t>24/07/1445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4BDC-4952-458E-BA77-562A612E8F74}" type="datetime1">
              <a:rPr lang="ar-SA" smtClean="0"/>
              <a:t>24/07/1445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544-DA4E-4FD7-A99B-2869F5A82DBB}" type="datetime1">
              <a:rPr lang="ar-SA" smtClean="0"/>
              <a:t>24/07/1445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C24-602B-4191-BCAD-C02D6CF6B3A8}" type="datetime1">
              <a:rPr lang="ar-SA" smtClean="0"/>
              <a:t>24/07/1445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1F41E7-DB5B-493F-A88E-27585C7631B1}" type="datetime1">
              <a:rPr lang="ar-SA" smtClean="0"/>
              <a:t>24/07/1445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3" name="مربع نص 2"/>
          <p:cNvSpPr txBox="1"/>
          <p:nvPr/>
        </p:nvSpPr>
        <p:spPr>
          <a:xfrm>
            <a:off x="3263034" y="33265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 smtClean="0"/>
              <a:t>AES</a:t>
            </a:r>
            <a:endParaRPr lang="en-US" sz="36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179512" y="1340768"/>
            <a:ext cx="597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Block to state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Ad round key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Sub Byte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Shift rows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Mix columns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2735796" y="26064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smtClean="0"/>
              <a:t>Block to state </a:t>
            </a:r>
            <a:endParaRPr lang="en-US" sz="32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1133618" y="1917076"/>
            <a:ext cx="6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 smtClean="0">
                <a:solidFill>
                  <a:srgbClr val="FF0000"/>
                </a:solidFill>
              </a:rPr>
              <a:t>Text</a:t>
            </a:r>
            <a:r>
              <a:rPr lang="en-US" sz="3200" dirty="0" smtClean="0"/>
              <a:t>       F    R   E    E   G    A    Z    A</a:t>
            </a:r>
            <a:endParaRPr lang="en-US" sz="3200" dirty="0"/>
          </a:p>
        </p:txBody>
      </p:sp>
      <p:sp>
        <p:nvSpPr>
          <p:cNvPr id="5" name="مربع نص 4"/>
          <p:cNvSpPr txBox="1"/>
          <p:nvPr/>
        </p:nvSpPr>
        <p:spPr>
          <a:xfrm>
            <a:off x="1187624" y="2501851"/>
            <a:ext cx="682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 smtClean="0">
                <a:solidFill>
                  <a:srgbClr val="FF0000"/>
                </a:solidFill>
              </a:rPr>
              <a:t>Hex </a:t>
            </a:r>
            <a:r>
              <a:rPr lang="en-US" sz="3200" dirty="0" smtClean="0"/>
              <a:t>     46  52  45  45  47  41  5A  41</a:t>
            </a:r>
            <a:endParaRPr lang="en-US" sz="3200" dirty="0"/>
          </a:p>
        </p:txBody>
      </p:sp>
      <p:sp>
        <p:nvSpPr>
          <p:cNvPr id="7" name="عنصر نائب للتذييل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graphicFrame>
        <p:nvGraphicFramePr>
          <p:cNvPr id="2" name="جدول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20563"/>
              </p:ext>
            </p:extLst>
          </p:nvPr>
        </p:nvGraphicFramePr>
        <p:xfrm>
          <a:off x="1524000" y="357301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3" name="مربع نص 2"/>
          <p:cNvSpPr txBox="1"/>
          <p:nvPr/>
        </p:nvSpPr>
        <p:spPr>
          <a:xfrm>
            <a:off x="3059832" y="33265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smtClean="0"/>
              <a:t>Ad round key </a:t>
            </a:r>
            <a:endParaRPr lang="en-US" sz="32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539552" y="119675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Convert state hex to binary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539552" y="210063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X or </a:t>
            </a:r>
            <a:r>
              <a:rPr lang="en-US" sz="2400" dirty="0">
                <a:solidFill>
                  <a:srgbClr val="FF0000"/>
                </a:solidFill>
              </a:rPr>
              <a:t>key with </a:t>
            </a:r>
            <a:r>
              <a:rPr lang="en-US" sz="2400" dirty="0" smtClean="0">
                <a:solidFill>
                  <a:srgbClr val="FF0000"/>
                </a:solidFill>
              </a:rPr>
              <a:t>state</a:t>
            </a:r>
            <a:r>
              <a:rPr lang="ar-EG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element</a:t>
            </a:r>
            <a:r>
              <a:rPr lang="ar-EG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with </a:t>
            </a:r>
            <a:r>
              <a:rPr lang="en-US" sz="2400" dirty="0">
                <a:solidFill>
                  <a:srgbClr val="FF0000"/>
                </a:solidFill>
              </a:rPr>
              <a:t>element</a:t>
            </a:r>
            <a:r>
              <a:rPr lang="ar-EG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39552" y="163896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Convert key to binary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436096" y="28436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solidFill>
                  <a:srgbClr val="FF0000"/>
                </a:solidFill>
              </a:rPr>
              <a:t>KEY: HEMA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22876" y="2843643"/>
            <a:ext cx="25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solidFill>
                  <a:srgbClr val="FF0000"/>
                </a:solidFill>
              </a:rPr>
              <a:t>STATE: FREE GAZA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جدول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88218"/>
              </p:ext>
            </p:extLst>
          </p:nvPr>
        </p:nvGraphicFramePr>
        <p:xfrm>
          <a:off x="4632176" y="3429000"/>
          <a:ext cx="333603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66801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01001000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01000101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01001101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جدول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3182"/>
              </p:ext>
            </p:extLst>
          </p:nvPr>
        </p:nvGraphicFramePr>
        <p:xfrm>
          <a:off x="1115616" y="3429000"/>
          <a:ext cx="333603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66801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01011010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3" name="مربع نص 2"/>
          <p:cNvSpPr txBox="1"/>
          <p:nvPr/>
        </p:nvSpPr>
        <p:spPr>
          <a:xfrm>
            <a:off x="2007700" y="155336"/>
            <a:ext cx="513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smtClean="0"/>
              <a:t>XOR </a:t>
            </a:r>
            <a:r>
              <a:rPr lang="en-US" sz="3200" dirty="0"/>
              <a:t>element with element 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2772785" y="2333779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solidFill>
                  <a:srgbClr val="FF0000"/>
                </a:solidFill>
              </a:rPr>
              <a:t>XOR</a:t>
            </a:r>
          </a:p>
          <a:p>
            <a:pPr algn="ctr" rtl="0"/>
            <a:r>
              <a:rPr lang="en-US" dirty="0" smtClean="0"/>
              <a:t>01000110</a:t>
            </a:r>
          </a:p>
          <a:p>
            <a:pPr algn="ctr" rtl="0"/>
            <a:r>
              <a:rPr lang="en-US" dirty="0" smtClean="0"/>
              <a:t>01001000</a:t>
            </a:r>
          </a:p>
          <a:p>
            <a:pPr algn="ctr" rtl="0"/>
            <a:r>
              <a:rPr lang="en-US" dirty="0" smtClean="0"/>
              <a:t>-------------</a:t>
            </a:r>
          </a:p>
          <a:p>
            <a:pPr algn="ctr" rtl="0"/>
            <a:r>
              <a:rPr lang="en-US" dirty="0" smtClean="0">
                <a:solidFill>
                  <a:srgbClr val="FF0000"/>
                </a:solidFill>
              </a:rPr>
              <a:t>00001110</a:t>
            </a:r>
          </a:p>
          <a:p>
            <a:pPr algn="ctr" rtl="0"/>
            <a:endParaRPr lang="en-US" dirty="0" smtClean="0"/>
          </a:p>
        </p:txBody>
      </p:sp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88060"/>
              </p:ext>
            </p:extLst>
          </p:nvPr>
        </p:nvGraphicFramePr>
        <p:xfrm>
          <a:off x="5470254" y="836712"/>
          <a:ext cx="333603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66801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01001000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01000101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01001101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57197"/>
              </p:ext>
            </p:extLst>
          </p:nvPr>
        </p:nvGraphicFramePr>
        <p:xfrm>
          <a:off x="467544" y="836712"/>
          <a:ext cx="333603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66801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01011010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جدول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05180"/>
              </p:ext>
            </p:extLst>
          </p:nvPr>
        </p:nvGraphicFramePr>
        <p:xfrm>
          <a:off x="2903984" y="4088105"/>
          <a:ext cx="333603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66801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00001111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00000100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00010111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3" name="مربع نص 2"/>
          <p:cNvSpPr txBox="1"/>
          <p:nvPr/>
        </p:nvSpPr>
        <p:spPr>
          <a:xfrm>
            <a:off x="3252678" y="11663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smtClean="0"/>
              <a:t>Sub Byte </a:t>
            </a:r>
            <a:endParaRPr lang="en-US" sz="3200" dirty="0"/>
          </a:p>
        </p:txBody>
      </p:sp>
      <p:sp>
        <p:nvSpPr>
          <p:cNvPr id="5" name="مربع نص 4"/>
          <p:cNvSpPr txBox="1"/>
          <p:nvPr/>
        </p:nvSpPr>
        <p:spPr>
          <a:xfrm>
            <a:off x="2604606" y="3198167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FF0000"/>
                </a:solidFill>
              </a:rPr>
              <a:t>Convert state binary to hex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98486"/>
              </p:ext>
            </p:extLst>
          </p:nvPr>
        </p:nvGraphicFramePr>
        <p:xfrm>
          <a:off x="2916810" y="980728"/>
          <a:ext cx="333603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66801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00001111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00000100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00010111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25221"/>
              </p:ext>
            </p:extLst>
          </p:nvPr>
        </p:nvGraphicFramePr>
        <p:xfrm>
          <a:off x="2903984" y="3659832"/>
          <a:ext cx="333603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66801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1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pic>
        <p:nvPicPr>
          <p:cNvPr id="1027" name="Picture 3" descr="C:\Users\hema\Desktop\hanoof\A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01" y="1844824"/>
            <a:ext cx="5055198" cy="30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48591"/>
              </p:ext>
            </p:extLst>
          </p:nvPr>
        </p:nvGraphicFramePr>
        <p:xfrm>
          <a:off x="3241825" y="0"/>
          <a:ext cx="26603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75"/>
                <a:gridCol w="1330175"/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26601"/>
              </p:ext>
            </p:extLst>
          </p:nvPr>
        </p:nvGraphicFramePr>
        <p:xfrm>
          <a:off x="2909900" y="4939715"/>
          <a:ext cx="33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/>
                <a:gridCol w="1662100"/>
              </a:tblGrid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3" name="مربع نص 2"/>
          <p:cNvSpPr txBox="1"/>
          <p:nvPr/>
        </p:nvSpPr>
        <p:spPr>
          <a:xfrm>
            <a:off x="2951820" y="36830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smtClean="0"/>
              <a:t>Shift rows </a:t>
            </a:r>
            <a:endParaRPr lang="en-US" sz="3200" dirty="0"/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93525"/>
              </p:ext>
            </p:extLst>
          </p:nvPr>
        </p:nvGraphicFramePr>
        <p:xfrm>
          <a:off x="2909900" y="1196752"/>
          <a:ext cx="33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/>
                <a:gridCol w="1662100"/>
              </a:tblGrid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9401"/>
              </p:ext>
            </p:extLst>
          </p:nvPr>
        </p:nvGraphicFramePr>
        <p:xfrm>
          <a:off x="2924205" y="3429000"/>
          <a:ext cx="33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/>
                <a:gridCol w="1662100"/>
              </a:tblGrid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3" name="مربع نص 2"/>
          <p:cNvSpPr txBox="1"/>
          <p:nvPr/>
        </p:nvSpPr>
        <p:spPr>
          <a:xfrm>
            <a:off x="3491880" y="18864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/>
              <a:t>Mix columns</a:t>
            </a:r>
            <a:endParaRPr lang="en-US" sz="24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2879812" y="660409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02   03   01   01</a:t>
            </a:r>
          </a:p>
          <a:p>
            <a:pPr algn="ctr" rtl="0"/>
            <a:r>
              <a:rPr lang="en-US" dirty="0" smtClean="0"/>
              <a:t>01   02   03   01</a:t>
            </a:r>
          </a:p>
          <a:p>
            <a:pPr algn="ctr" rtl="0"/>
            <a:r>
              <a:rPr lang="en-US" dirty="0" smtClean="0"/>
              <a:t>01   01   02   03</a:t>
            </a:r>
          </a:p>
          <a:p>
            <a:pPr algn="ctr" rtl="0"/>
            <a:r>
              <a:rPr lang="en-US" dirty="0" smtClean="0"/>
              <a:t>03   01   01   02</a:t>
            </a:r>
            <a:endParaRPr lang="en-US" dirty="0"/>
          </a:p>
        </p:txBody>
      </p:sp>
      <p:sp>
        <p:nvSpPr>
          <p:cNvPr id="9" name="مربع نص 8"/>
          <p:cNvSpPr txBox="1"/>
          <p:nvPr/>
        </p:nvSpPr>
        <p:spPr>
          <a:xfrm>
            <a:off x="1767394" y="4653136"/>
            <a:ext cx="560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E1</a:t>
            </a:r>
            <a:r>
              <a:rPr lang="en-US" dirty="0" smtClean="0"/>
              <a:t>=(B1*2) XOR (B2*3) XOR (B3*1) XOR (B4*1)</a:t>
            </a:r>
          </a:p>
          <a:p>
            <a:pPr algn="l" rtl="0"/>
            <a:r>
              <a:rPr lang="en-US" dirty="0" smtClean="0"/>
              <a:t>E2</a:t>
            </a:r>
            <a:r>
              <a:rPr lang="en-US" dirty="0" smtClean="0"/>
              <a:t>=(B1*1) </a:t>
            </a:r>
            <a:r>
              <a:rPr lang="en-US" dirty="0"/>
              <a:t>XOR (</a:t>
            </a:r>
            <a:r>
              <a:rPr lang="en-US" dirty="0" smtClean="0"/>
              <a:t>B2*2) </a:t>
            </a:r>
            <a:r>
              <a:rPr lang="en-US" dirty="0"/>
              <a:t>XOR (</a:t>
            </a:r>
            <a:r>
              <a:rPr lang="en-US" dirty="0" smtClean="0"/>
              <a:t>B3*3) </a:t>
            </a:r>
            <a:r>
              <a:rPr lang="en-US" dirty="0"/>
              <a:t>XOR (B4*1)</a:t>
            </a:r>
          </a:p>
          <a:p>
            <a:pPr algn="l" rtl="0"/>
            <a:r>
              <a:rPr lang="en-US" dirty="0" smtClean="0"/>
              <a:t>E3</a:t>
            </a:r>
            <a:r>
              <a:rPr lang="en-US" dirty="0" smtClean="0"/>
              <a:t>=(B1*1) </a:t>
            </a:r>
            <a:r>
              <a:rPr lang="en-US" dirty="0"/>
              <a:t>XOR (</a:t>
            </a:r>
            <a:r>
              <a:rPr lang="en-US" dirty="0" smtClean="0"/>
              <a:t>B2*1) </a:t>
            </a:r>
            <a:r>
              <a:rPr lang="en-US" dirty="0"/>
              <a:t>XOR (</a:t>
            </a:r>
            <a:r>
              <a:rPr lang="en-US" dirty="0" smtClean="0"/>
              <a:t>B3*2) </a:t>
            </a:r>
            <a:r>
              <a:rPr lang="en-US" dirty="0"/>
              <a:t>XOR (</a:t>
            </a:r>
            <a:r>
              <a:rPr lang="en-US" dirty="0" smtClean="0"/>
              <a:t>B4*3)</a:t>
            </a:r>
            <a:endParaRPr lang="en-US" dirty="0"/>
          </a:p>
          <a:p>
            <a:pPr algn="l" rtl="0"/>
            <a:r>
              <a:rPr lang="en-US" dirty="0" smtClean="0"/>
              <a:t>E4</a:t>
            </a:r>
            <a:r>
              <a:rPr lang="en-US" dirty="0" smtClean="0"/>
              <a:t>=(B1*3) </a:t>
            </a:r>
            <a:r>
              <a:rPr lang="en-US" dirty="0"/>
              <a:t>XOR (</a:t>
            </a:r>
            <a:r>
              <a:rPr lang="en-US" dirty="0" smtClean="0"/>
              <a:t>B2*1) </a:t>
            </a:r>
            <a:r>
              <a:rPr lang="en-US" dirty="0"/>
              <a:t>XOR (B3*1) XOR (</a:t>
            </a:r>
            <a:r>
              <a:rPr lang="en-US" dirty="0" smtClean="0"/>
              <a:t>B4*2)</a:t>
            </a:r>
            <a:endParaRPr lang="en-US" dirty="0"/>
          </a:p>
          <a:p>
            <a:pPr algn="l" rtl="0"/>
            <a:endParaRPr lang="en-US" dirty="0"/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86041"/>
              </p:ext>
            </p:extLst>
          </p:nvPr>
        </p:nvGraphicFramePr>
        <p:xfrm>
          <a:off x="2887705" y="2204864"/>
          <a:ext cx="33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/>
                <a:gridCol w="1662100"/>
              </a:tblGrid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BY:IBRAHIM ABO KILA</a:t>
            </a:r>
            <a:endParaRPr lang="ar-SA"/>
          </a:p>
        </p:txBody>
      </p:sp>
      <p:sp>
        <p:nvSpPr>
          <p:cNvPr id="3" name="مربع نص 2"/>
          <p:cNvSpPr txBox="1"/>
          <p:nvPr/>
        </p:nvSpPr>
        <p:spPr>
          <a:xfrm>
            <a:off x="107504" y="920770"/>
            <a:ext cx="4242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       W0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E1</a:t>
            </a:r>
            <a:r>
              <a:rPr lang="en-US" dirty="0" smtClean="0"/>
              <a:t>   </a:t>
            </a:r>
            <a:r>
              <a:rPr lang="en-US" dirty="0" smtClean="0"/>
              <a:t>76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E2</a:t>
            </a:r>
            <a:r>
              <a:rPr lang="en-US" dirty="0" smtClean="0"/>
              <a:t>   </a:t>
            </a:r>
            <a:r>
              <a:rPr lang="en-US" dirty="0" smtClean="0"/>
              <a:t>F0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E3</a:t>
            </a:r>
            <a:r>
              <a:rPr lang="en-US" dirty="0" smtClean="0"/>
              <a:t>   </a:t>
            </a:r>
            <a:r>
              <a:rPr lang="en-US" dirty="0" smtClean="0"/>
              <a:t>08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E4</a:t>
            </a:r>
            <a:r>
              <a:rPr lang="en-US" dirty="0" smtClean="0"/>
              <a:t>   </a:t>
            </a:r>
            <a:r>
              <a:rPr lang="en-US" dirty="0" smtClean="0"/>
              <a:t>30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4" name="مربع نص 3"/>
          <p:cNvSpPr txBox="1"/>
          <p:nvPr/>
        </p:nvSpPr>
        <p:spPr>
          <a:xfrm>
            <a:off x="1201433" y="92077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02   03   01   01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2303748" y="24210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FF0000"/>
                </a:solidFill>
              </a:rPr>
              <a:t>Convert all to binary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52492"/>
              </p:ext>
            </p:extLst>
          </p:nvPr>
        </p:nvGraphicFramePr>
        <p:xfrm>
          <a:off x="1043608" y="1290103"/>
          <a:ext cx="79208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76*02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F0*02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F0*01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08*01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30*01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11110000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00011011&gt;1B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00001011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01100000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3595"/>
              </p:ext>
            </p:extLst>
          </p:nvPr>
        </p:nvGraphicFramePr>
        <p:xfrm>
          <a:off x="2909900" y="3501008"/>
          <a:ext cx="33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/>
                <a:gridCol w="1662100"/>
              </a:tblGrid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96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ساسية">
  <a:themeElements>
    <a:clrScheme name="أساسية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أساسية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ساسية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345</TotalTime>
  <Words>360</Words>
  <Application>Microsoft Office PowerPoint</Application>
  <PresentationFormat>عرض على الشاشة (3:4)‏</PresentationFormat>
  <Paragraphs>200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أساسية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hema</dc:creator>
  <cp:lastModifiedBy>hema</cp:lastModifiedBy>
  <cp:revision>41</cp:revision>
  <dcterms:created xsi:type="dcterms:W3CDTF">2024-01-12T11:24:32Z</dcterms:created>
  <dcterms:modified xsi:type="dcterms:W3CDTF">2024-02-03T20:27:35Z</dcterms:modified>
</cp:coreProperties>
</file>