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1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A366-1F91-B5CF-E9C8-4168FD144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3E159-0A04-058B-0118-637F8B94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2125-2C78-97F7-D3E8-D93B7B9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C561-44C8-C417-A89B-DC9934C1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8546E-CB3D-D7BA-3E4B-9F1F1F08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3D0B-334F-9647-EFF3-46013912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8D880-97FD-0EF0-2D07-B720B3F8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DC15-1832-29D5-EA0D-B9EB5A8A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D449-B9EF-D50E-902D-F16B4B7D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8092-D8EE-CD52-7DFC-9D625A74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F820B-309A-7455-E66A-FE13EDE09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023CF-495E-AF9F-1CED-03264024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F5E1E-E248-99ED-D83B-377F4FDC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6AAB-D03F-C001-4616-0793CDA9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141C-9A50-9F3F-E3FF-53956116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7001-6B67-5168-C494-14362CDF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0856-9406-5304-6B6F-DD567ECF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5792-54F1-2554-1724-80ABD825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DB48-C55D-F859-B63B-4654CB23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7735-313D-EBAB-A413-7D79E62B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6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7CF8-4022-7A69-0560-33564492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C6F44-95A6-17C1-1B61-B4C6BD40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49EB-00E7-389C-9F5D-6B5B1814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1754-C25D-12AC-E7A4-2B187674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03A1-4E72-067C-6084-E4F27B7A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56AA-8C11-8821-0C17-1E19D03C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56DA-1500-6E4F-EB94-350BBDBE3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CD98F-BC15-250F-844C-DDD2F674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9564-C093-4250-8166-DF6D4BE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5118-D7DF-4BA9-74E3-9B03C1AD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BFA9-1135-B756-2C03-FA56E7EA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BC8E-7EAC-B573-736E-E582B7DD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1887-E625-3F29-4989-D8EEF3CF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06925-A500-AAFD-8446-4C691441D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E8FB1-07A3-AF01-7E2C-B393726F8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60E60-AAF2-00F6-9E08-9CADAE9F5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9B064-56D8-52F1-2B68-A57108C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20CAA-5D23-2450-FB77-C222E551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2938B-593D-89C3-7076-76F38E49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60A8-B646-836C-AA97-FF2D9855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F31E4-F285-16EE-CB25-9FE030E8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C1B59-AE7D-3069-6772-CF0539ED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51E98-CA7F-04E2-9EE3-5462D939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B4F14-FDD1-1C02-18DD-B9D13A05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76BB5-86FB-0D8E-1E0A-96688D19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8CDB5-A1AD-6F8D-AD60-9C81C1E1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9F0A-66A5-C1AD-0679-0AA3A890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B078-1337-7698-420B-5EC7ED79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D018B-943C-3FA3-8646-6E50AA81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79D3-78AA-0EED-E107-1E20D32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1F02-2467-FF50-8885-0CBF42F5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A21C-D484-35B1-9AB4-406CA5A8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FA3F-598E-626F-02A5-49EA9519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7F95D-8D0A-0E11-8A44-C070E2DBC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BAE98-112B-A726-7DF2-F46454DF9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2354-0122-4D69-3477-63843397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57F0-F171-B27C-A367-C3409CF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10FEB-1BD7-4527-F890-FEBB7709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F1C7-5FFB-1792-0E2E-72EAD7D8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9563-DBB9-0B4D-5DFF-DA11BC12B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7A584-1065-7605-E2FD-16AFAAFB9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894D-D404-445E-A3FE-9FB634DAA58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0506-DBCA-2526-50EE-16F8A5A3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519A-E47A-4083-1958-E41840054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7F8A-A278-43BA-9B47-EB9F3FBB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60AF9-3D68-E6A5-5D36-86743150C512}"/>
              </a:ext>
            </a:extLst>
          </p:cNvPr>
          <p:cNvSpPr txBox="1"/>
          <p:nvPr/>
        </p:nvSpPr>
        <p:spPr>
          <a:xfrm>
            <a:off x="3827755" y="213064"/>
            <a:ext cx="4536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DES encryption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9B918-56DE-A191-4D71-9618B036B99A}"/>
              </a:ext>
            </a:extLst>
          </p:cNvPr>
          <p:cNvSpPr txBox="1"/>
          <p:nvPr/>
        </p:nvSpPr>
        <p:spPr>
          <a:xfrm>
            <a:off x="257452" y="1127464"/>
            <a:ext cx="83006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Convert data to binary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</a:rPr>
              <a:t>Initial Permutation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Divide the msg into L,R 64ibt </a:t>
            </a:r>
            <a:r>
              <a:rPr lang="en-US" dirty="0">
                <a:sym typeface="Wingdings" panose="05000000000000000000" pitchFamily="2" charset="2"/>
              </a:rPr>
              <a:t> L=32bit + R=32bit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Expansion </a:t>
            </a:r>
            <a:r>
              <a:rPr lang="en-US" altLang="en-US" sz="1800" dirty="0">
                <a:latin typeface="Times New Roman" panose="02020603050405020304" pitchFamily="18" charset="0"/>
              </a:rPr>
              <a:t>Permutation (R) 32bit </a:t>
            </a:r>
            <a:r>
              <a:rPr lang="en-US" altLang="en-US" sz="1800" dirty="0">
                <a:latin typeface="Times New Roman" panose="02020603050405020304" pitchFamily="18" charset="0"/>
                <a:sym typeface="Wingdings" panose="05000000000000000000" pitchFamily="2" charset="2"/>
              </a:rPr>
              <a:t> 48bit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(R) XOR Key Round 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Substitution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Straight permutation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 XOR 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Final Permutation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466F9-4051-D92A-1F14-0E91393AC526}"/>
              </a:ext>
            </a:extLst>
          </p:cNvPr>
          <p:cNvSpPr txBox="1"/>
          <p:nvPr/>
        </p:nvSpPr>
        <p:spPr>
          <a:xfrm>
            <a:off x="3048740" y="112736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Convert data to binary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2570C-62EC-3DB9-DF3F-B1B32CECB340}"/>
              </a:ext>
            </a:extLst>
          </p:cNvPr>
          <p:cNvSpPr txBox="1"/>
          <p:nvPr/>
        </p:nvSpPr>
        <p:spPr>
          <a:xfrm>
            <a:off x="321075" y="1007187"/>
            <a:ext cx="11745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Freegaza:</a:t>
            </a:r>
            <a:endParaRPr lang="en-US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0110011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0111001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0110010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0110010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0110011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0110000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0111101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0110000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268DD-E959-90A9-24E0-D23DE4F71B46}"/>
              </a:ext>
            </a:extLst>
          </p:cNvPr>
          <p:cNvSpPr txBox="1"/>
          <p:nvPr/>
        </p:nvSpPr>
        <p:spPr>
          <a:xfrm>
            <a:off x="3419381" y="2386920"/>
            <a:ext cx="554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Initial Permutation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8ED82-21FD-458D-078C-7E97D348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78" y="3428027"/>
            <a:ext cx="3181350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E52E6A-CC8E-40A3-C656-7734A0DA7F30}"/>
              </a:ext>
            </a:extLst>
          </p:cNvPr>
          <p:cNvSpPr txBox="1"/>
          <p:nvPr/>
        </p:nvSpPr>
        <p:spPr>
          <a:xfrm>
            <a:off x="1097871" y="5250623"/>
            <a:ext cx="10191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1011101000110100001001011111010101100100101110001101100011010001</a:t>
            </a:r>
          </a:p>
        </p:txBody>
      </p:sp>
    </p:spTree>
    <p:extLst>
      <p:ext uri="{BB962C8B-B14F-4D97-AF65-F5344CB8AC3E}">
        <p14:creationId xmlns:p14="http://schemas.microsoft.com/office/powerpoint/2010/main" val="113814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2DA956-1A50-20A1-2EF8-DC3B26679060}"/>
              </a:ext>
            </a:extLst>
          </p:cNvPr>
          <p:cNvSpPr txBox="1"/>
          <p:nvPr/>
        </p:nvSpPr>
        <p:spPr>
          <a:xfrm>
            <a:off x="3048740" y="77224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Divide the msg into L,R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7CE07-5429-5317-A9A1-5D13F9818B98}"/>
              </a:ext>
            </a:extLst>
          </p:cNvPr>
          <p:cNvSpPr txBox="1"/>
          <p:nvPr/>
        </p:nvSpPr>
        <p:spPr>
          <a:xfrm>
            <a:off x="3115938" y="785110"/>
            <a:ext cx="6098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L=10111010001101000010010111110101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R=01100100101110001101100011010001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0703C-FEF6-3308-9A94-9C702E364597}"/>
              </a:ext>
            </a:extLst>
          </p:cNvPr>
          <p:cNvSpPr txBox="1"/>
          <p:nvPr/>
        </p:nvSpPr>
        <p:spPr>
          <a:xfrm>
            <a:off x="3048740" y="1578651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+mj-lt"/>
              </a:rPr>
              <a:t>Expansion </a:t>
            </a:r>
            <a:r>
              <a:rPr lang="en-US" altLang="en-US" sz="4000" dirty="0">
                <a:solidFill>
                  <a:srgbClr val="FF0000"/>
                </a:solidFill>
                <a:latin typeface="+mj-lt"/>
              </a:rPr>
              <a:t>Permutation</a:t>
            </a:r>
            <a:endParaRPr lang="en-US" altLang="en-US" sz="4000" dirty="0">
              <a:solidFill>
                <a:srgbClr val="FF0000"/>
              </a:solidFill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D7AFB-02F5-5E86-317D-94D4CEE3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89" t="49999" r="10613" b="1490"/>
          <a:stretch/>
        </p:blipFill>
        <p:spPr>
          <a:xfrm>
            <a:off x="2915883" y="2323993"/>
            <a:ext cx="6498454" cy="3326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0F5481-E912-95E5-0C79-577ED64EB487}"/>
              </a:ext>
            </a:extLst>
          </p:cNvPr>
          <p:cNvSpPr txBox="1"/>
          <p:nvPr/>
        </p:nvSpPr>
        <p:spPr>
          <a:xfrm>
            <a:off x="1683735" y="5777508"/>
            <a:ext cx="8824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10110101011011110001001101011001000110010100110</a:t>
            </a:r>
          </a:p>
        </p:txBody>
      </p:sp>
    </p:spTree>
    <p:extLst>
      <p:ext uri="{BB962C8B-B14F-4D97-AF65-F5344CB8AC3E}">
        <p14:creationId xmlns:p14="http://schemas.microsoft.com/office/powerpoint/2010/main" val="398571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D10091-824E-700D-E554-EBC334E3CC85}"/>
              </a:ext>
            </a:extLst>
          </p:cNvPr>
          <p:cNvSpPr txBox="1"/>
          <p:nvPr/>
        </p:nvSpPr>
        <p:spPr>
          <a:xfrm>
            <a:off x="3048740" y="97654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(R) XOR Key Round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D0838-3983-10AC-1C25-427F224F0784}"/>
              </a:ext>
            </a:extLst>
          </p:cNvPr>
          <p:cNvSpPr txBox="1"/>
          <p:nvPr/>
        </p:nvSpPr>
        <p:spPr>
          <a:xfrm>
            <a:off x="-26633" y="13805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971C1-76D9-BDDD-3794-A1E2E750ACAE}"/>
              </a:ext>
            </a:extLst>
          </p:cNvPr>
          <p:cNvSpPr txBox="1"/>
          <p:nvPr/>
        </p:nvSpPr>
        <p:spPr>
          <a:xfrm>
            <a:off x="1657102" y="2417301"/>
            <a:ext cx="88245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010110101011011110001001101011001000110010100110</a:t>
            </a:r>
          </a:p>
          <a:p>
            <a:pPr algn="ctr"/>
            <a:r>
              <a:rPr lang="en-US" sz="2400" dirty="0"/>
              <a:t>101101110111100100110101001010111100110111110010</a:t>
            </a:r>
          </a:p>
          <a:p>
            <a:pPr algn="ctr"/>
            <a:r>
              <a:rPr lang="en-US" sz="2400" dirty="0"/>
              <a:t>-----------------------------------------------------------------------------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111011 011100 111010 111100 100001 110100 100101 010100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1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2ABFB-3C49-B99A-4526-338A605113F3}"/>
              </a:ext>
            </a:extLst>
          </p:cNvPr>
          <p:cNvSpPr txBox="1"/>
          <p:nvPr/>
        </p:nvSpPr>
        <p:spPr>
          <a:xfrm>
            <a:off x="3048740" y="0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Substitution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9AAE3-1316-2FFF-683A-FE1757A94340}"/>
              </a:ext>
            </a:extLst>
          </p:cNvPr>
          <p:cNvSpPr txBox="1"/>
          <p:nvPr/>
        </p:nvSpPr>
        <p:spPr>
          <a:xfrm>
            <a:off x="4880317" y="1415622"/>
            <a:ext cx="2745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00 -&gt; Row 0 (First row)</a:t>
            </a:r>
            <a:endParaRPr lang="ar-EG" dirty="0"/>
          </a:p>
          <a:p>
            <a:r>
              <a:rPr lang="en-US" dirty="0"/>
              <a:t>01 -&gt; Row 1 (Second row) </a:t>
            </a:r>
            <a:endParaRPr lang="ar-EG" dirty="0"/>
          </a:p>
          <a:p>
            <a:r>
              <a:rPr lang="en-US" dirty="0"/>
              <a:t>10 -&gt; Row 2 (Third row) </a:t>
            </a:r>
            <a:endParaRPr lang="ar-EG" dirty="0"/>
          </a:p>
          <a:p>
            <a:r>
              <a:rPr lang="en-US" dirty="0"/>
              <a:t>11 -&gt; Row 3 (Fourth row)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B3F4F-B227-6073-98CB-0DFA4E59AC6B}"/>
              </a:ext>
            </a:extLst>
          </p:cNvPr>
          <p:cNvSpPr txBox="1"/>
          <p:nvPr/>
        </p:nvSpPr>
        <p:spPr>
          <a:xfrm>
            <a:off x="492370" y="577372"/>
            <a:ext cx="11521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1101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1110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1101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1110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0000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1010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0010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1010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1101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ar-EG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C9811-18B5-77AC-ABEC-698B9A017D93}"/>
              </a:ext>
            </a:extLst>
          </p:cNvPr>
          <p:cNvSpPr txBox="1"/>
          <p:nvPr/>
        </p:nvSpPr>
        <p:spPr>
          <a:xfrm>
            <a:off x="3048740" y="587429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1101 0011 0101 1100 1111 1001 1000 1111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13EF2-5ED1-6203-D251-A070FF22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19" y="3316434"/>
            <a:ext cx="5753100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1B158-599E-1BE4-A6A4-15FE76EE6002}"/>
              </a:ext>
            </a:extLst>
          </p:cNvPr>
          <p:cNvSpPr txBox="1"/>
          <p:nvPr/>
        </p:nvSpPr>
        <p:spPr>
          <a:xfrm>
            <a:off x="5050166" y="2735360"/>
            <a:ext cx="226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1101</a:t>
            </a:r>
            <a:r>
              <a:rPr lang="en-US" sz="2400" dirty="0">
                <a:sym typeface="Wingdings" panose="05000000000000000000" pitchFamily="2" charset="2"/>
              </a:rPr>
              <a:t>13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DD0A7-ECE0-51DB-76A8-DC2401CD43A9}"/>
              </a:ext>
            </a:extLst>
          </p:cNvPr>
          <p:cNvSpPr txBox="1"/>
          <p:nvPr/>
        </p:nvSpPr>
        <p:spPr>
          <a:xfrm>
            <a:off x="4880317" y="5293218"/>
            <a:ext cx="226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ym typeface="Wingdings" panose="05000000000000000000" pitchFamily="2" charset="2"/>
              </a:rPr>
              <a:t>131101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92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E46549-6797-18B6-408A-7D51BEC2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178"/>
          <a:stretch/>
        </p:blipFill>
        <p:spPr>
          <a:xfrm>
            <a:off x="1047364" y="2001382"/>
            <a:ext cx="10097272" cy="2855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8D29A2-4E28-F718-8BBE-5495E7F61275}"/>
              </a:ext>
            </a:extLst>
          </p:cNvPr>
          <p:cNvSpPr txBox="1"/>
          <p:nvPr/>
        </p:nvSpPr>
        <p:spPr>
          <a:xfrm>
            <a:off x="3048740" y="254779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Straight permutation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13B9-C390-6F61-C76E-390ACE4B227D}"/>
              </a:ext>
            </a:extLst>
          </p:cNvPr>
          <p:cNvSpPr txBox="1"/>
          <p:nvPr/>
        </p:nvSpPr>
        <p:spPr>
          <a:xfrm>
            <a:off x="3048740" y="129362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01100011010111001111100110001111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0E98E-6591-DE84-800C-1F04779558C5}"/>
              </a:ext>
            </a:extLst>
          </p:cNvPr>
          <p:cNvSpPr txBox="1"/>
          <p:nvPr/>
        </p:nvSpPr>
        <p:spPr>
          <a:xfrm>
            <a:off x="3048740" y="5333541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11010101101010101011001010100011</a:t>
            </a:r>
          </a:p>
        </p:txBody>
      </p:sp>
    </p:spTree>
    <p:extLst>
      <p:ext uri="{BB962C8B-B14F-4D97-AF65-F5344CB8AC3E}">
        <p14:creationId xmlns:p14="http://schemas.microsoft.com/office/powerpoint/2010/main" val="10152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DF778-6819-7056-CE10-5FE54EF750E1}"/>
              </a:ext>
            </a:extLst>
          </p:cNvPr>
          <p:cNvSpPr txBox="1"/>
          <p:nvPr/>
        </p:nvSpPr>
        <p:spPr>
          <a:xfrm>
            <a:off x="3048740" y="0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 XOR 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C849C-5E4B-5364-E435-456493F0D65C}"/>
              </a:ext>
            </a:extLst>
          </p:cNvPr>
          <p:cNvSpPr txBox="1"/>
          <p:nvPr/>
        </p:nvSpPr>
        <p:spPr>
          <a:xfrm>
            <a:off x="3124815" y="2113061"/>
            <a:ext cx="60983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11010101101010101011001010100011</a:t>
            </a:r>
            <a:endParaRPr lang="ar-EG" sz="2400" dirty="0">
              <a:solidFill>
                <a:schemeClr val="accent1"/>
              </a:solidFill>
            </a:endParaRPr>
          </a:p>
          <a:p>
            <a:pPr algn="ctr"/>
            <a:r>
              <a:rPr lang="en-US" sz="2400" dirty="0"/>
              <a:t>10111010001101000010010111110101</a:t>
            </a:r>
          </a:p>
          <a:p>
            <a:pPr algn="ctr"/>
            <a:r>
              <a:rPr lang="en-US" sz="2400" dirty="0"/>
              <a:t>-----------------------------------------------------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01101111100111101001011111010110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10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55A58-A879-B234-CC70-BB3EDC06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6"/>
          <a:stretch/>
        </p:blipFill>
        <p:spPr>
          <a:xfrm>
            <a:off x="3993040" y="2938509"/>
            <a:ext cx="5228948" cy="2352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8EC08-5922-1890-09AC-61634E8B38BA}"/>
              </a:ext>
            </a:extLst>
          </p:cNvPr>
          <p:cNvSpPr txBox="1"/>
          <p:nvPr/>
        </p:nvSpPr>
        <p:spPr>
          <a:xfrm>
            <a:off x="3562166" y="0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solidFill>
                  <a:srgbClr val="FF0000"/>
                </a:solidFill>
              </a:rPr>
              <a:t>Final Permutation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5E3F2-B4C6-04F7-7AC5-D2D62CEB3D56}"/>
              </a:ext>
            </a:extLst>
          </p:cNvPr>
          <p:cNvSpPr txBox="1"/>
          <p:nvPr/>
        </p:nvSpPr>
        <p:spPr>
          <a:xfrm>
            <a:off x="3558342" y="1223033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/>
              <a:t>Final Permutation</a:t>
            </a:r>
            <a:r>
              <a:rPr lang="en-US" sz="2400" dirty="0"/>
              <a:t> is applied only after all the rounds have been completed, not on the output after just one round.</a:t>
            </a:r>
          </a:p>
        </p:txBody>
      </p:sp>
    </p:spTree>
    <p:extLst>
      <p:ext uri="{BB962C8B-B14F-4D97-AF65-F5344CB8AC3E}">
        <p14:creationId xmlns:p14="http://schemas.microsoft.com/office/powerpoint/2010/main" val="385523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191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ابراهيم ابوكيله</dc:creator>
  <cp:lastModifiedBy>ابراهيم ابوكيله</cp:lastModifiedBy>
  <cp:revision>15</cp:revision>
  <dcterms:created xsi:type="dcterms:W3CDTF">2024-11-05T09:14:02Z</dcterms:created>
  <dcterms:modified xsi:type="dcterms:W3CDTF">2024-11-06T17:28:40Z</dcterms:modified>
</cp:coreProperties>
</file>