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type="screen16x9" cy="6858000" cx="12192000"/>
  <p:notesSz cx="12192000" cy="6858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104860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-5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abc" TargetMode="External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/>
          <p:nvPr/>
        </p:nvSpPr>
        <p:spPr>
          <a:xfrm>
            <a:off x="5409597" y="2067305"/>
            <a:ext cx="4244918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lang="en-US" smtClean="0">
                <a:latin typeface="Trebuchet MS"/>
                <a:cs typeface="Trebuchet MS"/>
              </a:rPr>
              <a:t>M</a:t>
            </a:r>
            <a:r>
              <a:rPr dirty="0" sz="4400" lang="en-US" smtClean="0">
                <a:latin typeface="Trebuchet MS"/>
                <a:cs typeface="Trebuchet MS"/>
              </a:rPr>
              <a:t>.</a:t>
            </a:r>
            <a:r>
              <a:rPr dirty="0" sz="4400" lang="en-US" smtClean="0">
                <a:latin typeface="Trebuchet MS"/>
                <a:cs typeface="Trebuchet MS"/>
              </a:rPr>
              <a:t>S</a:t>
            </a:r>
            <a:r>
              <a:rPr dirty="0" sz="4400" lang="en-US" smtClean="0">
                <a:latin typeface="Trebuchet MS"/>
                <a:cs typeface="Trebuchet MS"/>
              </a:rPr>
              <a:t>.</a:t>
            </a:r>
            <a:r>
              <a:rPr dirty="0" sz="4400" lang="en-US" smtClean="0">
                <a:latin typeface="Trebuchet MS"/>
                <a:cs typeface="Trebuchet MS"/>
              </a:rPr>
              <a:t>H</a:t>
            </a:r>
            <a:r>
              <a:rPr dirty="0" sz="4400" lang="en-US" smtClean="0">
                <a:latin typeface="Trebuchet MS"/>
                <a:cs typeface="Trebuchet MS"/>
              </a:rPr>
              <a:t>e</a:t>
            </a:r>
            <a:r>
              <a:rPr dirty="0" sz="4400" lang="en-US" smtClean="0">
                <a:latin typeface="Trebuchet MS"/>
                <a:cs typeface="Trebuchet MS"/>
              </a:rPr>
              <a:t>m</a:t>
            </a:r>
            <a:r>
              <a:rPr dirty="0" sz="4400" lang="en-US" smtClean="0">
                <a:latin typeface="Trebuchet MS"/>
                <a:cs typeface="Trebuchet MS"/>
              </a:rPr>
              <a:t>a</a:t>
            </a:r>
            <a:r>
              <a:rPr dirty="0" sz="4400" lang="en-US" smtClean="0">
                <a:latin typeface="Trebuchet MS"/>
                <a:cs typeface="Trebuchet MS"/>
              </a:rPr>
              <a:t>p</a:t>
            </a:r>
            <a:r>
              <a:rPr dirty="0" sz="4400" lang="en-US" smtClean="0">
                <a:latin typeface="Trebuchet MS"/>
                <a:cs typeface="Trebuchet MS"/>
              </a:rPr>
              <a:t>r</a:t>
            </a:r>
            <a:r>
              <a:rPr dirty="0" sz="4400" lang="en-US" smtClean="0">
                <a:latin typeface="Trebuchet MS"/>
                <a:cs typeface="Trebuchet MS"/>
              </a:rPr>
              <a:t>i</a:t>
            </a:r>
            <a:r>
              <a:rPr dirty="0" sz="4400" lang="en-US" smtClean="0">
                <a:latin typeface="Trebuchet MS"/>
                <a:cs typeface="Trebuchet MS"/>
              </a:rPr>
              <a:t>y</a:t>
            </a:r>
            <a:r>
              <a:rPr dirty="0" sz="4400" lang="en-US" smtClean="0">
                <a:latin typeface="Trebuchet MS"/>
                <a:cs typeface="Trebuchet MS"/>
              </a:rPr>
              <a:t>a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048601" name="object 8"/>
          <p:cNvSpPr txBox="1"/>
          <p:nvPr/>
        </p:nvSpPr>
        <p:spPr>
          <a:xfrm>
            <a:off x="6484620" y="2821622"/>
            <a:ext cx="1859280" cy="3556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b="1" dirty="0" sz="2400" spc="-4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b="1" dirty="0" sz="2400" spc="-1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2" name="object 10"/>
          <p:cNvSpPr txBox="1"/>
          <p:nvPr/>
        </p:nvSpPr>
        <p:spPr>
          <a:xfrm>
            <a:off x="739775" y="6473337"/>
            <a:ext cx="1798955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686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dirty="0" spc="-60"/>
              <a:t>RESULTS</a:t>
            </a:r>
          </a:p>
        </p:txBody>
      </p:sp>
      <p:sp>
        <p:nvSpPr>
          <p:cNvPr id="1048690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dirty="0" spc="-25"/>
          </a:p>
        </p:txBody>
      </p:sp>
      <p:sp>
        <p:nvSpPr>
          <p:cNvPr id="1048691" name="object 8"/>
          <p:cNvSpPr txBox="1"/>
          <p:nvPr/>
        </p:nvSpPr>
        <p:spPr>
          <a:xfrm>
            <a:off x="683259" y="6111875"/>
            <a:ext cx="1230630" cy="295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u="sng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Demo</a:t>
            </a:r>
            <a:r>
              <a:rPr dirty="0" sz="2000" spc="10" u="sng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dirty="0" sz="2000" spc="-20" u="sng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48692" name="TextBox 9"/>
          <p:cNvSpPr txBox="1"/>
          <p:nvPr/>
        </p:nvSpPr>
        <p:spPr>
          <a:xfrm>
            <a:off x="914400" y="1752600"/>
            <a:ext cx="8534400" cy="2377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itchFamily="2" charset="2"/>
              <a:buChar char="Ø"/>
            </a:pPr>
            <a:r>
              <a:rPr dirty="0" sz="3200" lang="en-US" smtClean="0"/>
              <a:t> Presentation of key findings and outcomes.</a:t>
            </a:r>
          </a:p>
          <a:p>
            <a:pPr>
              <a:buFont typeface="Wingdings" pitchFamily="2" charset="2"/>
              <a:buChar char="Ø"/>
            </a:pPr>
            <a:endParaRPr dirty="0" sz="3200" lang="en-US"/>
          </a:p>
          <a:p>
            <a:pPr>
              <a:buFont typeface="Wingdings" pitchFamily="2" charset="2"/>
              <a:buChar char="Ø"/>
            </a:pPr>
            <a:r>
              <a:rPr dirty="0" sz="3200" lang="en-US" smtClean="0"/>
              <a:t> Performance metrics of the predictive model.</a:t>
            </a:r>
          </a:p>
          <a:p>
            <a:pPr>
              <a:buFont typeface="Wingdings" pitchFamily="2" charset="2"/>
              <a:buChar char="Ø"/>
            </a:pPr>
            <a:endParaRPr dirty="0" sz="3200" lang="en-US"/>
          </a:p>
          <a:p>
            <a:pPr>
              <a:buFont typeface="Wingdings" pitchFamily="2" charset="2"/>
              <a:buChar char="Ø"/>
            </a:pPr>
            <a:r>
              <a:rPr dirty="0" sz="3200" lang="en-US" smtClean="0"/>
              <a:t> Comparison with existing methods or benchmarks.</a:t>
            </a:r>
            <a:endParaRPr dirty="0" sz="32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1000696" y="2763678"/>
            <a:ext cx="9764395" cy="1654492"/>
          </a:xfrm>
          <a:prstGeom prst="rect"/>
        </p:spPr>
        <p:txBody>
          <a:bodyPr bIns="0" lIns="0" rIns="0" rtlCol="0" tIns="460692" vert="horz" wrap="square">
            <a:spAutoFit/>
          </a:bodyPr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 sz="4250" lang="en-US" smtClean="0"/>
              <a:t>Credit Card Default </a:t>
            </a:r>
            <a:r>
              <a:rPr dirty="0" sz="4250" lang="en-US" smtClean="0"/>
              <a:t>Prediction Default payments in Taiwan </a:t>
            </a:r>
            <a:endParaRPr sz="4250"/>
          </a:p>
        </p:txBody>
      </p:sp>
      <p:grpSp>
        <p:nvGrpSpPr>
          <p:cNvPr id="2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3" name="object 21"/>
          <p:cNvSpPr txBox="1"/>
          <p:nvPr/>
        </p:nvSpPr>
        <p:spPr>
          <a:xfrm>
            <a:off x="739775" y="6473337"/>
            <a:ext cx="1798955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5" name="object 3"/>
          <p:cNvGrpSpPr/>
          <p:nvPr/>
        </p:nvGrpSpPr>
        <p:grpSpPr>
          <a:xfrm>
            <a:off x="6476999" y="0"/>
            <a:ext cx="571982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46379"/>
          </a:xfrm>
          <a:prstGeom prst="rect"/>
        </p:spPr>
        <p:txBody>
          <a:bodyPr bIns="0" lIns="0" rIns="0" rtlCol="0" tIns="73279" vert="horz" wrap="square">
            <a:spAutoFit/>
          </a:bodyPr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smtClean="0"/>
              <a:t>AGENDA</a:t>
            </a:r>
            <a:endParaRPr dirty="0" spc="-10"/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-50"/>
          </a:p>
        </p:txBody>
      </p:sp>
      <p:sp>
        <p:nvSpPr>
          <p:cNvPr id="1048641" name="TextBox 22"/>
          <p:cNvSpPr txBox="1"/>
          <p:nvPr/>
        </p:nvSpPr>
        <p:spPr>
          <a:xfrm>
            <a:off x="2133600" y="1676400"/>
            <a:ext cx="6400800" cy="3749041"/>
          </a:xfrm>
          <a:prstGeom prst="rect"/>
          <a:noFill/>
        </p:spPr>
        <p:txBody>
          <a:bodyPr rtlCol="0" wrap="square">
            <a:spAutoFit/>
          </a:bodyPr>
          <a:p>
            <a:pPr algn="l" indent="-514350" marL="514350">
              <a:buFont typeface="Wingdings" pitchFamily="2" charset="2"/>
              <a:buChar char="Ø"/>
            </a:pPr>
            <a:r>
              <a:rPr dirty="0" sz="3200" lang="en-US" smtClean="0"/>
              <a:t>Introduction </a:t>
            </a:r>
          </a:p>
          <a:p>
            <a:pPr algn="l">
              <a:buFont typeface="Wingdings" pitchFamily="2" charset="2"/>
              <a:buChar char="Ø"/>
            </a:pPr>
            <a:r>
              <a:rPr dirty="0" sz="3200" lang="en-US" smtClean="0"/>
              <a:t>Problem Statement</a:t>
            </a:r>
          </a:p>
          <a:p>
            <a:pPr algn="l">
              <a:buFont typeface="Wingdings" pitchFamily="2" charset="2"/>
              <a:buChar char="Ø"/>
            </a:pPr>
            <a:r>
              <a:rPr dirty="0" sz="3200" lang="en-US" smtClean="0"/>
              <a:t>Project Overview</a:t>
            </a:r>
          </a:p>
          <a:p>
            <a:pPr algn="l">
              <a:buFont typeface="Wingdings" pitchFamily="2" charset="2"/>
              <a:buChar char="Ø"/>
            </a:pPr>
            <a:r>
              <a:rPr dirty="0" sz="3200" lang="en-US" smtClean="0"/>
              <a:t> End Users</a:t>
            </a:r>
          </a:p>
          <a:p>
            <a:pPr algn="l">
              <a:buFont typeface="Wingdings" pitchFamily="2" charset="2"/>
              <a:buChar char="Ø"/>
            </a:pPr>
            <a:r>
              <a:rPr dirty="0" sz="3200" lang="en-US" smtClean="0"/>
              <a:t> Solution and Value Proposition</a:t>
            </a:r>
          </a:p>
          <a:p>
            <a:pPr algn="l">
              <a:buFont typeface="Wingdings" pitchFamily="2" charset="2"/>
              <a:buChar char="Ø"/>
            </a:pPr>
            <a:r>
              <a:rPr dirty="0" sz="3200" lang="en-US"/>
              <a:t> </a:t>
            </a:r>
            <a:r>
              <a:rPr dirty="0" sz="3200" lang="en-US" smtClean="0"/>
              <a:t>Wow Factor</a:t>
            </a:r>
          </a:p>
          <a:p>
            <a:pPr algn="l">
              <a:buFont typeface="Wingdings" pitchFamily="2" charset="2"/>
              <a:buChar char="Ø"/>
            </a:pPr>
            <a:r>
              <a:rPr dirty="0" sz="3200" lang="en-US" smtClean="0"/>
              <a:t>Modeling Approach</a:t>
            </a:r>
          </a:p>
          <a:p>
            <a:pPr algn="l">
              <a:buFont typeface="Wingdings" pitchFamily="2" charset="2"/>
              <a:buChar char="Ø"/>
            </a:pPr>
            <a:r>
              <a:rPr dirty="0" sz="3200" lang="en-US" smtClean="0"/>
              <a:t> Results- 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1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10"/>
              <a:t>PROBLEM</a:t>
            </a:r>
            <a:r>
              <a:rPr dirty="0" sz="4250"/>
              <a:t>	</a:t>
            </a:r>
            <a:r>
              <a:rPr dirty="0" sz="4250" spc="-75"/>
              <a:t>STATEMENT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object 9"/>
          <p:cNvSpPr txBox="1"/>
          <p:nvPr/>
        </p:nvSpPr>
        <p:spPr>
          <a:xfrm>
            <a:off x="739775" y="6473337"/>
            <a:ext cx="1798955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-50"/>
          </a:p>
        </p:txBody>
      </p:sp>
      <p:sp>
        <p:nvSpPr>
          <p:cNvPr id="1048648" name="TextBox 10"/>
          <p:cNvSpPr txBox="1"/>
          <p:nvPr/>
        </p:nvSpPr>
        <p:spPr>
          <a:xfrm>
            <a:off x="609600" y="2286000"/>
            <a:ext cx="7391400" cy="2377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itchFamily="2" charset="2"/>
              <a:buChar char="Ø"/>
            </a:pPr>
            <a:r>
              <a:rPr dirty="0" sz="3200" lang="en-US" smtClean="0"/>
              <a:t>  Description of the problem: High default rates in credit card payments in Taiwan.</a:t>
            </a:r>
          </a:p>
          <a:p>
            <a:pPr>
              <a:buFont typeface="Wingdings" pitchFamily="2" charset="2"/>
              <a:buChar char="Ø"/>
            </a:pPr>
            <a:endParaRPr dirty="0" sz="3200" lang="en-US" smtClean="0"/>
          </a:p>
          <a:p>
            <a:pPr>
              <a:buFont typeface="Wingdings" pitchFamily="2" charset="2"/>
              <a:buChar char="Ø"/>
            </a:pPr>
            <a:r>
              <a:rPr dirty="0" sz="3200" lang="en-US"/>
              <a:t> </a:t>
            </a:r>
            <a:r>
              <a:rPr dirty="0" sz="3200" lang="en-US" smtClean="0"/>
              <a:t> Impact of the problem on financial institutions and customers.</a:t>
            </a:r>
            <a:endParaRPr dirty="0" sz="32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1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3505"/>
              </a:tabLst>
            </a:pPr>
            <a:r>
              <a:rPr dirty="0" sz="4250" spc="-10"/>
              <a:t>PROJECT</a:t>
            </a:r>
            <a:r>
              <a:rPr dirty="0" sz="4250"/>
              <a:t>	</a:t>
            </a:r>
            <a:r>
              <a:rPr dirty="0" sz="4250" spc="-1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9"/>
          <p:cNvSpPr txBox="1"/>
          <p:nvPr/>
        </p:nvSpPr>
        <p:spPr>
          <a:xfrm>
            <a:off x="739775" y="6473337"/>
            <a:ext cx="1798955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-50"/>
          </a:p>
        </p:txBody>
      </p:sp>
      <p:sp>
        <p:nvSpPr>
          <p:cNvPr id="1048655" name="TextBox 10"/>
          <p:cNvSpPr txBox="1"/>
          <p:nvPr/>
        </p:nvSpPr>
        <p:spPr>
          <a:xfrm>
            <a:off x="685800" y="2286000"/>
            <a:ext cx="8610600" cy="23774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itchFamily="2" charset="2"/>
              <a:buChar char="Ø"/>
            </a:pPr>
            <a:r>
              <a:rPr dirty="0" sz="3200" lang="en-US" smtClean="0"/>
              <a:t>  Objective of the project: To predict credit card default payments accurately.</a:t>
            </a:r>
          </a:p>
          <a:p>
            <a:pPr>
              <a:buFont typeface="Wingdings" pitchFamily="2" charset="2"/>
              <a:buChar char="Ø"/>
            </a:pPr>
            <a:endParaRPr dirty="0" sz="3200" lang="en-US" smtClean="0"/>
          </a:p>
          <a:p>
            <a:pPr>
              <a:buFont typeface="Wingdings" pitchFamily="2" charset="2"/>
              <a:buChar char="Ø"/>
            </a:pPr>
            <a:r>
              <a:rPr dirty="0" sz="3200" lang="en-US"/>
              <a:t> </a:t>
            </a:r>
            <a:r>
              <a:rPr dirty="0" sz="3200" lang="en-US" smtClean="0"/>
              <a:t> Methodology: Using machine learning techniques to analyze customer data.</a:t>
            </a:r>
            <a:endParaRPr dirty="0" sz="32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80058"/>
          </a:xfrm>
          <a:prstGeom prst="rect"/>
        </p:spPr>
        <p:txBody>
          <a:bodyPr bIns="0" lIns="0" rIns="0" rtlCol="0" tIns="522858" vert="horz" wrap="square">
            <a:spAutoFit/>
          </a:bodyPr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dirty="0" sz="3200"/>
              <a:t>WHO</a:t>
            </a:r>
            <a:r>
              <a:rPr dirty="0" sz="3200" spc="-245"/>
              <a:t> </a:t>
            </a:r>
            <a:r>
              <a:rPr dirty="0" sz="3200"/>
              <a:t>ARE</a:t>
            </a:r>
            <a:r>
              <a:rPr dirty="0" sz="3200" spc="-70"/>
              <a:t> </a:t>
            </a:r>
            <a:r>
              <a:rPr dirty="0" sz="3200"/>
              <a:t>THE</a:t>
            </a:r>
            <a:r>
              <a:rPr dirty="0" sz="3200" spc="-55"/>
              <a:t> </a:t>
            </a:r>
            <a:r>
              <a:rPr dirty="0" sz="3200"/>
              <a:t>END</a:t>
            </a:r>
            <a:r>
              <a:rPr dirty="0" sz="3200" spc="-70"/>
              <a:t> </a:t>
            </a:r>
            <a:r>
              <a:rPr dirty="0" sz="3200" spc="-10"/>
              <a:t>USERS?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7"/>
          <p:cNvSpPr txBox="1"/>
          <p:nvPr/>
        </p:nvSpPr>
        <p:spPr>
          <a:xfrm>
            <a:off x="739775" y="6473337"/>
            <a:ext cx="1798955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-50"/>
          </a:p>
        </p:txBody>
      </p:sp>
      <p:sp>
        <p:nvSpPr>
          <p:cNvPr id="1048662" name="TextBox 8"/>
          <p:cNvSpPr txBox="1"/>
          <p:nvPr/>
        </p:nvSpPr>
        <p:spPr>
          <a:xfrm>
            <a:off x="762000" y="2438400"/>
            <a:ext cx="9677400" cy="28346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itchFamily="2" charset="2"/>
              <a:buChar char="Ø"/>
            </a:pPr>
            <a:r>
              <a:rPr dirty="0" sz="3200" lang="en-US" smtClean="0"/>
              <a:t> Financial institutions offering credit cards in Taiwan.</a:t>
            </a:r>
          </a:p>
          <a:p>
            <a:pPr>
              <a:buFont typeface="Wingdings" pitchFamily="2" charset="2"/>
              <a:buChar char="Ø"/>
            </a:pPr>
            <a:endParaRPr dirty="0" sz="3200" lang="en-US" smtClean="0"/>
          </a:p>
          <a:p>
            <a:pPr>
              <a:buFont typeface="Wingdings" pitchFamily="2" charset="2"/>
              <a:buChar char="Ø"/>
            </a:pPr>
            <a:r>
              <a:rPr dirty="0" sz="3200" lang="en-US" smtClean="0"/>
              <a:t> Risk management departments.</a:t>
            </a:r>
          </a:p>
          <a:p>
            <a:pPr>
              <a:buFont typeface="Wingdings" pitchFamily="2" charset="2"/>
              <a:buChar char="Ø"/>
            </a:pPr>
            <a:endParaRPr dirty="0" sz="3200" lang="en-US" smtClean="0"/>
          </a:p>
          <a:p>
            <a:pPr>
              <a:buFont typeface="Wingdings" pitchFamily="2" charset="2"/>
              <a:buChar char="Ø"/>
            </a:pPr>
            <a:r>
              <a:rPr dirty="0" sz="3200" lang="en-US" smtClean="0"/>
              <a:t> Decision-makers responsible for approving credit card applications.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06475"/>
          </a:xfrm>
          <a:prstGeom prst="rect"/>
        </p:spPr>
        <p:txBody>
          <a:bodyPr bIns="0" lIns="0" rIns="0" rtlCol="0" tIns="48577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YOUR</a:t>
            </a:r>
            <a:r>
              <a:rPr dirty="0" sz="3600" spc="-95"/>
              <a:t> </a:t>
            </a:r>
            <a:r>
              <a:rPr dirty="0" sz="3600" spc="-10"/>
              <a:t>SOLUTION</a:t>
            </a:r>
            <a:r>
              <a:rPr dirty="0" sz="3600" spc="-345"/>
              <a:t> </a:t>
            </a:r>
            <a:r>
              <a:rPr dirty="0" sz="3600"/>
              <a:t>AND</a:t>
            </a:r>
            <a:r>
              <a:rPr dirty="0" sz="3600" spc="-20"/>
              <a:t> </a:t>
            </a:r>
            <a:r>
              <a:rPr dirty="0" sz="3600"/>
              <a:t>ITS </a:t>
            </a:r>
            <a:r>
              <a:rPr dirty="0" sz="3600" spc="-20"/>
              <a:t>VALUE</a:t>
            </a:r>
            <a:r>
              <a:rPr dirty="0" sz="3600" spc="-120"/>
              <a:t> </a:t>
            </a:r>
            <a:r>
              <a:rPr dirty="0" sz="3600" spc="-10"/>
              <a:t>PROPOSITION</a:t>
            </a:r>
            <a:endParaRPr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8"/>
          <p:cNvSpPr txBox="1"/>
          <p:nvPr/>
        </p:nvSpPr>
        <p:spPr>
          <a:xfrm>
            <a:off x="739775" y="6473337"/>
            <a:ext cx="1798955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pPr marL="1143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-50"/>
          </a:p>
        </p:txBody>
      </p:sp>
      <p:sp>
        <p:nvSpPr>
          <p:cNvPr id="1048669" name="TextBox 9"/>
          <p:cNvSpPr txBox="1"/>
          <p:nvPr/>
        </p:nvSpPr>
        <p:spPr>
          <a:xfrm>
            <a:off x="2819400" y="1828800"/>
            <a:ext cx="8153400" cy="32918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itchFamily="2" charset="2"/>
              <a:buChar char="Ø"/>
            </a:pPr>
            <a:r>
              <a:rPr dirty="0" sz="3200" lang="en-US" smtClean="0"/>
              <a:t> Solution: Developing a predictive model to assess the probability of default for each customer.</a:t>
            </a:r>
          </a:p>
          <a:p>
            <a:pPr>
              <a:buFont typeface="Wingdings" pitchFamily="2" charset="2"/>
              <a:buChar char="Ø"/>
            </a:pPr>
            <a:endParaRPr dirty="0" sz="3200" lang="en-US" smtClean="0"/>
          </a:p>
          <a:p>
            <a:pPr>
              <a:buFont typeface="Wingdings" pitchFamily="2" charset="2"/>
              <a:buChar char="Ø"/>
            </a:pPr>
            <a:r>
              <a:rPr dirty="0" sz="3200" lang="en-US" smtClean="0"/>
              <a:t> Value Proposition: Enhancing risk management strategies, reducing financial losses, and improving customer satisfaction.</a:t>
            </a:r>
            <a:endParaRPr dirty="0" sz="32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82904"/>
          </a:xfrm>
          <a:prstGeom prst="rect"/>
        </p:spPr>
        <p:txBody>
          <a:bodyPr bIns="0" lIns="0" rIns="0" rtlCol="0" tIns="286004" vert="horz" wrap="square">
            <a:spAutoFit/>
          </a:bodyPr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THE</a:t>
            </a:r>
            <a:r>
              <a:rPr dirty="0" sz="4250" spc="20"/>
              <a:t> </a:t>
            </a:r>
            <a:r>
              <a:rPr dirty="0" sz="4250"/>
              <a:t>WOW</a:t>
            </a:r>
            <a:r>
              <a:rPr dirty="0" sz="4250" spc="90"/>
              <a:t> </a:t>
            </a:r>
            <a:r>
              <a:rPr dirty="0" sz="4250"/>
              <a:t>IN YOUR </a:t>
            </a:r>
            <a:r>
              <a:rPr dirty="0" sz="4250" spc="-10"/>
              <a:t>SOLUTION</a:t>
            </a:r>
            <a:endParaRPr sz="4250"/>
          </a:p>
        </p:txBody>
      </p:sp>
      <p:sp>
        <p:nvSpPr>
          <p:cNvPr id="1048675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dirty="0" spc="-25"/>
          </a:p>
        </p:txBody>
      </p:sp>
      <p:sp>
        <p:nvSpPr>
          <p:cNvPr id="1048676" name="TextBox 8"/>
          <p:cNvSpPr txBox="1"/>
          <p:nvPr/>
        </p:nvSpPr>
        <p:spPr>
          <a:xfrm>
            <a:off x="2209800" y="2057400"/>
            <a:ext cx="8763000" cy="23774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itchFamily="2" charset="2"/>
              <a:buChar char="Ø"/>
            </a:pPr>
            <a:r>
              <a:rPr dirty="0" sz="3200" lang="en-US" smtClean="0"/>
              <a:t> Highlight the unique features or advantages of your solution.</a:t>
            </a:r>
          </a:p>
          <a:p>
            <a:pPr>
              <a:buFont typeface="Wingdings" pitchFamily="2" charset="2"/>
              <a:buChar char="Ø"/>
            </a:pPr>
            <a:endParaRPr dirty="0" sz="3200" lang="en-US"/>
          </a:p>
          <a:p>
            <a:pPr>
              <a:buFont typeface="Wingdings" pitchFamily="2" charset="2"/>
              <a:buChar char="Ø"/>
            </a:pPr>
            <a:r>
              <a:rPr dirty="0" sz="3200" lang="en-US" smtClean="0"/>
              <a:t> Example: Real-time monitoring, customizable risk thresholds, interpretability of results</a:t>
            </a:r>
            <a:endParaRPr dirty="0" sz="32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/>
          <p:nvPr/>
        </p:nvSpPr>
        <p:spPr>
          <a:xfrm>
            <a:off x="739775" y="1367853"/>
            <a:ext cx="2812415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latin typeface="Trebuchet MS"/>
                <a:cs typeface="Trebuchet MS"/>
              </a:rPr>
              <a:t>Teams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cam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add</a:t>
            </a:r>
            <a:r>
              <a:rPr dirty="0" sz="1800" spc="-1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48682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dirty="0" spc="-25"/>
          </a:p>
        </p:txBody>
      </p:sp>
      <p:sp>
        <p:nvSpPr>
          <p:cNvPr id="1048683" name="object 8"/>
          <p:cNvSpPr txBox="1">
            <a:spLocks noGrp="1"/>
          </p:cNvSpPr>
          <p:nvPr>
            <p:ph type="ctrTitle"/>
          </p:nvPr>
        </p:nvSpPr>
        <p:spPr>
          <a:xfrm>
            <a:off x="739775" y="291147"/>
            <a:ext cx="3304540" cy="686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MODELLING</a:t>
            </a:r>
          </a:p>
        </p:txBody>
      </p:sp>
      <p:sp>
        <p:nvSpPr>
          <p:cNvPr id="1048684" name="TextBox 9"/>
          <p:cNvSpPr txBox="1"/>
          <p:nvPr/>
        </p:nvSpPr>
        <p:spPr>
          <a:xfrm>
            <a:off x="1676400" y="2362200"/>
            <a:ext cx="7467600" cy="32918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itchFamily="2" charset="2"/>
              <a:buChar char="Ø"/>
            </a:pPr>
            <a:r>
              <a:rPr dirty="0" sz="3200" lang="en-US" smtClean="0"/>
              <a:t> Description of the machine learning algorithms used.</a:t>
            </a:r>
          </a:p>
          <a:p>
            <a:pPr>
              <a:buFont typeface="Wingdings" pitchFamily="2" charset="2"/>
              <a:buChar char="Ø"/>
            </a:pPr>
            <a:endParaRPr dirty="0" sz="3200" lang="en-US" smtClean="0"/>
          </a:p>
          <a:p>
            <a:pPr>
              <a:buFont typeface="Wingdings" pitchFamily="2" charset="2"/>
              <a:buChar char="Ø"/>
            </a:pPr>
            <a:r>
              <a:rPr dirty="0" sz="3200" lang="en-US" smtClean="0"/>
              <a:t> Data preprocessing techniques.</a:t>
            </a:r>
          </a:p>
          <a:p>
            <a:pPr>
              <a:buFont typeface="Wingdings" pitchFamily="2" charset="2"/>
              <a:buChar char="Ø"/>
            </a:pPr>
            <a:endParaRPr dirty="0" sz="3200" lang="en-US" smtClean="0"/>
          </a:p>
          <a:p>
            <a:pPr>
              <a:buFont typeface="Wingdings" pitchFamily="2" charset="2"/>
              <a:buChar char="Ø"/>
            </a:pPr>
            <a:r>
              <a:rPr dirty="0" sz="3200" lang="en-US" smtClean="0"/>
              <a:t> Model evaluation metrics (e.g., accuracy, K-S chart).</a:t>
            </a:r>
            <a:endParaRPr dirty="0" sz="32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STUDENT</dc:creator>
  <cp:lastModifiedBy>STUDENT</cp:lastModifiedBy>
  <dcterms:created xsi:type="dcterms:W3CDTF">2024-04-01T21:49:37Z</dcterms:created>
  <dcterms:modified xsi:type="dcterms:W3CDTF">2024-04-08T12:51:43Z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  <property fmtid="{D5CDD505-2E9C-101B-9397-08002B2CF9AE}" pid="4" name="ICV">
    <vt:lpwstr>7e16d4e0a5a0410c80bf00d47e4ab644</vt:lpwstr>
  </property>
</Properties>
</file>