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65" r:id="rId3"/>
    <p:sldId id="258" r:id="rId4"/>
    <p:sldId id="267" r:id="rId5"/>
    <p:sldId id="259" r:id="rId6"/>
    <p:sldId id="260" r:id="rId7"/>
    <p:sldId id="269" r:id="rId8"/>
    <p:sldId id="270" r:id="rId9"/>
    <p:sldId id="261" r:id="rId10"/>
    <p:sldId id="264" r:id="rId11"/>
    <p:sldId id="257" r:id="rId12"/>
    <p:sldId id="262" r:id="rId13"/>
    <p:sldId id="266" r:id="rId14"/>
    <p:sldId id="263"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1" d="100"/>
          <a:sy n="51" d="100"/>
        </p:scale>
        <p:origin x="-1464"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21T03:14:07.347"/>
    </inkml:context>
    <inkml:brush xml:id="br0">
      <inkml:brushProperty name="width" value="0.05" units="cm"/>
      <inkml:brushProperty name="height" value="0.05" units="cm"/>
      <inkml:brushProperty name="ignorePressure" value="1"/>
    </inkml:brush>
  </inkml:definitions>
  <inkml:trace contextRef="#ctx0" brushRef="#br0">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633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8483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0136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BF54567-0DE4-3F47-BF90-CB84690072F9}"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354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21704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7099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380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713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526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5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769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971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207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32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71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065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5/10/2018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38391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micsonline.org/searchresult.php?keyword=Agriculture" TargetMode="External"/><Relationship Id="rId2" Type="http://schemas.openxmlformats.org/officeDocument/2006/relationships/image" Target="../media/image5.jpg"/><Relationship Id="rId1" Type="http://schemas.openxmlformats.org/officeDocument/2006/relationships/slideLayout" Target="../slideLayouts/slideLayout9.xml"/><Relationship Id="rId4" Type="http://schemas.openxmlformats.org/officeDocument/2006/relationships/hyperlink" Target="https://www.omicsonline.org/searchresult.php?keyword=employmen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gi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9129D-8E58-4F91-812C-A7F405513066}"/>
              </a:ext>
            </a:extLst>
          </p:cNvPr>
          <p:cNvSpPr>
            <a:spLocks noGrp="1"/>
          </p:cNvSpPr>
          <p:nvPr>
            <p:ph type="ctrTitle"/>
          </p:nvPr>
        </p:nvSpPr>
        <p:spPr>
          <a:xfrm>
            <a:off x="1875933" y="1245874"/>
            <a:ext cx="5524108" cy="2034654"/>
          </a:xfrm>
        </p:spPr>
        <p:txBody>
          <a:bodyPr/>
          <a:lstStyle/>
          <a:p>
            <a:r>
              <a:rPr lang="en-IN" sz="6600" dirty="0" err="1">
                <a:latin typeface="Bradley Hand ITC" panose="020B0604020202020204" pitchFamily="66" charset="0"/>
              </a:rPr>
              <a:t>FArmWAy</a:t>
            </a:r>
            <a:endParaRPr lang="en-IN" sz="6600" dirty="0">
              <a:latin typeface="Bradley Hand ITC" panose="020B0604020202020204" pitchFamily="66" charset="0"/>
            </a:endParaRPr>
          </a:p>
        </p:txBody>
      </p:sp>
      <p:sp>
        <p:nvSpPr>
          <p:cNvPr id="3" name="Subtitle 2">
            <a:extLst>
              <a:ext uri="{FF2B5EF4-FFF2-40B4-BE49-F238E27FC236}">
                <a16:creationId xmlns:a16="http://schemas.microsoft.com/office/drawing/2014/main" xmlns="" id="{63E3B512-DC78-4947-AC23-51F25553F74A}"/>
              </a:ext>
            </a:extLst>
          </p:cNvPr>
          <p:cNvSpPr>
            <a:spLocks noGrp="1"/>
          </p:cNvSpPr>
          <p:nvPr>
            <p:ph type="subTitle" idx="1"/>
          </p:nvPr>
        </p:nvSpPr>
        <p:spPr>
          <a:xfrm>
            <a:off x="668599" y="5498334"/>
            <a:ext cx="10572000" cy="434974"/>
          </a:xfrm>
        </p:spPr>
        <p:txBody>
          <a:bodyPr/>
          <a:lstStyle/>
          <a:p>
            <a:r>
              <a:rPr lang="en-IN" dirty="0"/>
              <a:t>                                                                                            An unique way of farming……</a:t>
            </a:r>
          </a:p>
        </p:txBody>
      </p:sp>
    </p:spTree>
    <p:extLst>
      <p:ext uri="{BB962C8B-B14F-4D97-AF65-F5344CB8AC3E}">
        <p14:creationId xmlns:p14="http://schemas.microsoft.com/office/powerpoint/2010/main" val="320743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xmlns="" id="{7398C59F-5A18-487B-91D6-B955AACF2E50}"/>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53" name="Freeform 11">
              <a:extLst>
                <a:ext uri="{FF2B5EF4-FFF2-40B4-BE49-F238E27FC236}">
                  <a16:creationId xmlns:a16="http://schemas.microsoft.com/office/drawing/2014/main" xmlns="" id="{0557FAFE-C7C3-47EC-A4F5-9B2166319209}"/>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4" name="Freeform 12">
              <a:extLst>
                <a:ext uri="{FF2B5EF4-FFF2-40B4-BE49-F238E27FC236}">
                  <a16:creationId xmlns:a16="http://schemas.microsoft.com/office/drawing/2014/main" xmlns="" id="{95BC28FB-3882-4674-9D79-EA58BEB7CEB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5" name="Freeform 13">
              <a:extLst>
                <a:ext uri="{FF2B5EF4-FFF2-40B4-BE49-F238E27FC236}">
                  <a16:creationId xmlns:a16="http://schemas.microsoft.com/office/drawing/2014/main" xmlns="" id="{9C6EC892-83F9-402F-8552-0AD7C0556EBC}"/>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6" name="Freeform 14">
              <a:extLst>
                <a:ext uri="{FF2B5EF4-FFF2-40B4-BE49-F238E27FC236}">
                  <a16:creationId xmlns:a16="http://schemas.microsoft.com/office/drawing/2014/main" xmlns="" id="{18387766-037C-4EF0-8471-D19CBF2A431F}"/>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7" name="Freeform 15">
              <a:extLst>
                <a:ext uri="{FF2B5EF4-FFF2-40B4-BE49-F238E27FC236}">
                  <a16:creationId xmlns:a16="http://schemas.microsoft.com/office/drawing/2014/main" xmlns="" id="{1E364F38-6F3A-476A-93E6-962EA817C427}"/>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8" name="Freeform 16">
              <a:extLst>
                <a:ext uri="{FF2B5EF4-FFF2-40B4-BE49-F238E27FC236}">
                  <a16:creationId xmlns:a16="http://schemas.microsoft.com/office/drawing/2014/main" xmlns="" id="{35C335A4-1E67-4293-8BE2-DFB085D4FBBC}"/>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9" name="Freeform 17">
              <a:extLst>
                <a:ext uri="{FF2B5EF4-FFF2-40B4-BE49-F238E27FC236}">
                  <a16:creationId xmlns:a16="http://schemas.microsoft.com/office/drawing/2014/main" xmlns="" id="{9A8A0F10-2C98-4297-9F92-5D95533927BD}"/>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0" name="Freeform 18">
              <a:extLst>
                <a:ext uri="{FF2B5EF4-FFF2-40B4-BE49-F238E27FC236}">
                  <a16:creationId xmlns:a16="http://schemas.microsoft.com/office/drawing/2014/main" xmlns="" id="{C3B112A3-006E-4008-A778-DB5F6A09D510}"/>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1" name="Freeform 19">
              <a:extLst>
                <a:ext uri="{FF2B5EF4-FFF2-40B4-BE49-F238E27FC236}">
                  <a16:creationId xmlns:a16="http://schemas.microsoft.com/office/drawing/2014/main" xmlns="" id="{E5E62767-5C25-4C49-9568-432433A3C5B7}"/>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2" name="Freeform 20">
              <a:extLst>
                <a:ext uri="{FF2B5EF4-FFF2-40B4-BE49-F238E27FC236}">
                  <a16:creationId xmlns:a16="http://schemas.microsoft.com/office/drawing/2014/main" xmlns="" id="{598EC006-77B1-42BA-B815-66CCB9B170E6}"/>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xmlns="" id="{A144ED09-DA06-491D-95A8-AB3DED432959}"/>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xmlns="" id="{1CB00BD2-11CD-4A38-8F38-02B0D1105EFB}"/>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6" name="Group 65">
            <a:extLst>
              <a:ext uri="{FF2B5EF4-FFF2-40B4-BE49-F238E27FC236}">
                <a16:creationId xmlns:a16="http://schemas.microsoft.com/office/drawing/2014/main" xmlns="" id="{520234FB-542E-4550-9C2F-1B56FD41A1CA}"/>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67" name="Freeform 27">
              <a:extLst>
                <a:ext uri="{FF2B5EF4-FFF2-40B4-BE49-F238E27FC236}">
                  <a16:creationId xmlns:a16="http://schemas.microsoft.com/office/drawing/2014/main" xmlns="" id="{41FCE1F3-DEB3-47CD-90FF-7DABB4AF4540}"/>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8" name="Freeform 28">
              <a:extLst>
                <a:ext uri="{FF2B5EF4-FFF2-40B4-BE49-F238E27FC236}">
                  <a16:creationId xmlns:a16="http://schemas.microsoft.com/office/drawing/2014/main" xmlns="" id="{5708E488-C19B-452C-B197-6F1C34F6E735}"/>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9" name="Freeform 29">
              <a:extLst>
                <a:ext uri="{FF2B5EF4-FFF2-40B4-BE49-F238E27FC236}">
                  <a16:creationId xmlns:a16="http://schemas.microsoft.com/office/drawing/2014/main" xmlns="" id="{89D3FD25-890E-4981-A71D-EE796873D744}"/>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0" name="Freeform 30">
              <a:extLst>
                <a:ext uri="{FF2B5EF4-FFF2-40B4-BE49-F238E27FC236}">
                  <a16:creationId xmlns:a16="http://schemas.microsoft.com/office/drawing/2014/main" xmlns="" id="{51B5414C-556A-47CB-8EE2-974A85A7A4D2}"/>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1" name="Freeform 31">
              <a:extLst>
                <a:ext uri="{FF2B5EF4-FFF2-40B4-BE49-F238E27FC236}">
                  <a16:creationId xmlns:a16="http://schemas.microsoft.com/office/drawing/2014/main" xmlns="" id="{1C02B20C-2B27-4B75-8AEE-A5D2E2674B8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2" name="Freeform 32">
              <a:extLst>
                <a:ext uri="{FF2B5EF4-FFF2-40B4-BE49-F238E27FC236}">
                  <a16:creationId xmlns:a16="http://schemas.microsoft.com/office/drawing/2014/main" xmlns="" id="{54427714-F9AA-4F93-BD1D-400F1EA93FCA}"/>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3" name="Freeform 33">
              <a:extLst>
                <a:ext uri="{FF2B5EF4-FFF2-40B4-BE49-F238E27FC236}">
                  <a16:creationId xmlns:a16="http://schemas.microsoft.com/office/drawing/2014/main" xmlns="" id="{28A77D6A-9E81-497F-ABCC-2695BB5ADDEC}"/>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4" name="Freeform 34">
              <a:extLst>
                <a:ext uri="{FF2B5EF4-FFF2-40B4-BE49-F238E27FC236}">
                  <a16:creationId xmlns:a16="http://schemas.microsoft.com/office/drawing/2014/main" xmlns="" id="{2A1533BA-1478-4F7C-8E24-3F3E905050E4}"/>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5" name="Freeform 35">
              <a:extLst>
                <a:ext uri="{FF2B5EF4-FFF2-40B4-BE49-F238E27FC236}">
                  <a16:creationId xmlns:a16="http://schemas.microsoft.com/office/drawing/2014/main" xmlns="" id="{39686201-E633-40FD-A80A-1E28AD52E37C}"/>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6" name="Freeform 36">
              <a:extLst>
                <a:ext uri="{FF2B5EF4-FFF2-40B4-BE49-F238E27FC236}">
                  <a16:creationId xmlns:a16="http://schemas.microsoft.com/office/drawing/2014/main" xmlns="" id="{76A215C2-F590-4938-810B-F8A79366CE2B}"/>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7" name="Freeform 37">
              <a:extLst>
                <a:ext uri="{FF2B5EF4-FFF2-40B4-BE49-F238E27FC236}">
                  <a16:creationId xmlns:a16="http://schemas.microsoft.com/office/drawing/2014/main" xmlns="" id="{85F418E7-330D-4002-8EC8-33C1A897FFBF}"/>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8" name="Freeform 38">
              <a:extLst>
                <a:ext uri="{FF2B5EF4-FFF2-40B4-BE49-F238E27FC236}">
                  <a16:creationId xmlns:a16="http://schemas.microsoft.com/office/drawing/2014/main" xmlns="" id="{8FFE669A-54C9-4436-9566-C5A90F16DB40}"/>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0" name="Rectangle 79">
            <a:extLst>
              <a:ext uri="{FF2B5EF4-FFF2-40B4-BE49-F238E27FC236}">
                <a16:creationId xmlns:a16="http://schemas.microsoft.com/office/drawing/2014/main" xmlns="" id="{DE91395A-2D18-4AF6-A0AC-AAA7189FED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2" name="Freeform 11">
            <a:extLst>
              <a:ext uri="{FF2B5EF4-FFF2-40B4-BE49-F238E27FC236}">
                <a16:creationId xmlns:a16="http://schemas.microsoft.com/office/drawing/2014/main" xmlns="" id="{A57352BE-A213-4040-BE8E-D4A925AD9D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4" name="Rectangle 83">
            <a:extLst>
              <a:ext uri="{FF2B5EF4-FFF2-40B4-BE49-F238E27FC236}">
                <a16:creationId xmlns:a16="http://schemas.microsoft.com/office/drawing/2014/main" xmlns="" id="{2F21E579-4785-4A4E-8D09-42E5246D8E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xmlns="" id="{3BE96D34-9D7C-4984-961D-7165FA2161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8" name="Freeform 12">
            <a:extLst>
              <a:ext uri="{FF2B5EF4-FFF2-40B4-BE49-F238E27FC236}">
                <a16:creationId xmlns:a16="http://schemas.microsoft.com/office/drawing/2014/main" xmlns="" id="{C8DE1BEC-DAE3-43F4-8D9F-384C3D6941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xmlns="" id="{A6BA8EDE-B1BF-4B71-B0BF-260BBD34D791}"/>
              </a:ext>
            </a:extLst>
          </p:cNvPr>
          <p:cNvPicPr>
            <a:picLocks noGrp="1" noChangeAspect="1"/>
          </p:cNvPicPr>
          <p:nvPr>
            <p:ph type="pic" idx="1"/>
          </p:nvPr>
        </p:nvPicPr>
        <p:blipFill rotWithShape="1">
          <a:blip r:embed="rId2"/>
          <a:srcRect l="11492" r="10854"/>
          <a:stretch/>
        </p:blipFill>
        <p:spPr>
          <a:xfrm>
            <a:off x="6091916" y="645106"/>
            <a:ext cx="5451627" cy="5247747"/>
          </a:xfrm>
          <a:prstGeom prst="rect">
            <a:avLst/>
          </a:prstGeom>
        </p:spPr>
      </p:pic>
      <p:sp>
        <p:nvSpPr>
          <p:cNvPr id="2" name="Title 1">
            <a:extLst>
              <a:ext uri="{FF2B5EF4-FFF2-40B4-BE49-F238E27FC236}">
                <a16:creationId xmlns:a16="http://schemas.microsoft.com/office/drawing/2014/main" xmlns="" id="{D69DA8B7-A092-4F1D-9FFE-FF68094C02A5}"/>
              </a:ext>
            </a:extLst>
          </p:cNvPr>
          <p:cNvSpPr>
            <a:spLocks noGrp="1"/>
          </p:cNvSpPr>
          <p:nvPr>
            <p:ph type="title"/>
          </p:nvPr>
        </p:nvSpPr>
        <p:spPr>
          <a:xfrm>
            <a:off x="649224" y="645106"/>
            <a:ext cx="5122652" cy="1259894"/>
          </a:xfrm>
        </p:spPr>
        <p:txBody>
          <a:bodyPr vert="horz" lIns="91440" tIns="45720" rIns="91440" bIns="45720" rtlCol="0" anchor="t">
            <a:normAutofit/>
          </a:bodyPr>
          <a:lstStyle/>
          <a:p>
            <a:pPr>
              <a:lnSpc>
                <a:spcPct val="90000"/>
              </a:lnSpc>
            </a:pPr>
            <a:r>
              <a:rPr lang="en-US" sz="3100"/>
              <a:t>Different types of Farming and its production rate.</a:t>
            </a:r>
          </a:p>
        </p:txBody>
      </p:sp>
      <p:sp>
        <p:nvSpPr>
          <p:cNvPr id="4" name="Text Placeholder 3">
            <a:extLst>
              <a:ext uri="{FF2B5EF4-FFF2-40B4-BE49-F238E27FC236}">
                <a16:creationId xmlns:a16="http://schemas.microsoft.com/office/drawing/2014/main" xmlns="" id="{C862194E-9CE5-4029-BC09-2DD62D5743AC}"/>
              </a:ext>
            </a:extLst>
          </p:cNvPr>
          <p:cNvSpPr>
            <a:spLocks noGrp="1"/>
          </p:cNvSpPr>
          <p:nvPr>
            <p:ph type="body" sz="half" idx="2"/>
          </p:nvPr>
        </p:nvSpPr>
        <p:spPr>
          <a:xfrm>
            <a:off x="640130" y="2145876"/>
            <a:ext cx="4647552" cy="3634781"/>
          </a:xfrm>
        </p:spPr>
        <p:txBody>
          <a:bodyPr vert="horz" lIns="91440" tIns="45720" rIns="91440" bIns="45720" rtlCol="0">
            <a:normAutofit/>
          </a:bodyPr>
          <a:lstStyle/>
          <a:p>
            <a:r>
              <a:rPr lang="en-US" sz="2400" b="1" dirty="0">
                <a:hlinkClick r:id="rId3"/>
              </a:rPr>
              <a:t>Agriculture </a:t>
            </a:r>
            <a:r>
              <a:rPr lang="en-US" sz="2400" dirty="0"/>
              <a:t>is the most important sector of </a:t>
            </a:r>
            <a:r>
              <a:rPr lang="en-US" sz="2400" b="1" dirty="0"/>
              <a:t>Indian Economy</a:t>
            </a:r>
            <a:r>
              <a:rPr lang="en-US" sz="2400" dirty="0"/>
              <a:t>. Indian agriculture sector accounts for 18 per cent of India's gross domestic product (GDP) and provides </a:t>
            </a:r>
            <a:r>
              <a:rPr lang="en-US" sz="2400" b="1" dirty="0"/>
              <a:t>employment</a:t>
            </a:r>
            <a:r>
              <a:rPr lang="en-US" sz="2400" b="1" dirty="0">
                <a:hlinkClick r:id="rId4"/>
              </a:rPr>
              <a:t> </a:t>
            </a:r>
            <a:r>
              <a:rPr lang="en-US" sz="2400" dirty="0"/>
              <a:t>to 50% of the countries </a:t>
            </a:r>
            <a:r>
              <a:rPr lang="en-US" sz="2400" b="1" dirty="0"/>
              <a:t>workface</a:t>
            </a:r>
            <a:r>
              <a:rPr lang="en-US" sz="2000" b="1" dirty="0"/>
              <a:t>.</a:t>
            </a:r>
            <a:endParaRPr lang="en-US" sz="2000" dirty="0"/>
          </a:p>
        </p:txBody>
      </p:sp>
    </p:spTree>
    <p:extLst>
      <p:ext uri="{BB962C8B-B14F-4D97-AF65-F5344CB8AC3E}">
        <p14:creationId xmlns:p14="http://schemas.microsoft.com/office/powerpoint/2010/main" val="210579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0B71C-BA2D-44F5-B32A-0BF46058732A}"/>
              </a:ext>
            </a:extLst>
          </p:cNvPr>
          <p:cNvSpPr>
            <a:spLocks noGrp="1"/>
          </p:cNvSpPr>
          <p:nvPr>
            <p:ph type="title"/>
          </p:nvPr>
        </p:nvSpPr>
        <p:spPr/>
        <p:txBody>
          <a:bodyPr/>
          <a:lstStyle/>
          <a:p>
            <a:r>
              <a:rPr lang="en-IN" dirty="0"/>
              <a:t>Why </a:t>
            </a:r>
            <a:r>
              <a:rPr lang="en-IN" dirty="0" err="1"/>
              <a:t>farmway</a:t>
            </a:r>
            <a:r>
              <a:rPr lang="en-IN" dirty="0"/>
              <a:t>?</a:t>
            </a:r>
          </a:p>
        </p:txBody>
      </p:sp>
      <p:sp>
        <p:nvSpPr>
          <p:cNvPr id="3" name="Content Placeholder 2">
            <a:extLst>
              <a:ext uri="{FF2B5EF4-FFF2-40B4-BE49-F238E27FC236}">
                <a16:creationId xmlns:a16="http://schemas.microsoft.com/office/drawing/2014/main" xmlns="" id="{CF0B52BE-713B-4325-986B-56B5555EF07B}"/>
              </a:ext>
            </a:extLst>
          </p:cNvPr>
          <p:cNvSpPr>
            <a:spLocks noGrp="1"/>
          </p:cNvSpPr>
          <p:nvPr>
            <p:ph idx="1"/>
          </p:nvPr>
        </p:nvSpPr>
        <p:spPr>
          <a:xfrm>
            <a:off x="950687" y="2627640"/>
            <a:ext cx="10554574" cy="3636511"/>
          </a:xfrm>
        </p:spPr>
        <p:txBody>
          <a:bodyPr>
            <a:noAutofit/>
          </a:bodyPr>
          <a:lstStyle/>
          <a:p>
            <a:r>
              <a:rPr lang="en-IN" sz="2400" dirty="0"/>
              <a:t>Provides easy interface for finding several resources required for farming.</a:t>
            </a:r>
          </a:p>
          <a:p>
            <a:r>
              <a:rPr lang="en-IN" sz="2400" dirty="0"/>
              <a:t>Can be developed for all the mobile platforms.</a:t>
            </a:r>
          </a:p>
          <a:p>
            <a:r>
              <a:rPr lang="en-IN" sz="2400" dirty="0"/>
              <a:t>Benefits for both users and dealers.</a:t>
            </a:r>
          </a:p>
          <a:p>
            <a:r>
              <a:rPr lang="en-IN" sz="2400" dirty="0"/>
              <a:t>Genuine product delivery right from the manufacturing companies.</a:t>
            </a:r>
          </a:p>
          <a:p>
            <a:r>
              <a:rPr lang="en-IN" sz="2400" dirty="0"/>
              <a:t>Can provide tools on request if not available within the parameter.</a:t>
            </a:r>
          </a:p>
          <a:p>
            <a:r>
              <a:rPr lang="en-IN" sz="2400" dirty="0"/>
              <a:t>Useful for dealers in promoting their products.</a:t>
            </a:r>
          </a:p>
          <a:p>
            <a:r>
              <a:rPr lang="en-IN" sz="2400" dirty="0"/>
              <a:t>Less time for communication.</a:t>
            </a:r>
          </a:p>
          <a:p>
            <a:r>
              <a:rPr lang="en-IN" sz="2400" dirty="0"/>
              <a:t>Easy payment methods. </a:t>
            </a:r>
          </a:p>
        </p:txBody>
      </p:sp>
    </p:spTree>
    <p:extLst>
      <p:ext uri="{BB962C8B-B14F-4D97-AF65-F5344CB8AC3E}">
        <p14:creationId xmlns:p14="http://schemas.microsoft.com/office/powerpoint/2010/main" val="311341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42DB9-8439-40E3-84A0-1AF30FAAE9BC}"/>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xmlns="" id="{4F88A45E-6287-4FBB-9CA6-707E495C5CBD}"/>
              </a:ext>
            </a:extLst>
          </p:cNvPr>
          <p:cNvSpPr>
            <a:spLocks noGrp="1"/>
          </p:cNvSpPr>
          <p:nvPr>
            <p:ph idx="1"/>
          </p:nvPr>
        </p:nvSpPr>
        <p:spPr>
          <a:xfrm>
            <a:off x="1102290" y="2133600"/>
            <a:ext cx="10402322" cy="4317304"/>
          </a:xfrm>
        </p:spPr>
        <p:txBody>
          <a:bodyPr/>
          <a:lstStyle/>
          <a:p>
            <a:pPr marL="0" indent="0">
              <a:buNone/>
            </a:pPr>
            <a:endParaRPr lang="en-IN" dirty="0"/>
          </a:p>
          <a:p>
            <a:r>
              <a:rPr lang="en-IN" dirty="0"/>
              <a:t>Tools and vehicle booking for rent.</a:t>
            </a:r>
          </a:p>
          <a:p>
            <a:r>
              <a:rPr lang="en-IN" dirty="0"/>
              <a:t>Provision of </a:t>
            </a:r>
            <a:r>
              <a:rPr lang="en-IN" dirty="0" err="1"/>
              <a:t>seeds,fertilizers</a:t>
            </a:r>
            <a:r>
              <a:rPr lang="en-IN" dirty="0"/>
              <a:t> and other resources used for framing.</a:t>
            </a:r>
          </a:p>
          <a:p>
            <a:pPr marL="0" indent="0">
              <a:buNone/>
            </a:pPr>
            <a:endParaRPr lang="en-IN" dirty="0"/>
          </a:p>
        </p:txBody>
      </p:sp>
    </p:spTree>
    <p:extLst>
      <p:ext uri="{BB962C8B-B14F-4D97-AF65-F5344CB8AC3E}">
        <p14:creationId xmlns:p14="http://schemas.microsoft.com/office/powerpoint/2010/main" val="301842162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D306B45-25EE-434D-ABA9-A27B79320C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5D2B17EF-74EB-4C33-B2E2-8E727B2E7D68}"/>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009967" y="0"/>
            <a:ext cx="6176982" cy="6853245"/>
            <a:chOff x="2487613" y="285750"/>
            <a:chExt cx="2428876" cy="5654676"/>
          </a:xfrm>
          <a:solidFill>
            <a:schemeClr val="bg1">
              <a:alpha val="30000"/>
            </a:schemeClr>
          </a:solidFill>
        </p:grpSpPr>
        <p:sp>
          <p:nvSpPr>
            <p:cNvPr id="11" name="Freeform 11">
              <a:extLst>
                <a:ext uri="{FF2B5EF4-FFF2-40B4-BE49-F238E27FC236}">
                  <a16:creationId xmlns:a16="http://schemas.microsoft.com/office/drawing/2014/main" xmlns="" id="{0A5F1F8A-3206-4B86-883F-65E98BB6E475}"/>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xmlns="" id="{6935F8C7-CC88-4243-9786-F3CDBF04A09F}"/>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xmlns="" id="{9AF7BAD9-71B3-40D8-A089-EFF7FE67BD66}"/>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xmlns="" id="{6467094F-AEF0-4D3B-BB76-8B3C1F08B937}"/>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xmlns="" id="{36F56AF9-DEF1-44E7-BF42-6AAC1AA9D19D}"/>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xmlns="" id="{A43EBE71-20BA-4A40-A513-516678089D1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xmlns="" id="{1DB39648-7B38-4D0B-93C5-048EC4A45C99}"/>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xmlns="" id="{8DD2661F-DE5F-45EA-B30B-7C6589638836}"/>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xmlns="" id="{ABF0A0E5-E68E-4183-A913-228692FD85EC}"/>
                </a:ext>
              </a:extLst>
            </p:cNvPr>
            <p:cNvSpPr/>
            <p:nvPr>
              <p:extLst>
                <p:ext uri="{386F3935-93C4-4BCD-93E2-E3B085C9AB24}">
                  <p16:designElem xmlns:p16="http://schemas.microsoft.com/office/powerpoint/2015/main" xmlns=""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xmlns="" id="{615D8F55-8ACD-4EFE-A832-06E785479EA5}"/>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xmlns="" id="{0FDF4201-8CEC-474B-A6B1-88039B70416F}"/>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xmlns="" id="{0F60AEA4-B25F-417E-93FC-59686DFBE56E}"/>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cxnSp>
        <p:nvCxnSpPr>
          <p:cNvPr id="24" name="Straight Connector 23">
            <a:extLst>
              <a:ext uri="{FF2B5EF4-FFF2-40B4-BE49-F238E27FC236}">
                <a16:creationId xmlns:a16="http://schemas.microsoft.com/office/drawing/2014/main" xmlns="" id="{27EBB3F9-D6F7-4F6A-8843-9FEBA15E496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xmlns="" id="{0A42F85E-4939-431E-8B4A-EC07C8E0AB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EB6CB823-A33C-42D5-8592-9B88A59F26F8}"/>
              </a:ext>
            </a:extLst>
          </p:cNvPr>
          <p:cNvSpPr>
            <a:spLocks noGrp="1"/>
          </p:cNvSpPr>
          <p:nvPr>
            <p:ph type="title"/>
          </p:nvPr>
        </p:nvSpPr>
        <p:spPr>
          <a:xfrm>
            <a:off x="1046019" y="942108"/>
            <a:ext cx="3256550" cy="4969113"/>
          </a:xfrm>
        </p:spPr>
        <p:txBody>
          <a:bodyPr anchor="ctr">
            <a:normAutofit/>
          </a:bodyPr>
          <a:lstStyle/>
          <a:p>
            <a:r>
              <a:rPr lang="en-IN" sz="2800">
                <a:solidFill>
                  <a:schemeClr val="tx2">
                    <a:lumMod val="75000"/>
                  </a:schemeClr>
                </a:solidFill>
              </a:rPr>
              <a:t>TECNNOLOGIES:</a:t>
            </a:r>
          </a:p>
        </p:txBody>
      </p:sp>
      <p:sp>
        <p:nvSpPr>
          <p:cNvPr id="3" name="Content Placeholder 2">
            <a:extLst>
              <a:ext uri="{FF2B5EF4-FFF2-40B4-BE49-F238E27FC236}">
                <a16:creationId xmlns:a16="http://schemas.microsoft.com/office/drawing/2014/main" xmlns="" id="{276BC6C9-AC38-4541-A18C-CE2DC653E3C2}"/>
              </a:ext>
            </a:extLst>
          </p:cNvPr>
          <p:cNvSpPr>
            <a:spLocks noGrp="1"/>
          </p:cNvSpPr>
          <p:nvPr>
            <p:ph idx="1"/>
          </p:nvPr>
        </p:nvSpPr>
        <p:spPr>
          <a:xfrm>
            <a:off x="5049062" y="942108"/>
            <a:ext cx="6455549" cy="4969114"/>
          </a:xfrm>
        </p:spPr>
        <p:txBody>
          <a:bodyPr anchor="ctr">
            <a:normAutofit/>
          </a:bodyPr>
          <a:lstStyle/>
          <a:p>
            <a:r>
              <a:rPr lang="en-IN" sz="2400" dirty="0">
                <a:solidFill>
                  <a:schemeClr val="tx2">
                    <a:lumMod val="75000"/>
                  </a:schemeClr>
                </a:solidFill>
              </a:rPr>
              <a:t>Front end: HTML 5</a:t>
            </a:r>
          </a:p>
          <a:p>
            <a:r>
              <a:rPr lang="en-IN" sz="2400" dirty="0">
                <a:solidFill>
                  <a:schemeClr val="tx2">
                    <a:lumMod val="75000"/>
                  </a:schemeClr>
                </a:solidFill>
              </a:rPr>
              <a:t>Backend : java </a:t>
            </a:r>
          </a:p>
          <a:p>
            <a:pPr marL="0" indent="0">
              <a:buNone/>
            </a:pPr>
            <a:r>
              <a:rPr lang="en-IN" sz="2400" dirty="0">
                <a:solidFill>
                  <a:schemeClr val="tx2">
                    <a:lumMod val="75000"/>
                  </a:schemeClr>
                </a:solidFill>
              </a:rPr>
              <a:t>                      :database  </a:t>
            </a:r>
            <a:r>
              <a:rPr lang="en-IN" sz="2400" dirty="0" err="1">
                <a:solidFill>
                  <a:schemeClr val="tx2">
                    <a:lumMod val="75000"/>
                  </a:schemeClr>
                </a:solidFill>
              </a:rPr>
              <a:t>mysql</a:t>
            </a:r>
            <a:r>
              <a:rPr lang="en-IN" sz="2400" dirty="0">
                <a:solidFill>
                  <a:schemeClr val="tx2">
                    <a:lumMod val="75000"/>
                  </a:schemeClr>
                </a:solidFill>
              </a:rPr>
              <a:t>                           </a:t>
            </a:r>
          </a:p>
        </p:txBody>
      </p:sp>
    </p:spTree>
    <p:extLst>
      <p:ext uri="{BB962C8B-B14F-4D97-AF65-F5344CB8AC3E}">
        <p14:creationId xmlns:p14="http://schemas.microsoft.com/office/powerpoint/2010/main" val="1155236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1CC54-282E-42ED-99B2-53B8C3CDDAB6}"/>
              </a:ext>
            </a:extLst>
          </p:cNvPr>
          <p:cNvSpPr>
            <a:spLocks noGrp="1"/>
          </p:cNvSpPr>
          <p:nvPr>
            <p:ph type="ctrTitle"/>
          </p:nvPr>
        </p:nvSpPr>
        <p:spPr>
          <a:xfrm>
            <a:off x="989813" y="2055043"/>
            <a:ext cx="9326958" cy="1460182"/>
          </a:xfrm>
        </p:spPr>
        <p:txBody>
          <a:bodyPr>
            <a:normAutofit fontScale="90000"/>
          </a:bodyPr>
          <a:lstStyle/>
          <a:p>
            <a:r>
              <a:rPr lang="en-IN" sz="3200" dirty="0"/>
              <a:t>“Agriculture is the most healthful , most useful and most noble employment of man…”</a:t>
            </a:r>
            <a:br>
              <a:rPr lang="en-IN" sz="3200" dirty="0"/>
            </a:br>
            <a:r>
              <a:rPr lang="en-IN" sz="3200" dirty="0"/>
              <a:t/>
            </a:r>
            <a:br>
              <a:rPr lang="en-IN" sz="3200" dirty="0"/>
            </a:br>
            <a:r>
              <a:rPr lang="en-IN" sz="3200" dirty="0"/>
              <a:t>Everyone is linked with farming in one way or another through </a:t>
            </a:r>
            <a:r>
              <a:rPr lang="en-IN" sz="3200" dirty="0" err="1"/>
              <a:t>farmway</a:t>
            </a:r>
            <a:r>
              <a:rPr lang="en-IN" sz="3200" dirty="0"/>
              <a:t> we want to bring a transformation in farming ultimately making everyone happy.</a:t>
            </a:r>
          </a:p>
        </p:txBody>
      </p:sp>
      <p:sp>
        <p:nvSpPr>
          <p:cNvPr id="5" name="Subtitle 4">
            <a:extLst>
              <a:ext uri="{FF2B5EF4-FFF2-40B4-BE49-F238E27FC236}">
                <a16:creationId xmlns:a16="http://schemas.microsoft.com/office/drawing/2014/main" xmlns="" id="{B5836413-3A0B-4B8A-B217-3D7F1B0C8E2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97919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F6358-DC38-4B79-B694-1A6C410492AB}"/>
              </a:ext>
            </a:extLst>
          </p:cNvPr>
          <p:cNvSpPr>
            <a:spLocks noGrp="1"/>
          </p:cNvSpPr>
          <p:nvPr>
            <p:ph type="title"/>
          </p:nvPr>
        </p:nvSpPr>
        <p:spPr/>
        <p:txBody>
          <a:bodyPr/>
          <a:lstStyle/>
          <a:p>
            <a:r>
              <a:rPr lang="en-IN" dirty="0"/>
              <a:t>TEAM:</a:t>
            </a:r>
          </a:p>
        </p:txBody>
      </p:sp>
      <p:sp>
        <p:nvSpPr>
          <p:cNvPr id="3" name="Content Placeholder 2">
            <a:extLst>
              <a:ext uri="{FF2B5EF4-FFF2-40B4-BE49-F238E27FC236}">
                <a16:creationId xmlns:a16="http://schemas.microsoft.com/office/drawing/2014/main" xmlns="" id="{290325AD-3437-4B95-ACB0-4001833279FD}"/>
              </a:ext>
            </a:extLst>
          </p:cNvPr>
          <p:cNvSpPr>
            <a:spLocks noGrp="1"/>
          </p:cNvSpPr>
          <p:nvPr>
            <p:ph idx="1"/>
          </p:nvPr>
        </p:nvSpPr>
        <p:spPr/>
        <p:txBody>
          <a:bodyPr>
            <a:normAutofit/>
          </a:bodyPr>
          <a:lstStyle/>
          <a:p>
            <a:r>
              <a:rPr lang="en-IN" sz="2400" dirty="0"/>
              <a:t>AKANKSHA CHIRRA</a:t>
            </a:r>
          </a:p>
          <a:p>
            <a:r>
              <a:rPr lang="en-IN" sz="2400" dirty="0"/>
              <a:t>RISHIKA GADDAM</a:t>
            </a:r>
          </a:p>
          <a:p>
            <a:r>
              <a:rPr lang="en-IN" sz="2400" dirty="0"/>
              <a:t>DHEERAJ REDDY VANGALA</a:t>
            </a:r>
          </a:p>
          <a:p>
            <a:r>
              <a:rPr lang="en-IN" sz="2400" dirty="0"/>
              <a:t>MEGHANA REDDY CHINTHALA</a:t>
            </a:r>
          </a:p>
          <a:p>
            <a:r>
              <a:rPr lang="en-IN" sz="2400" dirty="0"/>
              <a:t>HARSHINI THOTA</a:t>
            </a:r>
          </a:p>
          <a:p>
            <a:r>
              <a:rPr lang="en-IN" sz="2400" dirty="0"/>
              <a:t>PRANEETH KUMAR</a:t>
            </a:r>
          </a:p>
        </p:txBody>
      </p:sp>
    </p:spTree>
    <p:extLst>
      <p:ext uri="{BB962C8B-B14F-4D97-AF65-F5344CB8AC3E}">
        <p14:creationId xmlns:p14="http://schemas.microsoft.com/office/powerpoint/2010/main" val="242145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D306B45-25EE-434D-ABA9-A27B79320C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5D2B17EF-74EB-4C33-B2E2-8E727B2E7D68}"/>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009967" y="0"/>
            <a:ext cx="6176982" cy="6853245"/>
            <a:chOff x="2487613" y="285750"/>
            <a:chExt cx="2428876" cy="5654676"/>
          </a:xfrm>
          <a:solidFill>
            <a:schemeClr val="bg1">
              <a:alpha val="30000"/>
            </a:schemeClr>
          </a:solidFill>
        </p:grpSpPr>
        <p:sp>
          <p:nvSpPr>
            <p:cNvPr id="11" name="Freeform 11">
              <a:extLst>
                <a:ext uri="{FF2B5EF4-FFF2-40B4-BE49-F238E27FC236}">
                  <a16:creationId xmlns:a16="http://schemas.microsoft.com/office/drawing/2014/main" xmlns="" id="{0A5F1F8A-3206-4B86-883F-65E98BB6E475}"/>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xmlns="" id="{6935F8C7-CC88-4243-9786-F3CDBF04A09F}"/>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xmlns="" id="{9AF7BAD9-71B3-40D8-A089-EFF7FE67BD66}"/>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xmlns="" id="{6467094F-AEF0-4D3B-BB76-8B3C1F08B937}"/>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xmlns="" id="{36F56AF9-DEF1-44E7-BF42-6AAC1AA9D19D}"/>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xmlns="" id="{A43EBE71-20BA-4A40-A513-516678089D1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xmlns="" id="{1DB39648-7B38-4D0B-93C5-048EC4A45C99}"/>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xmlns="" id="{8DD2661F-DE5F-45EA-B30B-7C6589638836}"/>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xmlns="" id="{ABF0A0E5-E68E-4183-A913-228692FD85EC}"/>
                </a:ext>
              </a:extLst>
            </p:cNvPr>
            <p:cNvSpPr/>
            <p:nvPr>
              <p:extLst>
                <p:ext uri="{386F3935-93C4-4BCD-93E2-E3B085C9AB24}">
                  <p16:designElem xmlns:p16="http://schemas.microsoft.com/office/powerpoint/2015/main" xmlns=""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xmlns="" id="{615D8F55-8ACD-4EFE-A832-06E785479EA5}"/>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xmlns="" id="{0FDF4201-8CEC-474B-A6B1-88039B70416F}"/>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xmlns="" id="{0F60AEA4-B25F-417E-93FC-59686DFBE56E}"/>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cxnSp>
        <p:nvCxnSpPr>
          <p:cNvPr id="24" name="Straight Connector 23">
            <a:extLst>
              <a:ext uri="{FF2B5EF4-FFF2-40B4-BE49-F238E27FC236}">
                <a16:creationId xmlns:a16="http://schemas.microsoft.com/office/drawing/2014/main" xmlns="" id="{27EBB3F9-D6F7-4F6A-8843-9FEBA15E496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xmlns="" id="{0A42F85E-4939-431E-8B4A-EC07C8E0AB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55A2BBC-12D7-4414-B39A-CDC0FC446FDE}"/>
              </a:ext>
            </a:extLst>
          </p:cNvPr>
          <p:cNvSpPr>
            <a:spLocks noGrp="1"/>
          </p:cNvSpPr>
          <p:nvPr>
            <p:ph type="title"/>
          </p:nvPr>
        </p:nvSpPr>
        <p:spPr>
          <a:xfrm>
            <a:off x="1046019" y="942108"/>
            <a:ext cx="3256550" cy="4969113"/>
          </a:xfrm>
        </p:spPr>
        <p:txBody>
          <a:bodyPr anchor="ctr">
            <a:normAutofit/>
          </a:bodyPr>
          <a:lstStyle/>
          <a:p>
            <a:r>
              <a:rPr lang="en-IN">
                <a:solidFill>
                  <a:schemeClr val="tx2">
                    <a:lumMod val="75000"/>
                  </a:schemeClr>
                </a:solidFill>
              </a:rPr>
              <a:t>Content:</a:t>
            </a:r>
          </a:p>
        </p:txBody>
      </p:sp>
      <p:sp>
        <p:nvSpPr>
          <p:cNvPr id="3" name="Content Placeholder 2">
            <a:extLst>
              <a:ext uri="{FF2B5EF4-FFF2-40B4-BE49-F238E27FC236}">
                <a16:creationId xmlns:a16="http://schemas.microsoft.com/office/drawing/2014/main" xmlns="" id="{C6BCB2AA-6917-416D-AFC4-8582C0F7D64C}"/>
              </a:ext>
            </a:extLst>
          </p:cNvPr>
          <p:cNvSpPr>
            <a:spLocks noGrp="1"/>
          </p:cNvSpPr>
          <p:nvPr>
            <p:ph idx="1"/>
          </p:nvPr>
        </p:nvSpPr>
        <p:spPr>
          <a:xfrm>
            <a:off x="5049062" y="942108"/>
            <a:ext cx="6455549" cy="4969114"/>
          </a:xfrm>
        </p:spPr>
        <p:txBody>
          <a:bodyPr anchor="ctr">
            <a:normAutofit/>
          </a:bodyPr>
          <a:lstStyle/>
          <a:p>
            <a:r>
              <a:rPr lang="en-IN">
                <a:solidFill>
                  <a:schemeClr val="tx2">
                    <a:lumMod val="75000"/>
                  </a:schemeClr>
                </a:solidFill>
              </a:rPr>
              <a:t>THE PROBLEM</a:t>
            </a:r>
          </a:p>
          <a:p>
            <a:r>
              <a:rPr lang="en-IN">
                <a:solidFill>
                  <a:schemeClr val="tx2">
                    <a:lumMod val="75000"/>
                  </a:schemeClr>
                </a:solidFill>
              </a:rPr>
              <a:t>THE SOLUTION</a:t>
            </a:r>
          </a:p>
          <a:p>
            <a:r>
              <a:rPr lang="en-IN">
                <a:solidFill>
                  <a:schemeClr val="tx2">
                    <a:lumMod val="75000"/>
                  </a:schemeClr>
                </a:solidFill>
              </a:rPr>
              <a:t>APPLICATION USER</a:t>
            </a:r>
          </a:p>
          <a:p>
            <a:r>
              <a:rPr lang="en-IN">
                <a:solidFill>
                  <a:schemeClr val="tx2">
                    <a:lumMod val="75000"/>
                  </a:schemeClr>
                </a:solidFill>
              </a:rPr>
              <a:t>STATISTICS</a:t>
            </a:r>
          </a:p>
          <a:p>
            <a:r>
              <a:rPr lang="en-IN">
                <a:solidFill>
                  <a:schemeClr val="tx2">
                    <a:lumMod val="75000"/>
                  </a:schemeClr>
                </a:solidFill>
              </a:rPr>
              <a:t>WHY FARMWAY?</a:t>
            </a:r>
          </a:p>
          <a:p>
            <a:r>
              <a:rPr lang="en-IN">
                <a:solidFill>
                  <a:schemeClr val="tx2">
                    <a:lumMod val="75000"/>
                  </a:schemeClr>
                </a:solidFill>
              </a:rPr>
              <a:t>KEY FEATURES</a:t>
            </a:r>
          </a:p>
          <a:p>
            <a:endParaRPr lang="en-IN">
              <a:solidFill>
                <a:schemeClr val="tx2">
                  <a:lumMod val="75000"/>
                </a:schemeClr>
              </a:solidFill>
            </a:endParaRPr>
          </a:p>
          <a:p>
            <a:endParaRPr lang="en-IN">
              <a:solidFill>
                <a:schemeClr val="tx2">
                  <a:lumMod val="75000"/>
                </a:schemeClr>
              </a:solidFill>
            </a:endParaRPr>
          </a:p>
        </p:txBody>
      </p:sp>
    </p:spTree>
    <p:extLst>
      <p:ext uri="{BB962C8B-B14F-4D97-AF65-F5344CB8AC3E}">
        <p14:creationId xmlns:p14="http://schemas.microsoft.com/office/powerpoint/2010/main" val="233531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783846-848C-4B7F-82D3-8D856C6F4E83}"/>
              </a:ext>
            </a:extLst>
          </p:cNvPr>
          <p:cNvSpPr>
            <a:spLocks noGrp="1"/>
          </p:cNvSpPr>
          <p:nvPr>
            <p:ph type="title"/>
          </p:nvPr>
        </p:nvSpPr>
        <p:spPr/>
        <p:txBody>
          <a:bodyPr/>
          <a:lstStyle/>
          <a:p>
            <a:r>
              <a:rPr lang="en-IN" dirty="0"/>
              <a:t>The problem:</a:t>
            </a:r>
          </a:p>
        </p:txBody>
      </p:sp>
      <p:sp>
        <p:nvSpPr>
          <p:cNvPr id="3" name="Content Placeholder 2">
            <a:extLst>
              <a:ext uri="{FF2B5EF4-FFF2-40B4-BE49-F238E27FC236}">
                <a16:creationId xmlns:a16="http://schemas.microsoft.com/office/drawing/2014/main" xmlns="" id="{8B6C35C5-54AF-4FC7-8FE7-86B945C17D2E}"/>
              </a:ext>
            </a:extLst>
          </p:cNvPr>
          <p:cNvSpPr>
            <a:spLocks noGrp="1"/>
          </p:cNvSpPr>
          <p:nvPr>
            <p:ph idx="1"/>
          </p:nvPr>
        </p:nvSpPr>
        <p:spPr>
          <a:xfrm>
            <a:off x="554762" y="2281288"/>
            <a:ext cx="10945940" cy="3916876"/>
          </a:xfrm>
        </p:spPr>
        <p:txBody>
          <a:bodyPr/>
          <a:lstStyle/>
          <a:p>
            <a:r>
              <a:rPr lang="en-US" sz="2800" dirty="0">
                <a:latin typeface="Georgia" panose="02040502050405020303" pitchFamily="18" charset="0"/>
              </a:rPr>
              <a:t>Farmers require resources and tools for farming.</a:t>
            </a:r>
          </a:p>
          <a:p>
            <a:r>
              <a:rPr lang="en-US" sz="2800" dirty="0">
                <a:latin typeface="Georgia" panose="02040502050405020303" pitchFamily="18" charset="0"/>
              </a:rPr>
              <a:t> Usually, the interactions for getting the genuine  tools and resources are done through offline and sometimes the farmers end up finding none or they might get less quality products or equipment.</a:t>
            </a:r>
          </a:p>
          <a:p>
            <a:r>
              <a:rPr lang="en-US" sz="2800" dirty="0">
                <a:latin typeface="Georgia" panose="02040502050405020303" pitchFamily="18" charset="0"/>
              </a:rPr>
              <a:t> So, there is requirement for linking up the farmers with dealers and tools owner for finding resources for agriculture.</a:t>
            </a:r>
            <a:endParaRPr lang="en-IN" sz="2800" dirty="0">
              <a:latin typeface="Georgia" panose="02040502050405020303" pitchFamily="18" charset="0"/>
            </a:endParaRPr>
          </a:p>
          <a:p>
            <a:endParaRPr lang="en-IN" dirty="0"/>
          </a:p>
        </p:txBody>
      </p:sp>
    </p:spTree>
    <p:extLst>
      <p:ext uri="{BB962C8B-B14F-4D97-AF65-F5344CB8AC3E}">
        <p14:creationId xmlns:p14="http://schemas.microsoft.com/office/powerpoint/2010/main" val="429087576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9F2E081B-CB5A-48B7-A440-B179A2EFBC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012F442E-AE2B-4E8D-B609-E1E0A01DA0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11">
            <a:extLst>
              <a:ext uri="{FF2B5EF4-FFF2-40B4-BE49-F238E27FC236}">
                <a16:creationId xmlns:a16="http://schemas.microsoft.com/office/drawing/2014/main" xmlns="" id="{85667E18-65F1-4B6C-B237-5784682F8A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oy, yellow&#10;&#10;Description generated with high confidence">
            <a:extLst>
              <a:ext uri="{FF2B5EF4-FFF2-40B4-BE49-F238E27FC236}">
                <a16:creationId xmlns:a16="http://schemas.microsoft.com/office/drawing/2014/main" xmlns="" id="{2E491776-0DBC-4956-B65A-414AE1FAE9C9}"/>
              </a:ext>
            </a:extLst>
          </p:cNvPr>
          <p:cNvPicPr>
            <a:picLocks noChangeAspect="1"/>
          </p:cNvPicPr>
          <p:nvPr/>
        </p:nvPicPr>
        <p:blipFill>
          <a:blip r:embed="rId2"/>
          <a:stretch>
            <a:fillRect/>
          </a:stretch>
        </p:blipFill>
        <p:spPr>
          <a:xfrm>
            <a:off x="5409662" y="4038246"/>
            <a:ext cx="2741794" cy="2545952"/>
          </a:xfrm>
          <a:prstGeom prst="rect">
            <a:avLst/>
          </a:prstGeom>
        </p:spPr>
      </p:pic>
      <p:pic>
        <p:nvPicPr>
          <p:cNvPr id="12" name="Content Placeholder 4" descr="A picture containing small, indoor, holding&#10;&#10;Description generated with high confidence">
            <a:extLst>
              <a:ext uri="{FF2B5EF4-FFF2-40B4-BE49-F238E27FC236}">
                <a16:creationId xmlns:a16="http://schemas.microsoft.com/office/drawing/2014/main" xmlns="" id="{FE542311-FC7A-4910-8391-19AFDA868E77}"/>
              </a:ext>
            </a:extLst>
          </p:cNvPr>
          <p:cNvPicPr>
            <a:picLocks noChangeAspect="1"/>
          </p:cNvPicPr>
          <p:nvPr/>
        </p:nvPicPr>
        <p:blipFill>
          <a:blip r:embed="rId3"/>
          <a:stretch>
            <a:fillRect/>
          </a:stretch>
        </p:blipFill>
        <p:spPr>
          <a:xfrm>
            <a:off x="5108381" y="273802"/>
            <a:ext cx="3394926" cy="3152431"/>
          </a:xfrm>
          <a:prstGeom prst="rect">
            <a:avLst/>
          </a:prstGeom>
        </p:spPr>
      </p:pic>
      <p:pic>
        <p:nvPicPr>
          <p:cNvPr id="9" name="Picture 8" descr="A drawing of a cartoon character&#10;&#10;Description generated with high confidence">
            <a:extLst>
              <a:ext uri="{FF2B5EF4-FFF2-40B4-BE49-F238E27FC236}">
                <a16:creationId xmlns:a16="http://schemas.microsoft.com/office/drawing/2014/main" xmlns="" id="{4B9E847C-6EB1-41A3-84CB-6405847FDFFD}"/>
              </a:ext>
            </a:extLst>
          </p:cNvPr>
          <p:cNvPicPr>
            <a:picLocks noChangeAspect="1"/>
          </p:cNvPicPr>
          <p:nvPr/>
        </p:nvPicPr>
        <p:blipFill>
          <a:blip r:embed="rId4"/>
          <a:stretch>
            <a:fillRect/>
          </a:stretch>
        </p:blipFill>
        <p:spPr>
          <a:xfrm>
            <a:off x="8452737" y="2155631"/>
            <a:ext cx="3005865" cy="2545952"/>
          </a:xfrm>
          <a:prstGeom prst="rect">
            <a:avLst/>
          </a:prstGeom>
        </p:spPr>
      </p:pic>
      <p:sp>
        <p:nvSpPr>
          <p:cNvPr id="2" name="Title 1">
            <a:extLst>
              <a:ext uri="{FF2B5EF4-FFF2-40B4-BE49-F238E27FC236}">
                <a16:creationId xmlns:a16="http://schemas.microsoft.com/office/drawing/2014/main" xmlns="" id="{B1EB4520-9FF7-4A29-8A56-C18B450E717F}"/>
              </a:ext>
            </a:extLst>
          </p:cNvPr>
          <p:cNvSpPr>
            <a:spLocks noGrp="1"/>
          </p:cNvSpPr>
          <p:nvPr>
            <p:ph type="title"/>
          </p:nvPr>
        </p:nvSpPr>
        <p:spPr>
          <a:xfrm>
            <a:off x="649224" y="645106"/>
            <a:ext cx="3650279" cy="1259894"/>
          </a:xfrm>
        </p:spPr>
        <p:txBody>
          <a:bodyPr>
            <a:normAutofit/>
          </a:bodyPr>
          <a:lstStyle/>
          <a:p>
            <a:r>
              <a:rPr lang="en-IN" dirty="0"/>
              <a:t>Renting offline:</a:t>
            </a:r>
          </a:p>
        </p:txBody>
      </p:sp>
      <p:sp>
        <p:nvSpPr>
          <p:cNvPr id="14" name="Content Placeholder 13">
            <a:extLst>
              <a:ext uri="{FF2B5EF4-FFF2-40B4-BE49-F238E27FC236}">
                <a16:creationId xmlns:a16="http://schemas.microsoft.com/office/drawing/2014/main" xmlns="" id="{68849F3A-1470-45D0-9ABB-CF6569F8E6FD}"/>
              </a:ext>
            </a:extLst>
          </p:cNvPr>
          <p:cNvSpPr>
            <a:spLocks noGrp="1"/>
          </p:cNvSpPr>
          <p:nvPr>
            <p:ph idx="1"/>
          </p:nvPr>
        </p:nvSpPr>
        <p:spPr>
          <a:xfrm>
            <a:off x="649225" y="2133600"/>
            <a:ext cx="3650278" cy="3759253"/>
          </a:xfrm>
        </p:spPr>
        <p:txBody>
          <a:bodyPr>
            <a:normAutofit/>
          </a:bodyPr>
          <a:lstStyle/>
          <a:p>
            <a:r>
              <a:rPr lang="en-US" sz="2400" dirty="0"/>
              <a:t>Majorly farmers do not own most of these tools and they depend on certain dealers for those provisions and will be bought on rent basis. </a:t>
            </a:r>
          </a:p>
        </p:txBody>
      </p:sp>
    </p:spTree>
    <p:extLst>
      <p:ext uri="{BB962C8B-B14F-4D97-AF65-F5344CB8AC3E}">
        <p14:creationId xmlns:p14="http://schemas.microsoft.com/office/powerpoint/2010/main" val="276816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A86F4-C826-4CBE-9FB9-DA8E1C1CD222}"/>
              </a:ext>
            </a:extLst>
          </p:cNvPr>
          <p:cNvSpPr>
            <a:spLocks noGrp="1"/>
          </p:cNvSpPr>
          <p:nvPr>
            <p:ph type="title"/>
          </p:nvPr>
        </p:nvSpPr>
        <p:spPr/>
        <p:txBody>
          <a:bodyPr/>
          <a:lstStyle/>
          <a:p>
            <a:r>
              <a:rPr lang="en-IN" dirty="0"/>
              <a:t>The Solution:</a:t>
            </a:r>
          </a:p>
        </p:txBody>
      </p:sp>
      <p:sp>
        <p:nvSpPr>
          <p:cNvPr id="3" name="Content Placeholder 2">
            <a:extLst>
              <a:ext uri="{FF2B5EF4-FFF2-40B4-BE49-F238E27FC236}">
                <a16:creationId xmlns:a16="http://schemas.microsoft.com/office/drawing/2014/main" xmlns="" id="{827F0650-FE78-44C0-9B9D-685EFFE29085}"/>
              </a:ext>
            </a:extLst>
          </p:cNvPr>
          <p:cNvSpPr>
            <a:spLocks noGrp="1"/>
          </p:cNvSpPr>
          <p:nvPr>
            <p:ph idx="1"/>
          </p:nvPr>
        </p:nvSpPr>
        <p:spPr>
          <a:xfrm>
            <a:off x="2589212" y="1515650"/>
            <a:ext cx="8915400" cy="3682652"/>
          </a:xfrm>
        </p:spPr>
        <p:txBody>
          <a:bodyPr>
            <a:noAutofit/>
          </a:bodyPr>
          <a:lstStyle/>
          <a:p>
            <a:r>
              <a:rPr lang="en-US" sz="2800" dirty="0"/>
              <a:t>Majorly farmers do not own most of these tools and they depend on certain dealers for those provisions and will be bought on rent basis.</a:t>
            </a:r>
          </a:p>
          <a:p>
            <a:r>
              <a:rPr lang="en-US" sz="2800" dirty="0"/>
              <a:t> Most of these operations are done through the offline communications. Instead of these offline communications, we can develop an Application linking the farmers and the owners of the tools and vehicles.</a:t>
            </a:r>
          </a:p>
          <a:p>
            <a:r>
              <a:rPr lang="en-US" sz="2800" dirty="0"/>
              <a:t> The interface majorly consists of a map, on which nearby available tools, which are pointed out to the farmers.</a:t>
            </a:r>
          </a:p>
        </p:txBody>
      </p:sp>
    </p:spTree>
    <p:extLst>
      <p:ext uri="{BB962C8B-B14F-4D97-AF65-F5344CB8AC3E}">
        <p14:creationId xmlns:p14="http://schemas.microsoft.com/office/powerpoint/2010/main" val="46304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15E9E8-10F9-41EE-9178-24589DEA818E}"/>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xmlns="" id="{89A71CF2-2E31-4A8B-A4A5-C0F2758EFE97}"/>
              </a:ext>
            </a:extLst>
          </p:cNvPr>
          <p:cNvSpPr>
            <a:spLocks noGrp="1"/>
          </p:cNvSpPr>
          <p:nvPr>
            <p:ph idx="1"/>
          </p:nvPr>
        </p:nvSpPr>
        <p:spPr/>
        <p:txBody>
          <a:bodyPr/>
          <a:lstStyle/>
          <a:p>
            <a:r>
              <a:rPr lang="en-US" dirty="0"/>
              <a:t> The farmers can select best available tools based on their usage; cost and can proceed with their farming by taking the products for rent. </a:t>
            </a:r>
          </a:p>
          <a:p>
            <a:r>
              <a:rPr lang="en-US" dirty="0"/>
              <a:t>The application also  links farmers with the  manufacturers of fertilizers and seeds which upon request will be directly delivered to the farmers with standard delivery charges. </a:t>
            </a:r>
            <a:endParaRPr lang="en-IN" dirty="0"/>
          </a:p>
          <a:p>
            <a:endParaRPr lang="en-IN" dirty="0"/>
          </a:p>
        </p:txBody>
      </p:sp>
    </p:spTree>
    <p:extLst>
      <p:ext uri="{BB962C8B-B14F-4D97-AF65-F5344CB8AC3E}">
        <p14:creationId xmlns:p14="http://schemas.microsoft.com/office/powerpoint/2010/main" val="353315888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42481-8943-4097-86CE-128DA96259A3}"/>
              </a:ext>
            </a:extLst>
          </p:cNvPr>
          <p:cNvSpPr>
            <a:spLocks noGrp="1"/>
          </p:cNvSpPr>
          <p:nvPr>
            <p:ph type="title"/>
          </p:nvPr>
        </p:nvSpPr>
        <p:spPr>
          <a:xfrm>
            <a:off x="2592925" y="672549"/>
            <a:ext cx="8911687" cy="1280890"/>
          </a:xfrm>
        </p:spPr>
        <p:txBody>
          <a:bodyPr/>
          <a:lstStyle/>
          <a:p>
            <a:endParaRPr lang="en-IN" dirty="0"/>
          </a:p>
        </p:txBody>
      </p:sp>
      <p:pic>
        <p:nvPicPr>
          <p:cNvPr id="5" name="Content Placeholder 4" descr="A picture containing small, indoor, holding&#10;&#10;Description generated with high confidence">
            <a:extLst>
              <a:ext uri="{FF2B5EF4-FFF2-40B4-BE49-F238E27FC236}">
                <a16:creationId xmlns:a16="http://schemas.microsoft.com/office/drawing/2014/main" xmlns="" id="{B946B49C-618E-4D5E-BA14-3250A8C95C81}"/>
              </a:ext>
            </a:extLst>
          </p:cNvPr>
          <p:cNvPicPr>
            <a:picLocks noGrp="1" noChangeAspect="1"/>
          </p:cNvPicPr>
          <p:nvPr>
            <p:ph idx="1"/>
          </p:nvPr>
        </p:nvPicPr>
        <p:blipFill>
          <a:blip r:embed="rId2"/>
          <a:stretch>
            <a:fillRect/>
          </a:stretch>
        </p:blipFill>
        <p:spPr>
          <a:xfrm>
            <a:off x="437878" y="1208615"/>
            <a:ext cx="2802448" cy="2602273"/>
          </a:xfrm>
        </p:spPr>
      </p:pic>
      <p:pic>
        <p:nvPicPr>
          <p:cNvPr id="7" name="Picture 6" descr="A picture containing toy, yellow&#10;&#10;Description generated with high confidence">
            <a:extLst>
              <a:ext uri="{FF2B5EF4-FFF2-40B4-BE49-F238E27FC236}">
                <a16:creationId xmlns:a16="http://schemas.microsoft.com/office/drawing/2014/main" xmlns="" id="{2BE14D50-9743-4117-830F-0147A30BDF7B}"/>
              </a:ext>
            </a:extLst>
          </p:cNvPr>
          <p:cNvPicPr>
            <a:picLocks noChangeAspect="1"/>
          </p:cNvPicPr>
          <p:nvPr/>
        </p:nvPicPr>
        <p:blipFill>
          <a:blip r:embed="rId3"/>
          <a:stretch>
            <a:fillRect/>
          </a:stretch>
        </p:blipFill>
        <p:spPr>
          <a:xfrm>
            <a:off x="4775954" y="4103615"/>
            <a:ext cx="2363038" cy="2194250"/>
          </a:xfrm>
          <a:prstGeom prst="rect">
            <a:avLst/>
          </a:prstGeom>
        </p:spPr>
      </p:pic>
      <p:pic>
        <p:nvPicPr>
          <p:cNvPr id="9" name="Picture 8" descr="A drawing of a cartoon character&#10;&#10;Description generated with high confidence">
            <a:extLst>
              <a:ext uri="{FF2B5EF4-FFF2-40B4-BE49-F238E27FC236}">
                <a16:creationId xmlns:a16="http://schemas.microsoft.com/office/drawing/2014/main" xmlns="" id="{E87C4DCC-E97D-4FA8-95B9-F582350366F3}"/>
              </a:ext>
            </a:extLst>
          </p:cNvPr>
          <p:cNvPicPr>
            <a:picLocks noChangeAspect="1"/>
          </p:cNvPicPr>
          <p:nvPr/>
        </p:nvPicPr>
        <p:blipFill>
          <a:blip r:embed="rId4"/>
          <a:stretch>
            <a:fillRect/>
          </a:stretch>
        </p:blipFill>
        <p:spPr>
          <a:xfrm>
            <a:off x="8559828" y="1446506"/>
            <a:ext cx="2549499" cy="2388055"/>
          </a:xfrm>
          <a:prstGeom prst="rect">
            <a:avLst/>
          </a:prstGeom>
        </p:spPr>
      </p:pic>
      <p:pic>
        <p:nvPicPr>
          <p:cNvPr id="11" name="Picture 10" descr="A picture containing iPod, electronics&#10;&#10;Description generated with very high confidence">
            <a:extLst>
              <a:ext uri="{FF2B5EF4-FFF2-40B4-BE49-F238E27FC236}">
                <a16:creationId xmlns:a16="http://schemas.microsoft.com/office/drawing/2014/main" xmlns="" id="{CAFD44CC-8E07-4865-A083-C73620DC911F}"/>
              </a:ext>
            </a:extLst>
          </p:cNvPr>
          <p:cNvPicPr>
            <a:picLocks noChangeAspect="1"/>
          </p:cNvPicPr>
          <p:nvPr/>
        </p:nvPicPr>
        <p:blipFill>
          <a:blip r:embed="rId5"/>
          <a:stretch>
            <a:fillRect/>
          </a:stretch>
        </p:blipFill>
        <p:spPr>
          <a:xfrm>
            <a:off x="4499268" y="814481"/>
            <a:ext cx="2549500" cy="1835520"/>
          </a:xfrm>
          <a:prstGeom prst="rect">
            <a:avLst/>
          </a:prstGeom>
        </p:spPr>
      </p:pic>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xmlns="" id="{636F0F93-2717-49BD-A743-867FFC8A70BA}"/>
                  </a:ext>
                </a:extLst>
              </p14:cNvPr>
              <p14:cNvContentPartPr/>
              <p14:nvPr/>
            </p14:nvContentPartPr>
            <p14:xfrm>
              <a:off x="-2829804" y="3966169"/>
              <a:ext cx="360" cy="360"/>
            </p14:xfrm>
          </p:contentPart>
        </mc:Choice>
        <mc:Fallback xmlns="">
          <p:pic>
            <p:nvPicPr>
              <p:cNvPr id="13" name="Ink 12">
                <a:extLst>
                  <a:ext uri="{FF2B5EF4-FFF2-40B4-BE49-F238E27FC236}">
                    <a16:creationId xmlns:a16="http://schemas.microsoft.com/office/drawing/2014/main" id="{636F0F93-2717-49BD-A743-867FFC8A70BA}"/>
                  </a:ext>
                </a:extLst>
              </p:cNvPr>
              <p:cNvPicPr/>
              <p:nvPr/>
            </p:nvPicPr>
            <p:blipFill>
              <a:blip r:embed="rId7"/>
              <a:stretch>
                <a:fillRect/>
              </a:stretch>
            </p:blipFill>
            <p:spPr>
              <a:xfrm>
                <a:off x="-2838804" y="3957529"/>
                <a:ext cx="18000" cy="18000"/>
              </a:xfrm>
              <a:prstGeom prst="rect">
                <a:avLst/>
              </a:prstGeom>
            </p:spPr>
          </p:pic>
        </mc:Fallback>
      </mc:AlternateContent>
      <p:sp>
        <p:nvSpPr>
          <p:cNvPr id="14" name="Rectangle 13">
            <a:extLst>
              <a:ext uri="{FF2B5EF4-FFF2-40B4-BE49-F238E27FC236}">
                <a16:creationId xmlns:a16="http://schemas.microsoft.com/office/drawing/2014/main" xmlns="" id="{1AC5F06C-D150-4426-989E-1E75FEC377D1}"/>
              </a:ext>
            </a:extLst>
          </p:cNvPr>
          <p:cNvSpPr/>
          <p:nvPr/>
        </p:nvSpPr>
        <p:spPr>
          <a:xfrm>
            <a:off x="-44653" y="3813864"/>
            <a:ext cx="3467100" cy="584775"/>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Farmer </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xmlns="" id="{01C60E82-649E-49B9-B4CF-FB39E8336DB5}"/>
              </a:ext>
            </a:extLst>
          </p:cNvPr>
          <p:cNvSpPr/>
          <p:nvPr/>
        </p:nvSpPr>
        <p:spPr>
          <a:xfrm>
            <a:off x="4625327" y="2791933"/>
            <a:ext cx="2549500" cy="892552"/>
          </a:xfrm>
          <a:prstGeom prst="rect">
            <a:avLst/>
          </a:prstGeom>
          <a:noFill/>
        </p:spPr>
        <p:txBody>
          <a:bodyPr wrap="square" lIns="91440" tIns="45720" rIns="91440" bIns="45720">
            <a:spAutoFit/>
          </a:bodyPr>
          <a:lstStyle/>
          <a:p>
            <a:pPr algn="ctr"/>
            <a:r>
              <a:rPr lang="en-US" sz="3200" dirty="0" err="1">
                <a:ln w="0"/>
                <a:effectLst>
                  <a:outerShdw blurRad="38100" dist="19050" dir="2700000" algn="tl" rotWithShape="0">
                    <a:schemeClr val="dk1">
                      <a:alpha val="40000"/>
                    </a:schemeClr>
                  </a:outerShdw>
                </a:effectLst>
              </a:rPr>
              <a:t>FArmWAy</a:t>
            </a:r>
            <a:r>
              <a:rPr lang="en-US" sz="2000" dirty="0">
                <a:ln w="0"/>
                <a:effectLst>
                  <a:outerShdw blurRad="38100" dist="19050" dir="2700000" algn="tl" rotWithShape="0">
                    <a:schemeClr val="dk1">
                      <a:alpha val="40000"/>
                    </a:schemeClr>
                  </a:outerShdw>
                </a:effectLst>
              </a:rPr>
              <a:t> App</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8" name="TextBox 17">
            <a:extLst>
              <a:ext uri="{FF2B5EF4-FFF2-40B4-BE49-F238E27FC236}">
                <a16:creationId xmlns:a16="http://schemas.microsoft.com/office/drawing/2014/main" xmlns="" id="{348BE3E3-F52A-4BAE-B99D-6185E8296727}"/>
              </a:ext>
            </a:extLst>
          </p:cNvPr>
          <p:cNvSpPr txBox="1"/>
          <p:nvPr/>
        </p:nvSpPr>
        <p:spPr>
          <a:xfrm>
            <a:off x="4101793" y="6297865"/>
            <a:ext cx="3344450" cy="369332"/>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800" kern="1200" dirty="0">
                <a:solidFill>
                  <a:schemeClr val="tx1"/>
                </a:solidFill>
                <a:latin typeface="+mn-lt"/>
                <a:ea typeface="+mn-ea"/>
                <a:cs typeface="+mn-cs"/>
              </a:rPr>
              <a:t>        Satisfied farmer</a:t>
            </a:r>
            <a:r>
              <a:rPr lang="en-US" sz="1800" kern="1200" dirty="0">
                <a:solidFill>
                  <a:schemeClr val="tx1"/>
                </a:solidFill>
                <a:latin typeface="+mn-lt"/>
                <a:ea typeface="+mn-ea"/>
                <a:cs typeface="+mn-cs"/>
                <a:sym typeface="Wingdings" panose="05000000000000000000" pitchFamily="2" charset="2"/>
              </a:rPr>
              <a:t></a:t>
            </a:r>
            <a:endParaRPr lang="en-US" sz="1800" kern="1200" dirty="0">
              <a:solidFill>
                <a:schemeClr val="tx1"/>
              </a:solidFill>
              <a:latin typeface="+mn-lt"/>
              <a:ea typeface="+mn-ea"/>
              <a:cs typeface="+mn-cs"/>
            </a:endParaRPr>
          </a:p>
        </p:txBody>
      </p:sp>
      <p:sp>
        <p:nvSpPr>
          <p:cNvPr id="19" name="TextBox 18">
            <a:extLst>
              <a:ext uri="{FF2B5EF4-FFF2-40B4-BE49-F238E27FC236}">
                <a16:creationId xmlns:a16="http://schemas.microsoft.com/office/drawing/2014/main" xmlns="" id="{13E4A311-B22D-4397-B2A1-9C063FDEA6E2}"/>
              </a:ext>
            </a:extLst>
          </p:cNvPr>
          <p:cNvSpPr txBox="1"/>
          <p:nvPr/>
        </p:nvSpPr>
        <p:spPr>
          <a:xfrm>
            <a:off x="9425835" y="4103615"/>
            <a:ext cx="1828800" cy="523220"/>
          </a:xfrm>
          <a:prstGeom prst="rect">
            <a:avLst/>
          </a:prstGeom>
          <a:noFill/>
        </p:spPr>
        <p:txBody>
          <a:bodyPr wrap="square" rtlCol="0">
            <a:spAutoFit/>
          </a:bodyPr>
          <a:lstStyle/>
          <a:p>
            <a:r>
              <a:rPr lang="en-US" sz="2800" b="1" dirty="0"/>
              <a:t>D</a:t>
            </a:r>
            <a:r>
              <a:rPr lang="en-US" sz="2800" b="1" kern="1200" dirty="0">
                <a:solidFill>
                  <a:schemeClr val="tx1"/>
                </a:solidFill>
                <a:latin typeface="+mn-lt"/>
                <a:ea typeface="+mn-ea"/>
                <a:cs typeface="+mn-cs"/>
              </a:rPr>
              <a:t>ealer</a:t>
            </a:r>
          </a:p>
        </p:txBody>
      </p:sp>
    </p:spTree>
    <p:extLst>
      <p:ext uri="{BB962C8B-B14F-4D97-AF65-F5344CB8AC3E}">
        <p14:creationId xmlns:p14="http://schemas.microsoft.com/office/powerpoint/2010/main" val="225383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5362D-060D-460E-9266-FF6771AE13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F7EA900-D67E-47E5-81A1-7211FD3948D2}"/>
              </a:ext>
            </a:extLst>
          </p:cNvPr>
          <p:cNvSpPr>
            <a:spLocks noGrp="1"/>
          </p:cNvSpPr>
          <p:nvPr>
            <p:ph idx="1"/>
          </p:nvPr>
        </p:nvSpPr>
        <p:spPr>
          <a:xfrm>
            <a:off x="1252603" y="1139868"/>
            <a:ext cx="10252009" cy="4771354"/>
          </a:xfrm>
        </p:spPr>
        <p:txBody>
          <a:bodyPr>
            <a:normAutofit/>
          </a:bodyPr>
          <a:lstStyle/>
          <a:p>
            <a:r>
              <a:rPr lang="en-US" sz="2400" dirty="0"/>
              <a:t>A simple mobile application is the urgent requirement in the industry to bridge the gap between farmers and tool dealers. The mobile application integrates tool dealers and the farmers available in the location enabling the easy search options. The mobile interfaces use location detection to suggest the nearby dealer list, the available tools and the respective prices in an interactive map-based design view. The potential farmers can directly go to the store and rent the equipment or can call up the dealer to hold the tool.</a:t>
            </a:r>
            <a:endParaRPr lang="en-IN" sz="2400" dirty="0"/>
          </a:p>
        </p:txBody>
      </p:sp>
    </p:spTree>
    <p:extLst>
      <p:ext uri="{BB962C8B-B14F-4D97-AF65-F5344CB8AC3E}">
        <p14:creationId xmlns:p14="http://schemas.microsoft.com/office/powerpoint/2010/main" val="236194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FC4A8-49C4-4CE1-B85A-A07C1874C019}"/>
              </a:ext>
            </a:extLst>
          </p:cNvPr>
          <p:cNvSpPr>
            <a:spLocks noGrp="1"/>
          </p:cNvSpPr>
          <p:nvPr>
            <p:ph type="title"/>
          </p:nvPr>
        </p:nvSpPr>
        <p:spPr/>
        <p:txBody>
          <a:bodyPr/>
          <a:lstStyle/>
          <a:p>
            <a:r>
              <a:rPr lang="en-IN" dirty="0"/>
              <a:t>Application Users:</a:t>
            </a:r>
          </a:p>
        </p:txBody>
      </p:sp>
      <p:sp>
        <p:nvSpPr>
          <p:cNvPr id="3" name="Content Placeholder 2">
            <a:extLst>
              <a:ext uri="{FF2B5EF4-FFF2-40B4-BE49-F238E27FC236}">
                <a16:creationId xmlns:a16="http://schemas.microsoft.com/office/drawing/2014/main" xmlns="" id="{07698D37-EB55-4858-A3CD-D1EFEAA9183D}"/>
              </a:ext>
            </a:extLst>
          </p:cNvPr>
          <p:cNvSpPr>
            <a:spLocks noGrp="1"/>
          </p:cNvSpPr>
          <p:nvPr>
            <p:ph idx="1"/>
          </p:nvPr>
        </p:nvSpPr>
        <p:spPr/>
        <p:txBody>
          <a:bodyPr/>
          <a:lstStyle/>
          <a:p>
            <a:r>
              <a:rPr lang="en-US" b="1" dirty="0"/>
              <a:t>Farmers</a:t>
            </a:r>
            <a:r>
              <a:rPr lang="en-US" dirty="0"/>
              <a:t> will be most beneficiary through this application. They can find required tools and resources for their purposes with ease interaction with the application.</a:t>
            </a:r>
            <a:endParaRPr lang="en-IN" dirty="0"/>
          </a:p>
          <a:p>
            <a:r>
              <a:rPr lang="en-US" b="1" dirty="0"/>
              <a:t>Dealers</a:t>
            </a:r>
            <a:r>
              <a:rPr lang="en-US" dirty="0"/>
              <a:t> or vehicle owners can get the beneficiary customers and can get the business going with ease.</a:t>
            </a:r>
            <a:endParaRPr lang="en-IN" dirty="0"/>
          </a:p>
          <a:p>
            <a:endParaRPr lang="en-IN" dirty="0"/>
          </a:p>
        </p:txBody>
      </p:sp>
    </p:spTree>
    <p:extLst>
      <p:ext uri="{BB962C8B-B14F-4D97-AF65-F5344CB8AC3E}">
        <p14:creationId xmlns:p14="http://schemas.microsoft.com/office/powerpoint/2010/main" val="21961060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461</TotalTime>
  <Words>551</Words>
  <Application>Microsoft Office PowerPoint</Application>
  <PresentationFormat>Custom</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FArmWAy</vt:lpstr>
      <vt:lpstr>Content:</vt:lpstr>
      <vt:lpstr>The problem:</vt:lpstr>
      <vt:lpstr>Renting offline:</vt:lpstr>
      <vt:lpstr>The Solution:</vt:lpstr>
      <vt:lpstr>Contd.:</vt:lpstr>
      <vt:lpstr>PowerPoint Presentation</vt:lpstr>
      <vt:lpstr>PowerPoint Presentation</vt:lpstr>
      <vt:lpstr>Application Users:</vt:lpstr>
      <vt:lpstr>Different types of Farming and its production rate.</vt:lpstr>
      <vt:lpstr>Why farmway?</vt:lpstr>
      <vt:lpstr>Key Features:</vt:lpstr>
      <vt:lpstr>TECNNOLOGIES:</vt:lpstr>
      <vt:lpstr>“Agriculture is the most healthful , most useful and most noble employment of man…”  Everyone is linked with farming in one way or another through farmway we want to bring a transformation in farming ultimately making everyone happy.</vt:lpstr>
      <vt:lpstr>TEAM: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FArmWAy</dc:title>
  <dc:creator>meghana reddy</dc:creator>
  <cp:lastModifiedBy>Salman</cp:lastModifiedBy>
  <cp:revision>21</cp:revision>
  <dcterms:created xsi:type="dcterms:W3CDTF">2018-04-16T10:49:15Z</dcterms:created>
  <dcterms:modified xsi:type="dcterms:W3CDTF">2018-05-10T08:09:34Z</dcterms:modified>
</cp:coreProperties>
</file>