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5134DB-A248-4EF1-B412-93FF55F801E1}" type="datetimeFigureOut">
              <a:rPr lang="en-IN" smtClean="0"/>
              <a:t>14-04-2025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8337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5134DB-A248-4EF1-B412-93FF55F801E1}" type="datetimeFigureOut">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158069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5134DB-A248-4EF1-B412-93FF55F801E1}"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1779004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5134DB-A248-4EF1-B412-93FF55F801E1}"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3664078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134DB-A248-4EF1-B412-93FF55F801E1}"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363395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5134DB-A248-4EF1-B412-93FF55F801E1}" type="datetimeFigureOut">
              <a:rPr lang="en-IN" smtClean="0"/>
              <a:t>14-04-2025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4026719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5134DB-A248-4EF1-B412-93FF55F801E1}" type="datetimeFigureOut">
              <a:rPr lang="en-IN" smtClean="0"/>
              <a:t>14-04-2025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1976872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5134DB-A248-4EF1-B412-93FF55F801E1}"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3650238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5134DB-A248-4EF1-B412-93FF55F801E1}"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250050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134DB-A248-4EF1-B412-93FF55F801E1}"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121381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134DB-A248-4EF1-B412-93FF55F801E1}" type="datetimeFigureOut">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6880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5134DB-A248-4EF1-B412-93FF55F801E1}" type="datetimeFigureOut">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142231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5134DB-A248-4EF1-B412-93FF55F801E1}" type="datetimeFigureOut">
              <a:rPr lang="en-IN" smtClean="0"/>
              <a:t>14-04-2025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336666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5134DB-A248-4EF1-B412-93FF55F801E1}" type="datetimeFigureOut">
              <a:rPr lang="en-IN" smtClean="0"/>
              <a:t>14-04-2025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120393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134DB-A248-4EF1-B412-93FF55F801E1}" type="datetimeFigureOut">
              <a:rPr lang="en-IN" smtClean="0"/>
              <a:t>14-04-2025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319637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5134DB-A248-4EF1-B412-93FF55F801E1}" type="datetimeFigureOut">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382078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5134DB-A248-4EF1-B412-93FF55F801E1}" type="datetimeFigureOut">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699D07-3D6F-4D09-BB01-1CF1971E45B2}" type="slidenum">
              <a:rPr lang="en-IN" smtClean="0"/>
              <a:t>‹#›</a:t>
            </a:fld>
            <a:endParaRPr lang="en-IN"/>
          </a:p>
        </p:txBody>
      </p:sp>
    </p:spTree>
    <p:extLst>
      <p:ext uri="{BB962C8B-B14F-4D97-AF65-F5344CB8AC3E}">
        <p14:creationId xmlns:p14="http://schemas.microsoft.com/office/powerpoint/2010/main" val="81340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5134DB-A248-4EF1-B412-93FF55F801E1}" type="datetimeFigureOut">
              <a:rPr lang="en-IN" smtClean="0"/>
              <a:t>14-04-2025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D699D07-3D6F-4D09-BB01-1CF1971E45B2}" type="slidenum">
              <a:rPr lang="en-IN" smtClean="0"/>
              <a:t>‹#›</a:t>
            </a:fld>
            <a:endParaRPr lang="en-IN"/>
          </a:p>
        </p:txBody>
      </p:sp>
    </p:spTree>
    <p:extLst>
      <p:ext uri="{BB962C8B-B14F-4D97-AF65-F5344CB8AC3E}">
        <p14:creationId xmlns:p14="http://schemas.microsoft.com/office/powerpoint/2010/main" val="201332688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FFB1-3EA2-36C4-121D-EBBEA6936266}"/>
              </a:ext>
            </a:extLst>
          </p:cNvPr>
          <p:cNvSpPr>
            <a:spLocks noGrp="1"/>
          </p:cNvSpPr>
          <p:nvPr>
            <p:ph type="ctrTitle"/>
          </p:nvPr>
        </p:nvSpPr>
        <p:spPr/>
        <p:txBody>
          <a:bodyPr>
            <a:normAutofit/>
          </a:bodyPr>
          <a:lstStyle/>
          <a:p>
            <a:pPr algn="ctr"/>
            <a:r>
              <a:rPr lang="en-IN" sz="7200" dirty="0">
                <a:solidFill>
                  <a:schemeClr val="accent1">
                    <a:lumMod val="20000"/>
                    <a:lumOff val="80000"/>
                  </a:schemeClr>
                </a:solidFill>
                <a:latin typeface="Times New Roman" panose="02020603050405020304" pitchFamily="18" charset="0"/>
                <a:cs typeface="Times New Roman" panose="02020603050405020304" pitchFamily="18" charset="0"/>
              </a:rPr>
              <a:t>Stock Analysis Project</a:t>
            </a:r>
            <a:br>
              <a:rPr lang="en-IN" sz="7200" dirty="0">
                <a:solidFill>
                  <a:schemeClr val="accent1">
                    <a:lumMod val="20000"/>
                    <a:lumOff val="80000"/>
                  </a:schemeClr>
                </a:solidFill>
                <a:latin typeface="Times New Roman" panose="02020603050405020304" pitchFamily="18" charset="0"/>
                <a:cs typeface="Times New Roman" panose="02020603050405020304" pitchFamily="18" charset="0"/>
              </a:rPr>
            </a:br>
            <a:endParaRPr lang="en-IN" sz="72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891CEDD-4AFF-4012-2AFA-864CCF653A59}"/>
              </a:ext>
            </a:extLst>
          </p:cNvPr>
          <p:cNvSpPr>
            <a:spLocks noGrp="1"/>
          </p:cNvSpPr>
          <p:nvPr>
            <p:ph type="subTitle" idx="1"/>
          </p:nvPr>
        </p:nvSpPr>
        <p:spPr/>
        <p:txBody>
          <a:bodyPr>
            <a:normAutofit/>
          </a:bodyPr>
          <a:lstStyle/>
          <a:p>
            <a:r>
              <a:rPr lang="en-US" dirty="0">
                <a:solidFill>
                  <a:schemeClr val="accent6">
                    <a:lumMod val="20000"/>
                    <a:lumOff val="80000"/>
                  </a:schemeClr>
                </a:solidFill>
                <a:latin typeface="Times New Roman" panose="02020603050405020304" pitchFamily="18" charset="0"/>
                <a:cs typeface="Times New Roman" panose="02020603050405020304" pitchFamily="18" charset="0"/>
              </a:rPr>
              <a:t>A Data-Driven Python Project using JSON, MySQL, pandas &amp; Seaborn</a:t>
            </a:r>
          </a:p>
          <a:p>
            <a:r>
              <a:rPr lang="en-US" dirty="0">
                <a:solidFill>
                  <a:schemeClr val="accent6">
                    <a:lumMod val="20000"/>
                    <a:lumOff val="80000"/>
                  </a:schemeClr>
                </a:solidFill>
                <a:latin typeface="Times New Roman" panose="02020603050405020304" pitchFamily="18" charset="0"/>
                <a:cs typeface="Times New Roman" panose="02020603050405020304" pitchFamily="18" charset="0"/>
              </a:rPr>
              <a:t>Name: m Hemachandra</a:t>
            </a:r>
            <a:endParaRPr lang="en-IN"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331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7EAEF-A154-3741-787C-CC6302C08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2DA0B8-2E84-958A-C2DB-7DE488B93291}"/>
              </a:ext>
            </a:extLst>
          </p:cNvPr>
          <p:cNvSpPr>
            <a:spLocks noGrp="1"/>
          </p:cNvSpPr>
          <p:nvPr>
            <p:ph type="title"/>
          </p:nvPr>
        </p:nvSpPr>
        <p:spPr/>
        <p:txBody>
          <a:bodyPr/>
          <a:lstStyle/>
          <a:p>
            <a:r>
              <a:rPr lang="en-US" dirty="0"/>
              <a:t>Stock Data Analysis and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00E79C-5320-7BC6-2A99-765A85E6EA69}"/>
              </a:ext>
            </a:extLst>
          </p:cNvPr>
          <p:cNvSpPr>
            <a:spLocks noGrp="1"/>
          </p:cNvSpPr>
          <p:nvPr>
            <p:ph idx="1"/>
          </p:nvPr>
        </p:nvSpPr>
        <p:spPr/>
        <p:txBody>
          <a:bodyPr>
            <a:normAutofit/>
          </a:bodyPr>
          <a:lstStyle/>
          <a:p>
            <a:r>
              <a:rPr lang="en-IN" b="1" dirty="0"/>
              <a:t>Practical Use</a:t>
            </a:r>
            <a:r>
              <a:rPr lang="en-IN" dirty="0"/>
              <a:t>:</a:t>
            </a:r>
          </a:p>
          <a:p>
            <a:pPr lvl="1"/>
            <a:r>
              <a:rPr lang="en-IN" sz="1800" b="1" dirty="0">
                <a:latin typeface="Times New Roman" panose="02020603050405020304" pitchFamily="18" charset="0"/>
                <a:cs typeface="Times New Roman" panose="02020603050405020304" pitchFamily="18" charset="0"/>
              </a:rPr>
              <a:t>Example: </a:t>
            </a:r>
            <a:r>
              <a:rPr lang="en-IN" sz="1800" dirty="0">
                <a:latin typeface="Times New Roman" panose="02020603050405020304" pitchFamily="18" charset="0"/>
                <a:cs typeface="Times New Roman" panose="02020603050405020304" pitchFamily="18" charset="0"/>
              </a:rPr>
              <a:t>A user can input a ticker symbol like GOOGL, APPL etc., and the system will generate a line plot showing how Google’s, Apple’s stock price has changed over time.</a:t>
            </a:r>
          </a:p>
        </p:txBody>
      </p:sp>
    </p:spTree>
    <p:extLst>
      <p:ext uri="{BB962C8B-B14F-4D97-AF65-F5344CB8AC3E}">
        <p14:creationId xmlns:p14="http://schemas.microsoft.com/office/powerpoint/2010/main" val="414588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D707-00A4-85C5-C5FF-B0E4F7CD9D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Benefits of the Stock Analysis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62F91C-940A-D5F3-4260-7269A78FCDA6}"/>
              </a:ext>
            </a:extLst>
          </p:cNvPr>
          <p:cNvSpPr>
            <a:spLocks noGrp="1"/>
          </p:cNvSpPr>
          <p:nvPr>
            <p:ph idx="1"/>
          </p:nvPr>
        </p:nvSpPr>
        <p:spPr/>
        <p:txBody>
          <a:bodyPr>
            <a:noAutofit/>
          </a:bodyPr>
          <a:lstStyle/>
          <a:p>
            <a:pPr algn="just"/>
            <a:r>
              <a:rPr lang="en-US" b="1" dirty="0">
                <a:latin typeface="Times New Roman" panose="02020603050405020304" pitchFamily="18" charset="0"/>
                <a:cs typeface="Times New Roman" panose="02020603050405020304" pitchFamily="18" charset="0"/>
              </a:rPr>
              <a:t>Real-Time Data Access:</a:t>
            </a:r>
          </a:p>
          <a:p>
            <a:pPr lvl="1" algn="just"/>
            <a:r>
              <a:rPr lang="en-US" sz="1800" dirty="0">
                <a:latin typeface="Times New Roman" panose="02020603050405020304" pitchFamily="18" charset="0"/>
                <a:cs typeface="Times New Roman" panose="02020603050405020304" pitchFamily="18" charset="0"/>
              </a:rPr>
              <a:t>The system provides a way to track and analyze stock prices based on real-world data.</a:t>
            </a:r>
          </a:p>
          <a:p>
            <a:pPr algn="just"/>
            <a:r>
              <a:rPr lang="en-US" b="1" dirty="0">
                <a:latin typeface="Times New Roman" panose="02020603050405020304" pitchFamily="18" charset="0"/>
                <a:cs typeface="Times New Roman" panose="02020603050405020304" pitchFamily="18" charset="0"/>
              </a:rPr>
              <a:t>Data-Driven Insights:</a:t>
            </a:r>
          </a:p>
          <a:p>
            <a:pPr lvl="1" algn="just"/>
            <a:r>
              <a:rPr lang="en-US" sz="1800" dirty="0">
                <a:latin typeface="Times New Roman" panose="02020603050405020304" pitchFamily="18" charset="0"/>
                <a:cs typeface="Times New Roman" panose="02020603050405020304" pitchFamily="18" charset="0"/>
              </a:rPr>
              <a:t>Helps in making informed decisions by visualizing stock data trends.</a:t>
            </a:r>
          </a:p>
          <a:p>
            <a:pPr algn="just"/>
            <a:r>
              <a:rPr lang="en-US" b="1" dirty="0">
                <a:latin typeface="Times New Roman" panose="02020603050405020304" pitchFamily="18" charset="0"/>
                <a:cs typeface="Times New Roman" panose="02020603050405020304" pitchFamily="18" charset="0"/>
              </a:rPr>
              <a:t>User-Friendly Interface:</a:t>
            </a:r>
          </a:p>
          <a:p>
            <a:pPr lvl="1" algn="just"/>
            <a:r>
              <a:rPr lang="en-US" sz="1800" dirty="0">
                <a:latin typeface="Times New Roman" panose="02020603050405020304" pitchFamily="18" charset="0"/>
                <a:cs typeface="Times New Roman" panose="02020603050405020304" pitchFamily="18" charset="0"/>
              </a:rPr>
              <a:t>By entering a stock ticker symbol, users can quickly access a wealth of data and insights, making it suitable for both novice and experienced stock market analysts.</a:t>
            </a:r>
          </a:p>
          <a:p>
            <a:pPr algn="just"/>
            <a:r>
              <a:rPr lang="en-US" b="1" dirty="0">
                <a:latin typeface="Times New Roman" panose="02020603050405020304" pitchFamily="18" charset="0"/>
                <a:cs typeface="Times New Roman" panose="02020603050405020304" pitchFamily="18" charset="0"/>
              </a:rPr>
              <a:t>Efficient Data Management:</a:t>
            </a:r>
          </a:p>
          <a:p>
            <a:pPr lvl="1" algn="just"/>
            <a:r>
              <a:rPr lang="en-US" sz="1800" dirty="0">
                <a:latin typeface="Times New Roman" panose="02020603050405020304" pitchFamily="18" charset="0"/>
                <a:cs typeface="Times New Roman" panose="02020603050405020304" pitchFamily="18" charset="0"/>
              </a:rPr>
              <a:t>With SQL integration, the project efficiently manages large volumes of stock data and company metadata, ensuring quick retrieval and update of information.</a:t>
            </a:r>
          </a:p>
        </p:txBody>
      </p:sp>
    </p:spTree>
    <p:extLst>
      <p:ext uri="{BB962C8B-B14F-4D97-AF65-F5344CB8AC3E}">
        <p14:creationId xmlns:p14="http://schemas.microsoft.com/office/powerpoint/2010/main" val="49164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A44F-DC57-6972-0638-43A92FFE2AB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Enhancements &amp; Improvements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DC75D0-7A0F-F7BF-C99C-5C7881AB7417}"/>
              </a:ext>
            </a:extLst>
          </p:cNvPr>
          <p:cNvSpPr>
            <a:spLocks noGrp="1"/>
          </p:cNvSpPr>
          <p:nvPr>
            <p:ph idx="1"/>
          </p:nvPr>
        </p:nvSpPr>
        <p:spPr/>
        <p:txBody>
          <a:bodyPr>
            <a:normAutofit/>
          </a:bodyPr>
          <a:lstStyle/>
          <a:p>
            <a:pPr algn="just"/>
            <a:r>
              <a:rPr lang="en-IN" b="1" dirty="0">
                <a:latin typeface="Times New Roman" panose="02020603050405020304" pitchFamily="18" charset="0"/>
                <a:cs typeface="Times New Roman" panose="02020603050405020304" pitchFamily="18" charset="0"/>
              </a:rPr>
              <a:t>Live Data Integration</a:t>
            </a:r>
            <a:r>
              <a:rPr lang="en-IN" dirty="0">
                <a:latin typeface="Times New Roman" panose="02020603050405020304" pitchFamily="18" charset="0"/>
                <a:cs typeface="Times New Roman" panose="02020603050405020304" pitchFamily="18" charset="0"/>
              </a:rPr>
              <a:t>:</a:t>
            </a:r>
          </a:p>
          <a:p>
            <a:pPr lvl="1" algn="just"/>
            <a:r>
              <a:rPr lang="en-US" sz="1800" dirty="0">
                <a:latin typeface="Times New Roman" panose="02020603050405020304" pitchFamily="18" charset="0"/>
                <a:cs typeface="Times New Roman" panose="02020603050405020304" pitchFamily="18" charset="0"/>
              </a:rPr>
              <a:t>Integrating real-time stock market data from APIs like Yahoo Finance or Alpha Vantage could make the application more dynamic.</a:t>
            </a:r>
            <a:endParaRPr lang="en-IN" sz="1800"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Stock Price Prediction</a:t>
            </a:r>
            <a:r>
              <a:rPr lang="en-IN" dirty="0">
                <a:latin typeface="Times New Roman" panose="02020603050405020304" pitchFamily="18" charset="0"/>
                <a:cs typeface="Times New Roman" panose="02020603050405020304" pitchFamily="18" charset="0"/>
              </a:rPr>
              <a:t>:</a:t>
            </a:r>
          </a:p>
          <a:p>
            <a:pPr lvl="1" algn="just"/>
            <a:r>
              <a:rPr lang="en-IN" sz="1800" dirty="0">
                <a:latin typeface="Times New Roman" panose="02020603050405020304" pitchFamily="18" charset="0"/>
                <a:cs typeface="Times New Roman" panose="02020603050405020304" pitchFamily="18" charset="0"/>
              </a:rPr>
              <a:t>Implementing machine models to perfect future stock prices based on historical data would add a predictive capability to the tool.</a:t>
            </a:r>
          </a:p>
          <a:p>
            <a:pPr algn="just"/>
            <a:r>
              <a:rPr lang="en-IN" b="1" dirty="0">
                <a:latin typeface="Times New Roman" panose="02020603050405020304" pitchFamily="18" charset="0"/>
                <a:cs typeface="Times New Roman" panose="02020603050405020304" pitchFamily="18" charset="0"/>
              </a:rPr>
              <a:t>Advanced Visualizations</a:t>
            </a:r>
            <a:r>
              <a:rPr lang="en-IN" dirty="0">
                <a:latin typeface="Times New Roman" panose="02020603050405020304" pitchFamily="18" charset="0"/>
                <a:cs typeface="Times New Roman" panose="02020603050405020304" pitchFamily="18" charset="0"/>
              </a:rPr>
              <a:t>:</a:t>
            </a:r>
          </a:p>
          <a:p>
            <a:pPr lvl="1" algn="just"/>
            <a:r>
              <a:rPr lang="en-IN" sz="1800" dirty="0">
                <a:latin typeface="Times New Roman" panose="02020603050405020304" pitchFamily="18" charset="0"/>
                <a:cs typeface="Times New Roman" panose="02020603050405020304" pitchFamily="18" charset="0"/>
              </a:rPr>
              <a:t>Adding interactive graphs and charts to allow users to zoom in on specific periods or make comparisons between multiple tasks.</a:t>
            </a:r>
          </a:p>
          <a:p>
            <a:pPr lvl="1"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55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E6E81-96AC-D850-BC67-1564A3679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59738-E7D8-91DD-CCF4-B672318B0B6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Enhancements &amp; Improvements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4F484A-16BE-E8E3-9EEA-08645CF9D439}"/>
              </a:ext>
            </a:extLst>
          </p:cNvPr>
          <p:cNvSpPr>
            <a:spLocks noGrp="1"/>
          </p:cNvSpPr>
          <p:nvPr>
            <p:ph idx="1"/>
          </p:nvPr>
        </p:nvSpPr>
        <p:spPr/>
        <p:txBody>
          <a:bodyPr>
            <a:normAutofit/>
          </a:bodyPr>
          <a:lstStyle/>
          <a:p>
            <a:pPr lvl="1"/>
            <a:r>
              <a:rPr lang="en-IN" sz="1800" b="1" dirty="0">
                <a:latin typeface="Times New Roman" panose="02020603050405020304" pitchFamily="18" charset="0"/>
                <a:cs typeface="Times New Roman" panose="02020603050405020304" pitchFamily="18" charset="0"/>
              </a:rPr>
              <a:t>User Customization</a:t>
            </a:r>
            <a:r>
              <a:rPr lang="en-IN" sz="1800" dirty="0">
                <a:latin typeface="Times New Roman" panose="02020603050405020304" pitchFamily="18" charset="0"/>
                <a:cs typeface="Times New Roman" panose="02020603050405020304" pitchFamily="18" charset="0"/>
              </a:rPr>
              <a:t>:</a:t>
            </a:r>
          </a:p>
          <a:p>
            <a:pPr lvl="2"/>
            <a:r>
              <a:rPr lang="en-US" sz="1800" dirty="0">
                <a:latin typeface="Times New Roman" panose="02020603050405020304" pitchFamily="18" charset="0"/>
                <a:cs typeface="Times New Roman" panose="02020603050405020304" pitchFamily="18" charset="0"/>
              </a:rPr>
              <a:t>Allow users to set their preferences for stock data views, such as viewing multiple stocks at once or adding other financial indicators.</a:t>
            </a:r>
          </a:p>
          <a:p>
            <a:pPr lvl="2"/>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01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0DA5-579E-C040-ADE3-E0F73AC83C1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&amp; Final Thoughts</a:t>
            </a:r>
          </a:p>
        </p:txBody>
      </p:sp>
      <p:sp>
        <p:nvSpPr>
          <p:cNvPr id="3" name="Content Placeholder 2">
            <a:extLst>
              <a:ext uri="{FF2B5EF4-FFF2-40B4-BE49-F238E27FC236}">
                <a16:creationId xmlns:a16="http://schemas.microsoft.com/office/drawing/2014/main" id="{875497BB-0612-0F03-96F0-70EEC0162979}"/>
              </a:ext>
            </a:extLst>
          </p:cNvPr>
          <p:cNvSpPr>
            <a:spLocks noGrp="1"/>
          </p:cNvSpPr>
          <p:nvPr>
            <p:ph idx="1"/>
          </p:nvPr>
        </p:nvSpPr>
        <p:spPr>
          <a:xfrm>
            <a:off x="1420646" y="2377257"/>
            <a:ext cx="8825659" cy="4098958"/>
          </a:xfrm>
        </p:spPr>
        <p:txBody>
          <a:bodyPr>
            <a:noAutofit/>
          </a:bodyPr>
          <a:lstStyle/>
          <a:p>
            <a:pPr algn="just"/>
            <a:r>
              <a:rPr lang="en-IN" b="1" dirty="0">
                <a:latin typeface="Times New Roman" panose="02020603050405020304" pitchFamily="18" charset="0"/>
                <a:cs typeface="Times New Roman" panose="02020603050405020304" pitchFamily="18" charset="0"/>
              </a:rPr>
              <a:t>Project Summary</a:t>
            </a:r>
            <a:r>
              <a:rPr lang="en-IN" dirty="0">
                <a:latin typeface="Times New Roman" panose="02020603050405020304" pitchFamily="18" charset="0"/>
                <a:cs typeface="Times New Roman" panose="02020603050405020304" pitchFamily="18" charset="0"/>
              </a:rPr>
              <a:t>:</a:t>
            </a:r>
          </a:p>
          <a:p>
            <a:pPr lvl="1" algn="just"/>
            <a:r>
              <a:rPr lang="en-US" sz="1800" dirty="0">
                <a:latin typeface="Times New Roman" panose="02020603050405020304" pitchFamily="18" charset="0"/>
                <a:cs typeface="Times New Roman" panose="02020603050405020304" pitchFamily="18" charset="0"/>
              </a:rPr>
              <a:t>This project is a powerful tool for analyzing and visualizing stock market trends. By leveraging Python and MySQL, the project makes it easy to handle, analyze, and visualize stock data efficiently.</a:t>
            </a:r>
            <a:endParaRPr lang="en-IN" sz="1800"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Future Scope</a:t>
            </a:r>
            <a:r>
              <a:rPr lang="en-IN" dirty="0">
                <a:latin typeface="Times New Roman" panose="02020603050405020304" pitchFamily="18" charset="0"/>
                <a:cs typeface="Times New Roman" panose="02020603050405020304" pitchFamily="18" charset="0"/>
              </a:rPr>
              <a:t>:</a:t>
            </a:r>
          </a:p>
          <a:p>
            <a:pPr lvl="1" algn="just"/>
            <a:r>
              <a:rPr lang="en-US" sz="1800" dirty="0">
                <a:latin typeface="Times New Roman" panose="02020603050405020304" pitchFamily="18" charset="0"/>
                <a:cs typeface="Times New Roman" panose="02020603050405020304" pitchFamily="18" charset="0"/>
              </a:rPr>
              <a:t>The application could be enhanced with live data fetching, predictive analytics, and more customizable visualization options to provide deeper insights.</a:t>
            </a:r>
            <a:endParaRPr lang="en-IN" sz="1800"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Closing Remarks</a:t>
            </a:r>
            <a:r>
              <a:rPr lang="en-IN" dirty="0">
                <a:latin typeface="Times New Roman" panose="02020603050405020304" pitchFamily="18" charset="0"/>
                <a:cs typeface="Times New Roman" panose="02020603050405020304" pitchFamily="18" charset="0"/>
              </a:rPr>
              <a:t>:</a:t>
            </a:r>
          </a:p>
          <a:p>
            <a:pPr lvl="1" algn="just"/>
            <a:r>
              <a:rPr lang="en-US" sz="1800" dirty="0">
                <a:latin typeface="Times New Roman" panose="02020603050405020304" pitchFamily="18" charset="0"/>
                <a:cs typeface="Times New Roman" panose="02020603050405020304" pitchFamily="18" charset="0"/>
              </a:rPr>
              <a:t>The project demonstrates how a combination of data analysis, visualization, and database management can be used to gain insights into stock market behavior.</a:t>
            </a:r>
            <a:endParaRPr lang="en-IN" sz="1800"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	</a:t>
            </a:r>
            <a:r>
              <a:rPr lang="en-IN" sz="2400" b="1" dirty="0">
                <a:solidFill>
                  <a:schemeClr val="accent2">
                    <a:lumMod val="75000"/>
                  </a:schemeClr>
                </a:solidFill>
                <a:latin typeface="Times New Roman" panose="02020603050405020304" pitchFamily="18" charset="0"/>
                <a:cs typeface="Times New Roman" panose="02020603050405020304" pitchFamily="18" charset="0"/>
              </a:rPr>
              <a:t>Thank You!</a:t>
            </a:r>
          </a:p>
          <a:p>
            <a:pPr marL="0" indent="0" algn="just">
              <a:buNone/>
            </a:pPr>
            <a:r>
              <a:rPr lang="en-US" dirty="0"/>
              <a:t>		</a:t>
            </a:r>
            <a:r>
              <a:rPr lang="en-US" dirty="0">
                <a:latin typeface="Times New Roman" panose="02020603050405020304" pitchFamily="18" charset="0"/>
                <a:cs typeface="Times New Roman" panose="02020603050405020304" pitchFamily="18" charset="0"/>
              </a:rPr>
              <a:t>Open for questions and further discussion.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7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C3D9-12FC-F3F3-9415-B015FD99E64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Project Overview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E991B4-D356-76E1-7377-0D4386DF7B91}"/>
              </a:ext>
            </a:extLst>
          </p:cNvPr>
          <p:cNvSpPr>
            <a:spLocks noGrp="1"/>
          </p:cNvSpPr>
          <p:nvPr>
            <p:ph idx="1"/>
          </p:nvPr>
        </p:nvSpPr>
        <p:spPr>
          <a:xfrm>
            <a:off x="1154954" y="2810889"/>
            <a:ext cx="8825659" cy="3416300"/>
          </a:xfrm>
        </p:spPr>
        <p:txBody>
          <a:bodyPr>
            <a:normAutofit/>
          </a:bodyPr>
          <a:lstStyle/>
          <a:p>
            <a:pPr algn="just"/>
            <a:r>
              <a:rPr lang="en-US" dirty="0">
                <a:latin typeface="Times New Roman" panose="02020603050405020304" pitchFamily="18" charset="0"/>
                <a:cs typeface="Times New Roman" panose="02020603050405020304" pitchFamily="18" charset="0"/>
              </a:rPr>
              <a:t>This project is a </a:t>
            </a:r>
            <a:r>
              <a:rPr lang="en-US" b="1" dirty="0">
                <a:latin typeface="Times New Roman" panose="02020603050405020304" pitchFamily="18" charset="0"/>
                <a:cs typeface="Times New Roman" panose="02020603050405020304" pitchFamily="18" charset="0"/>
              </a:rPr>
              <a:t>Stock Market Analysis System</a:t>
            </a:r>
            <a:r>
              <a:rPr lang="en-US" dirty="0">
                <a:latin typeface="Times New Roman" panose="02020603050405020304" pitchFamily="18" charset="0"/>
                <a:cs typeface="Times New Roman" panose="02020603050405020304" pitchFamily="18" charset="0"/>
              </a:rPr>
              <a:t> that processes historical stock data.</a:t>
            </a:r>
          </a:p>
          <a:p>
            <a:pPr algn="just"/>
            <a:r>
              <a:rPr lang="en-US" dirty="0">
                <a:latin typeface="Times New Roman" panose="02020603050405020304" pitchFamily="18" charset="0"/>
                <a:cs typeface="Times New Roman" panose="02020603050405020304" pitchFamily="18" charset="0"/>
              </a:rPr>
              <a:t>It integrates data from </a:t>
            </a:r>
            <a:r>
              <a:rPr lang="en-US" b="1" dirty="0">
                <a:latin typeface="Times New Roman" panose="02020603050405020304" pitchFamily="18" charset="0"/>
                <a:cs typeface="Times New Roman" panose="02020603050405020304" pitchFamily="18" charset="0"/>
              </a:rPr>
              <a:t>JSON files</a:t>
            </a:r>
            <a:r>
              <a:rPr lang="en-US" dirty="0">
                <a:latin typeface="Times New Roman" panose="02020603050405020304" pitchFamily="18" charset="0"/>
                <a:cs typeface="Times New Roman" panose="02020603050405020304" pitchFamily="18" charset="0"/>
              </a:rPr>
              <a:t> and stores it in a </a:t>
            </a:r>
            <a:r>
              <a:rPr lang="en-US" b="1" dirty="0">
                <a:latin typeface="Times New Roman" panose="02020603050405020304" pitchFamily="18" charset="0"/>
                <a:cs typeface="Times New Roman" panose="02020603050405020304" pitchFamily="18" charset="0"/>
              </a:rPr>
              <a:t>MySQL database</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Users can </a:t>
            </a:r>
            <a:r>
              <a:rPr lang="en-US" b="1" dirty="0">
                <a:latin typeface="Times New Roman" panose="02020603050405020304" pitchFamily="18" charset="0"/>
                <a:cs typeface="Times New Roman" panose="02020603050405020304" pitchFamily="18" charset="0"/>
              </a:rPr>
              <a:t>fetch, update, delete, and visualize</a:t>
            </a:r>
            <a:r>
              <a:rPr lang="en-US" dirty="0">
                <a:latin typeface="Times New Roman" panose="02020603050405020304" pitchFamily="18" charset="0"/>
                <a:cs typeface="Times New Roman" panose="02020603050405020304" pitchFamily="18" charset="0"/>
              </a:rPr>
              <a:t> stock information using Python libraries.</a:t>
            </a:r>
          </a:p>
          <a:p>
            <a:pPr algn="just"/>
            <a:r>
              <a:rPr lang="en-US" dirty="0">
                <a:latin typeface="Times New Roman" panose="02020603050405020304" pitchFamily="18" charset="0"/>
                <a:cs typeface="Times New Roman" panose="02020603050405020304" pitchFamily="18" charset="0"/>
              </a:rPr>
              <a:t>Key focus: Combining </a:t>
            </a:r>
            <a:r>
              <a:rPr lang="en-US" b="1" dirty="0">
                <a:latin typeface="Times New Roman" panose="02020603050405020304" pitchFamily="18" charset="0"/>
                <a:cs typeface="Times New Roman" panose="02020603050405020304" pitchFamily="18" charset="0"/>
              </a:rPr>
              <a:t>data handling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database interaction</a:t>
            </a:r>
            <a:r>
              <a:rPr lang="en-US" dirty="0">
                <a:latin typeface="Times New Roman" panose="02020603050405020304" pitchFamily="18" charset="0"/>
                <a:cs typeface="Times New Roman" panose="02020603050405020304" pitchFamily="18" charset="0"/>
              </a:rPr>
              <a:t> in a real-world scenario.</a:t>
            </a:r>
          </a:p>
          <a:p>
            <a:pPr marL="0" indent="0" algn="just">
              <a:buNone/>
            </a:pPr>
            <a:endParaRPr lang="en-US" dirty="0"/>
          </a:p>
        </p:txBody>
      </p:sp>
    </p:spTree>
    <p:extLst>
      <p:ext uri="{BB962C8B-B14F-4D97-AF65-F5344CB8AC3E}">
        <p14:creationId xmlns:p14="http://schemas.microsoft.com/office/powerpoint/2010/main" val="237946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02A0-9ECC-7953-7DC5-01D9811E890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Technologies &amp; Tools</a:t>
            </a:r>
          </a:p>
        </p:txBody>
      </p:sp>
      <p:sp>
        <p:nvSpPr>
          <p:cNvPr id="3" name="Content Placeholder 2">
            <a:extLst>
              <a:ext uri="{FF2B5EF4-FFF2-40B4-BE49-F238E27FC236}">
                <a16:creationId xmlns:a16="http://schemas.microsoft.com/office/drawing/2014/main" id="{68BF2600-C026-15A0-8079-D2D8ED29328D}"/>
              </a:ext>
            </a:extLst>
          </p:cNvPr>
          <p:cNvSpPr>
            <a:spLocks noGrp="1"/>
          </p:cNvSpPr>
          <p:nvPr>
            <p:ph idx="1"/>
          </p:nvPr>
        </p:nvSpPr>
        <p:spPr>
          <a:xfrm>
            <a:off x="1122830" y="2820316"/>
            <a:ext cx="8825659" cy="3416300"/>
          </a:xfrm>
        </p:spPr>
        <p:txBody>
          <a:bodyPr>
            <a:normAutofit/>
          </a:bodyPr>
          <a:lstStyle/>
          <a:p>
            <a:pPr algn="just"/>
            <a:r>
              <a:rPr lang="en-US" b="1"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 Core programming language for logic and processing</a:t>
            </a:r>
          </a:p>
          <a:p>
            <a:pPr algn="just"/>
            <a:r>
              <a:rPr lang="en-IN" b="1" dirty="0">
                <a:latin typeface="Times New Roman" panose="02020603050405020304" pitchFamily="18" charset="0"/>
                <a:cs typeface="Times New Roman" panose="02020603050405020304" pitchFamily="18" charset="0"/>
              </a:rPr>
              <a:t>Pandas</a:t>
            </a:r>
            <a:r>
              <a:rPr lang="en-IN" dirty="0">
                <a:latin typeface="Times New Roman" panose="02020603050405020304" pitchFamily="18" charset="0"/>
                <a:cs typeface="Times New Roman" panose="02020603050405020304" pitchFamily="18" charset="0"/>
              </a:rPr>
              <a:t> – For data analysis and </a:t>
            </a:r>
            <a:r>
              <a:rPr lang="en-IN" dirty="0" err="1">
                <a:latin typeface="Times New Roman" panose="02020603050405020304" pitchFamily="18" charset="0"/>
                <a:cs typeface="Times New Roman" panose="02020603050405020304" pitchFamily="18" charset="0"/>
              </a:rPr>
              <a:t>DataFrame</a:t>
            </a:r>
            <a:r>
              <a:rPr lang="en-IN" dirty="0">
                <a:latin typeface="Times New Roman" panose="02020603050405020304" pitchFamily="18" charset="0"/>
                <a:cs typeface="Times New Roman" panose="02020603050405020304" pitchFamily="18" charset="0"/>
              </a:rPr>
              <a:t> operations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Seaborn &amp; Matplotlib</a:t>
            </a:r>
            <a:r>
              <a:rPr lang="en-US" dirty="0">
                <a:latin typeface="Times New Roman" panose="02020603050405020304" pitchFamily="18" charset="0"/>
                <a:cs typeface="Times New Roman" panose="02020603050405020304" pitchFamily="18" charset="0"/>
              </a:rPr>
              <a:t> – For visualizing stock trends</a:t>
            </a:r>
          </a:p>
          <a:p>
            <a:pPr algn="just"/>
            <a:r>
              <a:rPr lang="en-US" b="1" dirty="0">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 To store and manage structured data</a:t>
            </a:r>
          </a:p>
          <a:p>
            <a:pPr algn="just"/>
            <a:r>
              <a:rPr lang="en-US" b="1" dirty="0" err="1">
                <a:latin typeface="Times New Roman" panose="02020603050405020304" pitchFamily="18" charset="0"/>
                <a:cs typeface="Times New Roman" panose="02020603050405020304" pitchFamily="18" charset="0"/>
              </a:rPr>
              <a:t>SQLAlchemy</a:t>
            </a:r>
            <a:r>
              <a:rPr lang="en-US" dirty="0">
                <a:latin typeface="Times New Roman" panose="02020603050405020304" pitchFamily="18" charset="0"/>
                <a:cs typeface="Times New Roman" panose="02020603050405020304" pitchFamily="18" charset="0"/>
              </a:rPr>
              <a:t> – For connecting Python with MySQL</a:t>
            </a:r>
          </a:p>
          <a:p>
            <a:pPr algn="just"/>
            <a:r>
              <a:rPr lang="en-US" b="1" dirty="0">
                <a:latin typeface="Times New Roman" panose="02020603050405020304" pitchFamily="18" charset="0"/>
                <a:cs typeface="Times New Roman" panose="02020603050405020304" pitchFamily="18" charset="0"/>
              </a:rPr>
              <a:t>JSON</a:t>
            </a:r>
            <a:r>
              <a:rPr lang="en-US" dirty="0">
                <a:latin typeface="Times New Roman" panose="02020603050405020304" pitchFamily="18" charset="0"/>
                <a:cs typeface="Times New Roman" panose="02020603050405020304" pitchFamily="18" charset="0"/>
              </a:rPr>
              <a:t> – For storing stock and company data files</a:t>
            </a:r>
          </a:p>
          <a:p>
            <a:pPr algn="just"/>
            <a:r>
              <a:rPr lang="en-US" b="1" dirty="0">
                <a:latin typeface="Times New Roman" panose="02020603050405020304" pitchFamily="18" charset="0"/>
                <a:cs typeface="Times New Roman" panose="02020603050405020304" pitchFamily="18" charset="0"/>
              </a:rPr>
              <a:t>Tabulate</a:t>
            </a:r>
            <a:r>
              <a:rPr lang="en-US" dirty="0">
                <a:latin typeface="Times New Roman" panose="02020603050405020304" pitchFamily="18" charset="0"/>
                <a:cs typeface="Times New Roman" panose="02020603050405020304" pitchFamily="18" charset="0"/>
              </a:rPr>
              <a:t> – To display tabular data in terminal neatly</a:t>
            </a:r>
          </a:p>
        </p:txBody>
      </p:sp>
    </p:spTree>
    <p:extLst>
      <p:ext uri="{BB962C8B-B14F-4D97-AF65-F5344CB8AC3E}">
        <p14:creationId xmlns:p14="http://schemas.microsoft.com/office/powerpoint/2010/main" val="263952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B23B-FE4D-B86D-CEDA-231B9B7B125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Project Architecture Overview</a:t>
            </a:r>
          </a:p>
        </p:txBody>
      </p:sp>
      <p:sp>
        <p:nvSpPr>
          <p:cNvPr id="3" name="Content Placeholder 2">
            <a:extLst>
              <a:ext uri="{FF2B5EF4-FFF2-40B4-BE49-F238E27FC236}">
                <a16:creationId xmlns:a16="http://schemas.microsoft.com/office/drawing/2014/main" id="{C1DDFDF8-5BCC-4075-1511-59981865BDB5}"/>
              </a:ext>
            </a:extLst>
          </p:cNvPr>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JSON files containing stock data and company metadata</a:t>
            </a:r>
          </a:p>
          <a:p>
            <a:r>
              <a:rPr lang="en-IN" b="1" dirty="0">
                <a:latin typeface="Times New Roman" panose="02020603050405020304" pitchFamily="18" charset="0"/>
                <a:cs typeface="Times New Roman" panose="02020603050405020304" pitchFamily="18" charset="0"/>
              </a:rPr>
              <a:t>Database Layer</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MySQL database with two tables:</a:t>
            </a:r>
          </a:p>
          <a:p>
            <a:pPr lvl="2"/>
            <a:r>
              <a:rPr lang="en-IN" sz="1800" dirty="0">
                <a:latin typeface="Times New Roman" panose="02020603050405020304" pitchFamily="18" charset="0"/>
                <a:cs typeface="Times New Roman" panose="02020603050405020304" pitchFamily="18" charset="0"/>
              </a:rPr>
              <a:t>Stock data</a:t>
            </a:r>
          </a:p>
          <a:p>
            <a:pPr lvl="2"/>
            <a:r>
              <a:rPr lang="en-IN" sz="1800" dirty="0">
                <a:latin typeface="Times New Roman" panose="02020603050405020304" pitchFamily="18" charset="0"/>
                <a:cs typeface="Times New Roman" panose="02020603050405020304" pitchFamily="18" charset="0"/>
              </a:rPr>
              <a:t>Company metadata</a:t>
            </a:r>
          </a:p>
          <a:p>
            <a:r>
              <a:rPr lang="en-IN" b="1" dirty="0">
                <a:latin typeface="Times New Roman" panose="02020603050405020304" pitchFamily="18" charset="0"/>
                <a:cs typeface="Times New Roman" panose="02020603050405020304" pitchFamily="18" charset="0"/>
              </a:rPr>
              <a:t>Processing Layer</a:t>
            </a:r>
            <a:r>
              <a:rPr lang="en-IN" dirty="0">
                <a:latin typeface="Times New Roman" panose="02020603050405020304" pitchFamily="18" charset="0"/>
                <a:cs typeface="Times New Roman" panose="02020603050405020304" pitchFamily="18" charset="0"/>
              </a:rPr>
              <a:t>:</a:t>
            </a:r>
          </a:p>
          <a:p>
            <a:pPr lvl="1"/>
            <a:r>
              <a:rPr lang="en-IN" sz="1800" dirty="0">
                <a:latin typeface="Times New Roman" panose="02020603050405020304" pitchFamily="18" charset="0"/>
                <a:cs typeface="Times New Roman" panose="02020603050405020304" pitchFamily="18" charset="0"/>
              </a:rPr>
              <a:t>Python reads JSON File</a:t>
            </a:r>
          </a:p>
          <a:p>
            <a:pPr lvl="1"/>
            <a:r>
              <a:rPr lang="en-IN" sz="1800" dirty="0">
                <a:latin typeface="Times New Roman" panose="02020603050405020304" pitchFamily="18" charset="0"/>
                <a:cs typeface="Times New Roman" panose="02020603050405020304" pitchFamily="18" charset="0"/>
              </a:rPr>
              <a:t>Data inserted into the Database</a:t>
            </a:r>
          </a:p>
          <a:p>
            <a:pPr lvl="1"/>
            <a:r>
              <a:rPr lang="en-IN" sz="1800" dirty="0" err="1">
                <a:latin typeface="Times New Roman" panose="02020603050405020304" pitchFamily="18" charset="0"/>
                <a:cs typeface="Times New Roman" panose="02020603050405020304" pitchFamily="18" charset="0"/>
              </a:rPr>
              <a:t>SQLAlchemy</a:t>
            </a:r>
            <a:r>
              <a:rPr lang="en-IN" sz="1800" dirty="0">
                <a:latin typeface="Times New Roman" panose="02020603050405020304" pitchFamily="18" charset="0"/>
                <a:cs typeface="Times New Roman" panose="02020603050405020304" pitchFamily="18" charset="0"/>
              </a:rPr>
              <a:t> handles DB interactions</a:t>
            </a:r>
          </a:p>
          <a:p>
            <a:pPr lvl="2"/>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06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982A-4C1E-6B74-E665-F861BD72220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Project Architecture Overview</a:t>
            </a:r>
          </a:p>
        </p:txBody>
      </p:sp>
      <p:sp>
        <p:nvSpPr>
          <p:cNvPr id="3" name="Content Placeholder 2">
            <a:extLst>
              <a:ext uri="{FF2B5EF4-FFF2-40B4-BE49-F238E27FC236}">
                <a16:creationId xmlns:a16="http://schemas.microsoft.com/office/drawing/2014/main" id="{5CF57D9C-BEDB-A66E-87B8-DED93B3CD219}"/>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Analysis Layer</a:t>
            </a:r>
            <a:r>
              <a:rPr lang="en-IN"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Data fetched from MySQL using SQL queries</a:t>
            </a:r>
          </a:p>
          <a:p>
            <a:pPr lvl="1"/>
            <a:r>
              <a:rPr lang="en-US" sz="1800" dirty="0">
                <a:latin typeface="Times New Roman" panose="02020603050405020304" pitchFamily="18" charset="0"/>
                <a:cs typeface="Times New Roman" panose="02020603050405020304" pitchFamily="18" charset="0"/>
              </a:rPr>
              <a:t>Pandas and Seaborn used to analyze and visualize</a:t>
            </a:r>
            <a:endParaRPr lang="en-IN" sz="18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User Interaction</a:t>
            </a:r>
            <a:r>
              <a:rPr lang="en-IN"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Terminal-based interface for input/output</a:t>
            </a:r>
          </a:p>
          <a:p>
            <a:pPr lvl="1"/>
            <a:r>
              <a:rPr lang="en-IN" sz="1800" dirty="0">
                <a:latin typeface="Times New Roman" panose="02020603050405020304" pitchFamily="18" charset="0"/>
                <a:cs typeface="Times New Roman" panose="02020603050405020304" pitchFamily="18" charset="0"/>
              </a:rPr>
              <a:t>Supports CRUD operations</a:t>
            </a:r>
          </a:p>
          <a:p>
            <a:pPr lvl="1"/>
            <a:endParaRPr lang="en-IN"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40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545E-7CED-A8A8-33F5-C9B7AB762B8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Stock Market Analysis Project Overview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109D73-6FC9-738A-65AD-7344C1D9265E}"/>
              </a:ext>
            </a:extLst>
          </p:cNvPr>
          <p:cNvSpPr>
            <a:spLocks noGrp="1"/>
          </p:cNvSpPr>
          <p:nvPr>
            <p:ph idx="1"/>
          </p:nvPr>
        </p:nvSpPr>
        <p:spPr/>
        <p:txBody>
          <a:bodyPr>
            <a:noAutofit/>
          </a:bodyPr>
          <a:lstStyle/>
          <a:p>
            <a:r>
              <a:rPr lang="en-IN" b="1" dirty="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The goal of this project is to analyze historical stock market data using Python, MySQL, and data visualization libraries. The application allows users to view, analyze, and visualize stock performance over time based on various companies' data.</a:t>
            </a:r>
          </a:p>
          <a:p>
            <a:r>
              <a:rPr lang="en-IN" b="1" dirty="0">
                <a:latin typeface="Times New Roman" panose="02020603050405020304" pitchFamily="18" charset="0"/>
                <a:cs typeface="Times New Roman" panose="02020603050405020304" pitchFamily="18" charset="0"/>
              </a:rPr>
              <a:t>Key Features</a:t>
            </a:r>
            <a:r>
              <a:rPr lang="en-IN"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Load historical stock data and company metadata from JSON files.</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Analyze stock performance by visualizing trends.</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Provides an interactive way to explore stock data for multiple companies.</a:t>
            </a:r>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81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BA05-4B22-9C62-CA23-36C28D4BB7E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Flow and Process</a:t>
            </a:r>
          </a:p>
        </p:txBody>
      </p:sp>
      <p:sp>
        <p:nvSpPr>
          <p:cNvPr id="3" name="Content Placeholder 2">
            <a:extLst>
              <a:ext uri="{FF2B5EF4-FFF2-40B4-BE49-F238E27FC236}">
                <a16:creationId xmlns:a16="http://schemas.microsoft.com/office/drawing/2014/main" id="{CE4A9BC3-67E8-3EDB-3455-E101444A0D7B}"/>
              </a:ext>
            </a:extLst>
          </p:cNvPr>
          <p:cNvSpPr>
            <a:spLocks noGrp="1"/>
          </p:cNvSpPr>
          <p:nvPr>
            <p:ph idx="1"/>
          </p:nvPr>
        </p:nvSpPr>
        <p:spPr>
          <a:xfrm>
            <a:off x="1154954" y="2603499"/>
            <a:ext cx="8825659" cy="3806727"/>
          </a:xfrm>
        </p:spPr>
        <p:txBody>
          <a:bodyPr>
            <a:normAutofit/>
          </a:bodyPr>
          <a:lstStyle/>
          <a:p>
            <a:r>
              <a:rPr lang="en-IN" b="1" dirty="0">
                <a:latin typeface="Times New Roman" panose="02020603050405020304" pitchFamily="18" charset="0"/>
                <a:cs typeface="Times New Roman" panose="02020603050405020304" pitchFamily="18" charset="0"/>
              </a:rPr>
              <a:t>Step 1: Data Loading</a:t>
            </a:r>
            <a:r>
              <a:rPr lang="en-IN"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The project starts by loading stock data and company metadata from JSON files into the MySQL database.</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Stock data includes details like opening, closing prices, volume, and more.</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Company metadata includes company name, ticker symbol, exchange, industry, and products.</a:t>
            </a:r>
          </a:p>
          <a:p>
            <a:r>
              <a:rPr lang="en-IN" b="1" dirty="0">
                <a:latin typeface="Times New Roman" panose="02020603050405020304" pitchFamily="18" charset="0"/>
                <a:cs typeface="Times New Roman" panose="02020603050405020304" pitchFamily="18" charset="0"/>
              </a:rPr>
              <a:t>Step 2: Data Retrieval</a:t>
            </a:r>
            <a:r>
              <a:rPr lang="en-IN"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Users input the stock ticker symbol (e.g., AAPL, GOOGL).</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system queries the database and fetches relevant stock data for analysis.</a:t>
            </a:r>
            <a:endParaRPr lang="en-IN" sz="1800" dirty="0">
              <a:latin typeface="Times New Roman" panose="02020603050405020304" pitchFamily="18" charset="0"/>
              <a:cs typeface="Times New Roman" panose="02020603050405020304" pitchFamily="18" charset="0"/>
            </a:endParaRPr>
          </a:p>
          <a:p>
            <a:pPr lvl="1"/>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09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DB907-7E30-FB4D-9AA9-40A7583A32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F35FF-6643-D97E-47FC-6DA799F638D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Flow and Process</a:t>
            </a:r>
          </a:p>
        </p:txBody>
      </p:sp>
      <p:sp>
        <p:nvSpPr>
          <p:cNvPr id="3" name="Content Placeholder 2">
            <a:extLst>
              <a:ext uri="{FF2B5EF4-FFF2-40B4-BE49-F238E27FC236}">
                <a16:creationId xmlns:a16="http://schemas.microsoft.com/office/drawing/2014/main" id="{D29E596C-0ABD-116C-5B60-CFA1310C6C7D}"/>
              </a:ext>
            </a:extLst>
          </p:cNvPr>
          <p:cNvSpPr>
            <a:spLocks noGrp="1"/>
          </p:cNvSpPr>
          <p:nvPr>
            <p:ph idx="1"/>
          </p:nvPr>
        </p:nvSpPr>
        <p:spPr>
          <a:xfrm>
            <a:off x="1154954" y="2603499"/>
            <a:ext cx="8825659" cy="3806727"/>
          </a:xfrm>
        </p:spPr>
        <p:txBody>
          <a:bodyPr>
            <a:normAutofit/>
          </a:bodyPr>
          <a:lstStyle/>
          <a:p>
            <a:r>
              <a:rPr lang="en-US" b="1" dirty="0">
                <a:latin typeface="Times New Roman" panose="02020603050405020304" pitchFamily="18" charset="0"/>
                <a:cs typeface="Times New Roman" panose="02020603050405020304" pitchFamily="18" charset="0"/>
              </a:rPr>
              <a:t>Step 3: Data Analysis &amp; Visualization</a:t>
            </a:r>
            <a:r>
              <a:rPr lang="en-US"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The stock data is then visualized using libraries like Seaborn and Matplotlib to display price trends and other key insights.</a:t>
            </a:r>
          </a:p>
          <a:p>
            <a:pPr lvl="1"/>
            <a:r>
              <a:rPr lang="en-US" sz="1800" dirty="0">
                <a:latin typeface="Times New Roman" panose="02020603050405020304" pitchFamily="18" charset="0"/>
                <a:cs typeface="Times New Roman" panose="02020603050405020304" pitchFamily="18" charset="0"/>
              </a:rPr>
              <a:t>Visuals like line graphs show the evolution of stock prices over time.</a:t>
            </a:r>
          </a:p>
          <a:p>
            <a:pPr lvl="1"/>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02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62EA-E10E-C149-1211-C1D998A1CC7B}"/>
              </a:ext>
            </a:extLst>
          </p:cNvPr>
          <p:cNvSpPr>
            <a:spLocks noGrp="1"/>
          </p:cNvSpPr>
          <p:nvPr>
            <p:ph type="title"/>
          </p:nvPr>
        </p:nvSpPr>
        <p:spPr/>
        <p:txBody>
          <a:bodyPr/>
          <a:lstStyle/>
          <a:p>
            <a:r>
              <a:rPr lang="en-US" dirty="0"/>
              <a:t>Stock Data Analysis and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8ED1C9-727A-45AC-CA0F-FA677872CE67}"/>
              </a:ext>
            </a:extLst>
          </p:cNvPr>
          <p:cNvSpPr>
            <a:spLocks noGrp="1"/>
          </p:cNvSpPr>
          <p:nvPr>
            <p:ph idx="1"/>
          </p:nvPr>
        </p:nvSpPr>
        <p:spPr/>
        <p:txBody>
          <a:bodyPr>
            <a:normAutofit/>
          </a:bodyPr>
          <a:lstStyle/>
          <a:p>
            <a:pPr algn="just"/>
            <a:r>
              <a:rPr lang="en-IN" b="1" dirty="0">
                <a:latin typeface="Times New Roman" panose="02020603050405020304" pitchFamily="18" charset="0"/>
                <a:cs typeface="Times New Roman" panose="02020603050405020304" pitchFamily="18" charset="0"/>
              </a:rPr>
              <a:t>Data Analysis</a:t>
            </a:r>
            <a:r>
              <a:rPr lang="en-IN" dirty="0">
                <a:latin typeface="Times New Roman" panose="02020603050405020304" pitchFamily="18" charset="0"/>
                <a:cs typeface="Times New Roman" panose="02020603050405020304" pitchFamily="18" charset="0"/>
              </a:rPr>
              <a:t>:</a:t>
            </a:r>
          </a:p>
          <a:p>
            <a:pPr lvl="1" algn="just"/>
            <a:r>
              <a:rPr lang="en-IN" sz="18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e project allows for the extraction of stock price trends over time.</a:t>
            </a:r>
          </a:p>
          <a:p>
            <a:pPr lvl="1" algn="just"/>
            <a:r>
              <a:rPr lang="en-US" sz="1800" dirty="0">
                <a:latin typeface="Times New Roman" panose="02020603050405020304" pitchFamily="18" charset="0"/>
                <a:cs typeface="Times New Roman" panose="02020603050405020304" pitchFamily="18" charset="0"/>
              </a:rPr>
              <a:t>By analyzing the stock's opening, closing, high, and low prices, users can gain insights into market behavior and stock volatility.</a:t>
            </a:r>
            <a:endParaRPr lang="en-IN" sz="1800"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Data Visualization</a:t>
            </a:r>
            <a:r>
              <a:rPr lang="en-IN" dirty="0">
                <a:latin typeface="Times New Roman" panose="02020603050405020304" pitchFamily="18" charset="0"/>
                <a:cs typeface="Times New Roman" panose="02020603050405020304" pitchFamily="18" charset="0"/>
              </a:rPr>
              <a:t>:</a:t>
            </a:r>
          </a:p>
          <a:p>
            <a:pPr lvl="1" algn="just"/>
            <a:r>
              <a:rPr lang="en-US" sz="1800" b="1" dirty="0">
                <a:latin typeface="Times New Roman" panose="02020603050405020304" pitchFamily="18" charset="0"/>
                <a:cs typeface="Times New Roman" panose="02020603050405020304" pitchFamily="18" charset="0"/>
              </a:rPr>
              <a:t>Line Charts</a:t>
            </a:r>
            <a:r>
              <a:rPr lang="en-US" sz="1800" dirty="0">
                <a:latin typeface="Times New Roman" panose="02020603050405020304" pitchFamily="18" charset="0"/>
                <a:cs typeface="Times New Roman" panose="02020603050405020304" pitchFamily="18" charset="0"/>
              </a:rPr>
              <a:t>: Stock prices over time are visualized using line charts to track historical performance.</a:t>
            </a:r>
            <a:endParaRPr lang="en-IN" sz="1800" dirty="0">
              <a:latin typeface="Times New Roman" panose="02020603050405020304" pitchFamily="18" charset="0"/>
              <a:cs typeface="Times New Roman" panose="02020603050405020304" pitchFamily="18" charset="0"/>
            </a:endParaRPr>
          </a:p>
          <a:p>
            <a:pPr lvl="1" algn="just"/>
            <a:r>
              <a:rPr lang="en-US" sz="1800" b="1" dirty="0">
                <a:latin typeface="Times New Roman" panose="02020603050405020304" pitchFamily="18" charset="0"/>
                <a:cs typeface="Times New Roman" panose="02020603050405020304" pitchFamily="18" charset="0"/>
              </a:rPr>
              <a:t>Trends &amp; Patterns</a:t>
            </a:r>
            <a:r>
              <a:rPr lang="en-US" sz="1800" dirty="0">
                <a:latin typeface="Times New Roman" panose="02020603050405020304" pitchFamily="18" charset="0"/>
                <a:cs typeface="Times New Roman" panose="02020603050405020304" pitchFamily="18" charset="0"/>
              </a:rPr>
              <a:t>: The graphs allow users to see rising or falling stock prices, giving a better understanding of stock trends.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12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72</TotalTime>
  <Words>899</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 Boardroom</vt:lpstr>
      <vt:lpstr>Stock Analysis Project </vt:lpstr>
      <vt:lpstr>Project Overview</vt:lpstr>
      <vt:lpstr>Technologies &amp; Tools</vt:lpstr>
      <vt:lpstr>Project Architecture Overview</vt:lpstr>
      <vt:lpstr>Project Architecture Overview</vt:lpstr>
      <vt:lpstr>Stock Market Analysis Project Overview</vt:lpstr>
      <vt:lpstr>Data Flow and Process</vt:lpstr>
      <vt:lpstr>Data Flow and Process</vt:lpstr>
      <vt:lpstr>Stock Data Analysis and Visualization</vt:lpstr>
      <vt:lpstr>Stock Data Analysis and Visualization</vt:lpstr>
      <vt:lpstr>Benefits of the Stock Analysis System</vt:lpstr>
      <vt:lpstr>Future Enhancements &amp; Improvements</vt:lpstr>
      <vt:lpstr>Future Enhancements &amp; Improvements</vt:lpstr>
      <vt:lpstr>Conclusion &amp; 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Chandrakala M</dc:creator>
  <cp:lastModifiedBy>Chandrakala M</cp:lastModifiedBy>
  <cp:revision>7</cp:revision>
  <dcterms:created xsi:type="dcterms:W3CDTF">2025-04-14T05:07:01Z</dcterms:created>
  <dcterms:modified xsi:type="dcterms:W3CDTF">2025-04-14T06:19:40Z</dcterms:modified>
</cp:coreProperties>
</file>