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embeddedFontLst>
    <p:embeddedFont>
      <p:font typeface="Arimo" panose="020B0604020202020204" charset="0"/>
      <p:regular r:id="rId14"/>
      <p:bold r:id="rId15"/>
      <p:italic r:id="rId16"/>
      <p:boldItalic r:id="rId17"/>
    </p:embeddedFont>
    <p:embeddedFont>
      <p:font typeface="Century Schoolbook" panose="02040604050505020304" pitchFamily="18" charset="0"/>
      <p:regular r:id="rId18"/>
      <p:bold r:id="rId19"/>
      <p:italic r:id="rId20"/>
      <p:boldItalic r:id="rId21"/>
    </p:embeddedFont>
    <p:embeddedFont>
      <p:font typeface="Play" panose="020B0604020202020204" charset="0"/>
      <p:regular r:id="rId22"/>
      <p:bold r:id="rId23"/>
    </p:embeddedFont>
    <p:embeddedFont>
      <p:font typeface="Quattrocento Sans" panose="020B0502050000020003" pitchFamily="34" charset="0"/>
      <p:regular r:id="rId24"/>
      <p:bold r:id="rId25"/>
      <p:italic r:id="rId26"/>
      <p:boldItalic r:id="rId27"/>
    </p:embeddedFont>
    <p:embeddedFont>
      <p:font typeface="Trebuchet MS" panose="020B0603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piosF8Cyjjwsz/W6A8dnab42L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52" y="5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200" marR="0" lvl="0" indent="0" algn="l" rtl="0">
              <a:lnSpc>
                <a:spcPct val="96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IN" sz="1100" b="1" i="0" u="none" strike="noStrike" cap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377426" y="4825"/>
            <a:ext cx="1219200" cy="6857936"/>
          </a:xfrm>
          <a:custGeom>
            <a:avLst/>
            <a:gdLst/>
            <a:ahLst/>
            <a:cxnLst/>
            <a:rect l="l" t="t" r="r" b="b"/>
            <a:pathLst>
              <a:path w="1219200" h="6857936" extrusionOk="0">
                <a:moveTo>
                  <a:pt x="0" y="1"/>
                </a:moveTo>
                <a:lnTo>
                  <a:pt x="1218352" y="6853171"/>
                </a:lnTo>
              </a:path>
              <a:path w="1219200" h="6857936" extrusionOk="0">
                <a:moveTo>
                  <a:pt x="1218352" y="685317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7434326" y="3691001"/>
            <a:ext cx="4763516" cy="3176524"/>
          </a:xfrm>
          <a:custGeom>
            <a:avLst/>
            <a:gdLst/>
            <a:ahLst/>
            <a:cxnLst/>
            <a:rect l="l" t="t" r="r" b="b"/>
            <a:pathLst>
              <a:path w="4763516" h="3176524" extrusionOk="0">
                <a:moveTo>
                  <a:pt x="4757674" y="3895"/>
                </a:moveTo>
                <a:lnTo>
                  <a:pt x="14286" y="3166997"/>
                </a:lnTo>
              </a:path>
              <a:path w="4763516" h="3176524" extrusionOk="0">
                <a:moveTo>
                  <a:pt x="14286" y="3166997"/>
                </a:moveTo>
                <a:lnTo>
                  <a:pt x="4757674" y="38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9182100" y="-9525"/>
            <a:ext cx="3009900" cy="6867524"/>
          </a:xfrm>
          <a:custGeom>
            <a:avLst/>
            <a:gdLst/>
            <a:ahLst/>
            <a:cxnLst/>
            <a:rect l="l" t="t" r="r" b="b"/>
            <a:pathLst>
              <a:path w="3009900" h="6867524" extrusionOk="0">
                <a:moveTo>
                  <a:pt x="3009900" y="9525"/>
                </a:moveTo>
                <a:lnTo>
                  <a:pt x="2044400" y="9525"/>
                </a:lnTo>
                <a:lnTo>
                  <a:pt x="0" y="6867521"/>
                </a:lnTo>
                <a:lnTo>
                  <a:pt x="3009900" y="6867521"/>
                </a:lnTo>
                <a:lnTo>
                  <a:pt x="30099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467850" y="76200"/>
            <a:ext cx="2590800" cy="6867524"/>
          </a:xfrm>
          <a:custGeom>
            <a:avLst/>
            <a:gdLst/>
            <a:ahLst/>
            <a:cxnLst/>
            <a:rect l="l" t="t" r="r" b="b"/>
            <a:pathLst>
              <a:path w="2590800" h="6867524" extrusionOk="0">
                <a:moveTo>
                  <a:pt x="2590800" y="9525"/>
                </a:moveTo>
                <a:lnTo>
                  <a:pt x="1679" y="9525"/>
                </a:lnTo>
                <a:lnTo>
                  <a:pt x="1210563" y="6867521"/>
                </a:lnTo>
                <a:lnTo>
                  <a:pt x="2590800" y="6867521"/>
                </a:lnTo>
                <a:lnTo>
                  <a:pt x="25908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2" y="3809996"/>
                </a:lnTo>
                <a:lnTo>
                  <a:pt x="3257550" y="3809996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9334500" y="-9525"/>
            <a:ext cx="2857500" cy="6867524"/>
          </a:xfrm>
          <a:custGeom>
            <a:avLst/>
            <a:gdLst/>
            <a:ahLst/>
            <a:cxnLst/>
            <a:rect l="l" t="t" r="r" b="b"/>
            <a:pathLst>
              <a:path w="2857500" h="6867524" extrusionOk="0">
                <a:moveTo>
                  <a:pt x="2857500" y="9525"/>
                </a:moveTo>
                <a:lnTo>
                  <a:pt x="3430" y="9525"/>
                </a:lnTo>
                <a:lnTo>
                  <a:pt x="2473450" y="6867521"/>
                </a:lnTo>
                <a:lnTo>
                  <a:pt x="2857500" y="6867521"/>
                </a:lnTo>
                <a:lnTo>
                  <a:pt x="2857500" y="9525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896600" y="-9525"/>
            <a:ext cx="1295400" cy="6867524"/>
          </a:xfrm>
          <a:custGeom>
            <a:avLst/>
            <a:gdLst/>
            <a:ahLst/>
            <a:cxnLst/>
            <a:rect l="l" t="t" r="r" b="b"/>
            <a:pathLst>
              <a:path w="1295400" h="6867524" extrusionOk="0">
                <a:moveTo>
                  <a:pt x="1295400" y="9525"/>
                </a:moveTo>
                <a:lnTo>
                  <a:pt x="1022453" y="9525"/>
                </a:lnTo>
                <a:lnTo>
                  <a:pt x="0" y="6867521"/>
                </a:lnTo>
                <a:lnTo>
                  <a:pt x="1295400" y="6867521"/>
                </a:lnTo>
                <a:lnTo>
                  <a:pt x="1295400" y="9525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0934700" y="-9525"/>
            <a:ext cx="1257300" cy="6867524"/>
          </a:xfrm>
          <a:custGeom>
            <a:avLst/>
            <a:gdLst/>
            <a:ahLst/>
            <a:cxnLst/>
            <a:rect l="l" t="t" r="r" b="b"/>
            <a:pathLst>
              <a:path w="1257300" h="6867524" extrusionOk="0">
                <a:moveTo>
                  <a:pt x="1257300" y="9525"/>
                </a:moveTo>
                <a:lnTo>
                  <a:pt x="1547" y="9525"/>
                </a:lnTo>
                <a:lnTo>
                  <a:pt x="1116075" y="6867521"/>
                </a:lnTo>
                <a:lnTo>
                  <a:pt x="1257300" y="6867521"/>
                </a:lnTo>
                <a:lnTo>
                  <a:pt x="1257300" y="9525"/>
                </a:lnTo>
                <a:close/>
              </a:path>
            </a:pathLst>
          </a:custGeom>
          <a:solidFill>
            <a:srgbClr val="22619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3"/>
                </a:lnTo>
                <a:lnTo>
                  <a:pt x="1819275" y="3267073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1"/>
                </a:lnTo>
                <a:lnTo>
                  <a:pt x="447674" y="2847971"/>
                </a:lnTo>
                <a:lnTo>
                  <a:pt x="0" y="0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18382" y="2057400"/>
            <a:ext cx="1228725" cy="1057275"/>
          </a:xfrm>
          <a:custGeom>
            <a:avLst/>
            <a:gdLst/>
            <a:ahLst/>
            <a:cxnLst/>
            <a:rect l="l" t="t" r="r" b="b"/>
            <a:pathLst>
              <a:path w="1228725" h="1057275" extrusionOk="0">
                <a:moveTo>
                  <a:pt x="0" y="528701"/>
                </a:moveTo>
                <a:lnTo>
                  <a:pt x="264312" y="1057275"/>
                </a:lnTo>
                <a:lnTo>
                  <a:pt x="964438" y="1057275"/>
                </a:lnTo>
                <a:lnTo>
                  <a:pt x="1228725" y="528701"/>
                </a:lnTo>
                <a:lnTo>
                  <a:pt x="964438" y="0"/>
                </a:lnTo>
                <a:lnTo>
                  <a:pt x="264312" y="0"/>
                </a:lnTo>
                <a:lnTo>
                  <a:pt x="0" y="528701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23825" y="1243692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 extrusionOk="0">
                <a:moveTo>
                  <a:pt x="0" y="280924"/>
                </a:move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lnTo>
                  <a:pt x="140462" y="0"/>
                </a:lnTo>
                <a:lnTo>
                  <a:pt x="0" y="280924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7710551" y="2252726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0" y="719074"/>
                </a:move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lnTo>
                  <a:pt x="359537" y="0"/>
                </a:lnTo>
                <a:lnTo>
                  <a:pt x="0" y="719074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2286000" y="49530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0" y="309625"/>
                </a:move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lnTo>
                  <a:pt x="154812" y="0"/>
                </a:lnTo>
                <a:lnTo>
                  <a:pt x="0" y="309625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2286000" y="2057400"/>
            <a:ext cx="6021070" cy="226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7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rgbClr val="538CD5"/>
                </a:solidFill>
                <a:latin typeface="Quattrocento Sans"/>
                <a:sym typeface="Quattrocento Sans"/>
              </a:rPr>
              <a:t>NATERI HEMADRI CHETHAN</a:t>
            </a:r>
            <a:endParaRPr dirty="0"/>
          </a:p>
          <a:p>
            <a:pPr marL="12700" marR="0" lvl="0" indent="0" algn="l" rtl="0">
              <a:lnSpc>
                <a:spcPct val="142708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REG NO : 211521104095</a:t>
            </a:r>
            <a:endParaRPr dirty="0"/>
          </a:p>
          <a:p>
            <a:pPr marL="12700" marR="0" lvl="0" indent="0" algn="l" rtl="0">
              <a:lnSpc>
                <a:spcPct val="142708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COLLEGE : PANIMALAR INSTITUTE OF TECHNOLOGY</a:t>
            </a:r>
            <a:endParaRPr dirty="0"/>
          </a:p>
          <a:p>
            <a:pPr marL="12700" marR="0" lvl="0" indent="0" algn="l" rtl="0">
              <a:lnSpc>
                <a:spcPct val="142708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MAIL : </a:t>
            </a:r>
            <a:r>
              <a:rPr lang="en-IN" sz="2400" dirty="0">
                <a:solidFill>
                  <a:srgbClr val="538CD5"/>
                </a:solidFill>
              </a:rPr>
              <a:t>naterihemadrichethan@gmail.com</a:t>
            </a:r>
            <a:endParaRPr dirty="0"/>
          </a:p>
          <a:p>
            <a:pPr marL="12700" marR="0" lvl="0" indent="0" algn="l" rtl="0">
              <a:lnSpc>
                <a:spcPct val="142708"/>
              </a:lnSpc>
              <a:spcBef>
                <a:spcPts val="171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2511879" y="1475150"/>
            <a:ext cx="4278829" cy="330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8046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11378819" y="6491954"/>
            <a:ext cx="121756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" name="Google Shape;3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1394" y="4517571"/>
            <a:ext cx="646112" cy="56038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"/>
          <p:cNvSpPr txBox="1"/>
          <p:nvPr/>
        </p:nvSpPr>
        <p:spPr>
          <a:xfrm>
            <a:off x="1443641" y="1132795"/>
            <a:ext cx="7705788" cy="684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80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rgbClr val="1E925E"/>
                </a:solidFill>
                <a:latin typeface="Arial"/>
                <a:ea typeface="Arial"/>
                <a:cs typeface="Arial"/>
                <a:sym typeface="Arial"/>
              </a:rPr>
              <a:t>Diabetes </a:t>
            </a:r>
            <a:r>
              <a:rPr lang="en-IN" sz="3200">
                <a:solidFill>
                  <a:srgbClr val="1E925E"/>
                </a:solidFill>
              </a:rPr>
              <a:t>Prediction</a:t>
            </a:r>
            <a:r>
              <a:rPr lang="en-IN" sz="3200">
                <a:solidFill>
                  <a:srgbClr val="1E925E"/>
                </a:solidFill>
                <a:latin typeface="Arial"/>
                <a:ea typeface="Arial"/>
                <a:cs typeface="Arial"/>
                <a:sym typeface="Arial"/>
              </a:rPr>
              <a:t> With Deep Learning</a:t>
            </a:r>
            <a:endParaRPr sz="3200">
              <a:solidFill>
                <a:srgbClr val="1E925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"/>
          <p:cNvSpPr txBox="1"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200" marR="0" lvl="0" indent="0" algn="l" rtl="0">
              <a:lnSpc>
                <a:spcPct val="96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IN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p10"/>
          <p:cNvSpPr/>
          <p:nvPr/>
        </p:nvSpPr>
        <p:spPr>
          <a:xfrm>
            <a:off x="9377426" y="4825"/>
            <a:ext cx="1219200" cy="6857936"/>
          </a:xfrm>
          <a:custGeom>
            <a:avLst/>
            <a:gdLst/>
            <a:ahLst/>
            <a:cxnLst/>
            <a:rect l="l" t="t" r="r" b="b"/>
            <a:pathLst>
              <a:path w="1219200" h="6857936" extrusionOk="0">
                <a:moveTo>
                  <a:pt x="0" y="1"/>
                </a:moveTo>
                <a:lnTo>
                  <a:pt x="1218352" y="6853171"/>
                </a:lnTo>
              </a:path>
              <a:path w="1219200" h="6857936" extrusionOk="0">
                <a:moveTo>
                  <a:pt x="1218352" y="685317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0"/>
          <p:cNvSpPr/>
          <p:nvPr/>
        </p:nvSpPr>
        <p:spPr>
          <a:xfrm>
            <a:off x="7434326" y="3691001"/>
            <a:ext cx="4763516" cy="3176524"/>
          </a:xfrm>
          <a:custGeom>
            <a:avLst/>
            <a:gdLst/>
            <a:ahLst/>
            <a:cxnLst/>
            <a:rect l="l" t="t" r="r" b="b"/>
            <a:pathLst>
              <a:path w="4763516" h="3176524" extrusionOk="0">
                <a:moveTo>
                  <a:pt x="4757674" y="3895"/>
                </a:moveTo>
                <a:lnTo>
                  <a:pt x="14286" y="3166997"/>
                </a:lnTo>
              </a:path>
              <a:path w="4763516" h="3176524" extrusionOk="0">
                <a:moveTo>
                  <a:pt x="14286" y="3166997"/>
                </a:moveTo>
                <a:lnTo>
                  <a:pt x="4757674" y="38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0"/>
          <p:cNvSpPr/>
          <p:nvPr/>
        </p:nvSpPr>
        <p:spPr>
          <a:xfrm>
            <a:off x="9142381" y="257239"/>
            <a:ext cx="3009900" cy="6867524"/>
          </a:xfrm>
          <a:custGeom>
            <a:avLst/>
            <a:gdLst/>
            <a:ahLst/>
            <a:cxnLst/>
            <a:rect l="l" t="t" r="r" b="b"/>
            <a:pathLst>
              <a:path w="3009900" h="6867524" extrusionOk="0">
                <a:moveTo>
                  <a:pt x="3009900" y="9525"/>
                </a:moveTo>
                <a:lnTo>
                  <a:pt x="2044400" y="9525"/>
                </a:lnTo>
                <a:lnTo>
                  <a:pt x="0" y="6867521"/>
                </a:lnTo>
                <a:lnTo>
                  <a:pt x="3009900" y="6867521"/>
                </a:lnTo>
                <a:lnTo>
                  <a:pt x="30099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0"/>
          <p:cNvSpPr/>
          <p:nvPr/>
        </p:nvSpPr>
        <p:spPr>
          <a:xfrm>
            <a:off x="9601200" y="-9525"/>
            <a:ext cx="2590800" cy="6867524"/>
          </a:xfrm>
          <a:custGeom>
            <a:avLst/>
            <a:gdLst/>
            <a:ahLst/>
            <a:cxnLst/>
            <a:rect l="l" t="t" r="r" b="b"/>
            <a:pathLst>
              <a:path w="2590800" h="6867524" extrusionOk="0">
                <a:moveTo>
                  <a:pt x="2590800" y="9525"/>
                </a:moveTo>
                <a:lnTo>
                  <a:pt x="1679" y="9525"/>
                </a:lnTo>
                <a:lnTo>
                  <a:pt x="1210563" y="6867521"/>
                </a:lnTo>
                <a:lnTo>
                  <a:pt x="2590800" y="6867521"/>
                </a:lnTo>
                <a:lnTo>
                  <a:pt x="25908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2" y="3809996"/>
                </a:lnTo>
                <a:lnTo>
                  <a:pt x="3257550" y="3809996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0"/>
          <p:cNvSpPr/>
          <p:nvPr/>
        </p:nvSpPr>
        <p:spPr>
          <a:xfrm>
            <a:off x="9334500" y="-9525"/>
            <a:ext cx="2857500" cy="6867524"/>
          </a:xfrm>
          <a:custGeom>
            <a:avLst/>
            <a:gdLst/>
            <a:ahLst/>
            <a:cxnLst/>
            <a:rect l="l" t="t" r="r" b="b"/>
            <a:pathLst>
              <a:path w="2857500" h="6867524" extrusionOk="0">
                <a:moveTo>
                  <a:pt x="2857500" y="9525"/>
                </a:moveTo>
                <a:lnTo>
                  <a:pt x="3430" y="9525"/>
                </a:lnTo>
                <a:lnTo>
                  <a:pt x="2473450" y="6867521"/>
                </a:lnTo>
                <a:lnTo>
                  <a:pt x="2857500" y="6867521"/>
                </a:lnTo>
                <a:lnTo>
                  <a:pt x="2857500" y="9525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10896600" y="-9525"/>
            <a:ext cx="1295400" cy="6867524"/>
          </a:xfrm>
          <a:custGeom>
            <a:avLst/>
            <a:gdLst/>
            <a:ahLst/>
            <a:cxnLst/>
            <a:rect l="l" t="t" r="r" b="b"/>
            <a:pathLst>
              <a:path w="1295400" h="6867524" extrusionOk="0">
                <a:moveTo>
                  <a:pt x="1295400" y="9525"/>
                </a:moveTo>
                <a:lnTo>
                  <a:pt x="1022453" y="9525"/>
                </a:lnTo>
                <a:lnTo>
                  <a:pt x="0" y="6867521"/>
                </a:lnTo>
                <a:lnTo>
                  <a:pt x="1295400" y="6867521"/>
                </a:lnTo>
                <a:lnTo>
                  <a:pt x="1295400" y="9525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0"/>
          <p:cNvSpPr/>
          <p:nvPr/>
        </p:nvSpPr>
        <p:spPr>
          <a:xfrm>
            <a:off x="10934700" y="-9525"/>
            <a:ext cx="1257300" cy="6867524"/>
          </a:xfrm>
          <a:custGeom>
            <a:avLst/>
            <a:gdLst/>
            <a:ahLst/>
            <a:cxnLst/>
            <a:rect l="l" t="t" r="r" b="b"/>
            <a:pathLst>
              <a:path w="1257300" h="6867524" extrusionOk="0">
                <a:moveTo>
                  <a:pt x="1257300" y="9525"/>
                </a:moveTo>
                <a:lnTo>
                  <a:pt x="1547" y="9525"/>
                </a:lnTo>
                <a:lnTo>
                  <a:pt x="1116075" y="6867521"/>
                </a:lnTo>
                <a:lnTo>
                  <a:pt x="1257300" y="6867521"/>
                </a:lnTo>
                <a:lnTo>
                  <a:pt x="1257300" y="9525"/>
                </a:lnTo>
                <a:close/>
              </a:path>
            </a:pathLst>
          </a:custGeom>
          <a:solidFill>
            <a:srgbClr val="22619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3"/>
                </a:lnTo>
                <a:lnTo>
                  <a:pt x="1819275" y="3267073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9524999" y="560750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9377426" y="6172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0" y="180975"/>
                </a:moveTo>
                <a:lnTo>
                  <a:pt x="180975" y="180975"/>
                </a:lnTo>
                <a:lnTo>
                  <a:pt x="180975" y="0"/>
                </a:lnTo>
                <a:lnTo>
                  <a:pt x="0" y="0"/>
                </a:lnTo>
                <a:lnTo>
                  <a:pt x="0" y="180975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0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1"/>
                </a:lnTo>
                <a:lnTo>
                  <a:pt x="447674" y="2847971"/>
                </a:lnTo>
                <a:lnTo>
                  <a:pt x="0" y="0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8620125" y="40209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0" y="323850"/>
                </a:moveTo>
                <a:lnTo>
                  <a:pt x="314325" y="323850"/>
                </a:lnTo>
                <a:lnTo>
                  <a:pt x="314325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0"/>
          <p:cNvSpPr txBox="1"/>
          <p:nvPr/>
        </p:nvSpPr>
        <p:spPr>
          <a:xfrm>
            <a:off x="739775" y="407968"/>
            <a:ext cx="3395275" cy="635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2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8" name="Google Shape;278;p10"/>
          <p:cNvSpPr txBox="1"/>
          <p:nvPr/>
        </p:nvSpPr>
        <p:spPr>
          <a:xfrm>
            <a:off x="739775" y="1411653"/>
            <a:ext cx="694723" cy="25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Google Shape;279;p10"/>
          <p:cNvSpPr txBox="1"/>
          <p:nvPr/>
        </p:nvSpPr>
        <p:spPr>
          <a:xfrm>
            <a:off x="1444154" y="1411653"/>
            <a:ext cx="920039" cy="25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10"/>
          <p:cNvSpPr txBox="1"/>
          <p:nvPr/>
        </p:nvSpPr>
        <p:spPr>
          <a:xfrm>
            <a:off x="2376764" y="1411653"/>
            <a:ext cx="1208966" cy="25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1" name="Google Shape;281;p10"/>
          <p:cNvSpPr txBox="1"/>
          <p:nvPr/>
        </p:nvSpPr>
        <p:spPr>
          <a:xfrm>
            <a:off x="11378819" y="6491954"/>
            <a:ext cx="121756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2" name="Google Shape;282;p10"/>
          <p:cNvSpPr txBox="1"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0"/>
          <p:cNvSpPr txBox="1"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0"/>
          <p:cNvSpPr txBox="1"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907" y="1651870"/>
            <a:ext cx="3723366" cy="1750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566" y="3690996"/>
            <a:ext cx="365760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67263" y="1114596"/>
            <a:ext cx="35052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15375" y="3709999"/>
            <a:ext cx="2412705" cy="2109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17992" y="3590913"/>
            <a:ext cx="3192757" cy="2335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"/>
          <p:cNvSpPr txBox="1"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200" marR="0" lvl="0" indent="0" algn="l" rtl="0">
              <a:lnSpc>
                <a:spcPct val="96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IN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p11"/>
          <p:cNvSpPr/>
          <p:nvPr/>
        </p:nvSpPr>
        <p:spPr>
          <a:xfrm>
            <a:off x="9377426" y="4825"/>
            <a:ext cx="1219200" cy="6857936"/>
          </a:xfrm>
          <a:custGeom>
            <a:avLst/>
            <a:gdLst/>
            <a:ahLst/>
            <a:cxnLst/>
            <a:rect l="l" t="t" r="r" b="b"/>
            <a:pathLst>
              <a:path w="1219200" h="6857936" extrusionOk="0">
                <a:moveTo>
                  <a:pt x="0" y="1"/>
                </a:moveTo>
                <a:lnTo>
                  <a:pt x="1218352" y="6853171"/>
                </a:lnTo>
              </a:path>
              <a:path w="1219200" h="6857936" extrusionOk="0">
                <a:moveTo>
                  <a:pt x="1218352" y="685317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1"/>
          <p:cNvSpPr/>
          <p:nvPr/>
        </p:nvSpPr>
        <p:spPr>
          <a:xfrm>
            <a:off x="7434326" y="3691001"/>
            <a:ext cx="4763516" cy="3176524"/>
          </a:xfrm>
          <a:custGeom>
            <a:avLst/>
            <a:gdLst/>
            <a:ahLst/>
            <a:cxnLst/>
            <a:rect l="l" t="t" r="r" b="b"/>
            <a:pathLst>
              <a:path w="4763516" h="3176524" extrusionOk="0">
                <a:moveTo>
                  <a:pt x="4757674" y="3895"/>
                </a:moveTo>
                <a:lnTo>
                  <a:pt x="14286" y="3166997"/>
                </a:lnTo>
              </a:path>
              <a:path w="4763516" h="3176524" extrusionOk="0">
                <a:moveTo>
                  <a:pt x="14286" y="3166997"/>
                </a:moveTo>
                <a:lnTo>
                  <a:pt x="4757674" y="38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1"/>
          <p:cNvSpPr/>
          <p:nvPr/>
        </p:nvSpPr>
        <p:spPr>
          <a:xfrm>
            <a:off x="9182100" y="-9525"/>
            <a:ext cx="3009900" cy="6867524"/>
          </a:xfrm>
          <a:custGeom>
            <a:avLst/>
            <a:gdLst/>
            <a:ahLst/>
            <a:cxnLst/>
            <a:rect l="l" t="t" r="r" b="b"/>
            <a:pathLst>
              <a:path w="3009900" h="6867524" extrusionOk="0">
                <a:moveTo>
                  <a:pt x="3009900" y="9525"/>
                </a:moveTo>
                <a:lnTo>
                  <a:pt x="2044400" y="9525"/>
                </a:lnTo>
                <a:lnTo>
                  <a:pt x="0" y="6867521"/>
                </a:lnTo>
                <a:lnTo>
                  <a:pt x="3009900" y="6867521"/>
                </a:lnTo>
                <a:lnTo>
                  <a:pt x="30099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9601200" y="-9525"/>
            <a:ext cx="2590800" cy="6867524"/>
          </a:xfrm>
          <a:custGeom>
            <a:avLst/>
            <a:gdLst/>
            <a:ahLst/>
            <a:cxnLst/>
            <a:rect l="l" t="t" r="r" b="b"/>
            <a:pathLst>
              <a:path w="2590800" h="6867524" extrusionOk="0">
                <a:moveTo>
                  <a:pt x="2590800" y="9525"/>
                </a:moveTo>
                <a:lnTo>
                  <a:pt x="1679" y="9525"/>
                </a:lnTo>
                <a:lnTo>
                  <a:pt x="1210563" y="6867521"/>
                </a:lnTo>
                <a:lnTo>
                  <a:pt x="2590800" y="6867521"/>
                </a:lnTo>
                <a:lnTo>
                  <a:pt x="25908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2" y="3809996"/>
                </a:lnTo>
                <a:lnTo>
                  <a:pt x="3257550" y="3809996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1"/>
          <p:cNvSpPr/>
          <p:nvPr/>
        </p:nvSpPr>
        <p:spPr>
          <a:xfrm>
            <a:off x="9334500" y="-9525"/>
            <a:ext cx="2857500" cy="6867524"/>
          </a:xfrm>
          <a:custGeom>
            <a:avLst/>
            <a:gdLst/>
            <a:ahLst/>
            <a:cxnLst/>
            <a:rect l="l" t="t" r="r" b="b"/>
            <a:pathLst>
              <a:path w="2857500" h="6867524" extrusionOk="0">
                <a:moveTo>
                  <a:pt x="2857500" y="9525"/>
                </a:moveTo>
                <a:lnTo>
                  <a:pt x="3430" y="9525"/>
                </a:lnTo>
                <a:lnTo>
                  <a:pt x="2473450" y="6867521"/>
                </a:lnTo>
                <a:lnTo>
                  <a:pt x="2857500" y="6867521"/>
                </a:lnTo>
                <a:lnTo>
                  <a:pt x="2857500" y="9525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1"/>
          <p:cNvSpPr/>
          <p:nvPr/>
        </p:nvSpPr>
        <p:spPr>
          <a:xfrm>
            <a:off x="10896600" y="-9525"/>
            <a:ext cx="1295400" cy="6867524"/>
          </a:xfrm>
          <a:custGeom>
            <a:avLst/>
            <a:gdLst/>
            <a:ahLst/>
            <a:cxnLst/>
            <a:rect l="l" t="t" r="r" b="b"/>
            <a:pathLst>
              <a:path w="1295400" h="6867524" extrusionOk="0">
                <a:moveTo>
                  <a:pt x="1295400" y="9525"/>
                </a:moveTo>
                <a:lnTo>
                  <a:pt x="1022453" y="9525"/>
                </a:lnTo>
                <a:lnTo>
                  <a:pt x="0" y="6867521"/>
                </a:lnTo>
                <a:lnTo>
                  <a:pt x="1295400" y="6867521"/>
                </a:lnTo>
                <a:lnTo>
                  <a:pt x="1295400" y="9525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1"/>
          <p:cNvSpPr/>
          <p:nvPr/>
        </p:nvSpPr>
        <p:spPr>
          <a:xfrm>
            <a:off x="10934700" y="-9525"/>
            <a:ext cx="1257300" cy="6867524"/>
          </a:xfrm>
          <a:custGeom>
            <a:avLst/>
            <a:gdLst/>
            <a:ahLst/>
            <a:cxnLst/>
            <a:rect l="l" t="t" r="r" b="b"/>
            <a:pathLst>
              <a:path w="1257300" h="6867524" extrusionOk="0">
                <a:moveTo>
                  <a:pt x="1257300" y="9525"/>
                </a:moveTo>
                <a:lnTo>
                  <a:pt x="1547" y="9525"/>
                </a:lnTo>
                <a:lnTo>
                  <a:pt x="1116075" y="6867521"/>
                </a:lnTo>
                <a:lnTo>
                  <a:pt x="1257300" y="6867521"/>
                </a:lnTo>
                <a:lnTo>
                  <a:pt x="1257300" y="9525"/>
                </a:lnTo>
                <a:close/>
              </a:path>
            </a:pathLst>
          </a:custGeom>
          <a:solidFill>
            <a:srgbClr val="22619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3"/>
                </a:lnTo>
                <a:lnTo>
                  <a:pt x="1819275" y="3267073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0" y="180975"/>
                </a:moveTo>
                <a:lnTo>
                  <a:pt x="180975" y="180975"/>
                </a:lnTo>
                <a:lnTo>
                  <a:pt x="180975" y="0"/>
                </a:lnTo>
                <a:lnTo>
                  <a:pt x="0" y="0"/>
                </a:lnTo>
                <a:lnTo>
                  <a:pt x="0" y="180975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1"/>
                </a:lnTo>
                <a:lnTo>
                  <a:pt x="447674" y="2847971"/>
                </a:lnTo>
                <a:lnTo>
                  <a:pt x="0" y="0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1"/>
          <p:cNvSpPr/>
          <p:nvPr/>
        </p:nvSpPr>
        <p:spPr>
          <a:xfrm>
            <a:off x="9090995" y="50220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0" y="323850"/>
                </a:moveTo>
                <a:lnTo>
                  <a:pt x="314325" y="323850"/>
                </a:lnTo>
                <a:lnTo>
                  <a:pt x="314325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1"/>
          <p:cNvSpPr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1"/>
          <p:cNvSpPr txBox="1"/>
          <p:nvPr/>
        </p:nvSpPr>
        <p:spPr>
          <a:xfrm>
            <a:off x="683250" y="326138"/>
            <a:ext cx="2597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25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RESULT :</a:t>
            </a:r>
            <a:endParaRPr sz="4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0" name="Google Shape;310;p11"/>
          <p:cNvSpPr txBox="1"/>
          <p:nvPr/>
        </p:nvSpPr>
        <p:spPr>
          <a:xfrm>
            <a:off x="683260" y="6161203"/>
            <a:ext cx="1450340" cy="28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925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9250"/>
              </a:lnSpc>
              <a:spcBef>
                <a:spcPts val="109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1" name="Google Shape;311;p11"/>
          <p:cNvSpPr txBox="1"/>
          <p:nvPr/>
        </p:nvSpPr>
        <p:spPr>
          <a:xfrm>
            <a:off x="11302619" y="6491954"/>
            <a:ext cx="199349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2" name="Google Shape;312;p11"/>
          <p:cNvSpPr txBox="1"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1"/>
          <p:cNvSpPr txBox="1"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1"/>
          <p:cNvSpPr txBox="1"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1"/>
          <p:cNvSpPr txBox="1"/>
          <p:nvPr/>
        </p:nvSpPr>
        <p:spPr>
          <a:xfrm>
            <a:off x="990599" y="5298621"/>
            <a:ext cx="5705475" cy="216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6746" y="1181098"/>
            <a:ext cx="3438524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31550" y="1219200"/>
            <a:ext cx="4643374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408430" y="5166391"/>
            <a:ext cx="6958693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7142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1"/>
          <p:cNvSpPr txBox="1"/>
          <p:nvPr/>
        </p:nvSpPr>
        <p:spPr>
          <a:xfrm>
            <a:off x="838200" y="5254398"/>
            <a:ext cx="5705475" cy="216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1"/>
          <p:cNvSpPr txBox="1"/>
          <p:nvPr/>
        </p:nvSpPr>
        <p:spPr>
          <a:xfrm>
            <a:off x="553833" y="4657894"/>
            <a:ext cx="86745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summary, deep learning empowers early intervention, accurate classification, and transformative healthcare outcomes.</a:t>
            </a:r>
            <a:endParaRPr sz="16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Transforming clinical data into images allows robust representation and early detection. Deep learning models, such as CNNs and SVMs,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 in classifying diabetes cases based on these images.</a:t>
            </a:r>
            <a:endParaRPr sz="16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learning algorithms applied to heart rate variability signals provide accurate predictions without relying on traditional methods.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200" marR="0" lvl="0" indent="0" algn="l" rtl="0">
              <a:lnSpc>
                <a:spcPct val="96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IN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9377426" y="4825"/>
            <a:ext cx="1219200" cy="6857936"/>
          </a:xfrm>
          <a:custGeom>
            <a:avLst/>
            <a:gdLst/>
            <a:ahLst/>
            <a:cxnLst/>
            <a:rect l="l" t="t" r="r" b="b"/>
            <a:pathLst>
              <a:path w="1219200" h="6857936" extrusionOk="0">
                <a:moveTo>
                  <a:pt x="0" y="1"/>
                </a:moveTo>
                <a:lnTo>
                  <a:pt x="1218352" y="6853171"/>
                </a:lnTo>
              </a:path>
              <a:path w="1219200" h="6857936" extrusionOk="0">
                <a:moveTo>
                  <a:pt x="1218352" y="685317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7434326" y="3691001"/>
            <a:ext cx="4763516" cy="3176524"/>
          </a:xfrm>
          <a:custGeom>
            <a:avLst/>
            <a:gdLst/>
            <a:ahLst/>
            <a:cxnLst/>
            <a:rect l="l" t="t" r="r" b="b"/>
            <a:pathLst>
              <a:path w="4763516" h="3176524" extrusionOk="0">
                <a:moveTo>
                  <a:pt x="4757674" y="3895"/>
                </a:moveTo>
                <a:lnTo>
                  <a:pt x="14286" y="3166997"/>
                </a:lnTo>
              </a:path>
              <a:path w="4763516" h="3176524" extrusionOk="0">
                <a:moveTo>
                  <a:pt x="14286" y="3166997"/>
                </a:moveTo>
                <a:lnTo>
                  <a:pt x="4757674" y="38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9182100" y="-9525"/>
            <a:ext cx="3009900" cy="6867524"/>
          </a:xfrm>
          <a:custGeom>
            <a:avLst/>
            <a:gdLst/>
            <a:ahLst/>
            <a:cxnLst/>
            <a:rect l="l" t="t" r="r" b="b"/>
            <a:pathLst>
              <a:path w="3009900" h="6867524" extrusionOk="0">
                <a:moveTo>
                  <a:pt x="3009900" y="9525"/>
                </a:moveTo>
                <a:lnTo>
                  <a:pt x="2044400" y="9525"/>
                </a:lnTo>
                <a:lnTo>
                  <a:pt x="0" y="6867521"/>
                </a:lnTo>
                <a:lnTo>
                  <a:pt x="3009900" y="6867521"/>
                </a:lnTo>
                <a:lnTo>
                  <a:pt x="30099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9601200" y="-9525"/>
            <a:ext cx="2590800" cy="6867524"/>
          </a:xfrm>
          <a:custGeom>
            <a:avLst/>
            <a:gdLst/>
            <a:ahLst/>
            <a:cxnLst/>
            <a:rect l="l" t="t" r="r" b="b"/>
            <a:pathLst>
              <a:path w="2590800" h="6867524" extrusionOk="0">
                <a:moveTo>
                  <a:pt x="2590800" y="9525"/>
                </a:moveTo>
                <a:lnTo>
                  <a:pt x="1679" y="9525"/>
                </a:lnTo>
                <a:lnTo>
                  <a:pt x="1210563" y="6867521"/>
                </a:lnTo>
                <a:lnTo>
                  <a:pt x="2590800" y="6867521"/>
                </a:lnTo>
                <a:lnTo>
                  <a:pt x="25908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2" y="3809996"/>
                </a:lnTo>
                <a:lnTo>
                  <a:pt x="3257550" y="3809996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9334500" y="-9525"/>
            <a:ext cx="2857500" cy="6867524"/>
          </a:xfrm>
          <a:custGeom>
            <a:avLst/>
            <a:gdLst/>
            <a:ahLst/>
            <a:cxnLst/>
            <a:rect l="l" t="t" r="r" b="b"/>
            <a:pathLst>
              <a:path w="2857500" h="6867524" extrusionOk="0">
                <a:moveTo>
                  <a:pt x="2857500" y="9525"/>
                </a:moveTo>
                <a:lnTo>
                  <a:pt x="3430" y="9525"/>
                </a:lnTo>
                <a:lnTo>
                  <a:pt x="2473450" y="6867521"/>
                </a:lnTo>
                <a:lnTo>
                  <a:pt x="2857500" y="6867521"/>
                </a:lnTo>
                <a:lnTo>
                  <a:pt x="2857500" y="9525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10896600" y="-9525"/>
            <a:ext cx="1295400" cy="6867524"/>
          </a:xfrm>
          <a:custGeom>
            <a:avLst/>
            <a:gdLst/>
            <a:ahLst/>
            <a:cxnLst/>
            <a:rect l="l" t="t" r="r" b="b"/>
            <a:pathLst>
              <a:path w="1295400" h="6867524" extrusionOk="0">
                <a:moveTo>
                  <a:pt x="1295400" y="9525"/>
                </a:moveTo>
                <a:lnTo>
                  <a:pt x="1022453" y="9525"/>
                </a:lnTo>
                <a:lnTo>
                  <a:pt x="0" y="6867521"/>
                </a:lnTo>
                <a:lnTo>
                  <a:pt x="1295400" y="6867521"/>
                </a:lnTo>
                <a:lnTo>
                  <a:pt x="1295400" y="9525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10934700" y="-9525"/>
            <a:ext cx="1257300" cy="6867524"/>
          </a:xfrm>
          <a:custGeom>
            <a:avLst/>
            <a:gdLst/>
            <a:ahLst/>
            <a:cxnLst/>
            <a:rect l="l" t="t" r="r" b="b"/>
            <a:pathLst>
              <a:path w="1257300" h="6867524" extrusionOk="0">
                <a:moveTo>
                  <a:pt x="1257300" y="9525"/>
                </a:moveTo>
                <a:lnTo>
                  <a:pt x="1547" y="9525"/>
                </a:lnTo>
                <a:lnTo>
                  <a:pt x="1116075" y="6867521"/>
                </a:lnTo>
                <a:lnTo>
                  <a:pt x="1257300" y="6867521"/>
                </a:lnTo>
                <a:lnTo>
                  <a:pt x="1257300" y="9525"/>
                </a:lnTo>
                <a:close/>
              </a:path>
            </a:pathLst>
          </a:custGeom>
          <a:solidFill>
            <a:srgbClr val="22619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3"/>
                </a:lnTo>
                <a:lnTo>
                  <a:pt x="1819275" y="3267073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0" y="180975"/>
                </a:moveTo>
                <a:lnTo>
                  <a:pt x="180975" y="180975"/>
                </a:lnTo>
                <a:lnTo>
                  <a:pt x="180975" y="0"/>
                </a:lnTo>
                <a:lnTo>
                  <a:pt x="0" y="0"/>
                </a:lnTo>
                <a:lnTo>
                  <a:pt x="0" y="180975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1"/>
                </a:lnTo>
                <a:lnTo>
                  <a:pt x="447674" y="2847971"/>
                </a:lnTo>
                <a:lnTo>
                  <a:pt x="0" y="0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466725" y="6410325"/>
            <a:ext cx="3705225" cy="2952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8574541" y="38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0" y="323850"/>
                </a:moveTo>
                <a:lnTo>
                  <a:pt x="314325" y="323850"/>
                </a:lnTo>
                <a:lnTo>
                  <a:pt x="314325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605518" y="1450023"/>
            <a:ext cx="4728481" cy="5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1E925E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: </a:t>
            </a:r>
            <a:endParaRPr sz="4000" b="1">
              <a:solidFill>
                <a:srgbClr val="1E925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2721429" y="933690"/>
            <a:ext cx="1981200" cy="5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11378819" y="6491954"/>
            <a:ext cx="121756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1524000" y="2772073"/>
            <a:ext cx="73152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i="1">
                <a:solidFill>
                  <a:srgbClr val="538CD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Diabetes Prediction With Deep Learning</a:t>
            </a:r>
            <a:endParaRPr sz="4000" b="1" i="1">
              <a:solidFill>
                <a:srgbClr val="538CD5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/>
        </p:nvSpPr>
        <p:spPr>
          <a:xfrm>
            <a:off x="466725" y="6410325"/>
            <a:ext cx="3705225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0" algn="l" rtl="0">
              <a:lnSpc>
                <a:spcPct val="96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IN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9377426" y="4825"/>
            <a:ext cx="1219200" cy="6857936"/>
          </a:xfrm>
          <a:custGeom>
            <a:avLst/>
            <a:gdLst/>
            <a:ahLst/>
            <a:cxnLst/>
            <a:rect l="l" t="t" r="r" b="b"/>
            <a:pathLst>
              <a:path w="1219200" h="6857936" extrusionOk="0">
                <a:moveTo>
                  <a:pt x="0" y="1"/>
                </a:moveTo>
                <a:lnTo>
                  <a:pt x="1218352" y="6853171"/>
                </a:lnTo>
              </a:path>
              <a:path w="1219200" h="6857936" extrusionOk="0">
                <a:moveTo>
                  <a:pt x="1218352" y="685317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7434326" y="3691001"/>
            <a:ext cx="4763516" cy="3176524"/>
          </a:xfrm>
          <a:custGeom>
            <a:avLst/>
            <a:gdLst/>
            <a:ahLst/>
            <a:cxnLst/>
            <a:rect l="l" t="t" r="r" b="b"/>
            <a:pathLst>
              <a:path w="4763516" h="3176524" extrusionOk="0">
                <a:moveTo>
                  <a:pt x="4757674" y="3895"/>
                </a:moveTo>
                <a:lnTo>
                  <a:pt x="14286" y="3166997"/>
                </a:lnTo>
              </a:path>
              <a:path w="4763516" h="3176524" extrusionOk="0">
                <a:moveTo>
                  <a:pt x="14286" y="3166997"/>
                </a:moveTo>
                <a:lnTo>
                  <a:pt x="4757674" y="38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9182100" y="-9525"/>
            <a:ext cx="3009900" cy="6867524"/>
          </a:xfrm>
          <a:custGeom>
            <a:avLst/>
            <a:gdLst/>
            <a:ahLst/>
            <a:cxnLst/>
            <a:rect l="l" t="t" r="r" b="b"/>
            <a:pathLst>
              <a:path w="3009900" h="6867524" extrusionOk="0">
                <a:moveTo>
                  <a:pt x="3009900" y="9525"/>
                </a:moveTo>
                <a:lnTo>
                  <a:pt x="2044400" y="9525"/>
                </a:lnTo>
                <a:lnTo>
                  <a:pt x="0" y="6867521"/>
                </a:lnTo>
                <a:lnTo>
                  <a:pt x="3009900" y="6867521"/>
                </a:lnTo>
                <a:lnTo>
                  <a:pt x="30099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9601200" y="-9525"/>
            <a:ext cx="2590800" cy="6867524"/>
          </a:xfrm>
          <a:custGeom>
            <a:avLst/>
            <a:gdLst/>
            <a:ahLst/>
            <a:cxnLst/>
            <a:rect l="l" t="t" r="r" b="b"/>
            <a:pathLst>
              <a:path w="2590800" h="6867524" extrusionOk="0">
                <a:moveTo>
                  <a:pt x="2590800" y="9525"/>
                </a:moveTo>
                <a:lnTo>
                  <a:pt x="1679" y="9525"/>
                </a:lnTo>
                <a:lnTo>
                  <a:pt x="1210563" y="6867521"/>
                </a:lnTo>
                <a:lnTo>
                  <a:pt x="2590800" y="6867521"/>
                </a:lnTo>
                <a:lnTo>
                  <a:pt x="25908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2" y="3809996"/>
                </a:lnTo>
                <a:lnTo>
                  <a:pt x="3257550" y="3809996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9334500" y="-9525"/>
            <a:ext cx="2857500" cy="6867524"/>
          </a:xfrm>
          <a:custGeom>
            <a:avLst/>
            <a:gdLst/>
            <a:ahLst/>
            <a:cxnLst/>
            <a:rect l="l" t="t" r="r" b="b"/>
            <a:pathLst>
              <a:path w="2857500" h="6867524" extrusionOk="0">
                <a:moveTo>
                  <a:pt x="2857500" y="9525"/>
                </a:moveTo>
                <a:lnTo>
                  <a:pt x="3430" y="9525"/>
                </a:lnTo>
                <a:lnTo>
                  <a:pt x="2473450" y="6867521"/>
                </a:lnTo>
                <a:lnTo>
                  <a:pt x="2857500" y="6867521"/>
                </a:lnTo>
                <a:lnTo>
                  <a:pt x="2857500" y="9525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10896600" y="-9525"/>
            <a:ext cx="1295400" cy="6867524"/>
          </a:xfrm>
          <a:custGeom>
            <a:avLst/>
            <a:gdLst/>
            <a:ahLst/>
            <a:cxnLst/>
            <a:rect l="l" t="t" r="r" b="b"/>
            <a:pathLst>
              <a:path w="1295400" h="6867524" extrusionOk="0">
                <a:moveTo>
                  <a:pt x="1295400" y="9525"/>
                </a:moveTo>
                <a:lnTo>
                  <a:pt x="1022453" y="9525"/>
                </a:lnTo>
                <a:lnTo>
                  <a:pt x="0" y="6867521"/>
                </a:lnTo>
                <a:lnTo>
                  <a:pt x="1295400" y="6867521"/>
                </a:lnTo>
                <a:lnTo>
                  <a:pt x="1295400" y="9525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10934700" y="-9525"/>
            <a:ext cx="1257300" cy="6867524"/>
          </a:xfrm>
          <a:custGeom>
            <a:avLst/>
            <a:gdLst/>
            <a:ahLst/>
            <a:cxnLst/>
            <a:rect l="l" t="t" r="r" b="b"/>
            <a:pathLst>
              <a:path w="1257300" h="6867524" extrusionOk="0">
                <a:moveTo>
                  <a:pt x="1257300" y="9525"/>
                </a:moveTo>
                <a:lnTo>
                  <a:pt x="1547" y="9525"/>
                </a:lnTo>
                <a:lnTo>
                  <a:pt x="1116075" y="6867521"/>
                </a:lnTo>
                <a:lnTo>
                  <a:pt x="1257300" y="6867521"/>
                </a:lnTo>
                <a:lnTo>
                  <a:pt x="1257300" y="9525"/>
                </a:lnTo>
                <a:close/>
              </a:path>
            </a:pathLst>
          </a:custGeom>
          <a:solidFill>
            <a:srgbClr val="22619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3"/>
                </a:lnTo>
                <a:lnTo>
                  <a:pt x="1819275" y="3267073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0" y="323850"/>
                </a:moveTo>
                <a:lnTo>
                  <a:pt x="1073" y="350410"/>
                </a:lnTo>
                <a:lnTo>
                  <a:pt x="4239" y="376379"/>
                </a:lnTo>
                <a:lnTo>
                  <a:pt x="9414" y="401673"/>
                </a:lnTo>
                <a:lnTo>
                  <a:pt x="16514" y="426210"/>
                </a:lnTo>
                <a:lnTo>
                  <a:pt x="25455" y="449905"/>
                </a:lnTo>
                <a:lnTo>
                  <a:pt x="36155" y="472676"/>
                </a:lnTo>
                <a:lnTo>
                  <a:pt x="48530" y="494438"/>
                </a:lnTo>
                <a:lnTo>
                  <a:pt x="62496" y="515110"/>
                </a:lnTo>
                <a:lnTo>
                  <a:pt x="77970" y="534606"/>
                </a:lnTo>
                <a:lnTo>
                  <a:pt x="94868" y="552845"/>
                </a:lnTo>
                <a:lnTo>
                  <a:pt x="113108" y="569742"/>
                </a:lnTo>
                <a:lnTo>
                  <a:pt x="132606" y="585214"/>
                </a:lnTo>
                <a:lnTo>
                  <a:pt x="153278" y="599179"/>
                </a:lnTo>
                <a:lnTo>
                  <a:pt x="175040" y="611551"/>
                </a:lnTo>
                <a:lnTo>
                  <a:pt x="197810" y="622249"/>
                </a:lnTo>
                <a:lnTo>
                  <a:pt x="221504" y="631189"/>
                </a:lnTo>
                <a:lnTo>
                  <a:pt x="246038" y="638287"/>
                </a:lnTo>
                <a:lnTo>
                  <a:pt x="271329" y="643461"/>
                </a:lnTo>
                <a:lnTo>
                  <a:pt x="297294" y="646626"/>
                </a:lnTo>
                <a:lnTo>
                  <a:pt x="323850" y="647700"/>
                </a:lnTo>
                <a:lnTo>
                  <a:pt x="350405" y="646626"/>
                </a:lnTo>
                <a:lnTo>
                  <a:pt x="376370" y="643461"/>
                </a:lnTo>
                <a:lnTo>
                  <a:pt x="401661" y="638287"/>
                </a:lnTo>
                <a:lnTo>
                  <a:pt x="426195" y="631189"/>
                </a:lnTo>
                <a:lnTo>
                  <a:pt x="449889" y="622249"/>
                </a:lnTo>
                <a:lnTo>
                  <a:pt x="472659" y="611551"/>
                </a:lnTo>
                <a:lnTo>
                  <a:pt x="494421" y="599179"/>
                </a:lnTo>
                <a:lnTo>
                  <a:pt x="515093" y="585214"/>
                </a:lnTo>
                <a:lnTo>
                  <a:pt x="534591" y="569742"/>
                </a:lnTo>
                <a:lnTo>
                  <a:pt x="552830" y="552845"/>
                </a:lnTo>
                <a:lnTo>
                  <a:pt x="569729" y="534606"/>
                </a:lnTo>
                <a:lnTo>
                  <a:pt x="585203" y="515110"/>
                </a:lnTo>
                <a:lnTo>
                  <a:pt x="599169" y="494438"/>
                </a:lnTo>
                <a:lnTo>
                  <a:pt x="611544" y="472676"/>
                </a:lnTo>
                <a:lnTo>
                  <a:pt x="622244" y="449905"/>
                </a:lnTo>
                <a:lnTo>
                  <a:pt x="631185" y="426210"/>
                </a:lnTo>
                <a:lnTo>
                  <a:pt x="638285" y="401673"/>
                </a:lnTo>
                <a:lnTo>
                  <a:pt x="643460" y="376379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43460" y="271320"/>
                </a:lnTo>
                <a:lnTo>
                  <a:pt x="638285" y="246026"/>
                </a:lnTo>
                <a:lnTo>
                  <a:pt x="631185" y="221489"/>
                </a:lnTo>
                <a:lnTo>
                  <a:pt x="622244" y="197794"/>
                </a:lnTo>
                <a:lnTo>
                  <a:pt x="611544" y="175023"/>
                </a:lnTo>
                <a:lnTo>
                  <a:pt x="599169" y="153261"/>
                </a:lnTo>
                <a:lnTo>
                  <a:pt x="585203" y="132589"/>
                </a:lnTo>
                <a:lnTo>
                  <a:pt x="569729" y="113093"/>
                </a:lnTo>
                <a:lnTo>
                  <a:pt x="552830" y="94854"/>
                </a:lnTo>
                <a:lnTo>
                  <a:pt x="534591" y="77957"/>
                </a:lnTo>
                <a:lnTo>
                  <a:pt x="515093" y="62485"/>
                </a:lnTo>
                <a:lnTo>
                  <a:pt x="494421" y="48520"/>
                </a:lnTo>
                <a:lnTo>
                  <a:pt x="472659" y="36148"/>
                </a:lnTo>
                <a:lnTo>
                  <a:pt x="449889" y="25450"/>
                </a:lnTo>
                <a:lnTo>
                  <a:pt x="426195" y="16510"/>
                </a:lnTo>
                <a:lnTo>
                  <a:pt x="401661" y="9412"/>
                </a:lnTo>
                <a:lnTo>
                  <a:pt x="376370" y="4238"/>
                </a:lnTo>
                <a:lnTo>
                  <a:pt x="350405" y="1073"/>
                </a:lnTo>
                <a:lnTo>
                  <a:pt x="323850" y="0"/>
                </a:lnTo>
                <a:lnTo>
                  <a:pt x="297294" y="1073"/>
                </a:lnTo>
                <a:lnTo>
                  <a:pt x="271329" y="4238"/>
                </a:lnTo>
                <a:lnTo>
                  <a:pt x="246038" y="9412"/>
                </a:lnTo>
                <a:lnTo>
                  <a:pt x="221504" y="16510"/>
                </a:lnTo>
                <a:lnTo>
                  <a:pt x="197810" y="25450"/>
                </a:lnTo>
                <a:lnTo>
                  <a:pt x="175040" y="36148"/>
                </a:lnTo>
                <a:lnTo>
                  <a:pt x="153278" y="48520"/>
                </a:lnTo>
                <a:lnTo>
                  <a:pt x="132606" y="62485"/>
                </a:lnTo>
                <a:lnTo>
                  <a:pt x="113108" y="77957"/>
                </a:lnTo>
                <a:lnTo>
                  <a:pt x="94868" y="94854"/>
                </a:lnTo>
                <a:lnTo>
                  <a:pt x="77970" y="113093"/>
                </a:lnTo>
                <a:lnTo>
                  <a:pt x="62496" y="132589"/>
                </a:lnTo>
                <a:lnTo>
                  <a:pt x="48530" y="153261"/>
                </a:lnTo>
                <a:lnTo>
                  <a:pt x="36155" y="175023"/>
                </a:lnTo>
                <a:lnTo>
                  <a:pt x="25455" y="197794"/>
                </a:lnTo>
                <a:lnTo>
                  <a:pt x="16514" y="221489"/>
                </a:lnTo>
                <a:lnTo>
                  <a:pt x="9414" y="246026"/>
                </a:lnTo>
                <a:lnTo>
                  <a:pt x="4239" y="271320"/>
                </a:lnTo>
                <a:lnTo>
                  <a:pt x="1073" y="297289"/>
                </a:lnTo>
                <a:lnTo>
                  <a:pt x="0" y="32385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10687050" y="6134100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 extrusionOk="0">
                <a:moveTo>
                  <a:pt x="0" y="123825"/>
                </a:moveTo>
                <a:lnTo>
                  <a:pt x="536" y="135423"/>
                </a:lnTo>
                <a:lnTo>
                  <a:pt x="2708" y="149691"/>
                </a:lnTo>
                <a:lnTo>
                  <a:pt x="6456" y="163377"/>
                </a:lnTo>
                <a:lnTo>
                  <a:pt x="11684" y="176382"/>
                </a:lnTo>
                <a:lnTo>
                  <a:pt x="18293" y="188610"/>
                </a:lnTo>
                <a:lnTo>
                  <a:pt x="26186" y="199964"/>
                </a:lnTo>
                <a:lnTo>
                  <a:pt x="35265" y="210346"/>
                </a:lnTo>
                <a:lnTo>
                  <a:pt x="45432" y="219660"/>
                </a:lnTo>
                <a:lnTo>
                  <a:pt x="56590" y="227807"/>
                </a:lnTo>
                <a:lnTo>
                  <a:pt x="68642" y="234691"/>
                </a:lnTo>
                <a:lnTo>
                  <a:pt x="81488" y="240215"/>
                </a:lnTo>
                <a:lnTo>
                  <a:pt x="95033" y="244280"/>
                </a:lnTo>
                <a:lnTo>
                  <a:pt x="109177" y="246791"/>
                </a:lnTo>
                <a:lnTo>
                  <a:pt x="123825" y="247650"/>
                </a:lnTo>
                <a:lnTo>
                  <a:pt x="135414" y="247113"/>
                </a:lnTo>
                <a:lnTo>
                  <a:pt x="149673" y="244944"/>
                </a:lnTo>
                <a:lnTo>
                  <a:pt x="163352" y="241199"/>
                </a:lnTo>
                <a:lnTo>
                  <a:pt x="176354" y="235975"/>
                </a:lnTo>
                <a:lnTo>
                  <a:pt x="188582" y="229371"/>
                </a:lnTo>
                <a:lnTo>
                  <a:pt x="199937" y="221483"/>
                </a:lnTo>
                <a:lnTo>
                  <a:pt x="210322" y="212408"/>
                </a:lnTo>
                <a:lnTo>
                  <a:pt x="219639" y="202243"/>
                </a:lnTo>
                <a:lnTo>
                  <a:pt x="227791" y="191087"/>
                </a:lnTo>
                <a:lnTo>
                  <a:pt x="234680" y="179035"/>
                </a:lnTo>
                <a:lnTo>
                  <a:pt x="240207" y="166186"/>
                </a:lnTo>
                <a:lnTo>
                  <a:pt x="244277" y="152636"/>
                </a:lnTo>
                <a:lnTo>
                  <a:pt x="246790" y="138483"/>
                </a:lnTo>
                <a:lnTo>
                  <a:pt x="247650" y="123825"/>
                </a:lnTo>
                <a:lnTo>
                  <a:pt x="247113" y="112226"/>
                </a:lnTo>
                <a:lnTo>
                  <a:pt x="244941" y="97958"/>
                </a:lnTo>
                <a:lnTo>
                  <a:pt x="241193" y="84272"/>
                </a:lnTo>
                <a:lnTo>
                  <a:pt x="235965" y="71267"/>
                </a:lnTo>
                <a:lnTo>
                  <a:pt x="229356" y="59039"/>
                </a:lnTo>
                <a:lnTo>
                  <a:pt x="221463" y="47685"/>
                </a:lnTo>
                <a:lnTo>
                  <a:pt x="212384" y="37303"/>
                </a:lnTo>
                <a:lnTo>
                  <a:pt x="202217" y="27989"/>
                </a:lnTo>
                <a:lnTo>
                  <a:pt x="191059" y="19842"/>
                </a:lnTo>
                <a:lnTo>
                  <a:pt x="179007" y="12958"/>
                </a:lnTo>
                <a:lnTo>
                  <a:pt x="166161" y="7434"/>
                </a:lnTo>
                <a:lnTo>
                  <a:pt x="152616" y="3369"/>
                </a:lnTo>
                <a:lnTo>
                  <a:pt x="138472" y="858"/>
                </a:lnTo>
                <a:lnTo>
                  <a:pt x="123825" y="0"/>
                </a:lnTo>
                <a:lnTo>
                  <a:pt x="112235" y="536"/>
                </a:lnTo>
                <a:lnTo>
                  <a:pt x="97976" y="2705"/>
                </a:lnTo>
                <a:lnTo>
                  <a:pt x="84297" y="6450"/>
                </a:lnTo>
                <a:lnTo>
                  <a:pt x="71295" y="11674"/>
                </a:lnTo>
                <a:lnTo>
                  <a:pt x="59067" y="18278"/>
                </a:lnTo>
                <a:lnTo>
                  <a:pt x="47712" y="26166"/>
                </a:lnTo>
                <a:lnTo>
                  <a:pt x="37327" y="35241"/>
                </a:lnTo>
                <a:lnTo>
                  <a:pt x="28010" y="45406"/>
                </a:lnTo>
                <a:lnTo>
                  <a:pt x="19858" y="56562"/>
                </a:lnTo>
                <a:lnTo>
                  <a:pt x="12969" y="68614"/>
                </a:lnTo>
                <a:lnTo>
                  <a:pt x="7442" y="81463"/>
                </a:lnTo>
                <a:lnTo>
                  <a:pt x="3372" y="95013"/>
                </a:lnTo>
                <a:lnTo>
                  <a:pt x="859" y="109166"/>
                </a:lnTo>
                <a:lnTo>
                  <a:pt x="0" y="123825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1"/>
                </a:lnTo>
                <a:lnTo>
                  <a:pt x="447674" y="2847971"/>
                </a:lnTo>
                <a:lnTo>
                  <a:pt x="0" y="0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466725" y="6410325"/>
            <a:ext cx="3705225" cy="2952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47625" y="3819523"/>
            <a:ext cx="1733550" cy="3009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0" y="180975"/>
                </a:moveTo>
                <a:lnTo>
                  <a:pt x="599" y="195817"/>
                </a:lnTo>
                <a:lnTo>
                  <a:pt x="2368" y="210329"/>
                </a:lnTo>
                <a:lnTo>
                  <a:pt x="5259" y="224465"/>
                </a:lnTo>
                <a:lnTo>
                  <a:pt x="9226" y="238176"/>
                </a:lnTo>
                <a:lnTo>
                  <a:pt x="14222" y="251418"/>
                </a:lnTo>
                <a:lnTo>
                  <a:pt x="20200" y="264143"/>
                </a:lnTo>
                <a:lnTo>
                  <a:pt x="27114" y="276304"/>
                </a:lnTo>
                <a:lnTo>
                  <a:pt x="34917" y="287856"/>
                </a:lnTo>
                <a:lnTo>
                  <a:pt x="43564" y="298751"/>
                </a:lnTo>
                <a:lnTo>
                  <a:pt x="53006" y="308943"/>
                </a:lnTo>
                <a:lnTo>
                  <a:pt x="63198" y="318385"/>
                </a:lnTo>
                <a:lnTo>
                  <a:pt x="74093" y="327032"/>
                </a:lnTo>
                <a:lnTo>
                  <a:pt x="85645" y="334835"/>
                </a:lnTo>
                <a:lnTo>
                  <a:pt x="97806" y="341749"/>
                </a:lnTo>
                <a:lnTo>
                  <a:pt x="110531" y="347727"/>
                </a:lnTo>
                <a:lnTo>
                  <a:pt x="123773" y="352723"/>
                </a:lnTo>
                <a:lnTo>
                  <a:pt x="137484" y="356690"/>
                </a:lnTo>
                <a:lnTo>
                  <a:pt x="151620" y="359581"/>
                </a:lnTo>
                <a:lnTo>
                  <a:pt x="166132" y="361350"/>
                </a:lnTo>
                <a:lnTo>
                  <a:pt x="180975" y="361950"/>
                </a:lnTo>
                <a:lnTo>
                  <a:pt x="195817" y="361350"/>
                </a:lnTo>
                <a:lnTo>
                  <a:pt x="210329" y="359581"/>
                </a:lnTo>
                <a:lnTo>
                  <a:pt x="224465" y="356690"/>
                </a:lnTo>
                <a:lnTo>
                  <a:pt x="238176" y="352723"/>
                </a:lnTo>
                <a:lnTo>
                  <a:pt x="251418" y="347727"/>
                </a:lnTo>
                <a:lnTo>
                  <a:pt x="264143" y="341749"/>
                </a:lnTo>
                <a:lnTo>
                  <a:pt x="276304" y="334835"/>
                </a:lnTo>
                <a:lnTo>
                  <a:pt x="287856" y="327032"/>
                </a:lnTo>
                <a:lnTo>
                  <a:pt x="298751" y="318385"/>
                </a:lnTo>
                <a:lnTo>
                  <a:pt x="308943" y="308943"/>
                </a:lnTo>
                <a:lnTo>
                  <a:pt x="318385" y="298751"/>
                </a:lnTo>
                <a:lnTo>
                  <a:pt x="327032" y="287856"/>
                </a:lnTo>
                <a:lnTo>
                  <a:pt x="334835" y="276304"/>
                </a:lnTo>
                <a:lnTo>
                  <a:pt x="341749" y="264143"/>
                </a:lnTo>
                <a:lnTo>
                  <a:pt x="347727" y="251418"/>
                </a:lnTo>
                <a:lnTo>
                  <a:pt x="352723" y="238176"/>
                </a:lnTo>
                <a:lnTo>
                  <a:pt x="356690" y="224465"/>
                </a:lnTo>
                <a:lnTo>
                  <a:pt x="359581" y="210329"/>
                </a:lnTo>
                <a:lnTo>
                  <a:pt x="361350" y="195817"/>
                </a:lnTo>
                <a:lnTo>
                  <a:pt x="361950" y="180975"/>
                </a:lnTo>
                <a:lnTo>
                  <a:pt x="361350" y="166132"/>
                </a:lnTo>
                <a:lnTo>
                  <a:pt x="359581" y="151620"/>
                </a:lnTo>
                <a:lnTo>
                  <a:pt x="356690" y="137484"/>
                </a:lnTo>
                <a:lnTo>
                  <a:pt x="352723" y="123773"/>
                </a:lnTo>
                <a:lnTo>
                  <a:pt x="347727" y="110531"/>
                </a:lnTo>
                <a:lnTo>
                  <a:pt x="341749" y="97806"/>
                </a:lnTo>
                <a:lnTo>
                  <a:pt x="334835" y="85645"/>
                </a:lnTo>
                <a:lnTo>
                  <a:pt x="327032" y="74093"/>
                </a:lnTo>
                <a:lnTo>
                  <a:pt x="318385" y="63198"/>
                </a:lnTo>
                <a:lnTo>
                  <a:pt x="308943" y="53006"/>
                </a:lnTo>
                <a:lnTo>
                  <a:pt x="298751" y="43564"/>
                </a:lnTo>
                <a:lnTo>
                  <a:pt x="287856" y="34917"/>
                </a:lnTo>
                <a:lnTo>
                  <a:pt x="276304" y="27114"/>
                </a:lnTo>
                <a:lnTo>
                  <a:pt x="264143" y="20200"/>
                </a:lnTo>
                <a:lnTo>
                  <a:pt x="251418" y="14222"/>
                </a:lnTo>
                <a:lnTo>
                  <a:pt x="238176" y="9226"/>
                </a:lnTo>
                <a:lnTo>
                  <a:pt x="224465" y="5259"/>
                </a:lnTo>
                <a:lnTo>
                  <a:pt x="210329" y="2368"/>
                </a:lnTo>
                <a:lnTo>
                  <a:pt x="195817" y="599"/>
                </a:lnTo>
                <a:lnTo>
                  <a:pt x="180975" y="0"/>
                </a:lnTo>
                <a:lnTo>
                  <a:pt x="166132" y="599"/>
                </a:lnTo>
                <a:lnTo>
                  <a:pt x="151620" y="2368"/>
                </a:lnTo>
                <a:lnTo>
                  <a:pt x="137484" y="5259"/>
                </a:lnTo>
                <a:lnTo>
                  <a:pt x="123773" y="9226"/>
                </a:lnTo>
                <a:lnTo>
                  <a:pt x="110531" y="14222"/>
                </a:lnTo>
                <a:lnTo>
                  <a:pt x="97806" y="20200"/>
                </a:lnTo>
                <a:lnTo>
                  <a:pt x="85645" y="27114"/>
                </a:lnTo>
                <a:lnTo>
                  <a:pt x="74093" y="34917"/>
                </a:lnTo>
                <a:lnTo>
                  <a:pt x="63198" y="43564"/>
                </a:lnTo>
                <a:lnTo>
                  <a:pt x="53006" y="53006"/>
                </a:lnTo>
                <a:lnTo>
                  <a:pt x="43564" y="63198"/>
                </a:lnTo>
                <a:lnTo>
                  <a:pt x="34917" y="74093"/>
                </a:lnTo>
                <a:lnTo>
                  <a:pt x="27114" y="85645"/>
                </a:lnTo>
                <a:lnTo>
                  <a:pt x="20200" y="97806"/>
                </a:lnTo>
                <a:lnTo>
                  <a:pt x="14222" y="110531"/>
                </a:lnTo>
                <a:lnTo>
                  <a:pt x="9226" y="123773"/>
                </a:lnTo>
                <a:lnTo>
                  <a:pt x="5259" y="137484"/>
                </a:lnTo>
                <a:lnTo>
                  <a:pt x="2368" y="151620"/>
                </a:lnTo>
                <a:lnTo>
                  <a:pt x="599" y="166132"/>
                </a:lnTo>
                <a:lnTo>
                  <a:pt x="0" y="180975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39775" y="562150"/>
            <a:ext cx="31011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42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11378819" y="6491954"/>
            <a:ext cx="121756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71800" y="1846036"/>
            <a:ext cx="3895725" cy="3230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200" marR="0" lvl="0" indent="0" algn="l" rtl="0">
              <a:lnSpc>
                <a:spcPct val="96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IN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9377426" y="4825"/>
            <a:ext cx="1219200" cy="6857936"/>
          </a:xfrm>
          <a:custGeom>
            <a:avLst/>
            <a:gdLst/>
            <a:ahLst/>
            <a:cxnLst/>
            <a:rect l="l" t="t" r="r" b="b"/>
            <a:pathLst>
              <a:path w="1219200" h="6857936" extrusionOk="0">
                <a:moveTo>
                  <a:pt x="0" y="1"/>
                </a:moveTo>
                <a:lnTo>
                  <a:pt x="1218352" y="6853171"/>
                </a:lnTo>
              </a:path>
              <a:path w="1219200" h="6857936" extrusionOk="0">
                <a:moveTo>
                  <a:pt x="1218352" y="685317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7434326" y="3691001"/>
            <a:ext cx="4763516" cy="3176524"/>
          </a:xfrm>
          <a:custGeom>
            <a:avLst/>
            <a:gdLst/>
            <a:ahLst/>
            <a:cxnLst/>
            <a:rect l="l" t="t" r="r" b="b"/>
            <a:pathLst>
              <a:path w="4763516" h="3176524" extrusionOk="0">
                <a:moveTo>
                  <a:pt x="4757674" y="3895"/>
                </a:moveTo>
                <a:lnTo>
                  <a:pt x="14286" y="3166997"/>
                </a:lnTo>
              </a:path>
              <a:path w="4763516" h="3176524" extrusionOk="0">
                <a:moveTo>
                  <a:pt x="14286" y="3166997"/>
                </a:moveTo>
                <a:lnTo>
                  <a:pt x="4757674" y="38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9182100" y="-9525"/>
            <a:ext cx="3009900" cy="6867524"/>
          </a:xfrm>
          <a:custGeom>
            <a:avLst/>
            <a:gdLst/>
            <a:ahLst/>
            <a:cxnLst/>
            <a:rect l="l" t="t" r="r" b="b"/>
            <a:pathLst>
              <a:path w="3009900" h="6867524" extrusionOk="0">
                <a:moveTo>
                  <a:pt x="3009900" y="9525"/>
                </a:moveTo>
                <a:lnTo>
                  <a:pt x="2044400" y="9525"/>
                </a:lnTo>
                <a:lnTo>
                  <a:pt x="0" y="6867521"/>
                </a:lnTo>
                <a:lnTo>
                  <a:pt x="3009900" y="6867521"/>
                </a:lnTo>
                <a:lnTo>
                  <a:pt x="30099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9601200" y="-9525"/>
            <a:ext cx="2590800" cy="6867524"/>
          </a:xfrm>
          <a:custGeom>
            <a:avLst/>
            <a:gdLst/>
            <a:ahLst/>
            <a:cxnLst/>
            <a:rect l="l" t="t" r="r" b="b"/>
            <a:pathLst>
              <a:path w="2590800" h="6867524" extrusionOk="0">
                <a:moveTo>
                  <a:pt x="2590800" y="9525"/>
                </a:moveTo>
                <a:lnTo>
                  <a:pt x="1679" y="9525"/>
                </a:lnTo>
                <a:lnTo>
                  <a:pt x="1210563" y="6867521"/>
                </a:lnTo>
                <a:lnTo>
                  <a:pt x="2590800" y="6867521"/>
                </a:lnTo>
                <a:lnTo>
                  <a:pt x="25908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2" y="3809996"/>
                </a:lnTo>
                <a:lnTo>
                  <a:pt x="3257550" y="3809996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9334500" y="-9525"/>
            <a:ext cx="2857500" cy="6867524"/>
          </a:xfrm>
          <a:custGeom>
            <a:avLst/>
            <a:gdLst/>
            <a:ahLst/>
            <a:cxnLst/>
            <a:rect l="l" t="t" r="r" b="b"/>
            <a:pathLst>
              <a:path w="2857500" h="6867524" extrusionOk="0">
                <a:moveTo>
                  <a:pt x="2857500" y="9525"/>
                </a:moveTo>
                <a:lnTo>
                  <a:pt x="3430" y="9525"/>
                </a:lnTo>
                <a:lnTo>
                  <a:pt x="2473450" y="6867521"/>
                </a:lnTo>
                <a:lnTo>
                  <a:pt x="2857500" y="6867521"/>
                </a:lnTo>
                <a:lnTo>
                  <a:pt x="2857500" y="9525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10896600" y="-9525"/>
            <a:ext cx="1295400" cy="6867524"/>
          </a:xfrm>
          <a:custGeom>
            <a:avLst/>
            <a:gdLst/>
            <a:ahLst/>
            <a:cxnLst/>
            <a:rect l="l" t="t" r="r" b="b"/>
            <a:pathLst>
              <a:path w="1295400" h="6867524" extrusionOk="0">
                <a:moveTo>
                  <a:pt x="1295400" y="9525"/>
                </a:moveTo>
                <a:lnTo>
                  <a:pt x="1022453" y="9525"/>
                </a:lnTo>
                <a:lnTo>
                  <a:pt x="0" y="6867521"/>
                </a:lnTo>
                <a:lnTo>
                  <a:pt x="1295400" y="6867521"/>
                </a:lnTo>
                <a:lnTo>
                  <a:pt x="1295400" y="9525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10934700" y="-9525"/>
            <a:ext cx="1257300" cy="6867524"/>
          </a:xfrm>
          <a:custGeom>
            <a:avLst/>
            <a:gdLst/>
            <a:ahLst/>
            <a:cxnLst/>
            <a:rect l="l" t="t" r="r" b="b"/>
            <a:pathLst>
              <a:path w="1257300" h="6867524" extrusionOk="0">
                <a:moveTo>
                  <a:pt x="1257300" y="9525"/>
                </a:moveTo>
                <a:lnTo>
                  <a:pt x="1547" y="9525"/>
                </a:lnTo>
                <a:lnTo>
                  <a:pt x="1116075" y="6867521"/>
                </a:lnTo>
                <a:lnTo>
                  <a:pt x="1257300" y="6867521"/>
                </a:lnTo>
                <a:lnTo>
                  <a:pt x="1257300" y="9525"/>
                </a:lnTo>
                <a:close/>
              </a:path>
            </a:pathLst>
          </a:custGeom>
          <a:solidFill>
            <a:srgbClr val="22619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3"/>
                </a:lnTo>
                <a:lnTo>
                  <a:pt x="1819275" y="3267073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0" y="180975"/>
                </a:moveTo>
                <a:lnTo>
                  <a:pt x="180975" y="180975"/>
                </a:lnTo>
                <a:lnTo>
                  <a:pt x="180975" y="0"/>
                </a:lnTo>
                <a:lnTo>
                  <a:pt x="0" y="0"/>
                </a:lnTo>
                <a:lnTo>
                  <a:pt x="0" y="180975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8172450" y="2838450"/>
            <a:ext cx="2762250" cy="32575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1"/>
                </a:lnTo>
                <a:lnTo>
                  <a:pt x="447674" y="2847971"/>
                </a:lnTo>
                <a:lnTo>
                  <a:pt x="0" y="0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7834312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0" y="323850"/>
                </a:moveTo>
                <a:lnTo>
                  <a:pt x="314325" y="323850"/>
                </a:lnTo>
                <a:lnTo>
                  <a:pt x="314325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215675" y="963550"/>
            <a:ext cx="30099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5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</a:t>
            </a:r>
            <a:r>
              <a:rPr lang="en-IN" sz="4250" b="1">
                <a:solidFill>
                  <a:schemeClr val="dk1"/>
                </a:solidFill>
              </a:rPr>
              <a:t>M</a:t>
            </a:r>
            <a:endParaRPr sz="4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3077053" y="963550"/>
            <a:ext cx="46746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5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lang="en-IN" sz="425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:</a:t>
            </a:r>
            <a:endParaRPr sz="4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11378819" y="6491954"/>
            <a:ext cx="121756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1676400" y="2438400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215675" y="1794579"/>
            <a:ext cx="8122800" cy="31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en-IN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 chronic illness that affects millions of individuals globally is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diabetes. Diabetes must be identified and treated early to reduce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complications and enhance the quality of life for those who have it.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Our goal in this research is to create a deep learning model that, given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variety of parameters including age, blood pressure, BMI, and glucose levels,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can reliably predict when diabetes will manifest .A dataset of patient data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should be processed by the model, which should then be able to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categorize them as either having diabetes or not. getting a tool that can help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medical practitioners identify people who are at risk of getting diabetes is the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ultimate goal, as it will enable early intervention and better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patient outcomes.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200" marR="0" lvl="0" indent="0" algn="l" rtl="0">
              <a:lnSpc>
                <a:spcPct val="96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IN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9377426" y="4825"/>
            <a:ext cx="1219200" cy="6857936"/>
          </a:xfrm>
          <a:custGeom>
            <a:avLst/>
            <a:gdLst/>
            <a:ahLst/>
            <a:cxnLst/>
            <a:rect l="l" t="t" r="r" b="b"/>
            <a:pathLst>
              <a:path w="1219200" h="6857936" extrusionOk="0">
                <a:moveTo>
                  <a:pt x="0" y="1"/>
                </a:moveTo>
                <a:lnTo>
                  <a:pt x="1218352" y="6853171"/>
                </a:lnTo>
              </a:path>
              <a:path w="1219200" h="6857936" extrusionOk="0">
                <a:moveTo>
                  <a:pt x="1218352" y="685317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7434326" y="3691001"/>
            <a:ext cx="4763516" cy="3176524"/>
          </a:xfrm>
          <a:custGeom>
            <a:avLst/>
            <a:gdLst/>
            <a:ahLst/>
            <a:cxnLst/>
            <a:rect l="l" t="t" r="r" b="b"/>
            <a:pathLst>
              <a:path w="4763516" h="3176524" extrusionOk="0">
                <a:moveTo>
                  <a:pt x="4757674" y="3895"/>
                </a:moveTo>
                <a:lnTo>
                  <a:pt x="14286" y="3166997"/>
                </a:lnTo>
              </a:path>
              <a:path w="4763516" h="3176524" extrusionOk="0">
                <a:moveTo>
                  <a:pt x="14286" y="3166997"/>
                </a:moveTo>
                <a:lnTo>
                  <a:pt x="4757674" y="38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9182100" y="-9525"/>
            <a:ext cx="3009900" cy="6867524"/>
          </a:xfrm>
          <a:custGeom>
            <a:avLst/>
            <a:gdLst/>
            <a:ahLst/>
            <a:cxnLst/>
            <a:rect l="l" t="t" r="r" b="b"/>
            <a:pathLst>
              <a:path w="3009900" h="6867524" extrusionOk="0">
                <a:moveTo>
                  <a:pt x="3009900" y="9525"/>
                </a:moveTo>
                <a:lnTo>
                  <a:pt x="2044400" y="9525"/>
                </a:lnTo>
                <a:lnTo>
                  <a:pt x="0" y="6867521"/>
                </a:lnTo>
                <a:lnTo>
                  <a:pt x="3009900" y="6867521"/>
                </a:lnTo>
                <a:lnTo>
                  <a:pt x="30099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9601200" y="-9525"/>
            <a:ext cx="2590800" cy="6867524"/>
          </a:xfrm>
          <a:custGeom>
            <a:avLst/>
            <a:gdLst/>
            <a:ahLst/>
            <a:cxnLst/>
            <a:rect l="l" t="t" r="r" b="b"/>
            <a:pathLst>
              <a:path w="2590800" h="6867524" extrusionOk="0">
                <a:moveTo>
                  <a:pt x="2590800" y="9525"/>
                </a:moveTo>
                <a:lnTo>
                  <a:pt x="1679" y="9525"/>
                </a:lnTo>
                <a:lnTo>
                  <a:pt x="1210563" y="6867521"/>
                </a:lnTo>
                <a:lnTo>
                  <a:pt x="2590800" y="6867521"/>
                </a:lnTo>
                <a:lnTo>
                  <a:pt x="25908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2" y="3809996"/>
                </a:lnTo>
                <a:lnTo>
                  <a:pt x="3257550" y="3809996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9334500" y="-9525"/>
            <a:ext cx="2857500" cy="6867524"/>
          </a:xfrm>
          <a:custGeom>
            <a:avLst/>
            <a:gdLst/>
            <a:ahLst/>
            <a:cxnLst/>
            <a:rect l="l" t="t" r="r" b="b"/>
            <a:pathLst>
              <a:path w="2857500" h="6867524" extrusionOk="0">
                <a:moveTo>
                  <a:pt x="2857500" y="9525"/>
                </a:moveTo>
                <a:lnTo>
                  <a:pt x="3430" y="9525"/>
                </a:lnTo>
                <a:lnTo>
                  <a:pt x="2473450" y="6867521"/>
                </a:lnTo>
                <a:lnTo>
                  <a:pt x="2857500" y="6867521"/>
                </a:lnTo>
                <a:lnTo>
                  <a:pt x="2857500" y="9525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10896600" y="-9525"/>
            <a:ext cx="1295400" cy="6867524"/>
          </a:xfrm>
          <a:custGeom>
            <a:avLst/>
            <a:gdLst/>
            <a:ahLst/>
            <a:cxnLst/>
            <a:rect l="l" t="t" r="r" b="b"/>
            <a:pathLst>
              <a:path w="1295400" h="6867524" extrusionOk="0">
                <a:moveTo>
                  <a:pt x="1295400" y="9525"/>
                </a:moveTo>
                <a:lnTo>
                  <a:pt x="1022453" y="9525"/>
                </a:lnTo>
                <a:lnTo>
                  <a:pt x="0" y="6867521"/>
                </a:lnTo>
                <a:lnTo>
                  <a:pt x="1295400" y="6867521"/>
                </a:lnTo>
                <a:lnTo>
                  <a:pt x="1295400" y="9525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10934700" y="-9525"/>
            <a:ext cx="1257300" cy="6867524"/>
          </a:xfrm>
          <a:custGeom>
            <a:avLst/>
            <a:gdLst/>
            <a:ahLst/>
            <a:cxnLst/>
            <a:rect l="l" t="t" r="r" b="b"/>
            <a:pathLst>
              <a:path w="1257300" h="6867524" extrusionOk="0">
                <a:moveTo>
                  <a:pt x="1257300" y="9525"/>
                </a:moveTo>
                <a:lnTo>
                  <a:pt x="1547" y="9525"/>
                </a:lnTo>
                <a:lnTo>
                  <a:pt x="1116075" y="6867521"/>
                </a:lnTo>
                <a:lnTo>
                  <a:pt x="1257300" y="6867521"/>
                </a:lnTo>
                <a:lnTo>
                  <a:pt x="1257300" y="9525"/>
                </a:lnTo>
                <a:close/>
              </a:path>
            </a:pathLst>
          </a:custGeom>
          <a:solidFill>
            <a:srgbClr val="22619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3"/>
                </a:lnTo>
                <a:lnTo>
                  <a:pt x="1819275" y="3267073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0" y="180975"/>
                </a:moveTo>
                <a:lnTo>
                  <a:pt x="180975" y="180975"/>
                </a:lnTo>
                <a:lnTo>
                  <a:pt x="180975" y="0"/>
                </a:lnTo>
                <a:lnTo>
                  <a:pt x="0" y="0"/>
                </a:lnTo>
                <a:lnTo>
                  <a:pt x="0" y="180975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8658225" y="2647950"/>
            <a:ext cx="3810000" cy="3810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1"/>
                </a:lnTo>
                <a:lnTo>
                  <a:pt x="447674" y="2847971"/>
                </a:lnTo>
                <a:lnTo>
                  <a:pt x="0" y="0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8501062" y="304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0" y="323850"/>
                </a:moveTo>
                <a:lnTo>
                  <a:pt x="314325" y="323850"/>
                </a:lnTo>
                <a:lnTo>
                  <a:pt x="314325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577325" y="968500"/>
            <a:ext cx="5862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5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 b="1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PROJECT OVERVIEW</a:t>
            </a:r>
            <a:endParaRPr sz="425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3875800" y="59238"/>
            <a:ext cx="3311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54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5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11378819" y="6491954"/>
            <a:ext cx="121756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447682" y="2019292"/>
            <a:ext cx="92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obviously! An outline of a deep learning project for diabetes prediction is provided below: </a:t>
            </a:r>
            <a:br>
              <a:rPr lang="en-IN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lang="en-IN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IN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Goal: Create a precise model for identifying diabetes early 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br>
              <a:rPr lang="en-IN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IN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Dataset: Make use of the PIMA dataset, which contains clinical diabetes data.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br>
              <a:rPr lang="en-IN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IN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Methodology: Generate images from numerical features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</a:t>
            </a:r>
            <a:r>
              <a:rPr lang="en-IN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he three classification strategies : chosen fusion features with SVM,deep feature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IN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fusion with SVM, and CNN models.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br>
              <a:rPr lang="en-IN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IN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Results: Shows resilience in the early diagnosing process</a:t>
            </a: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/>
        </p:nvSpPr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" marR="0" lvl="0" indent="0" algn="l" rtl="0">
              <a:lnSpc>
                <a:spcPct val="96761"/>
              </a:lnSpc>
              <a:spcBef>
                <a:spcPts val="1494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IN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9377426" y="4825"/>
            <a:ext cx="1219200" cy="6857936"/>
          </a:xfrm>
          <a:custGeom>
            <a:avLst/>
            <a:gdLst/>
            <a:ahLst/>
            <a:cxnLst/>
            <a:rect l="l" t="t" r="r" b="b"/>
            <a:pathLst>
              <a:path w="1219200" h="6857936" extrusionOk="0">
                <a:moveTo>
                  <a:pt x="0" y="1"/>
                </a:moveTo>
                <a:lnTo>
                  <a:pt x="1218352" y="6853171"/>
                </a:lnTo>
              </a:path>
              <a:path w="1219200" h="6857936" extrusionOk="0">
                <a:moveTo>
                  <a:pt x="1218352" y="685317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7434326" y="3691001"/>
            <a:ext cx="4763516" cy="3176524"/>
          </a:xfrm>
          <a:custGeom>
            <a:avLst/>
            <a:gdLst/>
            <a:ahLst/>
            <a:cxnLst/>
            <a:rect l="l" t="t" r="r" b="b"/>
            <a:pathLst>
              <a:path w="4763516" h="3176524" extrusionOk="0">
                <a:moveTo>
                  <a:pt x="4757674" y="3895"/>
                </a:moveTo>
                <a:lnTo>
                  <a:pt x="14286" y="3166997"/>
                </a:lnTo>
              </a:path>
              <a:path w="4763516" h="3176524" extrusionOk="0">
                <a:moveTo>
                  <a:pt x="14286" y="3166997"/>
                </a:moveTo>
                <a:lnTo>
                  <a:pt x="4757674" y="38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9182100" y="-9525"/>
            <a:ext cx="3009900" cy="6867524"/>
          </a:xfrm>
          <a:custGeom>
            <a:avLst/>
            <a:gdLst/>
            <a:ahLst/>
            <a:cxnLst/>
            <a:rect l="l" t="t" r="r" b="b"/>
            <a:pathLst>
              <a:path w="3009900" h="6867524" extrusionOk="0">
                <a:moveTo>
                  <a:pt x="3009900" y="9525"/>
                </a:moveTo>
                <a:lnTo>
                  <a:pt x="2044400" y="9525"/>
                </a:lnTo>
                <a:lnTo>
                  <a:pt x="0" y="6867521"/>
                </a:lnTo>
                <a:lnTo>
                  <a:pt x="3009900" y="6867521"/>
                </a:lnTo>
                <a:lnTo>
                  <a:pt x="30099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9601200" y="-9525"/>
            <a:ext cx="2590800" cy="6867524"/>
          </a:xfrm>
          <a:custGeom>
            <a:avLst/>
            <a:gdLst/>
            <a:ahLst/>
            <a:cxnLst/>
            <a:rect l="l" t="t" r="r" b="b"/>
            <a:pathLst>
              <a:path w="2590800" h="6867524" extrusionOk="0">
                <a:moveTo>
                  <a:pt x="2590800" y="9525"/>
                </a:moveTo>
                <a:lnTo>
                  <a:pt x="1679" y="9525"/>
                </a:lnTo>
                <a:lnTo>
                  <a:pt x="1210563" y="6867521"/>
                </a:lnTo>
                <a:lnTo>
                  <a:pt x="2590800" y="6867521"/>
                </a:lnTo>
                <a:lnTo>
                  <a:pt x="25908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2" y="3809996"/>
                </a:lnTo>
                <a:lnTo>
                  <a:pt x="3257550" y="3809996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9334500" y="-9525"/>
            <a:ext cx="2857500" cy="6867524"/>
          </a:xfrm>
          <a:custGeom>
            <a:avLst/>
            <a:gdLst/>
            <a:ahLst/>
            <a:cxnLst/>
            <a:rect l="l" t="t" r="r" b="b"/>
            <a:pathLst>
              <a:path w="2857500" h="6867524" extrusionOk="0">
                <a:moveTo>
                  <a:pt x="2857500" y="9525"/>
                </a:moveTo>
                <a:lnTo>
                  <a:pt x="3430" y="9525"/>
                </a:lnTo>
                <a:lnTo>
                  <a:pt x="2473450" y="6867521"/>
                </a:lnTo>
                <a:lnTo>
                  <a:pt x="2857500" y="6867521"/>
                </a:lnTo>
                <a:lnTo>
                  <a:pt x="2857500" y="9525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10896600" y="-9525"/>
            <a:ext cx="1295400" cy="6867524"/>
          </a:xfrm>
          <a:custGeom>
            <a:avLst/>
            <a:gdLst/>
            <a:ahLst/>
            <a:cxnLst/>
            <a:rect l="l" t="t" r="r" b="b"/>
            <a:pathLst>
              <a:path w="1295400" h="6867524" extrusionOk="0">
                <a:moveTo>
                  <a:pt x="1295400" y="9525"/>
                </a:moveTo>
                <a:lnTo>
                  <a:pt x="1022453" y="9525"/>
                </a:lnTo>
                <a:lnTo>
                  <a:pt x="0" y="6867521"/>
                </a:lnTo>
                <a:lnTo>
                  <a:pt x="1295400" y="6867521"/>
                </a:lnTo>
                <a:lnTo>
                  <a:pt x="1295400" y="9525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10934700" y="-9525"/>
            <a:ext cx="1257300" cy="6867524"/>
          </a:xfrm>
          <a:custGeom>
            <a:avLst/>
            <a:gdLst/>
            <a:ahLst/>
            <a:cxnLst/>
            <a:rect l="l" t="t" r="r" b="b"/>
            <a:pathLst>
              <a:path w="1257300" h="6867524" extrusionOk="0">
                <a:moveTo>
                  <a:pt x="1257300" y="9525"/>
                </a:moveTo>
                <a:lnTo>
                  <a:pt x="1547" y="9525"/>
                </a:lnTo>
                <a:lnTo>
                  <a:pt x="1116075" y="6867521"/>
                </a:lnTo>
                <a:lnTo>
                  <a:pt x="1257300" y="6867521"/>
                </a:lnTo>
                <a:lnTo>
                  <a:pt x="1257300" y="9525"/>
                </a:lnTo>
                <a:close/>
              </a:path>
            </a:pathLst>
          </a:custGeom>
          <a:solidFill>
            <a:srgbClr val="22619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3"/>
                </a:lnTo>
                <a:lnTo>
                  <a:pt x="1819275" y="3267073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0" y="180975"/>
                </a:moveTo>
                <a:lnTo>
                  <a:pt x="180975" y="180975"/>
                </a:lnTo>
                <a:lnTo>
                  <a:pt x="180975" y="0"/>
                </a:lnTo>
                <a:lnTo>
                  <a:pt x="0" y="0"/>
                </a:lnTo>
                <a:lnTo>
                  <a:pt x="0" y="180975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1"/>
                </a:lnTo>
                <a:lnTo>
                  <a:pt x="447674" y="2847971"/>
                </a:lnTo>
                <a:lnTo>
                  <a:pt x="0" y="0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8777287" y="64643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0" y="323850"/>
                </a:moveTo>
                <a:lnTo>
                  <a:pt x="314325" y="323850"/>
                </a:lnTo>
                <a:lnTo>
                  <a:pt x="314325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723900" y="6172200"/>
            <a:ext cx="2181225" cy="485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723902" y="831050"/>
            <a:ext cx="80535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7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1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WHO ARE THE END USERS?</a:t>
            </a:r>
            <a:endParaRPr sz="41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1718825" y="970275"/>
            <a:ext cx="11862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703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2905025" y="970275"/>
            <a:ext cx="9279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703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3904750" y="970288"/>
            <a:ext cx="11862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703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1462126" y="76775"/>
            <a:ext cx="20250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703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11378819" y="6491954"/>
            <a:ext cx="121756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6696075" y="1681843"/>
            <a:ext cx="3143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557107" y="2005688"/>
            <a:ext cx="95205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This diabetes prediction project may have the following final users:</a:t>
            </a:r>
            <a:b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Medical professionals and clinicians: Physicians, nurses, and other healthcare workers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who can help with early diagnosis by using the model.</a:t>
            </a:r>
            <a:b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To identify patients who are at risk of diabetes, they can include the prediction method 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into their clinical practice.</a:t>
            </a:r>
            <a:b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Individuals and Patients: Those who wish to determine their chance of contracting diabetes.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model might be included in online platforms or health apps where users can enter 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pertinent information for individualized risk assessments.</a:t>
            </a:r>
            <a:b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Hospitals and healthcare facilities: These businesses can integrate the concept into their 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current systems . Effective resource allocation, screening prioritization, 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and patient triaging can all be facilitated by it.</a:t>
            </a:r>
            <a:b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200" marR="0" lvl="0" indent="0" algn="l" rtl="0">
              <a:lnSpc>
                <a:spcPct val="96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IN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9377426" y="4825"/>
            <a:ext cx="1219200" cy="6857936"/>
          </a:xfrm>
          <a:custGeom>
            <a:avLst/>
            <a:gdLst/>
            <a:ahLst/>
            <a:cxnLst/>
            <a:rect l="l" t="t" r="r" b="b"/>
            <a:pathLst>
              <a:path w="1219200" h="6857936" extrusionOk="0">
                <a:moveTo>
                  <a:pt x="0" y="1"/>
                </a:moveTo>
                <a:lnTo>
                  <a:pt x="1218352" y="6853171"/>
                </a:lnTo>
              </a:path>
              <a:path w="1219200" h="6857936" extrusionOk="0">
                <a:moveTo>
                  <a:pt x="1218352" y="685317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7434326" y="3691001"/>
            <a:ext cx="4763516" cy="3176524"/>
          </a:xfrm>
          <a:custGeom>
            <a:avLst/>
            <a:gdLst/>
            <a:ahLst/>
            <a:cxnLst/>
            <a:rect l="l" t="t" r="r" b="b"/>
            <a:pathLst>
              <a:path w="4763516" h="3176524" extrusionOk="0">
                <a:moveTo>
                  <a:pt x="4757674" y="3895"/>
                </a:moveTo>
                <a:lnTo>
                  <a:pt x="14286" y="3166997"/>
                </a:lnTo>
              </a:path>
              <a:path w="4763516" h="3176524" extrusionOk="0">
                <a:moveTo>
                  <a:pt x="14286" y="3166997"/>
                </a:moveTo>
                <a:lnTo>
                  <a:pt x="4757674" y="38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9182100" y="-9525"/>
            <a:ext cx="3009900" cy="6867524"/>
          </a:xfrm>
          <a:custGeom>
            <a:avLst/>
            <a:gdLst/>
            <a:ahLst/>
            <a:cxnLst/>
            <a:rect l="l" t="t" r="r" b="b"/>
            <a:pathLst>
              <a:path w="3009900" h="6867524" extrusionOk="0">
                <a:moveTo>
                  <a:pt x="3009900" y="9525"/>
                </a:moveTo>
                <a:lnTo>
                  <a:pt x="2044400" y="9525"/>
                </a:lnTo>
                <a:lnTo>
                  <a:pt x="0" y="6867521"/>
                </a:lnTo>
                <a:lnTo>
                  <a:pt x="3009900" y="6867521"/>
                </a:lnTo>
                <a:lnTo>
                  <a:pt x="30099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9601200" y="-9525"/>
            <a:ext cx="2590800" cy="6867524"/>
          </a:xfrm>
          <a:custGeom>
            <a:avLst/>
            <a:gdLst/>
            <a:ahLst/>
            <a:cxnLst/>
            <a:rect l="l" t="t" r="r" b="b"/>
            <a:pathLst>
              <a:path w="2590800" h="6867524" extrusionOk="0">
                <a:moveTo>
                  <a:pt x="2590800" y="9525"/>
                </a:moveTo>
                <a:lnTo>
                  <a:pt x="1679" y="9525"/>
                </a:lnTo>
                <a:lnTo>
                  <a:pt x="1210563" y="6867521"/>
                </a:lnTo>
                <a:lnTo>
                  <a:pt x="2590800" y="6867521"/>
                </a:lnTo>
                <a:lnTo>
                  <a:pt x="25908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2" y="3809996"/>
                </a:lnTo>
                <a:lnTo>
                  <a:pt x="3257550" y="3809996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9334500" y="-9525"/>
            <a:ext cx="2857500" cy="6867524"/>
          </a:xfrm>
          <a:custGeom>
            <a:avLst/>
            <a:gdLst/>
            <a:ahLst/>
            <a:cxnLst/>
            <a:rect l="l" t="t" r="r" b="b"/>
            <a:pathLst>
              <a:path w="2857500" h="6867524" extrusionOk="0">
                <a:moveTo>
                  <a:pt x="2857500" y="9525"/>
                </a:moveTo>
                <a:lnTo>
                  <a:pt x="3430" y="9525"/>
                </a:lnTo>
                <a:lnTo>
                  <a:pt x="2473450" y="6867521"/>
                </a:lnTo>
                <a:lnTo>
                  <a:pt x="2857500" y="6867521"/>
                </a:lnTo>
                <a:lnTo>
                  <a:pt x="2857500" y="9525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10896600" y="-9525"/>
            <a:ext cx="1295400" cy="6867524"/>
          </a:xfrm>
          <a:custGeom>
            <a:avLst/>
            <a:gdLst/>
            <a:ahLst/>
            <a:cxnLst/>
            <a:rect l="l" t="t" r="r" b="b"/>
            <a:pathLst>
              <a:path w="1295400" h="6867524" extrusionOk="0">
                <a:moveTo>
                  <a:pt x="1295400" y="9525"/>
                </a:moveTo>
                <a:lnTo>
                  <a:pt x="1022453" y="9525"/>
                </a:lnTo>
                <a:lnTo>
                  <a:pt x="0" y="6867521"/>
                </a:lnTo>
                <a:lnTo>
                  <a:pt x="1295400" y="6867521"/>
                </a:lnTo>
                <a:lnTo>
                  <a:pt x="1295400" y="9525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10934700" y="-9525"/>
            <a:ext cx="1257300" cy="6867524"/>
          </a:xfrm>
          <a:custGeom>
            <a:avLst/>
            <a:gdLst/>
            <a:ahLst/>
            <a:cxnLst/>
            <a:rect l="l" t="t" r="r" b="b"/>
            <a:pathLst>
              <a:path w="1257300" h="6867524" extrusionOk="0">
                <a:moveTo>
                  <a:pt x="1257300" y="9525"/>
                </a:moveTo>
                <a:lnTo>
                  <a:pt x="1547" y="9525"/>
                </a:lnTo>
                <a:lnTo>
                  <a:pt x="1116075" y="6867521"/>
                </a:lnTo>
                <a:lnTo>
                  <a:pt x="1257300" y="6867521"/>
                </a:lnTo>
                <a:lnTo>
                  <a:pt x="1257300" y="9525"/>
                </a:lnTo>
                <a:close/>
              </a:path>
            </a:pathLst>
          </a:custGeom>
          <a:solidFill>
            <a:srgbClr val="22619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3"/>
                </a:lnTo>
                <a:lnTo>
                  <a:pt x="1819275" y="3267073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0" y="180975"/>
                </a:moveTo>
                <a:lnTo>
                  <a:pt x="180975" y="180975"/>
                </a:lnTo>
                <a:lnTo>
                  <a:pt x="180975" y="0"/>
                </a:lnTo>
                <a:lnTo>
                  <a:pt x="0" y="0"/>
                </a:lnTo>
                <a:lnTo>
                  <a:pt x="0" y="180975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5443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1"/>
                </a:lnTo>
                <a:lnTo>
                  <a:pt x="447674" y="2847971"/>
                </a:lnTo>
                <a:lnTo>
                  <a:pt x="0" y="0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-156292" y="4111875"/>
            <a:ext cx="1865023" cy="259299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8777287" y="304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0" y="323850"/>
                </a:moveTo>
                <a:lnTo>
                  <a:pt x="314325" y="323850"/>
                </a:lnTo>
                <a:lnTo>
                  <a:pt x="314325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558165" y="945485"/>
            <a:ext cx="1287577" cy="48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56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7"/>
          <p:cNvSpPr txBox="1"/>
          <p:nvPr/>
        </p:nvSpPr>
        <p:spPr>
          <a:xfrm>
            <a:off x="1890464" y="945485"/>
            <a:ext cx="2255276" cy="48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56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4146217" y="945485"/>
            <a:ext cx="979554" cy="48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56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5174515" y="945485"/>
            <a:ext cx="727824" cy="48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56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5954208" y="945485"/>
            <a:ext cx="1458811" cy="48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56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7"/>
          <p:cNvSpPr txBox="1"/>
          <p:nvPr/>
        </p:nvSpPr>
        <p:spPr>
          <a:xfrm>
            <a:off x="7449039" y="945485"/>
            <a:ext cx="2941571" cy="48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56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7"/>
          <p:cNvSpPr txBox="1"/>
          <p:nvPr/>
        </p:nvSpPr>
        <p:spPr>
          <a:xfrm>
            <a:off x="11378819" y="6491954"/>
            <a:ext cx="121756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1524000" y="22098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8165" y="1464099"/>
            <a:ext cx="3724582" cy="2071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8755" y="2418959"/>
            <a:ext cx="4603345" cy="323499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 txBox="1"/>
          <p:nvPr/>
        </p:nvSpPr>
        <p:spPr>
          <a:xfrm>
            <a:off x="558165" y="566616"/>
            <a:ext cx="6400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DEVELOPING A MODEL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200" marR="0" lvl="0" indent="0" algn="l" rtl="0">
              <a:lnSpc>
                <a:spcPct val="96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IN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9377426" y="4825"/>
            <a:ext cx="1219200" cy="6857936"/>
          </a:xfrm>
          <a:custGeom>
            <a:avLst/>
            <a:gdLst/>
            <a:ahLst/>
            <a:cxnLst/>
            <a:rect l="l" t="t" r="r" b="b"/>
            <a:pathLst>
              <a:path w="1219200" h="6857936" extrusionOk="0">
                <a:moveTo>
                  <a:pt x="0" y="1"/>
                </a:moveTo>
                <a:lnTo>
                  <a:pt x="1218352" y="6853171"/>
                </a:lnTo>
              </a:path>
              <a:path w="1219200" h="6857936" extrusionOk="0">
                <a:moveTo>
                  <a:pt x="1218352" y="685317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7434326" y="3691001"/>
            <a:ext cx="4763516" cy="3176524"/>
          </a:xfrm>
          <a:custGeom>
            <a:avLst/>
            <a:gdLst/>
            <a:ahLst/>
            <a:cxnLst/>
            <a:rect l="l" t="t" r="r" b="b"/>
            <a:pathLst>
              <a:path w="4763516" h="3176524" extrusionOk="0">
                <a:moveTo>
                  <a:pt x="4757674" y="3895"/>
                </a:moveTo>
                <a:lnTo>
                  <a:pt x="14286" y="3166997"/>
                </a:lnTo>
              </a:path>
              <a:path w="4763516" h="3176524" extrusionOk="0">
                <a:moveTo>
                  <a:pt x="14286" y="3166997"/>
                </a:moveTo>
                <a:lnTo>
                  <a:pt x="4757674" y="38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9182100" y="-9525"/>
            <a:ext cx="3009900" cy="6867524"/>
          </a:xfrm>
          <a:custGeom>
            <a:avLst/>
            <a:gdLst/>
            <a:ahLst/>
            <a:cxnLst/>
            <a:rect l="l" t="t" r="r" b="b"/>
            <a:pathLst>
              <a:path w="3009900" h="6867524" extrusionOk="0">
                <a:moveTo>
                  <a:pt x="3009900" y="9525"/>
                </a:moveTo>
                <a:lnTo>
                  <a:pt x="2044400" y="9525"/>
                </a:lnTo>
                <a:lnTo>
                  <a:pt x="0" y="6867521"/>
                </a:lnTo>
                <a:lnTo>
                  <a:pt x="3009900" y="6867521"/>
                </a:lnTo>
                <a:lnTo>
                  <a:pt x="30099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9601200" y="-9525"/>
            <a:ext cx="2590800" cy="6867524"/>
          </a:xfrm>
          <a:custGeom>
            <a:avLst/>
            <a:gdLst/>
            <a:ahLst/>
            <a:cxnLst/>
            <a:rect l="l" t="t" r="r" b="b"/>
            <a:pathLst>
              <a:path w="2590800" h="6867524" extrusionOk="0">
                <a:moveTo>
                  <a:pt x="2590800" y="9525"/>
                </a:moveTo>
                <a:lnTo>
                  <a:pt x="1679" y="9525"/>
                </a:lnTo>
                <a:lnTo>
                  <a:pt x="1210563" y="6867521"/>
                </a:lnTo>
                <a:lnTo>
                  <a:pt x="2590800" y="6867521"/>
                </a:lnTo>
                <a:lnTo>
                  <a:pt x="25908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2" y="3809996"/>
                </a:lnTo>
                <a:lnTo>
                  <a:pt x="3257550" y="3809996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9334500" y="-9525"/>
            <a:ext cx="2857500" cy="6867524"/>
          </a:xfrm>
          <a:custGeom>
            <a:avLst/>
            <a:gdLst/>
            <a:ahLst/>
            <a:cxnLst/>
            <a:rect l="l" t="t" r="r" b="b"/>
            <a:pathLst>
              <a:path w="2857500" h="6867524" extrusionOk="0">
                <a:moveTo>
                  <a:pt x="2857500" y="9525"/>
                </a:moveTo>
                <a:lnTo>
                  <a:pt x="3430" y="9525"/>
                </a:lnTo>
                <a:lnTo>
                  <a:pt x="2473450" y="6867521"/>
                </a:lnTo>
                <a:lnTo>
                  <a:pt x="2857500" y="6867521"/>
                </a:lnTo>
                <a:lnTo>
                  <a:pt x="2857500" y="9525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10896600" y="-9525"/>
            <a:ext cx="1295400" cy="6867524"/>
          </a:xfrm>
          <a:custGeom>
            <a:avLst/>
            <a:gdLst/>
            <a:ahLst/>
            <a:cxnLst/>
            <a:rect l="l" t="t" r="r" b="b"/>
            <a:pathLst>
              <a:path w="1295400" h="6867524" extrusionOk="0">
                <a:moveTo>
                  <a:pt x="1295400" y="9525"/>
                </a:moveTo>
                <a:lnTo>
                  <a:pt x="1022453" y="9525"/>
                </a:lnTo>
                <a:lnTo>
                  <a:pt x="0" y="6867521"/>
                </a:lnTo>
                <a:lnTo>
                  <a:pt x="1295400" y="6867521"/>
                </a:lnTo>
                <a:lnTo>
                  <a:pt x="1295400" y="9525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10934700" y="-9525"/>
            <a:ext cx="1257300" cy="6867524"/>
          </a:xfrm>
          <a:custGeom>
            <a:avLst/>
            <a:gdLst/>
            <a:ahLst/>
            <a:cxnLst/>
            <a:rect l="l" t="t" r="r" b="b"/>
            <a:pathLst>
              <a:path w="1257300" h="6867524" extrusionOk="0">
                <a:moveTo>
                  <a:pt x="1257300" y="9525"/>
                </a:moveTo>
                <a:lnTo>
                  <a:pt x="1547" y="9525"/>
                </a:lnTo>
                <a:lnTo>
                  <a:pt x="1116075" y="6867521"/>
                </a:lnTo>
                <a:lnTo>
                  <a:pt x="1257300" y="6867521"/>
                </a:lnTo>
                <a:lnTo>
                  <a:pt x="1257300" y="9525"/>
                </a:lnTo>
                <a:close/>
              </a:path>
            </a:pathLst>
          </a:custGeom>
          <a:solidFill>
            <a:srgbClr val="22619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3"/>
                </a:lnTo>
                <a:lnTo>
                  <a:pt x="1819275" y="3267073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0" y="180975"/>
                </a:moveTo>
                <a:lnTo>
                  <a:pt x="180975" y="180975"/>
                </a:lnTo>
                <a:lnTo>
                  <a:pt x="180975" y="0"/>
                </a:lnTo>
                <a:lnTo>
                  <a:pt x="0" y="0"/>
                </a:lnTo>
                <a:lnTo>
                  <a:pt x="0" y="180975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5443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1"/>
                </a:lnTo>
                <a:lnTo>
                  <a:pt x="447674" y="2847971"/>
                </a:lnTo>
                <a:lnTo>
                  <a:pt x="0" y="0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9262382" y="12292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0" y="323850"/>
                </a:moveTo>
                <a:lnTo>
                  <a:pt x="314325" y="323850"/>
                </a:lnTo>
                <a:lnTo>
                  <a:pt x="314325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/>
          <p:cNvSpPr txBox="1"/>
          <p:nvPr/>
        </p:nvSpPr>
        <p:spPr>
          <a:xfrm>
            <a:off x="558165" y="945485"/>
            <a:ext cx="1287577" cy="48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56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1890464" y="945485"/>
            <a:ext cx="2255276" cy="48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56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4146217" y="945485"/>
            <a:ext cx="979554" cy="48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56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5174515" y="945485"/>
            <a:ext cx="727824" cy="48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56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8"/>
          <p:cNvSpPr txBox="1"/>
          <p:nvPr/>
        </p:nvSpPr>
        <p:spPr>
          <a:xfrm>
            <a:off x="5954208" y="945485"/>
            <a:ext cx="1458811" cy="48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56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7449039" y="945485"/>
            <a:ext cx="2941571" cy="48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56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8"/>
          <p:cNvSpPr txBox="1"/>
          <p:nvPr/>
        </p:nvSpPr>
        <p:spPr>
          <a:xfrm>
            <a:off x="11378819" y="6491954"/>
            <a:ext cx="121756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p8"/>
          <p:cNvSpPr txBox="1"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8"/>
          <p:cNvSpPr txBox="1"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8"/>
          <p:cNvSpPr txBox="1"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8"/>
          <p:cNvSpPr txBox="1"/>
          <p:nvPr/>
        </p:nvSpPr>
        <p:spPr>
          <a:xfrm>
            <a:off x="1524000" y="22098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33337" y="466724"/>
            <a:ext cx="94107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SOLUTION AND ITS VALUE PROPOSITION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8"/>
          <p:cNvSpPr txBox="1"/>
          <p:nvPr/>
        </p:nvSpPr>
        <p:spPr>
          <a:xfrm>
            <a:off x="303027" y="1916905"/>
            <a:ext cx="90744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Numeric-to-Image Conversion</a:t>
            </a: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Convert numerical clinical data (such as the PIMA dataset) into images based on feature importance.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Approaches</a:t>
            </a: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Direct CNN Classification</a:t>
            </a: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Feed diabetes images into CNN models.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Deep Feature Fusion</a:t>
            </a: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Combine deep features from models and classify using support vector machines (SVM).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Learning Algorithms for HRV Signals</a:t>
            </a: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Analyse heart rate variability (HRV) signals using deep learning architectures like CNN and LSTM.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Proposition</a:t>
            </a: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Extraction</a:t>
            </a:r>
            <a:r>
              <a:rPr lang="en-I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Deep learning eliminates the need for manual feature selection and extraction.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 with Data Augmentation and CNN</a:t>
            </a: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 a pipeline with variational autoencoders (VAE) for data augmentation,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sparse autoencoders (SAE) for feature augmentation, and a CNN for classification.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Proposition</a:t>
            </a: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Enhanced Data</a:t>
            </a:r>
            <a:r>
              <a:rPr lang="en-I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Augment data to improve model performance.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Automated Feature Learning</a:t>
            </a:r>
            <a:r>
              <a:rPr lang="en-I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Deep learning techniques automatically learn relevant features from the data.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/>
          <p:nvPr/>
        </p:nvSpPr>
        <p:spPr>
          <a:xfrm>
            <a:off x="66675" y="3381373"/>
            <a:ext cx="2493045" cy="341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260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0" indent="0" algn="l" rtl="0">
              <a:lnSpc>
                <a:spcPct val="96761"/>
              </a:lnSpc>
              <a:spcBef>
                <a:spcPts val="23469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IN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9"/>
          <p:cNvSpPr/>
          <p:nvPr/>
        </p:nvSpPr>
        <p:spPr>
          <a:xfrm>
            <a:off x="9377426" y="4825"/>
            <a:ext cx="1219200" cy="6857936"/>
          </a:xfrm>
          <a:custGeom>
            <a:avLst/>
            <a:gdLst/>
            <a:ahLst/>
            <a:cxnLst/>
            <a:rect l="l" t="t" r="r" b="b"/>
            <a:pathLst>
              <a:path w="1219200" h="6857936" extrusionOk="0">
                <a:moveTo>
                  <a:pt x="0" y="1"/>
                </a:moveTo>
                <a:lnTo>
                  <a:pt x="1218352" y="6853171"/>
                </a:lnTo>
              </a:path>
              <a:path w="1219200" h="6857936" extrusionOk="0">
                <a:moveTo>
                  <a:pt x="1218352" y="685317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9"/>
          <p:cNvSpPr/>
          <p:nvPr/>
        </p:nvSpPr>
        <p:spPr>
          <a:xfrm>
            <a:off x="7434326" y="3691001"/>
            <a:ext cx="4763516" cy="3176524"/>
          </a:xfrm>
          <a:custGeom>
            <a:avLst/>
            <a:gdLst/>
            <a:ahLst/>
            <a:cxnLst/>
            <a:rect l="l" t="t" r="r" b="b"/>
            <a:pathLst>
              <a:path w="4763516" h="3176524" extrusionOk="0">
                <a:moveTo>
                  <a:pt x="4757674" y="3895"/>
                </a:moveTo>
                <a:lnTo>
                  <a:pt x="14286" y="3166997"/>
                </a:lnTo>
              </a:path>
              <a:path w="4763516" h="3176524" extrusionOk="0">
                <a:moveTo>
                  <a:pt x="14286" y="3166997"/>
                </a:moveTo>
                <a:lnTo>
                  <a:pt x="4757674" y="38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9"/>
          <p:cNvSpPr/>
          <p:nvPr/>
        </p:nvSpPr>
        <p:spPr>
          <a:xfrm>
            <a:off x="9182100" y="-9525"/>
            <a:ext cx="3009900" cy="6867524"/>
          </a:xfrm>
          <a:custGeom>
            <a:avLst/>
            <a:gdLst/>
            <a:ahLst/>
            <a:cxnLst/>
            <a:rect l="l" t="t" r="r" b="b"/>
            <a:pathLst>
              <a:path w="3009900" h="6867524" extrusionOk="0">
                <a:moveTo>
                  <a:pt x="3009900" y="9525"/>
                </a:moveTo>
                <a:lnTo>
                  <a:pt x="2044400" y="9525"/>
                </a:lnTo>
                <a:lnTo>
                  <a:pt x="0" y="6867521"/>
                </a:lnTo>
                <a:lnTo>
                  <a:pt x="3009900" y="6867521"/>
                </a:lnTo>
                <a:lnTo>
                  <a:pt x="30099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9"/>
          <p:cNvSpPr/>
          <p:nvPr/>
        </p:nvSpPr>
        <p:spPr>
          <a:xfrm>
            <a:off x="9601200" y="-9525"/>
            <a:ext cx="2590800" cy="6867524"/>
          </a:xfrm>
          <a:custGeom>
            <a:avLst/>
            <a:gdLst/>
            <a:ahLst/>
            <a:cxnLst/>
            <a:rect l="l" t="t" r="r" b="b"/>
            <a:pathLst>
              <a:path w="2590800" h="6867524" extrusionOk="0">
                <a:moveTo>
                  <a:pt x="2590800" y="9525"/>
                </a:moveTo>
                <a:lnTo>
                  <a:pt x="1679" y="9525"/>
                </a:lnTo>
                <a:lnTo>
                  <a:pt x="1210563" y="6867521"/>
                </a:lnTo>
                <a:lnTo>
                  <a:pt x="2590800" y="6867521"/>
                </a:lnTo>
                <a:lnTo>
                  <a:pt x="25908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2" y="3809996"/>
                </a:lnTo>
                <a:lnTo>
                  <a:pt x="3257550" y="3809996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9"/>
          <p:cNvSpPr/>
          <p:nvPr/>
        </p:nvSpPr>
        <p:spPr>
          <a:xfrm>
            <a:off x="9334500" y="-9525"/>
            <a:ext cx="2857500" cy="6867524"/>
          </a:xfrm>
          <a:custGeom>
            <a:avLst/>
            <a:gdLst/>
            <a:ahLst/>
            <a:cxnLst/>
            <a:rect l="l" t="t" r="r" b="b"/>
            <a:pathLst>
              <a:path w="2857500" h="6867524" extrusionOk="0">
                <a:moveTo>
                  <a:pt x="2857500" y="9525"/>
                </a:moveTo>
                <a:lnTo>
                  <a:pt x="3430" y="9525"/>
                </a:lnTo>
                <a:lnTo>
                  <a:pt x="2473450" y="6867521"/>
                </a:lnTo>
                <a:lnTo>
                  <a:pt x="2857500" y="6867521"/>
                </a:lnTo>
                <a:lnTo>
                  <a:pt x="2857500" y="9525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9"/>
          <p:cNvSpPr/>
          <p:nvPr/>
        </p:nvSpPr>
        <p:spPr>
          <a:xfrm>
            <a:off x="10896600" y="-9525"/>
            <a:ext cx="1295400" cy="6867524"/>
          </a:xfrm>
          <a:custGeom>
            <a:avLst/>
            <a:gdLst/>
            <a:ahLst/>
            <a:cxnLst/>
            <a:rect l="l" t="t" r="r" b="b"/>
            <a:pathLst>
              <a:path w="1295400" h="6867524" extrusionOk="0">
                <a:moveTo>
                  <a:pt x="1295400" y="9525"/>
                </a:moveTo>
                <a:lnTo>
                  <a:pt x="1022453" y="9525"/>
                </a:lnTo>
                <a:lnTo>
                  <a:pt x="0" y="6867521"/>
                </a:lnTo>
                <a:lnTo>
                  <a:pt x="1295400" y="6867521"/>
                </a:lnTo>
                <a:lnTo>
                  <a:pt x="1295400" y="9525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9"/>
          <p:cNvSpPr/>
          <p:nvPr/>
        </p:nvSpPr>
        <p:spPr>
          <a:xfrm>
            <a:off x="10934700" y="-9525"/>
            <a:ext cx="1257300" cy="6867524"/>
          </a:xfrm>
          <a:custGeom>
            <a:avLst/>
            <a:gdLst/>
            <a:ahLst/>
            <a:cxnLst/>
            <a:rect l="l" t="t" r="r" b="b"/>
            <a:pathLst>
              <a:path w="1257300" h="6867524" extrusionOk="0">
                <a:moveTo>
                  <a:pt x="1257300" y="9525"/>
                </a:moveTo>
                <a:lnTo>
                  <a:pt x="1547" y="9525"/>
                </a:lnTo>
                <a:lnTo>
                  <a:pt x="1116075" y="6867521"/>
                </a:lnTo>
                <a:lnTo>
                  <a:pt x="1257300" y="6867521"/>
                </a:lnTo>
                <a:lnTo>
                  <a:pt x="1257300" y="9525"/>
                </a:lnTo>
                <a:close/>
              </a:path>
            </a:pathLst>
          </a:custGeom>
          <a:solidFill>
            <a:srgbClr val="22619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3"/>
                </a:lnTo>
                <a:lnTo>
                  <a:pt x="1819275" y="3267073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0" y="180975"/>
                </a:moveTo>
                <a:lnTo>
                  <a:pt x="180975" y="180975"/>
                </a:lnTo>
                <a:lnTo>
                  <a:pt x="180975" y="0"/>
                </a:lnTo>
                <a:lnTo>
                  <a:pt x="0" y="0"/>
                </a:lnTo>
                <a:lnTo>
                  <a:pt x="0" y="180975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1"/>
                </a:lnTo>
                <a:lnTo>
                  <a:pt x="447674" y="2847971"/>
                </a:lnTo>
                <a:lnTo>
                  <a:pt x="0" y="0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9"/>
          <p:cNvSpPr/>
          <p:nvPr/>
        </p:nvSpPr>
        <p:spPr>
          <a:xfrm>
            <a:off x="-5" y="3569528"/>
            <a:ext cx="2466900" cy="3419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9634537" y="8814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0" y="323850"/>
                </a:moveTo>
                <a:lnTo>
                  <a:pt x="314325" y="323850"/>
                </a:lnTo>
                <a:lnTo>
                  <a:pt x="314325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9"/>
          <p:cNvSpPr txBox="1"/>
          <p:nvPr/>
        </p:nvSpPr>
        <p:spPr>
          <a:xfrm>
            <a:off x="739775" y="758942"/>
            <a:ext cx="1120269" cy="56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5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endParaRPr sz="4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9" name="Google Shape;249;p9"/>
          <p:cNvSpPr txBox="1"/>
          <p:nvPr/>
        </p:nvSpPr>
        <p:spPr>
          <a:xfrm>
            <a:off x="1920930" y="758942"/>
            <a:ext cx="1446219" cy="56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5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WOW</a:t>
            </a:r>
            <a:endParaRPr sz="4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9"/>
          <p:cNvSpPr txBox="1"/>
          <p:nvPr/>
        </p:nvSpPr>
        <p:spPr>
          <a:xfrm>
            <a:off x="3435832" y="758942"/>
            <a:ext cx="621033" cy="56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5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</a:t>
            </a:r>
            <a:endParaRPr sz="4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1" name="Google Shape;251;p9"/>
          <p:cNvSpPr txBox="1"/>
          <p:nvPr/>
        </p:nvSpPr>
        <p:spPr>
          <a:xfrm>
            <a:off x="4113108" y="758942"/>
            <a:ext cx="1524451" cy="56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5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YOUR</a:t>
            </a:r>
            <a:endParaRPr sz="4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9"/>
          <p:cNvSpPr txBox="1"/>
          <p:nvPr/>
        </p:nvSpPr>
        <p:spPr>
          <a:xfrm>
            <a:off x="5694324" y="758942"/>
            <a:ext cx="2670692" cy="56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5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SOLUTION</a:t>
            </a:r>
            <a:endParaRPr sz="4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11378819" y="6491954"/>
            <a:ext cx="121756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p9"/>
          <p:cNvSpPr txBox="1"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9"/>
          <p:cNvSpPr txBox="1"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9"/>
          <p:cNvSpPr txBox="1"/>
          <p:nvPr/>
        </p:nvSpPr>
        <p:spPr>
          <a:xfrm>
            <a:off x="916700" y="1512275"/>
            <a:ext cx="9156000" cy="5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Detection and Intervention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predicting diabetes risk, patients can adopt preventive measures,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manage their lifestyle, and seek medical advice proactively.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Monitoring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Patients can receive continuous updates on their health status,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enabling better disease management.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High Accuracy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Achieving accuracy levels of 90–98% is impressive.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Holistic Approach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This holistic approach ensures comprehensive diabetes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prediction and management.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Contributing to Public Health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These solutions contribute to public health by addressing 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widespread and critical health issue.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811</Words>
  <Application>Microsoft Office PowerPoint</Application>
  <PresentationFormat>Widescreen</PresentationFormat>
  <Paragraphs>115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Trebuchet MS</vt:lpstr>
      <vt:lpstr>Play</vt:lpstr>
      <vt:lpstr>Calibri</vt:lpstr>
      <vt:lpstr>Quattrocento Sans</vt:lpstr>
      <vt:lpstr>Arimo</vt:lpstr>
      <vt:lpstr>Century Schoolbook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2021PITAI174</dc:creator>
  <cp:lastModifiedBy>yepuru jayanth</cp:lastModifiedBy>
  <cp:revision>1</cp:revision>
  <dcterms:modified xsi:type="dcterms:W3CDTF">2024-04-02T14:28:28Z</dcterms:modified>
</cp:coreProperties>
</file>