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9" r:id="rId4"/>
    <p:sldId id="260" r:id="rId5"/>
    <p:sldId id="261" r:id="rId6"/>
    <p:sldId id="263" r:id="rId7"/>
    <p:sldId id="264" r:id="rId8"/>
    <p:sldId id="287" r:id="rId9"/>
    <p:sldId id="265" r:id="rId10"/>
    <p:sldId id="267" r:id="rId11"/>
    <p:sldId id="268" r:id="rId12"/>
    <p:sldId id="270" r:id="rId13"/>
    <p:sldId id="274" r:id="rId14"/>
    <p:sldId id="275" r:id="rId15"/>
    <p:sldId id="276" r:id="rId16"/>
    <p:sldId id="277" r:id="rId17"/>
    <p:sldId id="294" r:id="rId18"/>
    <p:sldId id="286" r:id="rId19"/>
    <p:sldId id="279" r:id="rId20"/>
    <p:sldId id="273" r:id="rId21"/>
    <p:sldId id="284" r:id="rId22"/>
    <p:sldId id="289" r:id="rId23"/>
    <p:sldId id="290" r:id="rId24"/>
    <p:sldId id="291" r:id="rId25"/>
    <p:sldId id="292" r:id="rId26"/>
    <p:sldId id="293" r:id="rId27"/>
    <p:sldId id="285" r:id="rId28"/>
  </p:sldIdLst>
  <p:sldSz cx="18288000" cy="10287000"/>
  <p:notesSz cx="18288000" cy="10287000"/>
  <p:defaultTextStyle>
    <a:defPPr>
      <a:defRPr kern="0"/>
    </a:def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64" autoAdjust="0"/>
    <p:restoredTop sz="99869" autoAdjust="0"/>
  </p:normalViewPr>
  <p:slideViewPr>
    <p:cSldViewPr>
      <p:cViewPr>
        <p:scale>
          <a:sx n="50" d="100"/>
          <a:sy n="50" d="100"/>
        </p:scale>
        <p:origin x="128" y="1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8B9EC0E5-B472-48A6-83E0-1F1BBD6FE7C8}" type="datetimeFigureOut">
              <a:rPr lang="en-GB" smtClean="0"/>
              <a:t>24/04/2025</a:t>
            </a:fld>
            <a:endParaRPr lang="en-GB"/>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38B00606-997D-4867-B848-1E8870D6A4D4}" type="slidenum">
              <a:rPr lang="en-GB" smtClean="0"/>
              <a:t>‹#›</a:t>
            </a:fld>
            <a:endParaRPr lang="en-GB"/>
          </a:p>
        </p:txBody>
      </p:sp>
    </p:spTree>
    <p:extLst>
      <p:ext uri="{BB962C8B-B14F-4D97-AF65-F5344CB8AC3E}">
        <p14:creationId xmlns:p14="http://schemas.microsoft.com/office/powerpoint/2010/main" val="398717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8B00606-997D-4867-B848-1E8870D6A4D4}" type="slidenum">
              <a:rPr lang="en-GB" smtClean="0"/>
              <a:t>3</a:t>
            </a:fld>
            <a:endParaRPr lang="en-GB"/>
          </a:p>
        </p:txBody>
      </p:sp>
    </p:spTree>
    <p:extLst>
      <p:ext uri="{BB962C8B-B14F-4D97-AF65-F5344CB8AC3E}">
        <p14:creationId xmlns:p14="http://schemas.microsoft.com/office/powerpoint/2010/main" val="2202436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8200" b="0" i="0">
                <a:solidFill>
                  <a:schemeClr val="tx1"/>
                </a:solidFill>
                <a:latin typeface="Arial Black"/>
                <a:cs typeface="Arial Black"/>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65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365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18038" y="1831298"/>
            <a:ext cx="12851923" cy="1684393"/>
          </a:xfrm>
          <a:prstGeom prst="rect">
            <a:avLst/>
          </a:prstGeom>
        </p:spPr>
        <p:txBody>
          <a:bodyPr wrap="square" lIns="0" tIns="0" rIns="0" bIns="0">
            <a:spAutoFit/>
          </a:bodyPr>
          <a:lstStyle>
            <a:lvl1pPr>
              <a:defRPr sz="82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2955860" y="4048586"/>
            <a:ext cx="12376279" cy="3900804"/>
          </a:xfrm>
          <a:prstGeom prst="rect">
            <a:avLst/>
          </a:prstGeom>
        </p:spPr>
        <p:txBody>
          <a:bodyPr wrap="square" lIns="0" tIns="0" rIns="0" bIns="0">
            <a:spAutoFit/>
          </a:bodyPr>
          <a:lstStyle>
            <a:lvl1pPr>
              <a:defRPr sz="365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109/icacta58201.2023.10393095" TargetMode="External"/><Relationship Id="rId2" Type="http://schemas.openxmlformats.org/officeDocument/2006/relationships/hyperlink" Target="https://doi.org/10.1109/incet61516.2024.10593371" TargetMode="External"/><Relationship Id="rId1" Type="http://schemas.openxmlformats.org/officeDocument/2006/relationships/slideLayout" Target="../slideLayouts/slideLayout2.xml"/><Relationship Id="rId4" Type="http://schemas.openxmlformats.org/officeDocument/2006/relationships/hyperlink" Target="https://doi.org/10.1109/sceecs61402.2024.10482053"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1109/idciot56793.2023.10053428" TargetMode="External"/><Relationship Id="rId2" Type="http://schemas.openxmlformats.org/officeDocument/2006/relationships/hyperlink" Target="https://doi.org/10.1109/icccis60361.2023.10425303" TargetMode="External"/><Relationship Id="rId1" Type="http://schemas.openxmlformats.org/officeDocument/2006/relationships/slideLayout" Target="../slideLayouts/slideLayout2.xml"/><Relationship Id="rId5" Type="http://schemas.openxmlformats.org/officeDocument/2006/relationships/hyperlink" Target="https://doi.org/10.1109/icicet59348.2024.10616362" TargetMode="External"/><Relationship Id="rId4" Type="http://schemas.openxmlformats.org/officeDocument/2006/relationships/hyperlink" Target="https://doi.org/10.1109/icict60155.2024.10544660"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1109/icaccs60874.2024.10717268" TargetMode="External"/><Relationship Id="rId2" Type="http://schemas.openxmlformats.org/officeDocument/2006/relationships/hyperlink" Target="https://doi.org/10.1109/asiancon58793.2023.10270264" TargetMode="External"/><Relationship Id="rId1" Type="http://schemas.openxmlformats.org/officeDocument/2006/relationships/slideLayout" Target="../slideLayouts/slideLayout2.xml"/><Relationship Id="rId5" Type="http://schemas.openxmlformats.org/officeDocument/2006/relationships/hyperlink" Target="https://doi.org/10.1109/raeeucci57140.2023.10134461" TargetMode="External"/><Relationship Id="rId4" Type="http://schemas.openxmlformats.org/officeDocument/2006/relationships/hyperlink" Target="https://doi.org/10.1109/icccnt56998.2023.10306979"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9112" y="1831298"/>
            <a:ext cx="15042488" cy="2529860"/>
          </a:xfrm>
          <a:prstGeom prst="rect">
            <a:avLst/>
          </a:prstGeom>
        </p:spPr>
        <p:txBody>
          <a:bodyPr vert="horz" wrap="square" lIns="0" tIns="12700" rIns="0" bIns="0" rtlCol="0">
            <a:spAutoFit/>
          </a:bodyPr>
          <a:lstStyle/>
          <a:p>
            <a:pPr marL="3124200" marR="5080" indent="-3112135">
              <a:lnSpc>
                <a:spcPct val="115700"/>
              </a:lnSpc>
              <a:spcBef>
                <a:spcPts val="100"/>
              </a:spcBef>
            </a:pPr>
            <a:r>
              <a:rPr sz="4700" spc="-300" dirty="0" smtClean="0"/>
              <a:t>PLANT DISEASE DETECTION USING </a:t>
            </a:r>
            <a:r>
              <a:rPr sz="4700" spc="-300" dirty="0"/>
              <a:t>ADVANCED DEEP LEARNING </a:t>
            </a:r>
            <a:r>
              <a:rPr sz="4700" spc="-300" dirty="0" smtClean="0"/>
              <a:t>MODEL</a:t>
            </a:r>
            <a:r>
              <a:rPr lang="en-US" sz="4700" spc="-300" dirty="0" smtClean="0"/>
              <a:t/>
            </a:r>
            <a:br>
              <a:rPr lang="en-US" sz="4700" spc="-300" dirty="0" smtClean="0"/>
            </a:br>
            <a:r>
              <a:rPr lang="en-US" sz="4700" spc="-300" dirty="0" smtClean="0"/>
              <a:t>                  </a:t>
            </a:r>
            <a:r>
              <a:rPr lang="en-GB" sz="4700" spc="-300" dirty="0" smtClean="0"/>
              <a:t>BCSE498J</a:t>
            </a:r>
            <a:endParaRPr sz="4700" spc="-300" dirty="0"/>
          </a:p>
        </p:txBody>
      </p:sp>
      <p:sp>
        <p:nvSpPr>
          <p:cNvPr id="3" name="object 3"/>
          <p:cNvSpPr txBox="1"/>
          <p:nvPr/>
        </p:nvSpPr>
        <p:spPr>
          <a:xfrm>
            <a:off x="6800646" y="4533900"/>
            <a:ext cx="5410200" cy="2835275"/>
          </a:xfrm>
          <a:prstGeom prst="rect">
            <a:avLst/>
          </a:prstGeom>
        </p:spPr>
        <p:txBody>
          <a:bodyPr vert="horz" wrap="square" lIns="0" tIns="12700" rIns="0" bIns="0" rtlCol="0">
            <a:spAutoFit/>
          </a:bodyPr>
          <a:lstStyle/>
          <a:p>
            <a:pPr marL="71120" marR="63500" indent="283845">
              <a:lnSpc>
                <a:spcPct val="115199"/>
              </a:lnSpc>
              <a:spcBef>
                <a:spcPts val="100"/>
              </a:spcBef>
            </a:pPr>
            <a:r>
              <a:rPr sz="3200" spc="140" dirty="0">
                <a:latin typeface="Trebuchet MS"/>
                <a:cs typeface="Trebuchet MS"/>
              </a:rPr>
              <a:t>Under</a:t>
            </a:r>
            <a:r>
              <a:rPr sz="3200" spc="-75" dirty="0">
                <a:latin typeface="Trebuchet MS"/>
                <a:cs typeface="Trebuchet MS"/>
              </a:rPr>
              <a:t> </a:t>
            </a:r>
            <a:r>
              <a:rPr sz="3200" spc="105" dirty="0">
                <a:latin typeface="Trebuchet MS"/>
                <a:cs typeface="Trebuchet MS"/>
              </a:rPr>
              <a:t>the</a:t>
            </a:r>
            <a:r>
              <a:rPr sz="3200" spc="-75" dirty="0">
                <a:latin typeface="Trebuchet MS"/>
                <a:cs typeface="Trebuchet MS"/>
              </a:rPr>
              <a:t> </a:t>
            </a:r>
            <a:r>
              <a:rPr sz="3200" spc="295" dirty="0">
                <a:latin typeface="Trebuchet MS"/>
                <a:cs typeface="Trebuchet MS"/>
              </a:rPr>
              <a:t>Guidance</a:t>
            </a:r>
            <a:r>
              <a:rPr sz="3200" spc="-75" dirty="0">
                <a:latin typeface="Trebuchet MS"/>
                <a:cs typeface="Trebuchet MS"/>
              </a:rPr>
              <a:t> </a:t>
            </a:r>
            <a:r>
              <a:rPr sz="3200" spc="65" dirty="0">
                <a:latin typeface="Trebuchet MS"/>
                <a:cs typeface="Trebuchet MS"/>
              </a:rPr>
              <a:t>of </a:t>
            </a:r>
            <a:r>
              <a:rPr sz="3200" spc="-10" dirty="0">
                <a:latin typeface="Trebuchet MS"/>
                <a:cs typeface="Trebuchet MS"/>
              </a:rPr>
              <a:t>Dr.</a:t>
            </a:r>
            <a:r>
              <a:rPr sz="3200" spc="-140" dirty="0">
                <a:latin typeface="Trebuchet MS"/>
                <a:cs typeface="Trebuchet MS"/>
              </a:rPr>
              <a:t> </a:t>
            </a:r>
            <a:r>
              <a:rPr sz="3200" spc="200" dirty="0">
                <a:latin typeface="Trebuchet MS"/>
                <a:cs typeface="Trebuchet MS"/>
              </a:rPr>
              <a:t>Mukku</a:t>
            </a:r>
            <a:r>
              <a:rPr sz="3200" spc="-135" dirty="0">
                <a:latin typeface="Trebuchet MS"/>
                <a:cs typeface="Trebuchet MS"/>
              </a:rPr>
              <a:t> </a:t>
            </a:r>
            <a:r>
              <a:rPr sz="3200" spc="95" dirty="0">
                <a:latin typeface="Trebuchet MS"/>
                <a:cs typeface="Trebuchet MS"/>
              </a:rPr>
              <a:t>NisanthKartheek</a:t>
            </a:r>
            <a:endParaRPr sz="3200" dirty="0">
              <a:latin typeface="Trebuchet MS"/>
              <a:cs typeface="Trebuchet MS"/>
            </a:endParaRPr>
          </a:p>
          <a:p>
            <a:pPr>
              <a:lnSpc>
                <a:spcPct val="100000"/>
              </a:lnSpc>
              <a:spcBef>
                <a:spcPts val="1295"/>
              </a:spcBef>
            </a:pPr>
            <a:endParaRPr sz="3200" dirty="0">
              <a:latin typeface="Trebuchet MS"/>
              <a:cs typeface="Trebuchet MS"/>
            </a:endParaRPr>
          </a:p>
          <a:p>
            <a:pPr algn="ctr">
              <a:lnSpc>
                <a:spcPct val="100000"/>
              </a:lnSpc>
            </a:pPr>
            <a:r>
              <a:rPr sz="3200" spc="125" dirty="0">
                <a:latin typeface="Trebuchet MS"/>
                <a:cs typeface="Trebuchet MS"/>
              </a:rPr>
              <a:t>21BCB0133</a:t>
            </a:r>
            <a:r>
              <a:rPr sz="3200" spc="-70" dirty="0">
                <a:latin typeface="Trebuchet MS"/>
                <a:cs typeface="Trebuchet MS"/>
              </a:rPr>
              <a:t> </a:t>
            </a:r>
            <a:r>
              <a:rPr sz="3200" spc="625" dirty="0">
                <a:latin typeface="Trebuchet MS"/>
                <a:cs typeface="Trebuchet MS"/>
              </a:rPr>
              <a:t>G</a:t>
            </a:r>
            <a:r>
              <a:rPr sz="3200" spc="-65" dirty="0">
                <a:latin typeface="Trebuchet MS"/>
                <a:cs typeface="Trebuchet MS"/>
              </a:rPr>
              <a:t> </a:t>
            </a:r>
            <a:r>
              <a:rPr sz="3200" spc="235" dirty="0">
                <a:latin typeface="Trebuchet MS"/>
                <a:cs typeface="Trebuchet MS"/>
              </a:rPr>
              <a:t>HEMA</a:t>
            </a:r>
            <a:endParaRPr sz="3200" dirty="0">
              <a:latin typeface="Trebuchet MS"/>
              <a:cs typeface="Trebuchet MS"/>
            </a:endParaRPr>
          </a:p>
          <a:p>
            <a:pPr algn="ctr">
              <a:lnSpc>
                <a:spcPct val="100000"/>
              </a:lnSpc>
              <a:spcBef>
                <a:spcPts val="585"/>
              </a:spcBef>
            </a:pPr>
            <a:r>
              <a:rPr sz="3200" spc="125" dirty="0">
                <a:latin typeface="Trebuchet MS"/>
                <a:cs typeface="Trebuchet MS"/>
              </a:rPr>
              <a:t>21BCE2544</a:t>
            </a:r>
            <a:r>
              <a:rPr sz="3200" spc="-95" dirty="0">
                <a:latin typeface="Trebuchet MS"/>
                <a:cs typeface="Trebuchet MS"/>
              </a:rPr>
              <a:t> </a:t>
            </a:r>
            <a:r>
              <a:rPr sz="3200" spc="-110" dirty="0">
                <a:latin typeface="Trebuchet MS"/>
                <a:cs typeface="Trebuchet MS"/>
              </a:rPr>
              <a:t>SRISTI</a:t>
            </a:r>
            <a:r>
              <a:rPr sz="3200" spc="-90" dirty="0">
                <a:latin typeface="Trebuchet MS"/>
                <a:cs typeface="Trebuchet MS"/>
              </a:rPr>
              <a:t> </a:t>
            </a:r>
            <a:r>
              <a:rPr sz="3200" spc="235" dirty="0">
                <a:latin typeface="Trebuchet MS"/>
                <a:cs typeface="Trebuchet MS"/>
              </a:rPr>
              <a:t>AGARWAL</a:t>
            </a:r>
            <a:endParaRPr sz="3200" dirty="0">
              <a:latin typeface="Trebuchet MS"/>
              <a:cs typeface="Trebuchet MS"/>
            </a:endParaRPr>
          </a:p>
        </p:txBody>
      </p:sp>
      <p:sp>
        <p:nvSpPr>
          <p:cNvPr id="4" name="object 4"/>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5" name="object 5"/>
          <p:cNvGrpSpPr/>
          <p:nvPr/>
        </p:nvGrpSpPr>
        <p:grpSpPr>
          <a:xfrm>
            <a:off x="0" y="9718118"/>
            <a:ext cx="18288000" cy="568960"/>
            <a:chOff x="0" y="9718118"/>
            <a:chExt cx="18288000" cy="568960"/>
          </a:xfrm>
        </p:grpSpPr>
        <p:sp>
          <p:nvSpPr>
            <p:cNvPr id="6" name="object 6"/>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7" name="object 7"/>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8" name="object 8"/>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000000"/>
          </a:solidFill>
        </p:spPr>
        <p:txBody>
          <a:bodyPr wrap="square" lIns="0" tIns="0" rIns="0" bIns="0" rtlCol="0"/>
          <a:lstStyle/>
          <a:p>
            <a:endParaRPr/>
          </a:p>
        </p:txBody>
      </p:sp>
      <p:sp>
        <p:nvSpPr>
          <p:cNvPr id="9" name="object 9"/>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0" name="object 10"/>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2050" name="Picture 2" descr="VIT Logo - Vellore Institute of Technology - PNG Logo Vector Brand  Downloads (SVG, 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7581479"/>
            <a:ext cx="5867400" cy="18292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25723"/>
            <a:ext cx="16535400" cy="1673535"/>
          </a:xfrm>
          <a:prstGeom prst="rect">
            <a:avLst/>
          </a:prstGeom>
        </p:spPr>
        <p:txBody>
          <a:bodyPr vert="horz" wrap="square" lIns="0" tIns="11430" rIns="0" bIns="0" rtlCol="0">
            <a:spAutoFit/>
          </a:bodyPr>
          <a:lstStyle/>
          <a:p>
            <a:pPr marL="2388235">
              <a:lnSpc>
                <a:spcPct val="100000"/>
              </a:lnSpc>
              <a:spcBef>
                <a:spcPts val="90"/>
              </a:spcBef>
            </a:pPr>
            <a:r>
              <a:rPr lang="en-GB" sz="5400" dirty="0"/>
              <a:t>Analytical and Theoretical Description</a:t>
            </a:r>
            <a:endParaRPr sz="5400" spc="-894" dirty="0"/>
          </a:p>
        </p:txBody>
      </p:sp>
      <p:sp>
        <p:nvSpPr>
          <p:cNvPr id="4" name="object 4"/>
          <p:cNvSpPr txBox="1"/>
          <p:nvPr/>
        </p:nvSpPr>
        <p:spPr>
          <a:xfrm>
            <a:off x="1319772" y="1878689"/>
            <a:ext cx="15705658" cy="7090403"/>
          </a:xfrm>
          <a:prstGeom prst="rect">
            <a:avLst/>
          </a:prstGeom>
        </p:spPr>
        <p:txBody>
          <a:bodyPr vert="horz" wrap="square" lIns="0" tIns="11430" rIns="0" bIns="0" rtlCol="0">
            <a:spAutoFit/>
          </a:bodyPr>
          <a:lstStyle/>
          <a:p>
            <a:r>
              <a:rPr lang="en-GB" sz="3600" b="1" dirty="0" smtClean="0"/>
              <a:t>Theoretical Foundation</a:t>
            </a:r>
            <a:endParaRPr lang="en-GB" sz="3600" dirty="0" smtClean="0"/>
          </a:p>
          <a:p>
            <a:pPr marL="571500" indent="-571500">
              <a:buFont typeface="Arial" panose="020B0604020202020204" pitchFamily="34" charset="0"/>
              <a:buChar char="•"/>
            </a:pPr>
            <a:r>
              <a:rPr lang="en-GB" sz="2800" b="1" dirty="0" smtClean="0"/>
              <a:t>CNNs</a:t>
            </a:r>
            <a:r>
              <a:rPr lang="en-GB" sz="2800" dirty="0" smtClean="0"/>
              <a:t> extract spatial features (texture, </a:t>
            </a:r>
            <a:r>
              <a:rPr lang="en-GB" sz="2800" dirty="0" err="1" smtClean="0"/>
              <a:t>color</a:t>
            </a:r>
            <a:r>
              <a:rPr lang="en-GB" sz="2800" dirty="0" smtClean="0"/>
              <a:t>, shape) from images for disease classification.</a:t>
            </a:r>
          </a:p>
          <a:p>
            <a:pPr marL="571500" indent="-571500">
              <a:buFont typeface="Arial" panose="020B0604020202020204" pitchFamily="34" charset="0"/>
              <a:buChar char="•"/>
            </a:pPr>
            <a:r>
              <a:rPr lang="en-GB" sz="2800" b="1" dirty="0" smtClean="0"/>
              <a:t>Transfer Learning</a:t>
            </a:r>
            <a:r>
              <a:rPr lang="en-GB" sz="2800" dirty="0" smtClean="0"/>
              <a:t> with pre-trained models (e.g., </a:t>
            </a:r>
            <a:r>
              <a:rPr lang="en-GB" sz="2800" dirty="0" err="1" smtClean="0"/>
              <a:t>ResNet</a:t>
            </a:r>
            <a:r>
              <a:rPr lang="en-GB" sz="2800" dirty="0" smtClean="0"/>
              <a:t>, VGG) enhances accuracy and speeds up training on small datasets.</a:t>
            </a:r>
          </a:p>
          <a:p>
            <a:pPr marL="571500" indent="-571500">
              <a:buFont typeface="Arial" panose="020B0604020202020204" pitchFamily="34" charset="0"/>
              <a:buChar char="•"/>
            </a:pPr>
            <a:r>
              <a:rPr lang="en-GB" sz="2800" b="1" dirty="0" smtClean="0"/>
              <a:t>Image Augmentation</a:t>
            </a:r>
            <a:r>
              <a:rPr lang="en-GB" sz="2800" dirty="0" smtClean="0"/>
              <a:t> (rotation, flip, zoom) simulates real-world variation to improve generalization and reduce overfitting.</a:t>
            </a:r>
          </a:p>
          <a:p>
            <a:r>
              <a:rPr lang="en-GB" sz="3600" dirty="0" smtClean="0"/>
              <a:t> </a:t>
            </a:r>
            <a:r>
              <a:rPr lang="en-GB" sz="3600" b="1" dirty="0" smtClean="0"/>
              <a:t>Analytical Methods</a:t>
            </a:r>
            <a:endParaRPr lang="en-GB" sz="3600" dirty="0" smtClean="0"/>
          </a:p>
          <a:p>
            <a:pPr marL="457200" indent="-457200">
              <a:buFont typeface="Arial" panose="020B0604020202020204" pitchFamily="34" charset="0"/>
              <a:buChar char="•"/>
            </a:pPr>
            <a:r>
              <a:rPr lang="en-GB" sz="2800" b="1" dirty="0" smtClean="0"/>
              <a:t>Class Weights</a:t>
            </a:r>
            <a:r>
              <a:rPr lang="en-GB" sz="2800" dirty="0" smtClean="0"/>
              <a:t> balance the training process for underrepresented classes (e.g., healthy potato leaves).</a:t>
            </a:r>
          </a:p>
          <a:p>
            <a:pPr marL="457200" indent="-457200">
              <a:buFont typeface="Arial" panose="020B0604020202020204" pitchFamily="34" charset="0"/>
              <a:buChar char="•"/>
            </a:pPr>
            <a:r>
              <a:rPr lang="en-GB" sz="2800" b="1" dirty="0" smtClean="0"/>
              <a:t>Cross-validation with apple &amp; bell pepper images</a:t>
            </a:r>
            <a:r>
              <a:rPr lang="en-GB" sz="2800" dirty="0" smtClean="0"/>
              <a:t> ensures model adaptability across crops.</a:t>
            </a:r>
          </a:p>
          <a:p>
            <a:pPr marL="457200" indent="-457200">
              <a:buFont typeface="Arial" panose="020B0604020202020204" pitchFamily="34" charset="0"/>
              <a:buChar char="•"/>
            </a:pPr>
            <a:r>
              <a:rPr lang="en-GB" sz="2800" b="1" dirty="0" smtClean="0"/>
              <a:t>Training Optimization</a:t>
            </a:r>
            <a:r>
              <a:rPr lang="en-GB" sz="2800" dirty="0" smtClean="0"/>
              <a:t> using Adam optimizer, categorical cross-entropy loss, and </a:t>
            </a:r>
            <a:r>
              <a:rPr lang="en-GB" sz="2800" dirty="0" err="1" smtClean="0"/>
              <a:t>callbacks</a:t>
            </a:r>
            <a:r>
              <a:rPr lang="en-GB" sz="2800" dirty="0" smtClean="0"/>
              <a:t> (</a:t>
            </a:r>
            <a:r>
              <a:rPr lang="en-GB" sz="2800" dirty="0" err="1" smtClean="0"/>
              <a:t>EarlyStopping</a:t>
            </a:r>
            <a:r>
              <a:rPr lang="en-GB" sz="2800" dirty="0" smtClean="0"/>
              <a:t>, </a:t>
            </a:r>
            <a:r>
              <a:rPr lang="en-GB" sz="2800" dirty="0" err="1" smtClean="0"/>
              <a:t>ReduceLROnPlateau</a:t>
            </a:r>
            <a:r>
              <a:rPr lang="en-GB" sz="2800" dirty="0" smtClean="0"/>
              <a:t>, </a:t>
            </a:r>
            <a:r>
              <a:rPr lang="en-GB" sz="2800" dirty="0" err="1" smtClean="0"/>
              <a:t>ModelCheckpoint</a:t>
            </a:r>
            <a:r>
              <a:rPr lang="en-GB" sz="2800" dirty="0" smtClean="0"/>
              <a:t>).</a:t>
            </a:r>
          </a:p>
          <a:p>
            <a:r>
              <a:rPr lang="en-GB" sz="3600" b="1" dirty="0" smtClean="0"/>
              <a:t>Evaluation</a:t>
            </a:r>
            <a:endParaRPr lang="en-GB" sz="3600" dirty="0" smtClean="0"/>
          </a:p>
          <a:p>
            <a:pPr marL="457200" indent="-457200">
              <a:buFont typeface="Arial" panose="020B0604020202020204" pitchFamily="34" charset="0"/>
              <a:buChar char="•"/>
            </a:pPr>
            <a:r>
              <a:rPr lang="en-GB" sz="2800" dirty="0" smtClean="0"/>
              <a:t>Performance measured with </a:t>
            </a:r>
            <a:r>
              <a:rPr lang="en-GB" sz="2800" b="1" dirty="0" smtClean="0"/>
              <a:t>accuracy, precision, recall, and F1-score</a:t>
            </a:r>
            <a:r>
              <a:rPr lang="en-GB" sz="2800" dirty="0" smtClean="0"/>
              <a:t> to ensure reliable real-world applicability.</a:t>
            </a:r>
            <a:endParaRPr lang="en-GB" sz="2800" dirty="0"/>
          </a:p>
        </p:txBody>
      </p:sp>
      <p:sp>
        <p:nvSpPr>
          <p:cNvPr id="6"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7" name="object 7"/>
          <p:cNvGrpSpPr/>
          <p:nvPr/>
        </p:nvGrpSpPr>
        <p:grpSpPr>
          <a:xfrm>
            <a:off x="0" y="9718118"/>
            <a:ext cx="18288000" cy="568960"/>
            <a:chOff x="0" y="9718118"/>
            <a:chExt cx="18288000" cy="568960"/>
          </a:xfrm>
        </p:grpSpPr>
        <p:sp>
          <p:nvSpPr>
            <p:cNvPr id="8" name="object 8"/>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9" name="object 9"/>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10" name="object 10"/>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494848"/>
          </a:solidFill>
        </p:spPr>
        <p:txBody>
          <a:bodyPr wrap="square" lIns="0" tIns="0" rIns="0" bIns="0" rtlCol="0"/>
          <a:lstStyle/>
          <a:p>
            <a:endParaRPr/>
          </a:p>
        </p:txBody>
      </p:sp>
      <p:sp>
        <p:nvSpPr>
          <p:cNvPr id="11"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2"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40783"/>
            <a:ext cx="16154400" cy="2504532"/>
          </a:xfrm>
          <a:prstGeom prst="rect">
            <a:avLst/>
          </a:prstGeom>
        </p:spPr>
        <p:txBody>
          <a:bodyPr vert="horz" wrap="square" lIns="0" tIns="11430" rIns="0" bIns="0" rtlCol="0">
            <a:spAutoFit/>
          </a:bodyPr>
          <a:lstStyle/>
          <a:p>
            <a:pPr marL="2388235">
              <a:spcBef>
                <a:spcPts val="90"/>
              </a:spcBef>
            </a:pPr>
            <a:r>
              <a:rPr lang="en-GB" sz="5400" b="1" dirty="0"/>
              <a:t>Hardware/Software Tools and Simulation/Design Parameters</a:t>
            </a:r>
            <a:br>
              <a:rPr lang="en-GB" sz="5400" b="1" dirty="0"/>
            </a:br>
            <a:endParaRPr sz="5400" spc="-894" dirty="0"/>
          </a:p>
        </p:txBody>
      </p:sp>
      <p:sp>
        <p:nvSpPr>
          <p:cNvPr id="4" name="object 4"/>
          <p:cNvSpPr txBox="1"/>
          <p:nvPr/>
        </p:nvSpPr>
        <p:spPr>
          <a:xfrm>
            <a:off x="1559587" y="1828370"/>
            <a:ext cx="15621000" cy="7890622"/>
          </a:xfrm>
          <a:prstGeom prst="rect">
            <a:avLst/>
          </a:prstGeom>
        </p:spPr>
        <p:txBody>
          <a:bodyPr vert="horz" wrap="square" lIns="0" tIns="11430" rIns="0" bIns="0" rtlCol="0">
            <a:spAutoFit/>
          </a:bodyPr>
          <a:lstStyle/>
          <a:p>
            <a:r>
              <a:rPr lang="en-GB" sz="3200" b="1" dirty="0" smtClean="0"/>
              <a:t>Software Tools</a:t>
            </a:r>
            <a:endParaRPr lang="en-GB" sz="3200" dirty="0" smtClean="0"/>
          </a:p>
          <a:p>
            <a:r>
              <a:rPr lang="en-GB" sz="2400" b="1" dirty="0" smtClean="0"/>
              <a:t>Python 3.8+</a:t>
            </a:r>
            <a:r>
              <a:rPr lang="en-GB" sz="2400" dirty="0" smtClean="0"/>
              <a:t> – Programming language</a:t>
            </a:r>
          </a:p>
          <a:p>
            <a:r>
              <a:rPr lang="en-GB" sz="2400" b="1" dirty="0" err="1" smtClean="0"/>
              <a:t>TensorFlow</a:t>
            </a:r>
            <a:r>
              <a:rPr lang="en-GB" sz="2400" b="1" dirty="0" smtClean="0"/>
              <a:t> / </a:t>
            </a:r>
            <a:r>
              <a:rPr lang="en-GB" sz="2400" b="1" dirty="0" err="1" smtClean="0"/>
              <a:t>Keras</a:t>
            </a:r>
            <a:r>
              <a:rPr lang="en-GB" sz="2400" dirty="0" smtClean="0"/>
              <a:t> – Deep learning framework for model building &amp; training</a:t>
            </a:r>
          </a:p>
          <a:p>
            <a:r>
              <a:rPr lang="en-GB" sz="2400" b="1" dirty="0" err="1" smtClean="0"/>
              <a:t>OpenCV</a:t>
            </a:r>
            <a:r>
              <a:rPr lang="en-GB" sz="2400" b="1" dirty="0" smtClean="0"/>
              <a:t> &amp; PIL</a:t>
            </a:r>
            <a:r>
              <a:rPr lang="en-GB" sz="2400" dirty="0" smtClean="0"/>
              <a:t> – Image </a:t>
            </a:r>
            <a:r>
              <a:rPr lang="en-GB" sz="2400" dirty="0" err="1" smtClean="0"/>
              <a:t>preprocessing</a:t>
            </a:r>
            <a:r>
              <a:rPr lang="en-GB" sz="2400" dirty="0" smtClean="0"/>
              <a:t> and augmentation</a:t>
            </a:r>
          </a:p>
          <a:p>
            <a:r>
              <a:rPr lang="en-GB" sz="2400" b="1" dirty="0" err="1" smtClean="0"/>
              <a:t>Scikit</a:t>
            </a:r>
            <a:r>
              <a:rPr lang="en-GB" sz="2400" b="1" dirty="0" smtClean="0"/>
              <a:t>-learn</a:t>
            </a:r>
            <a:r>
              <a:rPr lang="en-GB" sz="2400" dirty="0" smtClean="0"/>
              <a:t> – Class balancing, evaluation metrics, train-test splitting</a:t>
            </a:r>
          </a:p>
          <a:p>
            <a:r>
              <a:rPr lang="en-GB" sz="2400" b="1" dirty="0" err="1" smtClean="0"/>
              <a:t>Jupyter</a:t>
            </a:r>
            <a:r>
              <a:rPr lang="en-GB" sz="2400" b="1" dirty="0" smtClean="0"/>
              <a:t> Notebook / Google </a:t>
            </a:r>
            <a:r>
              <a:rPr lang="en-GB" sz="2400" b="1" dirty="0" err="1" smtClean="0"/>
              <a:t>Colab</a:t>
            </a:r>
            <a:r>
              <a:rPr lang="en-GB" sz="2400" dirty="0" smtClean="0"/>
              <a:t> – Code development and experimentation platform</a:t>
            </a:r>
          </a:p>
          <a:p>
            <a:r>
              <a:rPr lang="en-GB" sz="3200" b="1" dirty="0" smtClean="0"/>
              <a:t>Hardware Setup</a:t>
            </a:r>
            <a:endParaRPr lang="en-GB" sz="3200" dirty="0" smtClean="0"/>
          </a:p>
          <a:p>
            <a:pPr marL="457200" indent="-457200">
              <a:buFont typeface="Arial" panose="020B0604020202020204" pitchFamily="34" charset="0"/>
              <a:buChar char="•"/>
            </a:pPr>
            <a:r>
              <a:rPr lang="en-GB" sz="2400" b="1" dirty="0" smtClean="0"/>
              <a:t>GPU Support</a:t>
            </a:r>
            <a:r>
              <a:rPr lang="en-GB" sz="2400" dirty="0" smtClean="0"/>
              <a:t> – NVIDIA Tesla T4 (Google </a:t>
            </a:r>
            <a:r>
              <a:rPr lang="en-GB" sz="2400" dirty="0" err="1" smtClean="0"/>
              <a:t>Colab</a:t>
            </a:r>
            <a:r>
              <a:rPr lang="en-GB" sz="2400" dirty="0" smtClean="0"/>
              <a:t>) for accelerated training</a:t>
            </a:r>
          </a:p>
          <a:p>
            <a:pPr marL="457200" indent="-457200">
              <a:buFont typeface="Arial" panose="020B0604020202020204" pitchFamily="34" charset="0"/>
              <a:buChar char="•"/>
            </a:pPr>
            <a:r>
              <a:rPr lang="en-GB" sz="2400" b="1" dirty="0" smtClean="0"/>
              <a:t>RAM</a:t>
            </a:r>
            <a:r>
              <a:rPr lang="en-GB" sz="2400" dirty="0" smtClean="0"/>
              <a:t> – 12–16 GB (Google </a:t>
            </a:r>
            <a:r>
              <a:rPr lang="en-GB" sz="2400" dirty="0" err="1" smtClean="0"/>
              <a:t>Colab</a:t>
            </a:r>
            <a:r>
              <a:rPr lang="en-GB" sz="2400" dirty="0" smtClean="0"/>
              <a:t> environment)</a:t>
            </a:r>
          </a:p>
          <a:p>
            <a:pPr marL="457200" indent="-457200">
              <a:buFont typeface="Arial" panose="020B0604020202020204" pitchFamily="34" charset="0"/>
              <a:buChar char="•"/>
            </a:pPr>
            <a:r>
              <a:rPr lang="en-GB" sz="2400" b="1" dirty="0" smtClean="0"/>
              <a:t>Storage</a:t>
            </a:r>
            <a:r>
              <a:rPr lang="en-GB" sz="2400" dirty="0" smtClean="0"/>
              <a:t> – ~5 GB dataset storage for image data and models</a:t>
            </a:r>
          </a:p>
          <a:p>
            <a:r>
              <a:rPr lang="en-GB" sz="3200" b="1" dirty="0" smtClean="0"/>
              <a:t>Simulation/Design Parameters</a:t>
            </a:r>
            <a:endParaRPr lang="en-GB" sz="3200" dirty="0" smtClean="0"/>
          </a:p>
          <a:p>
            <a:pPr marL="342900" indent="-342900">
              <a:buFont typeface="Arial" panose="020B0604020202020204" pitchFamily="34" charset="0"/>
              <a:buChar char="•"/>
            </a:pPr>
            <a:r>
              <a:rPr lang="en-GB" sz="2400" b="1" dirty="0" smtClean="0"/>
              <a:t>Input Image Size:</a:t>
            </a:r>
            <a:r>
              <a:rPr lang="en-GB" sz="2400" dirty="0" smtClean="0"/>
              <a:t> 224 × 224 pixels (resized for pre-trained CNN compatibility)</a:t>
            </a:r>
          </a:p>
          <a:p>
            <a:pPr marL="342900" indent="-342900">
              <a:buFont typeface="Arial" panose="020B0604020202020204" pitchFamily="34" charset="0"/>
              <a:buChar char="•"/>
            </a:pPr>
            <a:r>
              <a:rPr lang="en-GB" sz="2400" b="1" dirty="0" smtClean="0"/>
              <a:t>Batch Size:</a:t>
            </a:r>
            <a:r>
              <a:rPr lang="en-GB" sz="2400" dirty="0" smtClean="0"/>
              <a:t> 32</a:t>
            </a:r>
          </a:p>
          <a:p>
            <a:pPr marL="342900" indent="-342900">
              <a:buFont typeface="Arial" panose="020B0604020202020204" pitchFamily="34" charset="0"/>
              <a:buChar char="•"/>
            </a:pPr>
            <a:r>
              <a:rPr lang="en-GB" sz="2400" b="1" dirty="0" smtClean="0"/>
              <a:t>Epochs:</a:t>
            </a:r>
            <a:r>
              <a:rPr lang="en-GB" sz="2400" dirty="0" smtClean="0"/>
              <a:t> 20–30 with </a:t>
            </a:r>
            <a:r>
              <a:rPr lang="en-GB" sz="2400" dirty="0" err="1" smtClean="0"/>
              <a:t>EarlyStopping</a:t>
            </a:r>
            <a:endParaRPr lang="en-GB" sz="2400" dirty="0" smtClean="0"/>
          </a:p>
          <a:p>
            <a:pPr marL="342900" indent="-342900">
              <a:buFont typeface="Arial" panose="020B0604020202020204" pitchFamily="34" charset="0"/>
              <a:buChar char="•"/>
            </a:pPr>
            <a:r>
              <a:rPr lang="en-GB" sz="2400" b="1" dirty="0" smtClean="0"/>
              <a:t>Optimizer:</a:t>
            </a:r>
            <a:r>
              <a:rPr lang="en-GB" sz="2400" dirty="0" smtClean="0"/>
              <a:t> Adam (learning rate = 0.0001)</a:t>
            </a:r>
          </a:p>
          <a:p>
            <a:pPr marL="342900" indent="-342900">
              <a:buFont typeface="Arial" panose="020B0604020202020204" pitchFamily="34" charset="0"/>
              <a:buChar char="•"/>
            </a:pPr>
            <a:r>
              <a:rPr lang="en-GB" sz="2400" b="1" dirty="0" smtClean="0"/>
              <a:t>Loss Function:</a:t>
            </a:r>
            <a:r>
              <a:rPr lang="en-GB" sz="2400" dirty="0" smtClean="0"/>
              <a:t> Categorical Cross-Entropy (for multi-class classification)</a:t>
            </a:r>
          </a:p>
          <a:p>
            <a:r>
              <a:rPr lang="en-GB" sz="3200" b="1" dirty="0" err="1" smtClean="0"/>
              <a:t>Callbacks</a:t>
            </a:r>
            <a:r>
              <a:rPr lang="en-GB" sz="3200" b="1" dirty="0" smtClean="0"/>
              <a:t>:</a:t>
            </a:r>
            <a:endParaRPr lang="en-GB" sz="3200" dirty="0" smtClean="0"/>
          </a:p>
          <a:p>
            <a:pPr marL="342900" lvl="1" indent="-342900">
              <a:buFont typeface="Arial" panose="020B0604020202020204" pitchFamily="34" charset="0"/>
              <a:buChar char="•"/>
            </a:pPr>
            <a:r>
              <a:rPr lang="en-GB" sz="2400" i="1" dirty="0" err="1" smtClean="0"/>
              <a:t>EarlyStopping</a:t>
            </a:r>
            <a:r>
              <a:rPr lang="en-GB" sz="2400" dirty="0" smtClean="0"/>
              <a:t> (to prevent overfitting)</a:t>
            </a:r>
          </a:p>
          <a:p>
            <a:pPr marL="342900" lvl="1" indent="-342900">
              <a:buFont typeface="Arial" panose="020B0604020202020204" pitchFamily="34" charset="0"/>
              <a:buChar char="•"/>
            </a:pPr>
            <a:r>
              <a:rPr lang="en-GB" sz="2400" i="1" dirty="0" err="1" smtClean="0"/>
              <a:t>ReduceLROnPlateau</a:t>
            </a:r>
            <a:r>
              <a:rPr lang="en-GB" sz="2400" dirty="0" smtClean="0"/>
              <a:t> (for learning rate tuning)</a:t>
            </a:r>
          </a:p>
          <a:p>
            <a:pPr marL="342900" lvl="1" indent="-342900">
              <a:buFont typeface="Arial" panose="020B0604020202020204" pitchFamily="34" charset="0"/>
              <a:buChar char="•"/>
            </a:pPr>
            <a:r>
              <a:rPr lang="en-GB" sz="2400" i="1" dirty="0" err="1" smtClean="0"/>
              <a:t>ModelCheckpoint</a:t>
            </a:r>
            <a:r>
              <a:rPr lang="en-GB" sz="2400" dirty="0" smtClean="0"/>
              <a:t> (to save best model weights)</a:t>
            </a:r>
            <a:endParaRPr lang="en-GB" sz="2400" dirty="0"/>
          </a:p>
        </p:txBody>
      </p:sp>
      <p:sp>
        <p:nvSpPr>
          <p:cNvPr id="6"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7" name="object 7"/>
          <p:cNvGrpSpPr/>
          <p:nvPr/>
        </p:nvGrpSpPr>
        <p:grpSpPr>
          <a:xfrm>
            <a:off x="0" y="9718118"/>
            <a:ext cx="18288000" cy="568960"/>
            <a:chOff x="0" y="9718118"/>
            <a:chExt cx="18288000" cy="568960"/>
          </a:xfrm>
        </p:grpSpPr>
        <p:sp>
          <p:nvSpPr>
            <p:cNvPr id="8" name="object 8"/>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9" name="object 9"/>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10" name="object 10"/>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494848"/>
          </a:solidFill>
        </p:spPr>
        <p:txBody>
          <a:bodyPr wrap="square" lIns="0" tIns="0" rIns="0" bIns="0" rtlCol="0"/>
          <a:lstStyle/>
          <a:p>
            <a:endParaRPr/>
          </a:p>
        </p:txBody>
      </p:sp>
      <p:sp>
        <p:nvSpPr>
          <p:cNvPr id="11"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2"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83632"/>
            <a:ext cx="12851923" cy="1402091"/>
          </a:xfrm>
          <a:prstGeom prst="rect">
            <a:avLst/>
          </a:prstGeom>
        </p:spPr>
        <p:txBody>
          <a:bodyPr vert="horz" wrap="square" lIns="0" tIns="138851" rIns="0" bIns="0" rtlCol="0">
            <a:spAutoFit/>
          </a:bodyPr>
          <a:lstStyle/>
          <a:p>
            <a:pPr marL="3377565">
              <a:lnSpc>
                <a:spcPct val="100000"/>
              </a:lnSpc>
              <a:spcBef>
                <a:spcPts val="90"/>
              </a:spcBef>
            </a:pPr>
            <a:r>
              <a:rPr lang="en-GB" spc="-300" dirty="0"/>
              <a:t>D</a:t>
            </a:r>
            <a:r>
              <a:rPr lang="en-GB" spc="-300" dirty="0" smtClean="0"/>
              <a:t>iscussion</a:t>
            </a:r>
            <a:endParaRPr lang="en-GB" spc="-300" dirty="0"/>
          </a:p>
        </p:txBody>
      </p:sp>
      <p:sp>
        <p:nvSpPr>
          <p:cNvPr id="4" name="object 4"/>
          <p:cNvSpPr txBox="1"/>
          <p:nvPr/>
        </p:nvSpPr>
        <p:spPr>
          <a:xfrm>
            <a:off x="2145788" y="1965960"/>
            <a:ext cx="12911984" cy="6009337"/>
          </a:xfrm>
          <a:prstGeom prst="rect">
            <a:avLst/>
          </a:prstGeom>
        </p:spPr>
        <p:txBody>
          <a:bodyPr vert="horz" wrap="square" lIns="0" tIns="11430" rIns="0" bIns="0" rtlCol="0">
            <a:spAutoFit/>
          </a:bodyPr>
          <a:lstStyle/>
          <a:p>
            <a:pPr marL="12700" marR="5080">
              <a:lnSpc>
                <a:spcPct val="116300"/>
              </a:lnSpc>
              <a:spcBef>
                <a:spcPts val="90"/>
              </a:spcBef>
            </a:pPr>
            <a:r>
              <a:rPr lang="en-US" sz="2800" dirty="0" smtClean="0"/>
              <a:t>• </a:t>
            </a:r>
            <a:r>
              <a:rPr lang="en-US" sz="2800" b="1" dirty="0" smtClean="0"/>
              <a:t>CNN-LSTM hybrid models</a:t>
            </a:r>
            <a:r>
              <a:rPr lang="en-US" sz="2800" dirty="0" smtClean="0"/>
              <a:t> successfully captured both spatial and sequential features from leaf images.</a:t>
            </a:r>
            <a:br>
              <a:rPr lang="en-US" sz="2800" dirty="0" smtClean="0"/>
            </a:br>
            <a:r>
              <a:rPr lang="en-US" sz="2800" dirty="0" smtClean="0"/>
              <a:t>• </a:t>
            </a:r>
            <a:r>
              <a:rPr lang="en-US" sz="2800" b="1" dirty="0" smtClean="0"/>
              <a:t>Data augmentation techniques</a:t>
            </a:r>
            <a:r>
              <a:rPr lang="en-US" sz="2800" dirty="0" smtClean="0"/>
              <a:t> (flip, rotate, zoom, shear) improved the model's ability to generalize and reduced overfitting.</a:t>
            </a:r>
            <a:br>
              <a:rPr lang="en-US" sz="2800" dirty="0" smtClean="0"/>
            </a:br>
            <a:r>
              <a:rPr lang="en-US" sz="2800" dirty="0" smtClean="0"/>
              <a:t>• </a:t>
            </a:r>
            <a:r>
              <a:rPr lang="en-US" sz="2800" b="1" dirty="0" smtClean="0"/>
              <a:t>Class weighting strategy</a:t>
            </a:r>
            <a:r>
              <a:rPr lang="en-US" sz="2800" dirty="0" smtClean="0"/>
              <a:t> balanced the learning across majority and minority classes, enhancing minority class detection.</a:t>
            </a:r>
            <a:br>
              <a:rPr lang="en-US" sz="2800" dirty="0" smtClean="0"/>
            </a:br>
            <a:r>
              <a:rPr lang="en-US" sz="2800" dirty="0" smtClean="0"/>
              <a:t>• </a:t>
            </a:r>
            <a:r>
              <a:rPr lang="en-US" sz="2800" b="1" dirty="0" smtClean="0"/>
              <a:t>Transfer learning</a:t>
            </a:r>
            <a:r>
              <a:rPr lang="en-US" sz="2800" dirty="0" smtClean="0"/>
              <a:t> allowed faster convergence and better feature transfer from large datasets to specific crop disease tasks.</a:t>
            </a:r>
            <a:br>
              <a:rPr lang="en-US" sz="2800" dirty="0" smtClean="0"/>
            </a:br>
            <a:r>
              <a:rPr lang="en-US" sz="2800" dirty="0" smtClean="0"/>
              <a:t>• </a:t>
            </a:r>
            <a:r>
              <a:rPr lang="en-US" sz="2800" b="1" dirty="0" smtClean="0"/>
              <a:t>Cross-validation results</a:t>
            </a:r>
            <a:r>
              <a:rPr lang="en-US" sz="2800" dirty="0" smtClean="0"/>
              <a:t> confirmed strong adaptability of the model across different types of crops (apple and bell pepper).</a:t>
            </a:r>
            <a:br>
              <a:rPr lang="en-US" sz="2800" dirty="0" smtClean="0"/>
            </a:br>
            <a:r>
              <a:rPr lang="en-US" sz="2800" dirty="0" smtClean="0"/>
              <a:t>• Minor performance drop on apple leaves was observed due to </a:t>
            </a:r>
            <a:r>
              <a:rPr lang="en-US" sz="2800" b="1" dirty="0" smtClean="0"/>
              <a:t>higher intra-class variance</a:t>
            </a:r>
            <a:r>
              <a:rPr lang="en-US" sz="2800" dirty="0" smtClean="0"/>
              <a:t>, indicating the need for larger and more diverse datasets.</a:t>
            </a:r>
            <a:endParaRPr sz="2800" dirty="0">
              <a:latin typeface="Trebuchet MS"/>
              <a:cs typeface="Trebuchet MS"/>
            </a:endParaRPr>
          </a:p>
        </p:txBody>
      </p:sp>
      <p:sp>
        <p:nvSpPr>
          <p:cNvPr id="6"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7" name="object 7"/>
          <p:cNvGrpSpPr/>
          <p:nvPr/>
        </p:nvGrpSpPr>
        <p:grpSpPr>
          <a:xfrm>
            <a:off x="0" y="9718118"/>
            <a:ext cx="18288000" cy="568960"/>
            <a:chOff x="0" y="9718118"/>
            <a:chExt cx="18288000" cy="568960"/>
          </a:xfrm>
        </p:grpSpPr>
        <p:sp>
          <p:nvSpPr>
            <p:cNvPr id="8" name="object 8"/>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9" name="object 9"/>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10" name="object 10"/>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494848"/>
          </a:solidFill>
        </p:spPr>
        <p:txBody>
          <a:bodyPr wrap="square" lIns="0" tIns="0" rIns="0" bIns="0" rtlCol="0"/>
          <a:lstStyle/>
          <a:p>
            <a:endParaRPr/>
          </a:p>
        </p:txBody>
      </p:sp>
      <p:sp>
        <p:nvSpPr>
          <p:cNvPr id="11"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2"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254576"/>
            <a:ext cx="12851923" cy="1273426"/>
          </a:xfrm>
          <a:prstGeom prst="rect">
            <a:avLst/>
          </a:prstGeom>
        </p:spPr>
        <p:txBody>
          <a:bodyPr vert="horz" wrap="square" lIns="0" tIns="11430" rIns="0" bIns="0" rtlCol="0">
            <a:spAutoFit/>
          </a:bodyPr>
          <a:lstStyle/>
          <a:p>
            <a:pPr marL="4093210">
              <a:lnSpc>
                <a:spcPct val="100000"/>
              </a:lnSpc>
              <a:spcBef>
                <a:spcPts val="90"/>
              </a:spcBef>
            </a:pPr>
            <a:r>
              <a:rPr lang="en-GB" spc="-1280" dirty="0" smtClean="0"/>
              <a:t>A n a l y s </a:t>
            </a:r>
            <a:r>
              <a:rPr lang="en-GB" spc="-1280" dirty="0" err="1" smtClean="0"/>
              <a:t>i</a:t>
            </a:r>
            <a:r>
              <a:rPr lang="en-GB" spc="-1280" dirty="0" smtClean="0"/>
              <a:t> s</a:t>
            </a:r>
            <a:endParaRPr lang="en-GB" spc="-1280" dirty="0"/>
          </a:p>
        </p:txBody>
      </p:sp>
      <p:sp>
        <p:nvSpPr>
          <p:cNvPr id="3" name="object 3"/>
          <p:cNvSpPr txBox="1">
            <a:spLocks noGrp="1"/>
          </p:cNvSpPr>
          <p:nvPr>
            <p:ph type="body" idx="1"/>
          </p:nvPr>
        </p:nvSpPr>
        <p:spPr>
          <a:xfrm>
            <a:off x="2590800" y="2247900"/>
            <a:ext cx="12376279" cy="6761466"/>
          </a:xfrm>
          <a:prstGeom prst="rect">
            <a:avLst/>
          </a:prstGeom>
        </p:spPr>
        <p:txBody>
          <a:bodyPr vert="horz" wrap="square" lIns="0" tIns="102235" rIns="0" bIns="0" rtlCol="0">
            <a:spAutoFit/>
          </a:bodyPr>
          <a:lstStyle/>
          <a:p>
            <a:r>
              <a:rPr lang="en-IN" sz="2700" b="1" dirty="0" smtClean="0"/>
              <a:t>Dataset </a:t>
            </a:r>
            <a:r>
              <a:rPr lang="en-IN" sz="2700" b="1" dirty="0"/>
              <a:t>and </a:t>
            </a:r>
            <a:r>
              <a:rPr lang="en-IN" sz="2700" b="1" dirty="0" err="1"/>
              <a:t>Preprocessing</a:t>
            </a:r>
            <a:r>
              <a:rPr lang="en-IN" sz="2700" b="1" dirty="0"/>
              <a:t>:</a:t>
            </a:r>
            <a:endParaRPr lang="en-IN" sz="2700" dirty="0"/>
          </a:p>
          <a:p>
            <a:pPr marL="342900" indent="-342900">
              <a:buFont typeface="Arial" panose="020B0604020202020204" pitchFamily="34" charset="0"/>
              <a:buChar char="•"/>
            </a:pPr>
            <a:r>
              <a:rPr lang="en-IN" sz="2700" dirty="0"/>
              <a:t>Dataset: </a:t>
            </a:r>
            <a:r>
              <a:rPr lang="en-IN" sz="2700" b="1" dirty="0" err="1"/>
              <a:t>PlantVillage</a:t>
            </a:r>
            <a:r>
              <a:rPr lang="en-IN" sz="2700" b="1" dirty="0"/>
              <a:t> – Potato Disease Dataset</a:t>
            </a:r>
            <a:r>
              <a:rPr lang="en-IN" sz="2700" dirty="0"/>
              <a:t>.</a:t>
            </a:r>
          </a:p>
          <a:p>
            <a:pPr marL="342900" indent="-342900">
              <a:buFont typeface="Arial" panose="020B0604020202020204" pitchFamily="34" charset="0"/>
              <a:buChar char="•"/>
            </a:pPr>
            <a:r>
              <a:rPr lang="en-IN" sz="2700" dirty="0"/>
              <a:t>Data augmentation using </a:t>
            </a:r>
            <a:r>
              <a:rPr lang="en-IN" sz="2700" b="1" dirty="0" err="1"/>
              <a:t>ImageDataGenerator</a:t>
            </a:r>
            <a:r>
              <a:rPr lang="en-IN" sz="2700" dirty="0"/>
              <a:t> with </a:t>
            </a:r>
            <a:r>
              <a:rPr lang="en-IN" sz="2700" dirty="0" smtClean="0"/>
              <a:t>operations:</a:t>
            </a:r>
          </a:p>
          <a:p>
            <a:pPr marL="342900" indent="-342900">
              <a:buFont typeface="Arial" panose="020B0604020202020204" pitchFamily="34" charset="0"/>
              <a:buChar char="•"/>
            </a:pPr>
            <a:r>
              <a:rPr lang="en-IN" sz="2700" dirty="0" err="1" smtClean="0"/>
              <a:t>horizontal_flip</a:t>
            </a:r>
            <a:r>
              <a:rPr lang="en-IN" sz="2700" dirty="0"/>
              <a:t>, </a:t>
            </a:r>
            <a:r>
              <a:rPr lang="en-IN" sz="2700" dirty="0" err="1"/>
              <a:t>rotation_range</a:t>
            </a:r>
            <a:r>
              <a:rPr lang="en-IN" sz="2700" dirty="0"/>
              <a:t>, </a:t>
            </a:r>
            <a:r>
              <a:rPr lang="en-IN" sz="2700" dirty="0" err="1"/>
              <a:t>zoom_range</a:t>
            </a:r>
            <a:r>
              <a:rPr lang="en-IN" sz="2700" dirty="0"/>
              <a:t>, </a:t>
            </a:r>
            <a:r>
              <a:rPr lang="en-IN" sz="2700" dirty="0" err="1"/>
              <a:t>shear_range</a:t>
            </a:r>
            <a:r>
              <a:rPr lang="en-IN" sz="2700" dirty="0"/>
              <a:t>, </a:t>
            </a:r>
            <a:r>
              <a:rPr lang="en-IN" sz="2700" dirty="0" err="1"/>
              <a:t>width_shift</a:t>
            </a:r>
            <a:r>
              <a:rPr lang="en-IN" sz="2700" dirty="0"/>
              <a:t>, </a:t>
            </a:r>
            <a:r>
              <a:rPr lang="en-IN" sz="2700" dirty="0" err="1"/>
              <a:t>height_shift</a:t>
            </a:r>
            <a:r>
              <a:rPr lang="en-IN" sz="2700" dirty="0"/>
              <a:t>, and </a:t>
            </a:r>
            <a:r>
              <a:rPr lang="en-IN" sz="2700" dirty="0" err="1"/>
              <a:t>fill_mode</a:t>
            </a:r>
            <a:r>
              <a:rPr lang="en-IN" sz="2700" dirty="0"/>
              <a:t>='nearest</a:t>
            </a:r>
            <a:r>
              <a:rPr lang="en-IN" sz="2700" dirty="0" smtClean="0"/>
              <a:t>'.</a:t>
            </a:r>
          </a:p>
          <a:p>
            <a:endParaRPr lang="en-IN" sz="2700" b="1" dirty="0" smtClean="0"/>
          </a:p>
          <a:p>
            <a:r>
              <a:rPr lang="en-IN" sz="2700" b="1" dirty="0" err="1" smtClean="0"/>
              <a:t>Preprocessing</a:t>
            </a:r>
            <a:r>
              <a:rPr lang="en-IN" sz="2700" b="1" dirty="0" smtClean="0"/>
              <a:t> Function</a:t>
            </a:r>
            <a:r>
              <a:rPr lang="en-IN" sz="2700" dirty="0" smtClean="0"/>
              <a:t>:</a:t>
            </a:r>
          </a:p>
          <a:p>
            <a:pPr marL="342900" indent="-342900">
              <a:buFont typeface="Arial" panose="020B0604020202020204" pitchFamily="34" charset="0"/>
              <a:buChar char="•"/>
            </a:pPr>
            <a:r>
              <a:rPr lang="en-IN" sz="2700" dirty="0" smtClean="0"/>
              <a:t>Applied normalization to make pixel values </a:t>
            </a:r>
            <a:r>
              <a:rPr lang="en-US" sz="2700" dirty="0" smtClean="0"/>
              <a:t>scaled </a:t>
            </a:r>
            <a:r>
              <a:rPr lang="en-US" sz="2700" dirty="0"/>
              <a:t>between 0 and </a:t>
            </a:r>
            <a:r>
              <a:rPr lang="en-US" sz="2700" dirty="0" smtClean="0"/>
              <a:t>1 and extracting features like texture, shapes and edges</a:t>
            </a:r>
          </a:p>
          <a:p>
            <a:endParaRPr lang="en-IN" sz="2700" b="1" dirty="0" smtClean="0"/>
          </a:p>
          <a:p>
            <a:r>
              <a:rPr lang="en-IN" sz="2700" b="1" dirty="0" smtClean="0"/>
              <a:t>Feature </a:t>
            </a:r>
            <a:r>
              <a:rPr lang="en-IN" sz="2700" b="1" dirty="0"/>
              <a:t>Extraction </a:t>
            </a:r>
            <a:r>
              <a:rPr lang="en-IN" sz="2700" b="1" dirty="0" smtClean="0"/>
              <a:t>Backbone:</a:t>
            </a:r>
            <a:endParaRPr lang="en-IN" sz="2700" dirty="0" smtClean="0"/>
          </a:p>
          <a:p>
            <a:pPr marL="342900" indent="-342900">
              <a:buFont typeface="Arial" panose="020B0604020202020204" pitchFamily="34" charset="0"/>
              <a:buChar char="•"/>
            </a:pPr>
            <a:r>
              <a:rPr lang="en-IN" sz="2700" dirty="0" smtClean="0"/>
              <a:t>We </a:t>
            </a:r>
            <a:r>
              <a:rPr lang="en-IN" sz="2700" dirty="0"/>
              <a:t>remove its last classification layers (</a:t>
            </a:r>
            <a:r>
              <a:rPr lang="en-IN" sz="2700" dirty="0" err="1"/>
              <a:t>include_top</a:t>
            </a:r>
            <a:r>
              <a:rPr lang="en-IN" sz="2700" dirty="0"/>
              <a:t>=False) so we only get useful </a:t>
            </a:r>
            <a:r>
              <a:rPr lang="en-IN" sz="2700" b="1" dirty="0"/>
              <a:t>feature maps</a:t>
            </a:r>
            <a:r>
              <a:rPr lang="en-IN" sz="2700" dirty="0"/>
              <a:t> </a:t>
            </a:r>
            <a:endParaRPr lang="en-IN" sz="2700" dirty="0" smtClean="0"/>
          </a:p>
          <a:p>
            <a:pPr marL="342900" indent="-342900">
              <a:buFont typeface="Arial" panose="020B0604020202020204" pitchFamily="34" charset="0"/>
              <a:buChar char="•"/>
            </a:pPr>
            <a:r>
              <a:rPr lang="en-IN" sz="2700" dirty="0" smtClean="0"/>
              <a:t>Extracted high-dimensional spatial feature maps (300x300x3 input).</a:t>
            </a:r>
          </a:p>
          <a:p>
            <a:pPr marL="342900" indent="-342900">
              <a:buFont typeface="Arial" panose="020B0604020202020204" pitchFamily="34" charset="0"/>
              <a:buChar char="•"/>
            </a:pPr>
            <a:endParaRPr lang="en-IN" sz="2400" b="1" dirty="0" smtClean="0"/>
          </a:p>
          <a:p>
            <a:pPr algn="ctr">
              <a:lnSpc>
                <a:spcPct val="100000"/>
              </a:lnSpc>
              <a:spcBef>
                <a:spcPts val="805"/>
              </a:spcBef>
            </a:pPr>
            <a:endParaRPr sz="2400" spc="40" dirty="0"/>
          </a:p>
        </p:txBody>
      </p:sp>
      <p:sp>
        <p:nvSpPr>
          <p:cNvPr id="4" name="object 4"/>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5" name="object 5"/>
          <p:cNvGrpSpPr/>
          <p:nvPr/>
        </p:nvGrpSpPr>
        <p:grpSpPr>
          <a:xfrm>
            <a:off x="0" y="9718118"/>
            <a:ext cx="18288000" cy="568960"/>
            <a:chOff x="0" y="9718118"/>
            <a:chExt cx="18288000" cy="568960"/>
          </a:xfrm>
        </p:grpSpPr>
        <p:sp>
          <p:nvSpPr>
            <p:cNvPr id="6" name="object 6"/>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7" name="object 7"/>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8" name="object 8"/>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000000"/>
          </a:solidFill>
        </p:spPr>
        <p:txBody>
          <a:bodyPr wrap="square" lIns="0" tIns="0" rIns="0" bIns="0" rtlCol="0"/>
          <a:lstStyle/>
          <a:p>
            <a:endParaRPr/>
          </a:p>
        </p:txBody>
      </p:sp>
      <p:sp>
        <p:nvSpPr>
          <p:cNvPr id="9" name="object 9"/>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0" name="object 10"/>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1905000" y="1790700"/>
            <a:ext cx="13258800" cy="7592463"/>
          </a:xfrm>
          <a:prstGeom prst="rect">
            <a:avLst/>
          </a:prstGeom>
        </p:spPr>
        <p:txBody>
          <a:bodyPr vert="horz" wrap="square" lIns="0" tIns="102235" rIns="0" bIns="0" rtlCol="0">
            <a:spAutoFit/>
          </a:bodyPr>
          <a:lstStyle/>
          <a:p>
            <a:r>
              <a:rPr lang="en-IN" sz="2800" b="1" dirty="0"/>
              <a:t>Temporal Feature Learning</a:t>
            </a:r>
            <a:r>
              <a:rPr lang="en-IN" sz="2800" b="1" dirty="0" smtClean="0"/>
              <a:t>:</a:t>
            </a:r>
            <a:endParaRPr lang="en-IN" sz="2800" dirty="0"/>
          </a:p>
          <a:p>
            <a:pPr marL="342900" indent="-342900">
              <a:buFont typeface="Arial" panose="020B0604020202020204" pitchFamily="34" charset="0"/>
              <a:buChar char="•"/>
            </a:pPr>
            <a:r>
              <a:rPr lang="en-IN" sz="2800" dirty="0"/>
              <a:t>Used </a:t>
            </a:r>
            <a:r>
              <a:rPr lang="en-IN" sz="2800" b="1" dirty="0"/>
              <a:t>GlobalAveragePooling2D</a:t>
            </a:r>
            <a:r>
              <a:rPr lang="en-IN" sz="2800" dirty="0"/>
              <a:t> to aggregate spatial features.</a:t>
            </a:r>
          </a:p>
          <a:p>
            <a:pPr marL="342900" indent="-342900">
              <a:buFont typeface="Arial" panose="020B0604020202020204" pitchFamily="34" charset="0"/>
              <a:buChar char="•"/>
            </a:pPr>
            <a:r>
              <a:rPr lang="en-IN" sz="2800" dirty="0"/>
              <a:t>Applied </a:t>
            </a:r>
            <a:r>
              <a:rPr lang="en-IN" sz="2800" b="1" dirty="0"/>
              <a:t>Reshape</a:t>
            </a:r>
            <a:r>
              <a:rPr lang="en-IN" sz="2800" dirty="0"/>
              <a:t> to convert pooled features into a sequence format.</a:t>
            </a:r>
          </a:p>
          <a:p>
            <a:pPr marL="342900" indent="-342900">
              <a:buFont typeface="Arial" panose="020B0604020202020204" pitchFamily="34" charset="0"/>
              <a:buChar char="•"/>
            </a:pPr>
            <a:r>
              <a:rPr lang="en-IN" sz="2800" dirty="0"/>
              <a:t>Integrated </a:t>
            </a:r>
            <a:r>
              <a:rPr lang="en-IN" sz="2800" b="1" dirty="0"/>
              <a:t>LSTM layer (256 units)</a:t>
            </a:r>
            <a:r>
              <a:rPr lang="en-IN" sz="2800" dirty="0"/>
              <a:t> to capture sequential dependencies and temporal correlations within extracted feature embedding.</a:t>
            </a:r>
          </a:p>
          <a:p>
            <a:endParaRPr lang="en-IN" sz="3200" b="1" dirty="0"/>
          </a:p>
          <a:p>
            <a:pPr lvl="0"/>
            <a:r>
              <a:rPr lang="en-IN" sz="2800" b="1" dirty="0"/>
              <a:t>Final Classification</a:t>
            </a:r>
          </a:p>
          <a:p>
            <a:pPr lvl="0"/>
            <a:endParaRPr lang="en-IN" sz="2800" dirty="0"/>
          </a:p>
          <a:p>
            <a:pPr marL="457200" lvl="0" indent="-457200">
              <a:buFont typeface="Arial" panose="020B0604020202020204" pitchFamily="34" charset="0"/>
              <a:buChar char="•"/>
            </a:pPr>
            <a:r>
              <a:rPr lang="en-IN" sz="2800" dirty="0"/>
              <a:t>The LSTM output is passed through </a:t>
            </a:r>
            <a:r>
              <a:rPr lang="en-IN" sz="2800" b="1" dirty="0"/>
              <a:t>Dense layers</a:t>
            </a:r>
            <a:r>
              <a:rPr lang="en-IN" sz="2800" dirty="0"/>
              <a:t> to make predictions.</a:t>
            </a:r>
          </a:p>
          <a:p>
            <a:pPr marL="457200" lvl="0" indent="-457200">
              <a:buFont typeface="Arial" panose="020B0604020202020204" pitchFamily="34" charset="0"/>
              <a:buChar char="•"/>
            </a:pPr>
            <a:r>
              <a:rPr lang="en-IN" sz="2800" dirty="0"/>
              <a:t>The final layer uses </a:t>
            </a:r>
            <a:r>
              <a:rPr lang="en-IN" sz="2800" b="1" dirty="0" err="1"/>
              <a:t>softmax</a:t>
            </a:r>
            <a:r>
              <a:rPr lang="en-IN" sz="2800" dirty="0"/>
              <a:t> to classify the image into one of three categories (e.g., healthy or disease types).</a:t>
            </a:r>
          </a:p>
          <a:p>
            <a:endParaRPr lang="en-IN" sz="2800" b="1" dirty="0"/>
          </a:p>
          <a:p>
            <a:r>
              <a:rPr lang="en-US" sz="2800" b="1" dirty="0" smtClean="0"/>
              <a:t>Cross Validation</a:t>
            </a:r>
          </a:p>
          <a:p>
            <a:pPr marL="457200" indent="-457200">
              <a:buFont typeface="Arial" panose="020B0604020202020204" pitchFamily="34" charset="0"/>
              <a:buChar char="•"/>
            </a:pPr>
            <a:r>
              <a:rPr lang="en-US" sz="2800" dirty="0" smtClean="0"/>
              <a:t>The final model is cross validated with Apple and bell pepper dataset, to ensure the model is accurate and reliable.</a:t>
            </a:r>
            <a:endParaRPr lang="en-IN" sz="2800" dirty="0" smtClean="0"/>
          </a:p>
          <a:p>
            <a:endParaRPr lang="en-IN" sz="2800" dirty="0"/>
          </a:p>
          <a:p>
            <a:pPr algn="ctr">
              <a:lnSpc>
                <a:spcPct val="100000"/>
              </a:lnSpc>
              <a:spcBef>
                <a:spcPts val="805"/>
              </a:spcBef>
            </a:pPr>
            <a:endParaRPr sz="2800" spc="40" dirty="0"/>
          </a:p>
        </p:txBody>
      </p:sp>
      <p:sp>
        <p:nvSpPr>
          <p:cNvPr id="4" name="object 4"/>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5" name="object 5"/>
          <p:cNvGrpSpPr/>
          <p:nvPr/>
        </p:nvGrpSpPr>
        <p:grpSpPr>
          <a:xfrm>
            <a:off x="0" y="9718118"/>
            <a:ext cx="18288000" cy="568960"/>
            <a:chOff x="0" y="9718118"/>
            <a:chExt cx="18288000" cy="568960"/>
          </a:xfrm>
        </p:grpSpPr>
        <p:sp>
          <p:nvSpPr>
            <p:cNvPr id="6" name="object 6"/>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7" name="object 7"/>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8" name="object 8"/>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000000"/>
          </a:solidFill>
        </p:spPr>
        <p:txBody>
          <a:bodyPr wrap="square" lIns="0" tIns="0" rIns="0" bIns="0" rtlCol="0"/>
          <a:lstStyle/>
          <a:p>
            <a:endParaRPr/>
          </a:p>
        </p:txBody>
      </p:sp>
      <p:sp>
        <p:nvSpPr>
          <p:cNvPr id="9" name="object 9"/>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0" name="object 10"/>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1828800" y="533161"/>
            <a:ext cx="14097000" cy="8690199"/>
          </a:xfrm>
          <a:prstGeom prst="rect">
            <a:avLst/>
          </a:prstGeom>
        </p:spPr>
        <p:txBody>
          <a:bodyPr vert="horz" wrap="square" lIns="0" tIns="102235" rIns="0" bIns="0" rtlCol="0">
            <a:spAutoFit/>
          </a:bodyPr>
          <a:lstStyle/>
          <a:p>
            <a:pPr algn="l">
              <a:lnSpc>
                <a:spcPct val="100000"/>
              </a:lnSpc>
              <a:spcBef>
                <a:spcPts val="805"/>
              </a:spcBef>
            </a:pPr>
            <a:r>
              <a:rPr lang="en-US" b="1" dirty="0"/>
              <a:t>Training Strategy and Analytical </a:t>
            </a:r>
            <a:r>
              <a:rPr lang="en-US" b="1" dirty="0" smtClean="0"/>
              <a:t>Outcomes</a:t>
            </a:r>
          </a:p>
          <a:p>
            <a:pPr algn="l">
              <a:lnSpc>
                <a:spcPct val="100000"/>
              </a:lnSpc>
              <a:spcBef>
                <a:spcPts val="805"/>
              </a:spcBef>
            </a:pPr>
            <a:endParaRPr lang="en-US" b="1" dirty="0"/>
          </a:p>
          <a:p>
            <a:r>
              <a:rPr lang="en-IN" sz="2800" b="1" dirty="0"/>
              <a:t>Handling Class Imbalance:</a:t>
            </a:r>
            <a:endParaRPr lang="en-IN" sz="2800" dirty="0"/>
          </a:p>
          <a:p>
            <a:pPr marL="457200" indent="-457200">
              <a:buFont typeface="Arial" panose="020B0604020202020204" pitchFamily="34" charset="0"/>
              <a:buChar char="•"/>
            </a:pPr>
            <a:r>
              <a:rPr lang="en-IN" sz="2800" dirty="0"/>
              <a:t>Computed </a:t>
            </a:r>
            <a:r>
              <a:rPr lang="en-IN" sz="2800" b="1" dirty="0"/>
              <a:t>class weights</a:t>
            </a:r>
            <a:r>
              <a:rPr lang="en-IN" sz="2800" dirty="0"/>
              <a:t> dynamically using </a:t>
            </a:r>
            <a:r>
              <a:rPr lang="en-IN" sz="2800" dirty="0" err="1"/>
              <a:t>compute_class_weight</a:t>
            </a:r>
            <a:r>
              <a:rPr lang="en-IN" sz="2800" dirty="0"/>
              <a:t>() from </a:t>
            </a:r>
            <a:r>
              <a:rPr lang="en-IN" sz="2800" dirty="0" err="1"/>
              <a:t>Scikit</a:t>
            </a:r>
            <a:r>
              <a:rPr lang="en-IN" sz="2800" dirty="0"/>
              <a:t>-learn.</a:t>
            </a:r>
          </a:p>
          <a:p>
            <a:pPr marL="457200" indent="-457200">
              <a:buFont typeface="Arial" panose="020B0604020202020204" pitchFamily="34" charset="0"/>
              <a:buChar char="•"/>
            </a:pPr>
            <a:r>
              <a:rPr lang="en-IN" sz="2800" dirty="0"/>
              <a:t>Adjusted loss contribution during backpropagation for minority classes.</a:t>
            </a:r>
          </a:p>
          <a:p>
            <a:endParaRPr lang="en-IN" sz="2800" b="1" dirty="0" smtClean="0"/>
          </a:p>
          <a:p>
            <a:r>
              <a:rPr lang="en-IN" sz="2800" b="1" dirty="0" smtClean="0"/>
              <a:t>Training </a:t>
            </a:r>
            <a:r>
              <a:rPr lang="en-IN" sz="2800" b="1" dirty="0"/>
              <a:t>Configuration</a:t>
            </a:r>
            <a:r>
              <a:rPr lang="en-IN" sz="2800" b="1" dirty="0" smtClean="0"/>
              <a:t>:</a:t>
            </a:r>
          </a:p>
          <a:p>
            <a:pPr marL="457200" indent="-457200">
              <a:buFont typeface="Arial" panose="020B0604020202020204" pitchFamily="34" charset="0"/>
              <a:buChar char="•"/>
            </a:pPr>
            <a:r>
              <a:rPr lang="en-US" sz="2800" b="1" dirty="0"/>
              <a:t>Optimizer:</a:t>
            </a:r>
            <a:r>
              <a:rPr lang="en-US" sz="2800" dirty="0"/>
              <a:t> Used Adam optimizer for adaptive and efficient weight updates.</a:t>
            </a:r>
            <a:endParaRPr lang="en-IN" sz="2800" dirty="0"/>
          </a:p>
          <a:p>
            <a:pPr marL="457200" indent="-457200">
              <a:buFont typeface="Arial" panose="020B0604020202020204" pitchFamily="34" charset="0"/>
              <a:buChar char="•"/>
            </a:pPr>
            <a:r>
              <a:rPr lang="en-IN" sz="2800" b="1" dirty="0" err="1"/>
              <a:t>EarlyStopping</a:t>
            </a:r>
            <a:r>
              <a:rPr lang="en-IN" sz="2800" dirty="0"/>
              <a:t>: Monitor </a:t>
            </a:r>
            <a:r>
              <a:rPr lang="en-IN" sz="2800" dirty="0" err="1"/>
              <a:t>val_loss</a:t>
            </a:r>
            <a:r>
              <a:rPr lang="en-IN" sz="2800" dirty="0"/>
              <a:t>, patience=5.</a:t>
            </a:r>
          </a:p>
          <a:p>
            <a:pPr marL="457200" indent="-457200">
              <a:buFont typeface="Arial" panose="020B0604020202020204" pitchFamily="34" charset="0"/>
              <a:buChar char="•"/>
            </a:pPr>
            <a:r>
              <a:rPr lang="en-IN" sz="2800" b="1" dirty="0" err="1"/>
              <a:t>ModelCheckpoint</a:t>
            </a:r>
            <a:r>
              <a:rPr lang="en-IN" sz="2800" dirty="0"/>
              <a:t>: Save best-performing model (</a:t>
            </a:r>
            <a:r>
              <a:rPr lang="en-IN" sz="2800" dirty="0" err="1"/>
              <a:t>val_loss</a:t>
            </a:r>
            <a:r>
              <a:rPr lang="en-IN" sz="2800" dirty="0"/>
              <a:t> basis).</a:t>
            </a:r>
          </a:p>
          <a:p>
            <a:pPr marL="457200" indent="-457200">
              <a:buFont typeface="Arial" panose="020B0604020202020204" pitchFamily="34" charset="0"/>
              <a:buChar char="•"/>
            </a:pPr>
            <a:r>
              <a:rPr lang="en-IN" sz="2800" b="1" dirty="0" err="1"/>
              <a:t>ReduceLROnPlateau</a:t>
            </a:r>
            <a:r>
              <a:rPr lang="en-IN" sz="2800" dirty="0"/>
              <a:t>: Adaptive learning rate reduction (factor=0.2, patience=15).</a:t>
            </a:r>
          </a:p>
          <a:p>
            <a:endParaRPr lang="en-IN" sz="2800" b="1" dirty="0" smtClean="0"/>
          </a:p>
          <a:p>
            <a:r>
              <a:rPr lang="en-IN" sz="2800" b="1" dirty="0" smtClean="0"/>
              <a:t>Evaluation </a:t>
            </a:r>
            <a:r>
              <a:rPr lang="en-IN" sz="2800" b="1" dirty="0"/>
              <a:t>Metrics:</a:t>
            </a:r>
            <a:endParaRPr lang="en-IN" sz="2800" dirty="0"/>
          </a:p>
          <a:p>
            <a:pPr marL="457200" indent="-457200">
              <a:buFont typeface="Arial" panose="020B0604020202020204" pitchFamily="34" charset="0"/>
              <a:buChar char="•"/>
            </a:pPr>
            <a:r>
              <a:rPr lang="en-IN" sz="2800" dirty="0"/>
              <a:t>Reported </a:t>
            </a:r>
            <a:r>
              <a:rPr lang="en-IN" sz="2800" b="1" dirty="0"/>
              <a:t>Training Accuracy</a:t>
            </a:r>
            <a:r>
              <a:rPr lang="en-IN" sz="2800" dirty="0"/>
              <a:t> and </a:t>
            </a:r>
            <a:r>
              <a:rPr lang="en-IN" sz="2800" b="1" dirty="0"/>
              <a:t>Validation Accuracy</a:t>
            </a:r>
            <a:r>
              <a:rPr lang="en-IN" sz="2800" dirty="0"/>
              <a:t> after convergence.</a:t>
            </a:r>
          </a:p>
          <a:p>
            <a:pPr marL="457200" indent="-457200">
              <a:buFont typeface="Arial" panose="020B0604020202020204" pitchFamily="34" charset="0"/>
              <a:buChar char="•"/>
            </a:pPr>
            <a:r>
              <a:rPr lang="en-IN" sz="2800" dirty="0"/>
              <a:t>Model evaluated on unseen validation set using </a:t>
            </a:r>
            <a:r>
              <a:rPr lang="en-IN" sz="2800" dirty="0" err="1"/>
              <a:t>model.evaluate</a:t>
            </a:r>
            <a:r>
              <a:rPr lang="en-IN" sz="2800" dirty="0"/>
              <a:t>().</a:t>
            </a:r>
          </a:p>
          <a:p>
            <a:pPr algn="l">
              <a:lnSpc>
                <a:spcPct val="100000"/>
              </a:lnSpc>
              <a:spcBef>
                <a:spcPts val="805"/>
              </a:spcBef>
            </a:pPr>
            <a:endParaRPr lang="en-US" b="1" dirty="0" smtClean="0"/>
          </a:p>
          <a:p>
            <a:pPr algn="l">
              <a:lnSpc>
                <a:spcPct val="100000"/>
              </a:lnSpc>
              <a:spcBef>
                <a:spcPts val="805"/>
              </a:spcBef>
            </a:pPr>
            <a:endParaRPr spc="40" dirty="0"/>
          </a:p>
        </p:txBody>
      </p:sp>
      <p:sp>
        <p:nvSpPr>
          <p:cNvPr id="4" name="object 4"/>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5" name="object 5"/>
          <p:cNvGrpSpPr/>
          <p:nvPr/>
        </p:nvGrpSpPr>
        <p:grpSpPr>
          <a:xfrm>
            <a:off x="0" y="9718118"/>
            <a:ext cx="18288000" cy="568960"/>
            <a:chOff x="0" y="9718118"/>
            <a:chExt cx="18288000" cy="568960"/>
          </a:xfrm>
        </p:grpSpPr>
        <p:sp>
          <p:nvSpPr>
            <p:cNvPr id="6" name="object 6"/>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7" name="object 7"/>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8" name="object 8"/>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000000"/>
          </a:solidFill>
        </p:spPr>
        <p:txBody>
          <a:bodyPr wrap="square" lIns="0" tIns="0" rIns="0" bIns="0" rtlCol="0"/>
          <a:lstStyle/>
          <a:p>
            <a:endParaRPr/>
          </a:p>
        </p:txBody>
      </p:sp>
      <p:sp>
        <p:nvSpPr>
          <p:cNvPr id="9" name="object 9"/>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0" name="object 10"/>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495300"/>
            <a:ext cx="12851923" cy="750205"/>
          </a:xfrm>
          <a:prstGeom prst="rect">
            <a:avLst/>
          </a:prstGeom>
        </p:spPr>
        <p:txBody>
          <a:bodyPr vert="horz" wrap="square" lIns="0" tIns="11430" rIns="0" bIns="0" rtlCol="0">
            <a:spAutoFit/>
          </a:bodyPr>
          <a:lstStyle/>
          <a:p>
            <a:pPr marL="4093210" algn="l">
              <a:lnSpc>
                <a:spcPct val="100000"/>
              </a:lnSpc>
              <a:spcBef>
                <a:spcPts val="90"/>
              </a:spcBef>
            </a:pPr>
            <a:r>
              <a:rPr lang="en-US" sz="4800" b="1" dirty="0"/>
              <a:t>S</a:t>
            </a:r>
            <a:r>
              <a:rPr lang="en-US" sz="4800" b="1" dirty="0" smtClean="0"/>
              <a:t>ystem </a:t>
            </a:r>
            <a:r>
              <a:rPr lang="en-US" sz="4800" b="1" dirty="0"/>
              <a:t>A</a:t>
            </a:r>
            <a:r>
              <a:rPr lang="en-US" sz="4800" b="1" dirty="0" smtClean="0"/>
              <a:t>rchitecture</a:t>
            </a:r>
            <a:endParaRPr lang="en-US" sz="4800" spc="-1280" dirty="0"/>
          </a:p>
        </p:txBody>
      </p:sp>
      <p:sp>
        <p:nvSpPr>
          <p:cNvPr id="4" name="object 4"/>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5" name="object 5"/>
          <p:cNvGrpSpPr/>
          <p:nvPr/>
        </p:nvGrpSpPr>
        <p:grpSpPr>
          <a:xfrm>
            <a:off x="0" y="9718118"/>
            <a:ext cx="18288000" cy="568960"/>
            <a:chOff x="0" y="9718118"/>
            <a:chExt cx="18288000" cy="568960"/>
          </a:xfrm>
        </p:grpSpPr>
        <p:sp>
          <p:nvSpPr>
            <p:cNvPr id="6" name="object 6"/>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7" name="object 7"/>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8" name="object 8"/>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000000"/>
          </a:solidFill>
        </p:spPr>
        <p:txBody>
          <a:bodyPr wrap="square" lIns="0" tIns="0" rIns="0" bIns="0" rtlCol="0"/>
          <a:lstStyle/>
          <a:p>
            <a:endParaRPr/>
          </a:p>
        </p:txBody>
      </p:sp>
      <p:sp>
        <p:nvSpPr>
          <p:cNvPr id="9" name="object 9"/>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0" name="object 10"/>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12" name="image18.png"/>
          <p:cNvPicPr/>
          <p:nvPr/>
        </p:nvPicPr>
        <p:blipFill>
          <a:blip r:embed="rId2"/>
          <a:srcRect/>
          <a:stretch>
            <a:fillRect/>
          </a:stretch>
        </p:blipFill>
        <p:spPr>
          <a:xfrm>
            <a:off x="1905000" y="2192297"/>
            <a:ext cx="13792200" cy="6169289"/>
          </a:xfrm>
          <a:prstGeom prst="rect">
            <a:avLst/>
          </a:prstGeo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700"/>
            <a:ext cx="12851923" cy="3416320"/>
          </a:xfrm>
        </p:spPr>
        <p:txBody>
          <a:bodyPr/>
          <a:lstStyle/>
          <a:p>
            <a:r>
              <a:rPr lang="en-US" sz="7000" b="1" dirty="0"/>
              <a:t>Advantages of Using LSTM in a Hybrid </a:t>
            </a:r>
            <a:r>
              <a:rPr lang="en-US" sz="7000" b="1" dirty="0" smtClean="0"/>
              <a:t>Model</a:t>
            </a:r>
            <a:r>
              <a:rPr lang="en-US" b="1" dirty="0"/>
              <a:t/>
            </a:r>
            <a:br>
              <a:rPr lang="en-US" b="1" dirty="0"/>
            </a:br>
            <a:endParaRPr lang="en-IN" dirty="0"/>
          </a:p>
        </p:txBody>
      </p:sp>
      <p:sp>
        <p:nvSpPr>
          <p:cNvPr id="3" name="Text Placeholder 2"/>
          <p:cNvSpPr>
            <a:spLocks noGrp="1"/>
          </p:cNvSpPr>
          <p:nvPr>
            <p:ph type="body" idx="1"/>
          </p:nvPr>
        </p:nvSpPr>
        <p:spPr>
          <a:xfrm>
            <a:off x="1371600" y="2933700"/>
            <a:ext cx="13731939" cy="4632037"/>
          </a:xfrm>
        </p:spPr>
        <p:txBody>
          <a:bodyPr/>
          <a:lstStyle/>
          <a:p>
            <a:r>
              <a:rPr lang="en-US" sz="2800" dirty="0"/>
              <a:t>Captures </a:t>
            </a:r>
            <a:r>
              <a:rPr lang="en-US" sz="2800" b="1" dirty="0"/>
              <a:t>temporal dependencies</a:t>
            </a:r>
            <a:r>
              <a:rPr lang="en-US" sz="2800" dirty="0"/>
              <a:t> in the spatial feature maps, learning </a:t>
            </a:r>
            <a:r>
              <a:rPr lang="en-US" sz="2800" b="1" dirty="0"/>
              <a:t>sequential patterns</a:t>
            </a:r>
            <a:r>
              <a:rPr lang="en-US" sz="2800" dirty="0"/>
              <a:t> and complex relationships between features</a:t>
            </a:r>
            <a:r>
              <a:rPr lang="en-US" sz="2800" dirty="0" smtClean="0"/>
              <a:t>.</a:t>
            </a:r>
          </a:p>
          <a:p>
            <a:endParaRPr lang="en-US" sz="2700" b="1" dirty="0" smtClean="0"/>
          </a:p>
          <a:p>
            <a:pPr marL="457200" indent="-457200">
              <a:buFont typeface="Arial" panose="020B0604020202020204" pitchFamily="34" charset="0"/>
              <a:buChar char="•"/>
            </a:pPr>
            <a:r>
              <a:rPr lang="en-US" sz="2700" b="1" dirty="0" smtClean="0"/>
              <a:t>Improved </a:t>
            </a:r>
            <a:r>
              <a:rPr lang="en-US" sz="2700" b="1" dirty="0"/>
              <a:t>Accuracy</a:t>
            </a:r>
            <a:r>
              <a:rPr lang="en-US" sz="2700" dirty="0"/>
              <a:t>: LSTM helps the model learn more complex patterns by looking at both the features from images (like shapes and textures) and the relationships between them over time.</a:t>
            </a:r>
          </a:p>
          <a:p>
            <a:pPr marL="457200" indent="-457200">
              <a:buFont typeface="Arial" panose="020B0604020202020204" pitchFamily="34" charset="0"/>
              <a:buChar char="•"/>
            </a:pPr>
            <a:r>
              <a:rPr lang="en-US" sz="2700" b="1" dirty="0"/>
              <a:t>Reduced Overfitting</a:t>
            </a:r>
            <a:r>
              <a:rPr lang="en-US" sz="2700" dirty="0"/>
              <a:t>: Using both CNN and LSTM makes the model less likely to memorize the training data and more likely to generalize well to new, unseen data. This is especially useful when we have limited data</a:t>
            </a:r>
            <a:r>
              <a:rPr lang="en-US" sz="2700" dirty="0" smtClean="0"/>
              <a:t>.</a:t>
            </a:r>
          </a:p>
          <a:p>
            <a:pPr marL="457200" indent="-457200">
              <a:buFont typeface="Arial" panose="020B0604020202020204" pitchFamily="34" charset="0"/>
              <a:buChar char="•"/>
            </a:pPr>
            <a:r>
              <a:rPr lang="en-US" sz="2800" b="1" dirty="0"/>
              <a:t>Enhanced Decision Making</a:t>
            </a:r>
            <a:r>
              <a:rPr lang="en-US" sz="2800" dirty="0"/>
              <a:t>: Facilitates better classification by considering both current and historical context of extracted features.</a:t>
            </a:r>
            <a:endParaRPr lang="en-US" sz="2700" dirty="0"/>
          </a:p>
        </p:txBody>
      </p:sp>
    </p:spTree>
    <p:extLst>
      <p:ext uri="{BB962C8B-B14F-4D97-AF65-F5344CB8AC3E}">
        <p14:creationId xmlns:p14="http://schemas.microsoft.com/office/powerpoint/2010/main" val="835892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8038" y="1831298"/>
            <a:ext cx="12851923" cy="1477328"/>
          </a:xfrm>
        </p:spPr>
        <p:txBody>
          <a:bodyPr/>
          <a:lstStyle/>
          <a:p>
            <a:pPr algn="ctr"/>
            <a:r>
              <a:rPr lang="en-US" sz="2400" dirty="0"/>
              <a:t>POTATO  </a:t>
            </a:r>
            <a:r>
              <a:rPr lang="en-US" sz="2400" dirty="0" smtClean="0"/>
              <a:t>LEAF</a:t>
            </a:r>
            <a:br>
              <a:rPr lang="en-US" sz="2400" dirty="0" smtClean="0"/>
            </a:br>
            <a:r>
              <a:rPr lang="en-US" sz="2400" dirty="0"/>
              <a:t/>
            </a:r>
            <a:br>
              <a:rPr lang="en-US" sz="2400" dirty="0"/>
            </a:br>
            <a:r>
              <a:rPr lang="en-IN" sz="2400" dirty="0"/>
              <a:t/>
            </a:r>
            <a:br>
              <a:rPr lang="en-IN" sz="2400" dirty="0"/>
            </a:br>
            <a:endParaRPr lang="en-IN" sz="2400" dirty="0"/>
          </a:p>
        </p:txBody>
      </p:sp>
      <p:graphicFrame>
        <p:nvGraphicFramePr>
          <p:cNvPr id="9" name="Table 8"/>
          <p:cNvGraphicFramePr>
            <a:graphicFrameLocks noGrp="1"/>
          </p:cNvGraphicFramePr>
          <p:nvPr>
            <p:extLst>
              <p:ext uri="{D42A27DB-BD31-4B8C-83A1-F6EECF244321}">
                <p14:modId xmlns:p14="http://schemas.microsoft.com/office/powerpoint/2010/main" val="2389158685"/>
              </p:ext>
            </p:extLst>
          </p:nvPr>
        </p:nvGraphicFramePr>
        <p:xfrm>
          <a:off x="2895600" y="2476500"/>
          <a:ext cx="12649203" cy="2057400"/>
        </p:xfrm>
        <a:graphic>
          <a:graphicData uri="http://schemas.openxmlformats.org/drawingml/2006/table">
            <a:tbl>
              <a:tblPr firstRow="1" bandRow="1">
                <a:tableStyleId>{5C22544A-7EE6-4342-B048-85BDC9FD1C3A}</a:tableStyleId>
              </a:tblPr>
              <a:tblGrid>
                <a:gridCol w="1405467"/>
                <a:gridCol w="1405467"/>
                <a:gridCol w="1405467"/>
                <a:gridCol w="1405467"/>
                <a:gridCol w="1405467"/>
                <a:gridCol w="1405467"/>
                <a:gridCol w="1405467"/>
                <a:gridCol w="1405467"/>
                <a:gridCol w="1405467"/>
              </a:tblGrid>
              <a:tr h="1101185">
                <a:tc>
                  <a:txBody>
                    <a:bodyPr/>
                    <a:lstStyle/>
                    <a:p>
                      <a:pPr marL="0" marR="0" algn="ctr">
                        <a:lnSpc>
                          <a:spcPct val="115000"/>
                        </a:lnSpc>
                        <a:spcBef>
                          <a:spcPts val="0"/>
                        </a:spcBef>
                        <a:spcAft>
                          <a:spcPts val="0"/>
                        </a:spcAft>
                      </a:pPr>
                      <a:r>
                        <a:rPr lang="en-US" sz="2400" dirty="0">
                          <a:solidFill>
                            <a:schemeClr val="bg1"/>
                          </a:solidFill>
                          <a:effectLst/>
                          <a:latin typeface="Times New Roman"/>
                          <a:ea typeface="Calibri"/>
                        </a:rPr>
                        <a:t>efficientnetb3</a:t>
                      </a:r>
                      <a:endParaRPr lang="en-IN" sz="2400" dirty="0">
                        <a:solidFill>
                          <a:schemeClr val="bg1"/>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400" dirty="0">
                          <a:solidFill>
                            <a:schemeClr val="bg1"/>
                          </a:solidFill>
                          <a:effectLst/>
                          <a:latin typeface="Times New Roman"/>
                          <a:ea typeface="Calibri"/>
                        </a:rPr>
                        <a:t>LSTM</a:t>
                      </a:r>
                      <a:endParaRPr lang="en-IN" sz="2400" dirty="0">
                        <a:solidFill>
                          <a:schemeClr val="bg1"/>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400" dirty="0">
                          <a:solidFill>
                            <a:schemeClr val="bg1"/>
                          </a:solidFill>
                          <a:effectLst/>
                          <a:latin typeface="Times New Roman"/>
                          <a:ea typeface="Calibri"/>
                        </a:rPr>
                        <a:t>efficientnetb3+LSTM</a:t>
                      </a:r>
                      <a:endParaRPr lang="en-IN" sz="2400" dirty="0">
                        <a:solidFill>
                          <a:schemeClr val="bg1"/>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400" dirty="0" err="1">
                          <a:solidFill>
                            <a:schemeClr val="bg1"/>
                          </a:solidFill>
                          <a:effectLst/>
                          <a:latin typeface="Times New Roman"/>
                          <a:ea typeface="Calibri"/>
                        </a:rPr>
                        <a:t>resnet</a:t>
                      </a:r>
                      <a:endParaRPr lang="en-IN" sz="2400" dirty="0">
                        <a:solidFill>
                          <a:schemeClr val="bg1"/>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400" dirty="0" err="1">
                          <a:solidFill>
                            <a:schemeClr val="bg1"/>
                          </a:solidFill>
                          <a:effectLst/>
                          <a:latin typeface="Times New Roman"/>
                          <a:ea typeface="Calibri"/>
                        </a:rPr>
                        <a:t>Resnet+LSTM</a:t>
                      </a:r>
                      <a:endParaRPr lang="en-IN" sz="2400" dirty="0">
                        <a:solidFill>
                          <a:schemeClr val="bg1"/>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400" dirty="0">
                          <a:solidFill>
                            <a:schemeClr val="bg1"/>
                          </a:solidFill>
                          <a:effectLst/>
                          <a:latin typeface="Times New Roman"/>
                          <a:ea typeface="Calibri"/>
                        </a:rPr>
                        <a:t>VGG</a:t>
                      </a:r>
                      <a:endParaRPr lang="en-IN" sz="2400" dirty="0">
                        <a:solidFill>
                          <a:schemeClr val="bg1"/>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400" dirty="0">
                          <a:solidFill>
                            <a:schemeClr val="bg1"/>
                          </a:solidFill>
                          <a:effectLst/>
                          <a:latin typeface="Times New Roman"/>
                          <a:ea typeface="Calibri"/>
                        </a:rPr>
                        <a:t>LSTM+VGG</a:t>
                      </a:r>
                      <a:endParaRPr lang="en-IN" sz="2400" dirty="0">
                        <a:solidFill>
                          <a:schemeClr val="bg1"/>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400" dirty="0">
                          <a:solidFill>
                            <a:schemeClr val="bg1"/>
                          </a:solidFill>
                          <a:effectLst/>
                          <a:latin typeface="Times New Roman"/>
                          <a:ea typeface="Calibri"/>
                        </a:rPr>
                        <a:t>Mobile-net</a:t>
                      </a:r>
                      <a:endParaRPr lang="en-IN" sz="2400" dirty="0">
                        <a:solidFill>
                          <a:schemeClr val="bg1"/>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400" dirty="0" err="1">
                          <a:solidFill>
                            <a:schemeClr val="bg1"/>
                          </a:solidFill>
                          <a:effectLst/>
                          <a:latin typeface="Times New Roman"/>
                          <a:ea typeface="Calibri"/>
                        </a:rPr>
                        <a:t>Mobilenet+LSTM</a:t>
                      </a:r>
                      <a:endParaRPr lang="en-IN" sz="2400" dirty="0">
                        <a:solidFill>
                          <a:schemeClr val="bg1"/>
                        </a:solidFill>
                        <a:effectLst/>
                        <a:latin typeface="Times New Roman"/>
                        <a:ea typeface="Calibri"/>
                      </a:endParaRPr>
                    </a:p>
                  </a:txBody>
                  <a:tcPr marL="68580" marR="68580" marT="0" marB="0"/>
                </a:tc>
              </a:tr>
              <a:tr h="795528">
                <a:tc>
                  <a:txBody>
                    <a:bodyPr/>
                    <a:lstStyle/>
                    <a:p>
                      <a:pPr marL="0" marR="0" algn="ctr">
                        <a:lnSpc>
                          <a:spcPct val="115000"/>
                        </a:lnSpc>
                        <a:spcBef>
                          <a:spcPts val="0"/>
                        </a:spcBef>
                        <a:spcAft>
                          <a:spcPts val="0"/>
                        </a:spcAft>
                      </a:pPr>
                      <a:r>
                        <a:rPr lang="en-US" sz="2400" b="1" dirty="0">
                          <a:solidFill>
                            <a:srgbClr val="231F20"/>
                          </a:solidFill>
                          <a:effectLst/>
                          <a:latin typeface="Times New Roman"/>
                          <a:ea typeface="Calibri"/>
                        </a:rPr>
                        <a:t>93.25</a:t>
                      </a:r>
                      <a:endParaRPr lang="en-IN" sz="2400" b="1" dirty="0">
                        <a:solidFill>
                          <a:srgbClr val="231F20"/>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400" b="1" dirty="0">
                          <a:solidFill>
                            <a:srgbClr val="231F20"/>
                          </a:solidFill>
                          <a:effectLst/>
                          <a:latin typeface="Times New Roman"/>
                          <a:ea typeface="Calibri"/>
                        </a:rPr>
                        <a:t>85.71</a:t>
                      </a:r>
                      <a:endParaRPr lang="en-IN" sz="2400" b="1" dirty="0">
                        <a:solidFill>
                          <a:srgbClr val="231F20"/>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400" b="1" dirty="0">
                          <a:solidFill>
                            <a:srgbClr val="231F20"/>
                          </a:solidFill>
                          <a:effectLst/>
                          <a:latin typeface="Times New Roman"/>
                          <a:ea typeface="Calibri"/>
                        </a:rPr>
                        <a:t>96.51</a:t>
                      </a:r>
                      <a:endParaRPr lang="en-IN" sz="2400" b="1" dirty="0">
                        <a:solidFill>
                          <a:srgbClr val="231F20"/>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400" b="1" dirty="0">
                          <a:solidFill>
                            <a:srgbClr val="231F20"/>
                          </a:solidFill>
                          <a:effectLst/>
                          <a:latin typeface="Times New Roman"/>
                          <a:ea typeface="Calibri"/>
                        </a:rPr>
                        <a:t>71.43</a:t>
                      </a:r>
                      <a:endParaRPr lang="en-IN" sz="2400" b="1" dirty="0">
                        <a:solidFill>
                          <a:srgbClr val="231F20"/>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400" b="1" dirty="0">
                          <a:solidFill>
                            <a:srgbClr val="231F20"/>
                          </a:solidFill>
                          <a:effectLst/>
                          <a:latin typeface="Times New Roman"/>
                          <a:ea typeface="Calibri"/>
                        </a:rPr>
                        <a:t>87</a:t>
                      </a:r>
                      <a:endParaRPr lang="en-IN" sz="2400" b="1" dirty="0">
                        <a:solidFill>
                          <a:srgbClr val="231F20"/>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400" b="1" dirty="0">
                          <a:solidFill>
                            <a:srgbClr val="231F20"/>
                          </a:solidFill>
                          <a:effectLst/>
                          <a:latin typeface="Times New Roman"/>
                          <a:ea typeface="Calibri"/>
                        </a:rPr>
                        <a:t>86.78</a:t>
                      </a:r>
                      <a:endParaRPr lang="en-IN" sz="2400" b="1" dirty="0">
                        <a:solidFill>
                          <a:srgbClr val="231F20"/>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400" b="1" dirty="0">
                          <a:solidFill>
                            <a:srgbClr val="231F20"/>
                          </a:solidFill>
                          <a:effectLst/>
                          <a:latin typeface="Times New Roman"/>
                          <a:ea typeface="Calibri"/>
                        </a:rPr>
                        <a:t>90.12</a:t>
                      </a:r>
                      <a:endParaRPr lang="en-IN" sz="2400" b="1" dirty="0">
                        <a:solidFill>
                          <a:srgbClr val="231F20"/>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400" b="1" dirty="0">
                          <a:solidFill>
                            <a:srgbClr val="231F20"/>
                          </a:solidFill>
                          <a:effectLst/>
                          <a:latin typeface="Times New Roman"/>
                          <a:ea typeface="Calibri"/>
                        </a:rPr>
                        <a:t>95.11</a:t>
                      </a:r>
                      <a:endParaRPr lang="en-IN" sz="2400" b="1" dirty="0">
                        <a:solidFill>
                          <a:srgbClr val="231F20"/>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400" b="1" dirty="0">
                          <a:solidFill>
                            <a:srgbClr val="231F20"/>
                          </a:solidFill>
                          <a:effectLst/>
                          <a:latin typeface="Times New Roman"/>
                          <a:ea typeface="Calibri"/>
                        </a:rPr>
                        <a:t>95.91</a:t>
                      </a:r>
                      <a:endParaRPr lang="en-IN" sz="2400" b="1" dirty="0">
                        <a:solidFill>
                          <a:srgbClr val="231F20"/>
                        </a:solidFill>
                        <a:effectLst/>
                        <a:latin typeface="Times New Roman"/>
                        <a:ea typeface="Calibri"/>
                      </a:endParaRPr>
                    </a:p>
                  </a:txBody>
                  <a:tcPr marL="68580" marR="68580" marT="0" marB="0"/>
                </a:tc>
              </a:tr>
            </a:tbl>
          </a:graphicData>
        </a:graphic>
      </p:graphicFrame>
      <p:sp>
        <p:nvSpPr>
          <p:cNvPr id="10" name="Rectangle 9"/>
          <p:cNvSpPr/>
          <p:nvPr/>
        </p:nvSpPr>
        <p:spPr>
          <a:xfrm>
            <a:off x="4572000" y="4967355"/>
            <a:ext cx="9144000" cy="830997"/>
          </a:xfrm>
          <a:prstGeom prst="rect">
            <a:avLst/>
          </a:prstGeom>
        </p:spPr>
        <p:txBody>
          <a:bodyPr>
            <a:spAutoFit/>
          </a:bodyPr>
          <a:lstStyle/>
          <a:p>
            <a:pPr algn="ctr"/>
            <a:endParaRPr lang="en-US" sz="2400" b="1" dirty="0"/>
          </a:p>
          <a:p>
            <a:pPr algn="ctr"/>
            <a:endParaRPr lang="en-IN" sz="2400" b="1" dirty="0"/>
          </a:p>
        </p:txBody>
      </p:sp>
      <p:graphicFrame>
        <p:nvGraphicFramePr>
          <p:cNvPr id="11" name="Table 10"/>
          <p:cNvGraphicFramePr>
            <a:graphicFrameLocks noGrp="1"/>
          </p:cNvGraphicFramePr>
          <p:nvPr>
            <p:extLst>
              <p:ext uri="{D42A27DB-BD31-4B8C-83A1-F6EECF244321}">
                <p14:modId xmlns:p14="http://schemas.microsoft.com/office/powerpoint/2010/main" val="665809682"/>
              </p:ext>
            </p:extLst>
          </p:nvPr>
        </p:nvGraphicFramePr>
        <p:xfrm>
          <a:off x="1676401" y="6591300"/>
          <a:ext cx="7238999" cy="1828800"/>
        </p:xfrm>
        <a:graphic>
          <a:graphicData uri="http://schemas.openxmlformats.org/drawingml/2006/table">
            <a:tbl>
              <a:tblPr firstRow="1" firstCol="1" bandRow="1">
                <a:tableStyleId>{5C22544A-7EE6-4342-B048-85BDC9FD1C3A}</a:tableStyleId>
              </a:tblPr>
              <a:tblGrid>
                <a:gridCol w="2298878"/>
                <a:gridCol w="1535219"/>
                <a:gridCol w="1416749"/>
                <a:gridCol w="1988153"/>
              </a:tblGrid>
              <a:tr h="1039610">
                <a:tc>
                  <a:txBody>
                    <a:bodyPr/>
                    <a:lstStyle/>
                    <a:p>
                      <a:pPr marL="0" marR="0" algn="ctr">
                        <a:lnSpc>
                          <a:spcPct val="115000"/>
                        </a:lnSpc>
                        <a:spcBef>
                          <a:spcPts val="0"/>
                        </a:spcBef>
                        <a:spcAft>
                          <a:spcPts val="0"/>
                        </a:spcAft>
                      </a:pPr>
                      <a:r>
                        <a:rPr lang="en-US" sz="2400" dirty="0">
                          <a:effectLst/>
                        </a:rPr>
                        <a:t>efficientnetb3+LSTM</a:t>
                      </a:r>
                      <a:endParaRPr lang="en-IN" sz="2400" dirty="0">
                        <a:solidFill>
                          <a:srgbClr val="231F20"/>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400" dirty="0" err="1">
                          <a:effectLst/>
                        </a:rPr>
                        <a:t>Resnet+LSTM</a:t>
                      </a:r>
                      <a:endParaRPr lang="en-IN" sz="2400" dirty="0">
                        <a:solidFill>
                          <a:srgbClr val="231F20"/>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400" dirty="0">
                          <a:effectLst/>
                        </a:rPr>
                        <a:t>LSTM+VGG</a:t>
                      </a:r>
                      <a:endParaRPr lang="en-IN" sz="2400" dirty="0">
                        <a:solidFill>
                          <a:srgbClr val="231F20"/>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400" dirty="0" err="1">
                          <a:effectLst/>
                        </a:rPr>
                        <a:t>Mobilenet+LSTM</a:t>
                      </a:r>
                      <a:endParaRPr lang="en-IN" sz="2400" dirty="0">
                        <a:solidFill>
                          <a:srgbClr val="231F20"/>
                        </a:solidFill>
                        <a:effectLst/>
                        <a:latin typeface="Times New Roman"/>
                        <a:ea typeface="Calibri"/>
                      </a:endParaRPr>
                    </a:p>
                  </a:txBody>
                  <a:tcPr marL="68580" marR="68580" marT="0" marB="0"/>
                </a:tc>
              </a:tr>
              <a:tr h="789190">
                <a:tc>
                  <a:txBody>
                    <a:bodyPr/>
                    <a:lstStyle/>
                    <a:p>
                      <a:pPr marL="0" marR="0" algn="ctr">
                        <a:lnSpc>
                          <a:spcPct val="115000"/>
                        </a:lnSpc>
                        <a:spcBef>
                          <a:spcPts val="0"/>
                        </a:spcBef>
                        <a:spcAft>
                          <a:spcPts val="0"/>
                        </a:spcAft>
                      </a:pPr>
                      <a:r>
                        <a:rPr lang="en-US" sz="2400" dirty="0">
                          <a:solidFill>
                            <a:schemeClr val="tx1"/>
                          </a:solidFill>
                          <a:effectLst/>
                        </a:rPr>
                        <a:t>84.78</a:t>
                      </a:r>
                      <a:endParaRPr lang="en-IN" sz="2400" dirty="0">
                        <a:solidFill>
                          <a:schemeClr val="tx1"/>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400" b="1" dirty="0">
                          <a:effectLst/>
                        </a:rPr>
                        <a:t>76.09</a:t>
                      </a:r>
                      <a:endParaRPr lang="en-IN" sz="2400" b="1" dirty="0">
                        <a:solidFill>
                          <a:srgbClr val="231F20"/>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400" b="1" dirty="0">
                          <a:effectLst/>
                        </a:rPr>
                        <a:t>78.26</a:t>
                      </a:r>
                      <a:endParaRPr lang="en-IN" sz="2400" b="1" dirty="0">
                        <a:solidFill>
                          <a:srgbClr val="231F20"/>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400" b="1" dirty="0">
                          <a:effectLst/>
                        </a:rPr>
                        <a:t>83</a:t>
                      </a:r>
                      <a:endParaRPr lang="en-IN" sz="2400" b="1" dirty="0">
                        <a:solidFill>
                          <a:srgbClr val="231F20"/>
                        </a:solidFill>
                        <a:effectLst/>
                        <a:latin typeface="Times New Roman"/>
                        <a:ea typeface="Calibri"/>
                      </a:endParaRPr>
                    </a:p>
                  </a:txBody>
                  <a:tcPr marL="68580" marR="68580" marT="0" marB="0"/>
                </a:tc>
              </a:tr>
            </a:tbl>
          </a:graphicData>
        </a:graphic>
      </p:graphicFrame>
      <p:sp>
        <p:nvSpPr>
          <p:cNvPr id="12" name="Rectangle 11"/>
          <p:cNvSpPr/>
          <p:nvPr/>
        </p:nvSpPr>
        <p:spPr>
          <a:xfrm>
            <a:off x="3321429" y="5835562"/>
            <a:ext cx="13442571" cy="461665"/>
          </a:xfrm>
          <a:prstGeom prst="rect">
            <a:avLst/>
          </a:prstGeom>
        </p:spPr>
        <p:txBody>
          <a:bodyPr wrap="square">
            <a:spAutoFit/>
          </a:bodyPr>
          <a:lstStyle/>
          <a:p>
            <a:pPr algn="l"/>
            <a:r>
              <a:rPr lang="en-US" sz="2400" b="1" dirty="0" smtClean="0"/>
              <a:t>Apple Dataset                                                                       Bell Pepper Dataset</a:t>
            </a:r>
          </a:p>
        </p:txBody>
      </p:sp>
      <p:graphicFrame>
        <p:nvGraphicFramePr>
          <p:cNvPr id="13" name="Table 12"/>
          <p:cNvGraphicFramePr>
            <a:graphicFrameLocks noGrp="1"/>
          </p:cNvGraphicFramePr>
          <p:nvPr>
            <p:extLst>
              <p:ext uri="{D42A27DB-BD31-4B8C-83A1-F6EECF244321}">
                <p14:modId xmlns:p14="http://schemas.microsoft.com/office/powerpoint/2010/main" val="3083355842"/>
              </p:ext>
            </p:extLst>
          </p:nvPr>
        </p:nvGraphicFramePr>
        <p:xfrm>
          <a:off x="9601200" y="6591300"/>
          <a:ext cx="7391399" cy="1752267"/>
        </p:xfrm>
        <a:graphic>
          <a:graphicData uri="http://schemas.openxmlformats.org/drawingml/2006/table">
            <a:tbl>
              <a:tblPr firstRow="1" firstCol="1" bandRow="1">
                <a:tableStyleId>{5C22544A-7EE6-4342-B048-85BDC9FD1C3A}</a:tableStyleId>
              </a:tblPr>
              <a:tblGrid>
                <a:gridCol w="2219004"/>
                <a:gridCol w="1610275"/>
                <a:gridCol w="1582186"/>
                <a:gridCol w="1979934"/>
              </a:tblGrid>
              <a:tr h="1074947">
                <a:tc>
                  <a:txBody>
                    <a:bodyPr/>
                    <a:lstStyle/>
                    <a:p>
                      <a:pPr marL="0" marR="0" algn="ctr">
                        <a:lnSpc>
                          <a:spcPct val="115000"/>
                        </a:lnSpc>
                        <a:spcBef>
                          <a:spcPts val="0"/>
                        </a:spcBef>
                        <a:spcAft>
                          <a:spcPts val="0"/>
                        </a:spcAft>
                      </a:pPr>
                      <a:r>
                        <a:rPr lang="en-US" sz="2800" dirty="0">
                          <a:solidFill>
                            <a:schemeClr val="bg1"/>
                          </a:solidFill>
                          <a:effectLst/>
                          <a:latin typeface="Times New Roman"/>
                          <a:ea typeface="Calibri"/>
                        </a:rPr>
                        <a:t>efficientnetb3+LSTM</a:t>
                      </a:r>
                      <a:endParaRPr lang="en-IN" sz="2800" dirty="0">
                        <a:solidFill>
                          <a:schemeClr val="bg1"/>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800" dirty="0" err="1">
                          <a:solidFill>
                            <a:schemeClr val="bg1"/>
                          </a:solidFill>
                          <a:effectLst/>
                          <a:latin typeface="Times New Roman"/>
                          <a:ea typeface="Calibri"/>
                        </a:rPr>
                        <a:t>Resnet+LSTM</a:t>
                      </a:r>
                      <a:endParaRPr lang="en-IN" sz="2800" dirty="0">
                        <a:solidFill>
                          <a:schemeClr val="bg1"/>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800" dirty="0">
                          <a:solidFill>
                            <a:schemeClr val="bg1"/>
                          </a:solidFill>
                          <a:effectLst/>
                          <a:latin typeface="Times New Roman"/>
                          <a:ea typeface="Calibri"/>
                        </a:rPr>
                        <a:t>LSTM+VGG</a:t>
                      </a:r>
                      <a:endParaRPr lang="en-IN" sz="2800" dirty="0">
                        <a:solidFill>
                          <a:schemeClr val="bg1"/>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800" dirty="0" err="1">
                          <a:solidFill>
                            <a:schemeClr val="bg1"/>
                          </a:solidFill>
                          <a:effectLst/>
                          <a:latin typeface="Times New Roman"/>
                          <a:ea typeface="Calibri"/>
                        </a:rPr>
                        <a:t>Mobilenet+LSTM</a:t>
                      </a:r>
                      <a:endParaRPr lang="en-IN" sz="2800" dirty="0">
                        <a:solidFill>
                          <a:schemeClr val="bg1"/>
                        </a:solidFill>
                        <a:effectLst/>
                        <a:latin typeface="Times New Roman"/>
                        <a:ea typeface="Calibri"/>
                      </a:endParaRPr>
                    </a:p>
                  </a:txBody>
                  <a:tcPr marL="68580" marR="68580" marT="0" marB="0"/>
                </a:tc>
              </a:tr>
              <a:tr h="677320">
                <a:tc>
                  <a:txBody>
                    <a:bodyPr/>
                    <a:lstStyle/>
                    <a:p>
                      <a:pPr marL="0" marR="0" algn="ctr">
                        <a:lnSpc>
                          <a:spcPct val="115000"/>
                        </a:lnSpc>
                        <a:spcBef>
                          <a:spcPts val="0"/>
                        </a:spcBef>
                        <a:spcAft>
                          <a:spcPts val="0"/>
                        </a:spcAft>
                      </a:pPr>
                      <a:r>
                        <a:rPr lang="en-US" sz="2800" dirty="0">
                          <a:solidFill>
                            <a:srgbClr val="231F20"/>
                          </a:solidFill>
                          <a:effectLst/>
                          <a:latin typeface="Times New Roman"/>
                          <a:ea typeface="Calibri"/>
                        </a:rPr>
                        <a:t>98</a:t>
                      </a:r>
                      <a:endParaRPr lang="en-IN" sz="2800" dirty="0">
                        <a:solidFill>
                          <a:srgbClr val="231F20"/>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800" b="1" dirty="0">
                          <a:solidFill>
                            <a:srgbClr val="231F20"/>
                          </a:solidFill>
                          <a:effectLst/>
                          <a:latin typeface="Times New Roman"/>
                          <a:ea typeface="Calibri"/>
                        </a:rPr>
                        <a:t>89</a:t>
                      </a:r>
                      <a:endParaRPr lang="en-IN" sz="2800" b="1" dirty="0">
                        <a:solidFill>
                          <a:srgbClr val="231F20"/>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800" b="1" dirty="0">
                          <a:solidFill>
                            <a:srgbClr val="231F20"/>
                          </a:solidFill>
                          <a:effectLst/>
                          <a:latin typeface="Times New Roman"/>
                          <a:ea typeface="Calibri"/>
                        </a:rPr>
                        <a:t>95.83</a:t>
                      </a:r>
                      <a:endParaRPr lang="en-IN" sz="2800" b="1" dirty="0">
                        <a:solidFill>
                          <a:srgbClr val="231F20"/>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US" sz="2800" b="1" dirty="0">
                          <a:solidFill>
                            <a:srgbClr val="231F20"/>
                          </a:solidFill>
                          <a:effectLst/>
                          <a:latin typeface="Times New Roman"/>
                          <a:ea typeface="Calibri"/>
                        </a:rPr>
                        <a:t>95.46</a:t>
                      </a:r>
                      <a:endParaRPr lang="en-IN" sz="2800" b="1" dirty="0">
                        <a:solidFill>
                          <a:srgbClr val="231F20"/>
                        </a:solidFill>
                        <a:effectLst/>
                        <a:latin typeface="Times New Roman"/>
                        <a:ea typeface="Calibri"/>
                      </a:endParaRPr>
                    </a:p>
                  </a:txBody>
                  <a:tcPr marL="68580" marR="68580" marT="0" marB="0"/>
                </a:tc>
              </a:tr>
            </a:tbl>
          </a:graphicData>
        </a:graphic>
      </p:graphicFrame>
      <p:sp>
        <p:nvSpPr>
          <p:cNvPr id="15" name="object 2"/>
          <p:cNvSpPr txBox="1">
            <a:spLocks/>
          </p:cNvSpPr>
          <p:nvPr/>
        </p:nvSpPr>
        <p:spPr>
          <a:xfrm>
            <a:off x="-3104533" y="-15721"/>
            <a:ext cx="12851923" cy="1128835"/>
          </a:xfrm>
          <a:prstGeom prst="rect">
            <a:avLst/>
          </a:prstGeom>
        </p:spPr>
        <p:txBody>
          <a:bodyPr vert="horz" wrap="square" lIns="0" tIns="11430" rIns="0" bIns="0" rtlCol="0">
            <a:spAutoFit/>
          </a:bodyPr>
          <a:lstStyle>
            <a:lvl1pPr>
              <a:defRPr sz="8200" b="0" i="0">
                <a:solidFill>
                  <a:schemeClr val="tx1"/>
                </a:solidFill>
                <a:latin typeface="Arial Black"/>
                <a:ea typeface="+mj-ea"/>
                <a:cs typeface="Arial Black"/>
              </a:defRPr>
            </a:lvl1pPr>
          </a:lstStyle>
          <a:p>
            <a:pPr marL="4808220">
              <a:lnSpc>
                <a:spcPct val="150000"/>
              </a:lnSpc>
              <a:spcBef>
                <a:spcPts val="90"/>
              </a:spcBef>
            </a:pPr>
            <a:r>
              <a:rPr lang="en-US" sz="5400" spc="-300" dirty="0"/>
              <a:t>R</a:t>
            </a:r>
            <a:r>
              <a:rPr lang="en-US" sz="5400" spc="-300" dirty="0" smtClean="0"/>
              <a:t>esult</a:t>
            </a:r>
            <a:endParaRPr lang="en-IN" sz="5400" spc="-300" dirty="0"/>
          </a:p>
        </p:txBody>
      </p:sp>
      <p:sp>
        <p:nvSpPr>
          <p:cNvPr id="3" name="Rectangle 2"/>
          <p:cNvSpPr/>
          <p:nvPr/>
        </p:nvSpPr>
        <p:spPr>
          <a:xfrm>
            <a:off x="5410200" y="4958834"/>
            <a:ext cx="6553200" cy="523220"/>
          </a:xfrm>
          <a:prstGeom prst="rect">
            <a:avLst/>
          </a:prstGeom>
        </p:spPr>
        <p:txBody>
          <a:bodyPr wrap="square">
            <a:spAutoFit/>
          </a:bodyPr>
          <a:lstStyle/>
          <a:p>
            <a:pPr algn="ctr"/>
            <a:r>
              <a:rPr lang="en-US" sz="2800" b="1" dirty="0" smtClean="0">
                <a:latin typeface="Arial Black" panose="020B0A04020102020204" pitchFamily="34" charset="0"/>
              </a:rPr>
              <a:t>CROSS VALIDATION</a:t>
            </a:r>
          </a:p>
        </p:txBody>
      </p:sp>
    </p:spTree>
    <p:extLst>
      <p:ext uri="{BB962C8B-B14F-4D97-AF65-F5344CB8AC3E}">
        <p14:creationId xmlns:p14="http://schemas.microsoft.com/office/powerpoint/2010/main" val="2563153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254576"/>
            <a:ext cx="12851923" cy="934871"/>
          </a:xfrm>
          <a:prstGeom prst="rect">
            <a:avLst/>
          </a:prstGeom>
        </p:spPr>
        <p:txBody>
          <a:bodyPr vert="horz" wrap="square" lIns="0" tIns="11430" rIns="0" bIns="0" rtlCol="0">
            <a:spAutoFit/>
          </a:bodyPr>
          <a:lstStyle/>
          <a:p>
            <a:pPr marL="4093210" algn="l">
              <a:lnSpc>
                <a:spcPct val="100000"/>
              </a:lnSpc>
              <a:spcBef>
                <a:spcPts val="90"/>
              </a:spcBef>
            </a:pPr>
            <a:r>
              <a:rPr lang="en-US" sz="6000" spc="-150" dirty="0" smtClean="0"/>
              <a:t>Result Analysis</a:t>
            </a:r>
            <a:endParaRPr sz="6000" spc="-150" dirty="0"/>
          </a:p>
        </p:txBody>
      </p:sp>
      <p:sp>
        <p:nvSpPr>
          <p:cNvPr id="3" name="object 3"/>
          <p:cNvSpPr txBox="1">
            <a:spLocks noGrp="1"/>
          </p:cNvSpPr>
          <p:nvPr>
            <p:ph type="body" idx="1"/>
          </p:nvPr>
        </p:nvSpPr>
        <p:spPr>
          <a:xfrm>
            <a:off x="1828800" y="1790700"/>
            <a:ext cx="13030200" cy="6053580"/>
          </a:xfrm>
          <a:prstGeom prst="rect">
            <a:avLst/>
          </a:prstGeom>
        </p:spPr>
        <p:txBody>
          <a:bodyPr vert="horz" wrap="square" lIns="0" tIns="102235" rIns="0" bIns="0" rtlCol="0">
            <a:spAutoFit/>
          </a:bodyPr>
          <a:lstStyle/>
          <a:p>
            <a:r>
              <a:rPr lang="en-IN" sz="2400" b="1" dirty="0" smtClean="0"/>
              <a:t>Potato </a:t>
            </a:r>
            <a:r>
              <a:rPr lang="en-IN" sz="2400" b="1" dirty="0"/>
              <a:t>Leaf Dataset Results</a:t>
            </a:r>
            <a:r>
              <a:rPr lang="en-IN" sz="2400" dirty="0"/>
              <a:t>:</a:t>
            </a:r>
          </a:p>
          <a:p>
            <a:pPr lvl="0"/>
            <a:r>
              <a:rPr lang="en-IN" sz="2400" b="1" dirty="0"/>
              <a:t>EfficientNetB3 + LSTM</a:t>
            </a:r>
            <a:r>
              <a:rPr lang="en-IN" sz="2400" dirty="0"/>
              <a:t> achieved the highest accuracy: 96.51% with a low loss of </a:t>
            </a:r>
            <a:r>
              <a:rPr lang="en-IN" sz="2400" dirty="0" smtClean="0"/>
              <a:t>0.056.</a:t>
            </a:r>
            <a:endParaRPr lang="en-IN" sz="2400" dirty="0"/>
          </a:p>
          <a:p>
            <a:pPr lvl="0"/>
            <a:r>
              <a:rPr lang="en-IN" sz="2400" dirty="0"/>
              <a:t>Other models like MobileNetV2 + LSTM and VGG16 + LSTM also showed strong performance but slightly lower accuracy.</a:t>
            </a:r>
          </a:p>
          <a:p>
            <a:endParaRPr lang="en-IN" sz="2400" dirty="0"/>
          </a:p>
          <a:p>
            <a:r>
              <a:rPr lang="en-IN" sz="2400" b="1" dirty="0" smtClean="0"/>
              <a:t>Cross-Validation </a:t>
            </a:r>
            <a:r>
              <a:rPr lang="en-IN" sz="2400" b="1" dirty="0"/>
              <a:t>Results</a:t>
            </a:r>
            <a:r>
              <a:rPr lang="en-IN" sz="2400" dirty="0"/>
              <a:t>:</a:t>
            </a:r>
          </a:p>
          <a:p>
            <a:pPr lvl="0"/>
            <a:r>
              <a:rPr lang="en-IN" sz="2400" dirty="0"/>
              <a:t>On Apple Leaf Dataset, achieved 84.78% accuracy — showing decent generalization to new crops.</a:t>
            </a:r>
          </a:p>
          <a:p>
            <a:pPr lvl="0"/>
            <a:r>
              <a:rPr lang="en-IN" sz="2400" dirty="0"/>
              <a:t>On Bell Pepper Leaf Dataset, achieved 98.00% accuracy — demonstrating excellent transferability.</a:t>
            </a:r>
          </a:p>
          <a:p>
            <a:endParaRPr lang="en-IN" sz="2400" dirty="0"/>
          </a:p>
          <a:p>
            <a:r>
              <a:rPr lang="en-IN" sz="2400" b="1" dirty="0" smtClean="0"/>
              <a:t>Key </a:t>
            </a:r>
            <a:r>
              <a:rPr lang="en-IN" sz="2400" b="1" dirty="0"/>
              <a:t>Observations</a:t>
            </a:r>
            <a:r>
              <a:rPr lang="en-IN" sz="2400" dirty="0"/>
              <a:t>:</a:t>
            </a:r>
          </a:p>
          <a:p>
            <a:pPr lvl="0"/>
            <a:r>
              <a:rPr lang="en-US" sz="2400" dirty="0" smtClean="0"/>
              <a:t>Efficient net was the best performing model.</a:t>
            </a:r>
            <a:endParaRPr lang="en-IN" sz="2400" dirty="0" smtClean="0"/>
          </a:p>
          <a:p>
            <a:pPr lvl="0"/>
            <a:r>
              <a:rPr lang="en-IN" sz="2400" dirty="0" smtClean="0"/>
              <a:t>Data </a:t>
            </a:r>
            <a:r>
              <a:rPr lang="en-IN" sz="2400" dirty="0"/>
              <a:t>augmentation and class weighting helped reduce overfitting and handle class imbalance.</a:t>
            </a:r>
          </a:p>
          <a:p>
            <a:pPr lvl="0"/>
            <a:r>
              <a:rPr lang="en-IN" sz="2400" dirty="0"/>
              <a:t>Transfer learning boosted early convergence and improved feature learning.</a:t>
            </a:r>
          </a:p>
          <a:p>
            <a:pPr algn="ctr">
              <a:lnSpc>
                <a:spcPct val="100000"/>
              </a:lnSpc>
              <a:spcBef>
                <a:spcPts val="805"/>
              </a:spcBef>
            </a:pPr>
            <a:endParaRPr sz="2000" spc="40" dirty="0"/>
          </a:p>
        </p:txBody>
      </p:sp>
      <p:sp>
        <p:nvSpPr>
          <p:cNvPr id="4" name="object 4"/>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5" name="object 5"/>
          <p:cNvGrpSpPr/>
          <p:nvPr/>
        </p:nvGrpSpPr>
        <p:grpSpPr>
          <a:xfrm>
            <a:off x="0" y="9718118"/>
            <a:ext cx="18288000" cy="568960"/>
            <a:chOff x="0" y="9718118"/>
            <a:chExt cx="18288000" cy="568960"/>
          </a:xfrm>
        </p:grpSpPr>
        <p:sp>
          <p:nvSpPr>
            <p:cNvPr id="6" name="object 6"/>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7" name="object 7"/>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8" name="object 8"/>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000000"/>
          </a:solidFill>
        </p:spPr>
        <p:txBody>
          <a:bodyPr wrap="square" lIns="0" tIns="0" rIns="0" bIns="0" rtlCol="0"/>
          <a:lstStyle/>
          <a:p>
            <a:endParaRPr/>
          </a:p>
        </p:txBody>
      </p:sp>
      <p:sp>
        <p:nvSpPr>
          <p:cNvPr id="9" name="object 9"/>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0" name="object 10"/>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3" name="object 3"/>
          <p:cNvGrpSpPr/>
          <p:nvPr/>
        </p:nvGrpSpPr>
        <p:grpSpPr>
          <a:xfrm>
            <a:off x="0" y="9718118"/>
            <a:ext cx="18288000" cy="568960"/>
            <a:chOff x="0" y="9718118"/>
            <a:chExt cx="18288000" cy="568960"/>
          </a:xfrm>
        </p:grpSpPr>
        <p:sp>
          <p:nvSpPr>
            <p:cNvPr id="4" name="object 4"/>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5" name="object 5"/>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6" name="object 6"/>
          <p:cNvSpPr txBox="1">
            <a:spLocks noGrp="1"/>
          </p:cNvSpPr>
          <p:nvPr>
            <p:ph type="title"/>
          </p:nvPr>
        </p:nvSpPr>
        <p:spPr>
          <a:xfrm>
            <a:off x="2133600" y="303146"/>
            <a:ext cx="4949975" cy="1273426"/>
          </a:xfrm>
          <a:prstGeom prst="rect">
            <a:avLst/>
          </a:prstGeom>
        </p:spPr>
        <p:txBody>
          <a:bodyPr vert="horz" wrap="square" lIns="0" tIns="11430" rIns="0" bIns="0" rtlCol="0">
            <a:spAutoFit/>
          </a:bodyPr>
          <a:lstStyle/>
          <a:p>
            <a:pPr marL="12700">
              <a:lnSpc>
                <a:spcPct val="100000"/>
              </a:lnSpc>
              <a:spcBef>
                <a:spcPts val="90"/>
              </a:spcBef>
            </a:pPr>
            <a:r>
              <a:rPr lang="en-GB" b="1" dirty="0"/>
              <a:t>Outline</a:t>
            </a:r>
            <a:endParaRPr spc="-1345" dirty="0"/>
          </a:p>
        </p:txBody>
      </p:sp>
      <p:sp>
        <p:nvSpPr>
          <p:cNvPr id="7" name="object 7"/>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494848"/>
          </a:solidFill>
        </p:spPr>
        <p:txBody>
          <a:bodyPr wrap="square" lIns="0" tIns="0" rIns="0" bIns="0" rtlCol="0"/>
          <a:lstStyle/>
          <a:p>
            <a:endParaRPr/>
          </a:p>
        </p:txBody>
      </p:sp>
      <p:sp>
        <p:nvSpPr>
          <p:cNvPr id="8" name="object 8"/>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9" name="object 9"/>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11" name="Rectangle 10"/>
          <p:cNvSpPr/>
          <p:nvPr/>
        </p:nvSpPr>
        <p:spPr>
          <a:xfrm>
            <a:off x="1594512" y="1499305"/>
            <a:ext cx="15240000" cy="7786747"/>
          </a:xfrm>
          <a:prstGeom prst="rect">
            <a:avLst/>
          </a:prstGeom>
        </p:spPr>
        <p:txBody>
          <a:bodyPr wrap="square">
            <a:spAutoFit/>
          </a:bodyPr>
          <a:lstStyle/>
          <a:p>
            <a:r>
              <a:rPr lang="en-GB" sz="2800" b="1" dirty="0" smtClean="0"/>
              <a:t>Objective</a:t>
            </a:r>
            <a:r>
              <a:rPr lang="en-GB" sz="2800" dirty="0" smtClean="0"/>
              <a:t>: </a:t>
            </a:r>
            <a:r>
              <a:rPr lang="en-GB" sz="2400" dirty="0" smtClean="0"/>
              <a:t>Develop a </a:t>
            </a:r>
            <a:r>
              <a:rPr lang="en-GB" sz="2400" b="1" dirty="0" smtClean="0"/>
              <a:t>deep learning-based plant disease classification system</a:t>
            </a:r>
            <a:r>
              <a:rPr lang="en-GB" sz="2400" dirty="0" smtClean="0"/>
              <a:t> targeting </a:t>
            </a:r>
            <a:r>
              <a:rPr lang="en-GB" sz="2400" b="1" dirty="0" smtClean="0"/>
              <a:t>potato</a:t>
            </a:r>
            <a:r>
              <a:rPr lang="en-GB" sz="2400" dirty="0" smtClean="0"/>
              <a:t>, </a:t>
            </a:r>
            <a:r>
              <a:rPr lang="en-GB" sz="2400" b="1" dirty="0" smtClean="0"/>
              <a:t>bell pepper</a:t>
            </a:r>
            <a:r>
              <a:rPr lang="en-GB" sz="2400" dirty="0" smtClean="0"/>
              <a:t>, and </a:t>
            </a:r>
            <a:r>
              <a:rPr lang="en-GB" sz="2400" b="1" dirty="0" smtClean="0"/>
              <a:t>apple</a:t>
            </a:r>
            <a:r>
              <a:rPr lang="en-GB" sz="2400" dirty="0" smtClean="0"/>
              <a:t> crops using leaf images.</a:t>
            </a:r>
          </a:p>
          <a:p>
            <a:endParaRPr lang="en-GB" sz="2400" dirty="0" smtClean="0"/>
          </a:p>
          <a:p>
            <a:r>
              <a:rPr lang="en-GB" sz="2800" b="1" dirty="0" smtClean="0"/>
              <a:t>Challenges Faced</a:t>
            </a:r>
            <a:r>
              <a:rPr lang="en-GB" sz="2800" dirty="0" smtClean="0"/>
              <a:t>:</a:t>
            </a:r>
          </a:p>
          <a:p>
            <a:pPr marL="342900" lvl="1" indent="-342900">
              <a:buFont typeface="Arial" panose="020B0604020202020204" pitchFamily="34" charset="0"/>
              <a:buChar char="•"/>
            </a:pPr>
            <a:r>
              <a:rPr lang="en-GB" sz="2400" i="1" dirty="0" smtClean="0"/>
              <a:t>Class imbalance</a:t>
            </a:r>
            <a:r>
              <a:rPr lang="en-GB" sz="2400" dirty="0" smtClean="0"/>
              <a:t> (e.g., fewer healthy leaf samples)</a:t>
            </a:r>
          </a:p>
          <a:p>
            <a:pPr marL="342900" lvl="1" indent="-342900">
              <a:buFont typeface="Arial" panose="020B0604020202020204" pitchFamily="34" charset="0"/>
              <a:buChar char="•"/>
            </a:pPr>
            <a:r>
              <a:rPr lang="en-GB" sz="2400" i="1" dirty="0" smtClean="0"/>
              <a:t>Limited dataset size</a:t>
            </a:r>
            <a:endParaRPr lang="en-GB" sz="2400" dirty="0" smtClean="0"/>
          </a:p>
          <a:p>
            <a:pPr marL="342900" lvl="1" indent="-342900">
              <a:buFont typeface="Arial" panose="020B0604020202020204" pitchFamily="34" charset="0"/>
              <a:buChar char="•"/>
            </a:pPr>
            <a:r>
              <a:rPr lang="en-GB" sz="2400" i="1" dirty="0" smtClean="0"/>
              <a:t>Generalization across plant species</a:t>
            </a:r>
          </a:p>
          <a:p>
            <a:pPr lvl="1"/>
            <a:endParaRPr lang="en-GB" sz="2400" dirty="0" smtClean="0"/>
          </a:p>
          <a:p>
            <a:r>
              <a:rPr lang="en-GB" sz="2800" b="1" dirty="0" smtClean="0"/>
              <a:t>Datasets Used</a:t>
            </a:r>
            <a:r>
              <a:rPr lang="en-GB" sz="2800" dirty="0" smtClean="0"/>
              <a:t>:</a:t>
            </a:r>
          </a:p>
          <a:p>
            <a:pPr marL="342900" lvl="1" indent="-342900">
              <a:buFont typeface="Arial" panose="020B0604020202020204" pitchFamily="34" charset="0"/>
              <a:buChar char="•"/>
            </a:pPr>
            <a:r>
              <a:rPr lang="en-GB" sz="2400" b="1" dirty="0" smtClean="0"/>
              <a:t>Potato</a:t>
            </a:r>
            <a:r>
              <a:rPr lang="en-GB" sz="2400" dirty="0" smtClean="0"/>
              <a:t>: 2,152 images (Early Blight, Late Blight, Healthy)</a:t>
            </a:r>
          </a:p>
          <a:p>
            <a:pPr marL="342900" lvl="1" indent="-342900">
              <a:buFont typeface="Arial" panose="020B0604020202020204" pitchFamily="34" charset="0"/>
              <a:buChar char="•"/>
            </a:pPr>
            <a:r>
              <a:rPr lang="en-GB" sz="2400" b="1" dirty="0" smtClean="0"/>
              <a:t>Bell Pepper</a:t>
            </a:r>
            <a:r>
              <a:rPr lang="en-GB" sz="2400" dirty="0" smtClean="0"/>
              <a:t>: 2,475 images (Bacterial Leaf Disease &amp; Healthy)</a:t>
            </a:r>
          </a:p>
          <a:p>
            <a:pPr marL="342900" lvl="1" indent="-342900">
              <a:buFont typeface="Arial" panose="020B0604020202020204" pitchFamily="34" charset="0"/>
              <a:buChar char="•"/>
            </a:pPr>
            <a:r>
              <a:rPr lang="en-GB" sz="2400" b="1" dirty="0" smtClean="0"/>
              <a:t>Apple</a:t>
            </a:r>
            <a:r>
              <a:rPr lang="en-GB" sz="2400" dirty="0" smtClean="0"/>
              <a:t>: ~300 images (Scab, Rust &amp; Healthy)</a:t>
            </a:r>
          </a:p>
          <a:p>
            <a:pPr marL="342900" lvl="1" indent="-342900">
              <a:buFont typeface="Arial" panose="020B0604020202020204" pitchFamily="34" charset="0"/>
              <a:buChar char="•"/>
            </a:pPr>
            <a:endParaRPr lang="en-GB" sz="2400" dirty="0" smtClean="0"/>
          </a:p>
          <a:p>
            <a:r>
              <a:rPr lang="en-GB" sz="2800" b="1" dirty="0" smtClean="0"/>
              <a:t>Approach</a:t>
            </a:r>
            <a:r>
              <a:rPr lang="en-GB" sz="2800" dirty="0" smtClean="0"/>
              <a:t>:</a:t>
            </a:r>
          </a:p>
          <a:p>
            <a:pPr marL="342900" lvl="1" indent="-342900">
              <a:buFont typeface="Arial" panose="020B0604020202020204" pitchFamily="34" charset="0"/>
              <a:buChar char="•"/>
            </a:pPr>
            <a:r>
              <a:rPr lang="en-GB" sz="2400" b="1" dirty="0" smtClean="0"/>
              <a:t>Image augmentation</a:t>
            </a:r>
            <a:r>
              <a:rPr lang="en-GB" sz="2400" dirty="0" smtClean="0"/>
              <a:t> to enhance dataset variability</a:t>
            </a:r>
          </a:p>
          <a:p>
            <a:pPr marL="342900" lvl="1" indent="-342900">
              <a:buFont typeface="Arial" panose="020B0604020202020204" pitchFamily="34" charset="0"/>
              <a:buChar char="•"/>
            </a:pPr>
            <a:r>
              <a:rPr lang="en-GB" sz="2400" b="1" dirty="0" smtClean="0"/>
              <a:t>Transfer learning</a:t>
            </a:r>
            <a:r>
              <a:rPr lang="en-GB" sz="2400" dirty="0" smtClean="0"/>
              <a:t> with pre-trained CNNs</a:t>
            </a:r>
          </a:p>
          <a:p>
            <a:pPr marL="342900" lvl="1" indent="-342900">
              <a:buFont typeface="Arial" panose="020B0604020202020204" pitchFamily="34" charset="0"/>
              <a:buChar char="•"/>
            </a:pPr>
            <a:r>
              <a:rPr lang="en-GB" sz="2400" b="1" dirty="0" smtClean="0"/>
              <a:t>Class weights</a:t>
            </a:r>
            <a:r>
              <a:rPr lang="en-GB" sz="2400" dirty="0" smtClean="0"/>
              <a:t> to handle data imbalance</a:t>
            </a:r>
          </a:p>
          <a:p>
            <a:pPr marL="342900" lvl="1" indent="-342900">
              <a:buFont typeface="Arial" panose="020B0604020202020204" pitchFamily="34" charset="0"/>
              <a:buChar char="•"/>
            </a:pPr>
            <a:r>
              <a:rPr lang="en-GB" sz="2400" b="1" dirty="0" smtClean="0"/>
              <a:t>Cross-validation</a:t>
            </a:r>
            <a:r>
              <a:rPr lang="en-GB" sz="2400" dirty="0" smtClean="0"/>
              <a:t> across crops to test model robustness</a:t>
            </a:r>
          </a:p>
          <a:p>
            <a:pPr lvl="1"/>
            <a:endParaRPr lang="en-GB" sz="2400" dirty="0" smtClean="0"/>
          </a:p>
          <a:p>
            <a:r>
              <a:rPr lang="en-GB" sz="2800" b="1" dirty="0" smtClean="0"/>
              <a:t>Outcome</a:t>
            </a:r>
            <a:r>
              <a:rPr lang="en-GB" sz="2800" dirty="0" smtClean="0"/>
              <a:t>: </a:t>
            </a:r>
            <a:r>
              <a:rPr lang="en-GB" sz="2400" dirty="0" smtClean="0"/>
              <a:t>A </a:t>
            </a:r>
            <a:r>
              <a:rPr lang="en-GB" sz="2400" b="1" dirty="0" smtClean="0"/>
              <a:t>robust, generalizable</a:t>
            </a:r>
            <a:r>
              <a:rPr lang="en-GB" sz="2400" dirty="0" smtClean="0"/>
              <a:t> model for plant disease detection, aiding precision agriculture.</a:t>
            </a:r>
            <a:endParaRPr lang="en-GB"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1104900"/>
            <a:ext cx="12851923" cy="842538"/>
          </a:xfrm>
          <a:prstGeom prst="rect">
            <a:avLst/>
          </a:prstGeom>
        </p:spPr>
        <p:txBody>
          <a:bodyPr vert="horz" wrap="square" lIns="0" tIns="11430" rIns="0" bIns="0" rtlCol="0">
            <a:spAutoFit/>
          </a:bodyPr>
          <a:lstStyle/>
          <a:p>
            <a:pPr marL="4093210" algn="l">
              <a:lnSpc>
                <a:spcPct val="100000"/>
              </a:lnSpc>
              <a:spcBef>
                <a:spcPts val="90"/>
              </a:spcBef>
            </a:pPr>
            <a:r>
              <a:rPr lang="en-US" sz="5400" dirty="0" smtClean="0"/>
              <a:t>Validation Graph</a:t>
            </a:r>
            <a:endParaRPr sz="5400" dirty="0"/>
          </a:p>
        </p:txBody>
      </p:sp>
      <p:sp>
        <p:nvSpPr>
          <p:cNvPr id="4" name="object 4"/>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5" name="object 5"/>
          <p:cNvGrpSpPr/>
          <p:nvPr/>
        </p:nvGrpSpPr>
        <p:grpSpPr>
          <a:xfrm>
            <a:off x="0" y="9718118"/>
            <a:ext cx="18288000" cy="568960"/>
            <a:chOff x="0" y="9718118"/>
            <a:chExt cx="18288000" cy="568960"/>
          </a:xfrm>
        </p:grpSpPr>
        <p:sp>
          <p:nvSpPr>
            <p:cNvPr id="6" name="object 6"/>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7" name="object 7"/>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8" name="object 8"/>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000000"/>
          </a:solidFill>
        </p:spPr>
        <p:txBody>
          <a:bodyPr wrap="square" lIns="0" tIns="0" rIns="0" bIns="0" rtlCol="0"/>
          <a:lstStyle/>
          <a:p>
            <a:endParaRPr/>
          </a:p>
        </p:txBody>
      </p:sp>
      <p:sp>
        <p:nvSpPr>
          <p:cNvPr id="9" name="object 9"/>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0" name="object 10"/>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2" y="2476501"/>
            <a:ext cx="5638800" cy="6286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4762" y="2324100"/>
            <a:ext cx="6243638" cy="610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2324100"/>
            <a:ext cx="5643562" cy="589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49312"/>
            <a:ext cx="12851923" cy="1119537"/>
          </a:xfrm>
          <a:prstGeom prst="rect">
            <a:avLst/>
          </a:prstGeom>
        </p:spPr>
        <p:txBody>
          <a:bodyPr vert="horz" wrap="square" lIns="0" tIns="11430" rIns="0" bIns="0" rtlCol="0">
            <a:spAutoFit/>
          </a:bodyPr>
          <a:lstStyle/>
          <a:p>
            <a:pPr marL="2981325">
              <a:lnSpc>
                <a:spcPct val="100000"/>
              </a:lnSpc>
              <a:spcBef>
                <a:spcPts val="90"/>
              </a:spcBef>
            </a:pPr>
            <a:r>
              <a:rPr lang="en-GB" sz="7200" spc="-300" dirty="0"/>
              <a:t>C</a:t>
            </a:r>
            <a:r>
              <a:rPr lang="en-GB" sz="7200" spc="-300" dirty="0" smtClean="0"/>
              <a:t>onclusion</a:t>
            </a:r>
            <a:endParaRPr lang="en-GB" sz="7200" spc="-300" dirty="0"/>
          </a:p>
        </p:txBody>
      </p:sp>
      <p:sp>
        <p:nvSpPr>
          <p:cNvPr id="6"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7" name="object 7"/>
          <p:cNvGrpSpPr/>
          <p:nvPr/>
        </p:nvGrpSpPr>
        <p:grpSpPr>
          <a:xfrm>
            <a:off x="0" y="9718118"/>
            <a:ext cx="18288000" cy="568960"/>
            <a:chOff x="0" y="9718118"/>
            <a:chExt cx="18288000" cy="568960"/>
          </a:xfrm>
        </p:grpSpPr>
        <p:sp>
          <p:nvSpPr>
            <p:cNvPr id="8" name="object 8"/>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9" name="object 9"/>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10" name="object 10"/>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000000"/>
          </a:solidFill>
        </p:spPr>
        <p:txBody>
          <a:bodyPr wrap="square" lIns="0" tIns="0" rIns="0" bIns="0" rtlCol="0"/>
          <a:lstStyle/>
          <a:p>
            <a:endParaRPr/>
          </a:p>
        </p:txBody>
      </p:sp>
      <p:sp>
        <p:nvSpPr>
          <p:cNvPr id="11"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2"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13" name="Rectangle 12"/>
          <p:cNvSpPr/>
          <p:nvPr/>
        </p:nvSpPr>
        <p:spPr>
          <a:xfrm>
            <a:off x="1828800" y="1737925"/>
            <a:ext cx="13484768" cy="5693866"/>
          </a:xfrm>
          <a:prstGeom prst="rect">
            <a:avLst/>
          </a:prstGeom>
        </p:spPr>
        <p:txBody>
          <a:bodyPr wrap="square">
            <a:spAutoFit/>
          </a:bodyPr>
          <a:lstStyle/>
          <a:p>
            <a:r>
              <a:rPr lang="en-US" sz="2800" dirty="0" smtClean="0"/>
              <a:t>•    Successfully developed a potato leaf disease detection system using CNN-LSTM hybrid models.</a:t>
            </a:r>
            <a:br>
              <a:rPr lang="en-US" sz="2800" dirty="0" smtClean="0"/>
            </a:br>
            <a:r>
              <a:rPr lang="en-US" sz="2800" dirty="0" smtClean="0"/>
              <a:t>•    Data augmentation and class balancing techniques helped improve model robustness and performance.</a:t>
            </a:r>
            <a:br>
              <a:rPr lang="en-US" sz="2800" dirty="0" smtClean="0"/>
            </a:br>
            <a:r>
              <a:rPr lang="en-US" sz="2800" dirty="0" smtClean="0"/>
              <a:t>•   Transfer learning from ImageNet significantly boosted feature extraction and  classification accuracy.</a:t>
            </a:r>
          </a:p>
          <a:p>
            <a:pPr marL="457200" indent="-457200">
              <a:buFont typeface="Arial" panose="020B0604020202020204" pitchFamily="34" charset="0"/>
              <a:buChar char="•"/>
            </a:pPr>
            <a:r>
              <a:rPr lang="en-US" sz="2800" dirty="0" smtClean="0"/>
              <a:t>Employed Adam optimizer for efficient training and faster convergence.</a:t>
            </a:r>
            <a:endParaRPr lang="en-US" sz="2800" dirty="0"/>
          </a:p>
          <a:p>
            <a:pPr marL="457200" indent="-457200">
              <a:buFont typeface="Arial" panose="020B0604020202020204" pitchFamily="34" charset="0"/>
              <a:buChar char="•"/>
            </a:pPr>
            <a:r>
              <a:rPr lang="en-US" sz="2800" dirty="0" smtClean="0"/>
              <a:t>Achieved 96.51% accuracy on the potato leaf dataset and strong generalization to apple and bell pepper datasets.</a:t>
            </a:r>
            <a:endParaRPr lang="en-US" sz="2800" dirty="0"/>
          </a:p>
          <a:p>
            <a:pPr marL="457200" indent="-457200">
              <a:buFont typeface="Arial" panose="020B0604020202020204" pitchFamily="34" charset="0"/>
              <a:buChar char="•"/>
            </a:pPr>
            <a:r>
              <a:rPr lang="en-US" sz="2800" dirty="0" smtClean="0"/>
              <a:t>The model shows great potential for real-world agricultural applications, supporting early disease detection and crop protection.</a:t>
            </a:r>
            <a:endParaRPr lang="en-US" sz="2800" dirty="0"/>
          </a:p>
          <a:p>
            <a:pPr marL="457200" indent="-457200">
              <a:buFont typeface="Arial" panose="020B0604020202020204" pitchFamily="34" charset="0"/>
              <a:buChar char="•"/>
            </a:pPr>
            <a:r>
              <a:rPr lang="en-US" sz="2800" dirty="0" smtClean="0"/>
              <a:t>This work lays a solid foundation for future improvements like mobile deployment and expansion to other crop diseases.</a:t>
            </a:r>
            <a:endParaRPr lang="en-IN"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14845"/>
            <a:ext cx="16002000" cy="1273426"/>
          </a:xfrm>
          <a:prstGeom prst="rect">
            <a:avLst/>
          </a:prstGeom>
        </p:spPr>
        <p:txBody>
          <a:bodyPr vert="horz" wrap="square" lIns="0" tIns="11430" rIns="0" bIns="0" rtlCol="0">
            <a:spAutoFit/>
          </a:bodyPr>
          <a:lstStyle/>
          <a:p>
            <a:pPr marL="2981325">
              <a:lnSpc>
                <a:spcPct val="100000"/>
              </a:lnSpc>
              <a:spcBef>
                <a:spcPts val="90"/>
              </a:spcBef>
            </a:pPr>
            <a:r>
              <a:rPr lang="en-GB" dirty="0"/>
              <a:t> </a:t>
            </a:r>
            <a:r>
              <a:rPr lang="en-GB" sz="4400" dirty="0"/>
              <a:t>Contribution of individual Team members</a:t>
            </a:r>
            <a:endParaRPr sz="4400" spc="-780" dirty="0"/>
          </a:p>
        </p:txBody>
      </p:sp>
      <p:sp>
        <p:nvSpPr>
          <p:cNvPr id="6"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7" name="object 7"/>
          <p:cNvGrpSpPr/>
          <p:nvPr/>
        </p:nvGrpSpPr>
        <p:grpSpPr>
          <a:xfrm>
            <a:off x="0" y="9718118"/>
            <a:ext cx="18288000" cy="568960"/>
            <a:chOff x="0" y="9718118"/>
            <a:chExt cx="18288000" cy="568960"/>
          </a:xfrm>
        </p:grpSpPr>
        <p:sp>
          <p:nvSpPr>
            <p:cNvPr id="8" name="object 8"/>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9" name="object 9"/>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10" name="object 10"/>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000000"/>
          </a:solidFill>
        </p:spPr>
        <p:txBody>
          <a:bodyPr wrap="square" lIns="0" tIns="0" rIns="0" bIns="0" rtlCol="0"/>
          <a:lstStyle/>
          <a:p>
            <a:endParaRPr/>
          </a:p>
        </p:txBody>
      </p:sp>
      <p:sp>
        <p:nvSpPr>
          <p:cNvPr id="11"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2"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13" name="Rectangle 12"/>
          <p:cNvSpPr/>
          <p:nvPr/>
        </p:nvSpPr>
        <p:spPr>
          <a:xfrm>
            <a:off x="2286000" y="1769211"/>
            <a:ext cx="13411200" cy="6986528"/>
          </a:xfrm>
          <a:prstGeom prst="rect">
            <a:avLst/>
          </a:prstGeom>
        </p:spPr>
        <p:txBody>
          <a:bodyPr wrap="square">
            <a:spAutoFit/>
          </a:bodyPr>
          <a:lstStyle/>
          <a:p>
            <a:r>
              <a:rPr lang="en-US" sz="2800" b="1" dirty="0" smtClean="0"/>
              <a:t>Sristi</a:t>
            </a:r>
            <a:r>
              <a:rPr lang="en-US" sz="2800" dirty="0" smtClean="0"/>
              <a:t>:</a:t>
            </a:r>
          </a:p>
          <a:p>
            <a:r>
              <a:rPr lang="en-US" sz="2800" dirty="0" smtClean="0"/>
              <a:t>Developed and implemented efficient LSTM models (</a:t>
            </a:r>
            <a:r>
              <a:rPr lang="en-US" sz="2800" dirty="0" err="1" smtClean="0"/>
              <a:t>EfficientNet+LSTM</a:t>
            </a:r>
            <a:r>
              <a:rPr lang="en-US" sz="2800" dirty="0" smtClean="0"/>
              <a:t> and VGG+LSTM).</a:t>
            </a:r>
          </a:p>
          <a:p>
            <a:r>
              <a:rPr lang="en-US" sz="2800" dirty="0" smtClean="0"/>
              <a:t>Led the cross-validation process for the Apple dataset, ensuring model robustness and performance evaluation.</a:t>
            </a:r>
          </a:p>
          <a:p>
            <a:r>
              <a:rPr lang="en-US" sz="2800" dirty="0" smtClean="0"/>
              <a:t>Contributed to the data collection process, working collaboratively with the team to compile and preprocess relevant datasets.</a:t>
            </a:r>
          </a:p>
          <a:p>
            <a:endParaRPr lang="en-US" sz="2800" dirty="0" smtClean="0"/>
          </a:p>
          <a:p>
            <a:r>
              <a:rPr lang="en-US" sz="2800" b="1" dirty="0" err="1" smtClean="0"/>
              <a:t>Hema</a:t>
            </a:r>
            <a:r>
              <a:rPr lang="en-US" sz="2800" dirty="0" smtClean="0"/>
              <a:t>:</a:t>
            </a:r>
          </a:p>
          <a:p>
            <a:r>
              <a:rPr lang="en-US" sz="2800" dirty="0" smtClean="0"/>
              <a:t>Designed and built </a:t>
            </a:r>
            <a:r>
              <a:rPr lang="en-US" sz="2800" dirty="0" err="1" smtClean="0"/>
              <a:t>ResNet+LSTM</a:t>
            </a:r>
            <a:r>
              <a:rPr lang="en-US" sz="2800" dirty="0" smtClean="0"/>
              <a:t> and </a:t>
            </a:r>
            <a:r>
              <a:rPr lang="en-US" sz="2800" dirty="0" err="1" smtClean="0"/>
              <a:t>MobileNet+LSTM</a:t>
            </a:r>
            <a:r>
              <a:rPr lang="en-US" sz="2800" dirty="0" smtClean="0"/>
              <a:t> models for enhanced feature extraction and time series forecasting.</a:t>
            </a:r>
          </a:p>
          <a:p>
            <a:r>
              <a:rPr lang="en-US" sz="2800" dirty="0" smtClean="0"/>
              <a:t>Managed cross-validation and model performance analysis for the Bell Pepper dataset, contributing to model evaluation and fine-tuning.</a:t>
            </a:r>
          </a:p>
          <a:p>
            <a:r>
              <a:rPr lang="en-US" sz="2800" dirty="0" smtClean="0"/>
              <a:t>Actively participated in dataset collection and preprocessing to ensure data quality and consistency.</a:t>
            </a:r>
          </a:p>
          <a:p>
            <a:endParaRPr lang="en-IN" sz="2800" dirty="0"/>
          </a:p>
        </p:txBody>
      </p:sp>
    </p:spTree>
    <p:extLst>
      <p:ext uri="{BB962C8B-B14F-4D97-AF65-F5344CB8AC3E}">
        <p14:creationId xmlns:p14="http://schemas.microsoft.com/office/powerpoint/2010/main" val="3907117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92913"/>
            <a:ext cx="16002000" cy="1488869"/>
          </a:xfrm>
          <a:prstGeom prst="rect">
            <a:avLst/>
          </a:prstGeom>
        </p:spPr>
        <p:txBody>
          <a:bodyPr vert="horz" wrap="square" lIns="0" tIns="11430" rIns="0" bIns="0" rtlCol="0">
            <a:spAutoFit/>
          </a:bodyPr>
          <a:lstStyle/>
          <a:p>
            <a:pPr marL="2981325">
              <a:lnSpc>
                <a:spcPct val="100000"/>
              </a:lnSpc>
              <a:spcBef>
                <a:spcPts val="90"/>
              </a:spcBef>
            </a:pPr>
            <a:r>
              <a:rPr lang="en-GB" sz="4800" dirty="0" smtClean="0"/>
              <a:t>Impact </a:t>
            </a:r>
            <a:r>
              <a:rPr lang="en-GB" sz="4800" dirty="0"/>
              <a:t>of the project on society and environment</a:t>
            </a:r>
            <a:endParaRPr sz="4800" spc="-780" dirty="0"/>
          </a:p>
        </p:txBody>
      </p:sp>
      <p:sp>
        <p:nvSpPr>
          <p:cNvPr id="6"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7" name="object 7"/>
          <p:cNvGrpSpPr/>
          <p:nvPr/>
        </p:nvGrpSpPr>
        <p:grpSpPr>
          <a:xfrm>
            <a:off x="0" y="9718118"/>
            <a:ext cx="18288000" cy="568960"/>
            <a:chOff x="0" y="9718118"/>
            <a:chExt cx="18288000" cy="568960"/>
          </a:xfrm>
        </p:grpSpPr>
        <p:sp>
          <p:nvSpPr>
            <p:cNvPr id="8" name="object 8"/>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9" name="object 9"/>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10" name="object 10"/>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000000"/>
          </a:solidFill>
        </p:spPr>
        <p:txBody>
          <a:bodyPr wrap="square" lIns="0" tIns="0" rIns="0" bIns="0" rtlCol="0"/>
          <a:lstStyle/>
          <a:p>
            <a:endParaRPr/>
          </a:p>
        </p:txBody>
      </p:sp>
      <p:sp>
        <p:nvSpPr>
          <p:cNvPr id="11"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2"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5" name="Rectangle 4"/>
          <p:cNvSpPr/>
          <p:nvPr/>
        </p:nvSpPr>
        <p:spPr>
          <a:xfrm>
            <a:off x="2552700" y="2608315"/>
            <a:ext cx="12598400" cy="4832092"/>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Enhances crop yield and quality</a:t>
            </a:r>
            <a:r>
              <a:rPr kumimoji="0" lang="en-US" altLang="en-US" sz="2800" b="0" i="0" u="none" strike="noStrike" cap="none" normalizeH="0" baseline="0" dirty="0" smtClean="0">
                <a:ln>
                  <a:noFill/>
                </a:ln>
                <a:solidFill>
                  <a:schemeClr val="tx1"/>
                </a:solidFill>
                <a:effectLst/>
                <a:latin typeface="Arial" panose="020B0604020202020204" pitchFamily="34" charset="0"/>
              </a:rPr>
              <a:t> through early and accurate disease detection, reducing losses and increasing food production.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Supports sustainable agriculture</a:t>
            </a:r>
            <a:r>
              <a:rPr kumimoji="0" lang="en-US" altLang="en-US" sz="2800" b="0" i="0" u="none" strike="noStrike" cap="none" normalizeH="0" baseline="0" dirty="0" smtClean="0">
                <a:ln>
                  <a:noFill/>
                </a:ln>
                <a:solidFill>
                  <a:schemeClr val="tx1"/>
                </a:solidFill>
                <a:effectLst/>
                <a:latin typeface="Arial" panose="020B0604020202020204" pitchFamily="34" charset="0"/>
              </a:rPr>
              <a:t> by limiting excessive pesticide use, which helps preserve soil health and biodiversity.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Improves farmers' decision-making</a:t>
            </a:r>
            <a:r>
              <a:rPr kumimoji="0" lang="en-US" altLang="en-US" sz="2800" b="0" i="0" u="none" strike="noStrike" cap="none" normalizeH="0" baseline="0" dirty="0" smtClean="0">
                <a:ln>
                  <a:noFill/>
                </a:ln>
                <a:solidFill>
                  <a:schemeClr val="tx1"/>
                </a:solidFill>
                <a:effectLst/>
                <a:latin typeface="Arial" panose="020B0604020202020204" pitchFamily="34" charset="0"/>
              </a:rPr>
              <a:t> with accessible AI tools, especially benefiting smallholder and resource-limited communities.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Contributes to food security</a:t>
            </a:r>
            <a:r>
              <a:rPr kumimoji="0" lang="en-US" altLang="en-US" sz="2800" b="0" i="0" u="none" strike="noStrike" cap="none" normalizeH="0" baseline="0" dirty="0" smtClean="0">
                <a:ln>
                  <a:noFill/>
                </a:ln>
                <a:solidFill>
                  <a:schemeClr val="tx1"/>
                </a:solidFill>
                <a:effectLst/>
                <a:latin typeface="Arial" panose="020B0604020202020204" pitchFamily="34" charset="0"/>
              </a:rPr>
              <a:t> by ensuring healthier crops and more reliable harvests, crucial for growing populations.</a:t>
            </a:r>
          </a:p>
        </p:txBody>
      </p:sp>
    </p:spTree>
    <p:extLst>
      <p:ext uri="{BB962C8B-B14F-4D97-AF65-F5344CB8AC3E}">
        <p14:creationId xmlns:p14="http://schemas.microsoft.com/office/powerpoint/2010/main" val="4114973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491"/>
            <a:ext cx="16002000" cy="780983"/>
          </a:xfrm>
          <a:prstGeom prst="rect">
            <a:avLst/>
          </a:prstGeom>
        </p:spPr>
        <p:txBody>
          <a:bodyPr vert="horz" wrap="square" lIns="0" tIns="11430" rIns="0" bIns="0" rtlCol="0">
            <a:spAutoFit/>
          </a:bodyPr>
          <a:lstStyle/>
          <a:p>
            <a:pPr marL="2981325">
              <a:lnSpc>
                <a:spcPct val="100000"/>
              </a:lnSpc>
              <a:spcBef>
                <a:spcPts val="90"/>
              </a:spcBef>
            </a:pPr>
            <a:r>
              <a:rPr lang="en-GB" sz="5000" dirty="0"/>
              <a:t> References</a:t>
            </a:r>
            <a:endParaRPr sz="5000" spc="-780" dirty="0"/>
          </a:p>
        </p:txBody>
      </p:sp>
      <p:sp>
        <p:nvSpPr>
          <p:cNvPr id="6"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7" name="object 7"/>
          <p:cNvGrpSpPr/>
          <p:nvPr/>
        </p:nvGrpSpPr>
        <p:grpSpPr>
          <a:xfrm>
            <a:off x="0" y="9718118"/>
            <a:ext cx="18288000" cy="568960"/>
            <a:chOff x="0" y="9718118"/>
            <a:chExt cx="18288000" cy="568960"/>
          </a:xfrm>
        </p:grpSpPr>
        <p:sp>
          <p:nvSpPr>
            <p:cNvPr id="8" name="object 8"/>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9" name="object 9"/>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10" name="object 10"/>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000000"/>
          </a:solidFill>
        </p:spPr>
        <p:txBody>
          <a:bodyPr wrap="square" lIns="0" tIns="0" rIns="0" bIns="0" rtlCol="0"/>
          <a:lstStyle/>
          <a:p>
            <a:endParaRPr/>
          </a:p>
        </p:txBody>
      </p:sp>
      <p:sp>
        <p:nvSpPr>
          <p:cNvPr id="11"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2"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5" name="Rectangle 4"/>
          <p:cNvSpPr/>
          <p:nvPr/>
        </p:nvSpPr>
        <p:spPr>
          <a:xfrm>
            <a:off x="1569112" y="943118"/>
            <a:ext cx="15693908" cy="7694414"/>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smtClean="0">
                <a:ln>
                  <a:noFill/>
                </a:ln>
                <a:solidFill>
                  <a:schemeClr val="tx1"/>
                </a:solidFill>
                <a:effectLst/>
                <a:latin typeface="Arial" panose="020B0604020202020204" pitchFamily="34" charset="0"/>
              </a:rPr>
              <a:t>[1] </a:t>
            </a:r>
            <a:r>
              <a:rPr kumimoji="0" lang="en-US" altLang="en-US" sz="2600" b="0" i="0" u="none" strike="noStrike" cap="none" normalizeH="0" baseline="0" dirty="0" err="1" smtClean="0">
                <a:ln>
                  <a:noFill/>
                </a:ln>
                <a:solidFill>
                  <a:schemeClr val="tx1"/>
                </a:solidFill>
                <a:effectLst/>
                <a:latin typeface="Arial" panose="020B0604020202020204" pitchFamily="34" charset="0"/>
              </a:rPr>
              <a:t>Nagababu</a:t>
            </a:r>
            <a:r>
              <a:rPr kumimoji="0" lang="en-US" altLang="en-US" sz="2600" b="0" i="0" u="none" strike="noStrike" cap="none" normalizeH="0" baseline="0" dirty="0" smtClean="0">
                <a:ln>
                  <a:noFill/>
                </a:ln>
                <a:solidFill>
                  <a:schemeClr val="tx1"/>
                </a:solidFill>
                <a:effectLst/>
                <a:latin typeface="Arial" panose="020B0604020202020204" pitchFamily="34" charset="0"/>
              </a:rPr>
              <a:t>, P., </a:t>
            </a:r>
            <a:r>
              <a:rPr kumimoji="0" lang="en-US" altLang="en-US" sz="2600" b="0" i="0" u="none" strike="noStrike" cap="none" normalizeH="0" baseline="0" dirty="0" err="1" smtClean="0">
                <a:ln>
                  <a:noFill/>
                </a:ln>
                <a:solidFill>
                  <a:schemeClr val="tx1"/>
                </a:solidFill>
                <a:effectLst/>
                <a:latin typeface="Arial" panose="020B0604020202020204" pitchFamily="34" charset="0"/>
              </a:rPr>
              <a:t>Nageena</a:t>
            </a:r>
            <a:r>
              <a:rPr kumimoji="0" lang="en-US" altLang="en-US" sz="2600" b="0" i="0" u="none" strike="noStrike" cap="none" normalizeH="0" baseline="0" dirty="0" smtClean="0">
                <a:ln>
                  <a:noFill/>
                </a:ln>
                <a:solidFill>
                  <a:schemeClr val="tx1"/>
                </a:solidFill>
                <a:effectLst/>
                <a:latin typeface="Arial" panose="020B0604020202020204" pitchFamily="34" charset="0"/>
              </a:rPr>
              <a:t>, S., Dharani, V., &amp; Naveen, D. (2024). Plant disease</a:t>
            </a:r>
          </a:p>
          <a:p>
            <a:pPr marL="0" marR="0" lvl="0" indent="0" algn="l"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smtClean="0">
                <a:ln>
                  <a:noFill/>
                </a:ln>
                <a:solidFill>
                  <a:schemeClr val="tx1"/>
                </a:solidFill>
                <a:effectLst/>
                <a:latin typeface="Arial" panose="020B0604020202020204" pitchFamily="34" charset="0"/>
              </a:rPr>
              <a:t>detection and diagnosis. Plant Disease Detection and Diagnosis, 1–6.</a:t>
            </a:r>
          </a:p>
          <a:p>
            <a:pPr marL="0" marR="0" lvl="0" indent="0" algn="l"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smtClean="0">
                <a:ln>
                  <a:noFill/>
                </a:ln>
                <a:solidFill>
                  <a:schemeClr val="tx1"/>
                </a:solidFill>
                <a:effectLst/>
                <a:latin typeface="Arial" panose="020B0604020202020204" pitchFamily="34" charset="0"/>
                <a:hlinkClick r:id="rId2"/>
              </a:rPr>
              <a:t>https://doi.org/10.1109/incet61516.2024.10593371</a:t>
            </a:r>
            <a:endParaRPr kumimoji="0" lang="en-US"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smtClean="0">
                <a:ln>
                  <a:noFill/>
                </a:ln>
                <a:solidFill>
                  <a:schemeClr val="tx1"/>
                </a:solidFill>
                <a:effectLst/>
                <a:latin typeface="Arial" panose="020B0604020202020204" pitchFamily="34" charset="0"/>
              </a:rPr>
              <a:t>[2] </a:t>
            </a:r>
            <a:r>
              <a:rPr kumimoji="0" lang="en-US" altLang="en-US" sz="2600" b="0" i="0" u="none" strike="noStrike" cap="none" normalizeH="0" baseline="0" dirty="0" err="1" smtClean="0">
                <a:ln>
                  <a:noFill/>
                </a:ln>
                <a:solidFill>
                  <a:schemeClr val="tx1"/>
                </a:solidFill>
                <a:effectLst/>
                <a:latin typeface="Arial" panose="020B0604020202020204" pitchFamily="34" charset="0"/>
              </a:rPr>
              <a:t>Nagababu</a:t>
            </a:r>
            <a:r>
              <a:rPr kumimoji="0" lang="en-US" altLang="en-US" sz="2600" b="0" i="0" u="none" strike="noStrike" cap="none" normalizeH="0" baseline="0" dirty="0" smtClean="0">
                <a:ln>
                  <a:noFill/>
                </a:ln>
                <a:solidFill>
                  <a:schemeClr val="tx1"/>
                </a:solidFill>
                <a:effectLst/>
                <a:latin typeface="Arial" panose="020B0604020202020204" pitchFamily="34" charset="0"/>
              </a:rPr>
              <a:t>, P., </a:t>
            </a:r>
            <a:r>
              <a:rPr kumimoji="0" lang="en-US" altLang="en-US" sz="2600" b="0" i="0" u="none" strike="noStrike" cap="none" normalizeH="0" baseline="0" dirty="0" err="1" smtClean="0">
                <a:ln>
                  <a:noFill/>
                </a:ln>
                <a:solidFill>
                  <a:schemeClr val="tx1"/>
                </a:solidFill>
                <a:effectLst/>
                <a:latin typeface="Arial" panose="020B0604020202020204" pitchFamily="34" charset="0"/>
              </a:rPr>
              <a:t>Nageena</a:t>
            </a:r>
            <a:r>
              <a:rPr kumimoji="0" lang="en-US" altLang="en-US" sz="2600" b="0" i="0" u="none" strike="noStrike" cap="none" normalizeH="0" baseline="0" dirty="0" smtClean="0">
                <a:ln>
                  <a:noFill/>
                </a:ln>
                <a:solidFill>
                  <a:schemeClr val="tx1"/>
                </a:solidFill>
                <a:effectLst/>
                <a:latin typeface="Arial" panose="020B0604020202020204" pitchFamily="34" charset="0"/>
              </a:rPr>
              <a:t>, S., Dharani, V., &amp; Naveen, D. (2024a). An automated and</a:t>
            </a:r>
          </a:p>
          <a:p>
            <a:pPr marL="0" marR="0" lvl="0" indent="0" algn="l"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smtClean="0">
                <a:ln>
                  <a:noFill/>
                </a:ln>
                <a:solidFill>
                  <a:schemeClr val="tx1"/>
                </a:solidFill>
                <a:effectLst/>
                <a:latin typeface="Arial" panose="020B0604020202020204" pitchFamily="34" charset="0"/>
              </a:rPr>
              <a:t>fine- tuned image detection and classification system for plant leaf diseases.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smtClean="0">
                <a:ln>
                  <a:noFill/>
                </a:ln>
                <a:solidFill>
                  <a:schemeClr val="tx1"/>
                </a:solidFill>
                <a:effectLst/>
                <a:latin typeface="Arial" panose="020B0604020202020204" pitchFamily="34" charset="0"/>
              </a:rPr>
              <a:t>An Automated and Fine- Tuned Image Detection and Classification System for</a:t>
            </a:r>
          </a:p>
          <a:p>
            <a:pPr marL="0" marR="0" lvl="0" indent="0" algn="l"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smtClean="0">
                <a:ln>
                  <a:noFill/>
                </a:ln>
                <a:solidFill>
                  <a:schemeClr val="tx1"/>
                </a:solidFill>
                <a:effectLst/>
                <a:latin typeface="Arial" panose="020B0604020202020204" pitchFamily="34" charset="0"/>
              </a:rPr>
              <a:t>Plant Leaf Diseases, 1–6. </a:t>
            </a:r>
            <a:r>
              <a:rPr kumimoji="0" lang="en-US" altLang="en-US" sz="2600" b="0" i="0" u="none" strike="noStrike" cap="none" normalizeH="0" baseline="0" dirty="0" smtClean="0">
                <a:ln>
                  <a:noFill/>
                </a:ln>
                <a:solidFill>
                  <a:schemeClr val="tx1"/>
                </a:solidFill>
                <a:effectLst/>
                <a:latin typeface="Arial" panose="020B0604020202020204" pitchFamily="34" charset="0"/>
                <a:hlinkClick r:id="rId2"/>
              </a:rPr>
              <a:t>https://doi.org/10.1109/incet61516.2024.10593371</a:t>
            </a:r>
            <a:endParaRPr kumimoji="0" lang="en-US"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smtClean="0">
                <a:ln>
                  <a:noFill/>
                </a:ln>
                <a:solidFill>
                  <a:schemeClr val="tx1"/>
                </a:solidFill>
                <a:effectLst/>
                <a:latin typeface="Arial" panose="020B0604020202020204" pitchFamily="34" charset="0"/>
              </a:rPr>
              <a:t>[3] Pandey, P., </a:t>
            </a:r>
            <a:r>
              <a:rPr kumimoji="0" lang="en-US" altLang="en-US" sz="2600" b="0" i="0" u="none" strike="noStrike" cap="none" normalizeH="0" baseline="0" dirty="0" err="1" smtClean="0">
                <a:ln>
                  <a:noFill/>
                </a:ln>
                <a:solidFill>
                  <a:schemeClr val="tx1"/>
                </a:solidFill>
                <a:effectLst/>
                <a:latin typeface="Arial" panose="020B0604020202020204" pitchFamily="34" charset="0"/>
              </a:rPr>
              <a:t>Patyane</a:t>
            </a:r>
            <a:r>
              <a:rPr kumimoji="0" lang="en-US" altLang="en-US" sz="2600" b="0" i="0" u="none" strike="noStrike" cap="none" normalizeH="0" baseline="0" dirty="0" smtClean="0">
                <a:ln>
                  <a:noFill/>
                </a:ln>
                <a:solidFill>
                  <a:schemeClr val="tx1"/>
                </a:solidFill>
                <a:effectLst/>
                <a:latin typeface="Arial" panose="020B0604020202020204" pitchFamily="34" charset="0"/>
              </a:rPr>
              <a:t>, K., </a:t>
            </a:r>
            <a:r>
              <a:rPr kumimoji="0" lang="en-US" altLang="en-US" sz="2600" b="0" i="0" u="none" strike="noStrike" cap="none" normalizeH="0" baseline="0" dirty="0" err="1" smtClean="0">
                <a:ln>
                  <a:noFill/>
                </a:ln>
                <a:solidFill>
                  <a:schemeClr val="tx1"/>
                </a:solidFill>
                <a:effectLst/>
                <a:latin typeface="Arial" panose="020B0604020202020204" pitchFamily="34" charset="0"/>
              </a:rPr>
              <a:t>Padekar</a:t>
            </a:r>
            <a:r>
              <a:rPr kumimoji="0" lang="en-US" altLang="en-US" sz="2600" b="0" i="0" u="none" strike="noStrike" cap="none" normalizeH="0" baseline="0" dirty="0" smtClean="0">
                <a:ln>
                  <a:noFill/>
                </a:ln>
                <a:solidFill>
                  <a:schemeClr val="tx1"/>
                </a:solidFill>
                <a:effectLst/>
                <a:latin typeface="Arial" panose="020B0604020202020204" pitchFamily="34" charset="0"/>
              </a:rPr>
              <a:t>, M., </a:t>
            </a:r>
            <a:r>
              <a:rPr kumimoji="0" lang="en-US" altLang="en-US" sz="2600" b="0" i="0" u="none" strike="noStrike" cap="none" normalizeH="0" baseline="0" dirty="0" err="1" smtClean="0">
                <a:ln>
                  <a:noFill/>
                </a:ln>
                <a:solidFill>
                  <a:schemeClr val="tx1"/>
                </a:solidFill>
                <a:effectLst/>
                <a:latin typeface="Arial" panose="020B0604020202020204" pitchFamily="34" charset="0"/>
              </a:rPr>
              <a:t>Mohite</a:t>
            </a:r>
            <a:r>
              <a:rPr kumimoji="0" lang="en-US" altLang="en-US" sz="2600" b="0" i="0" u="none" strike="noStrike" cap="none" normalizeH="0" baseline="0" dirty="0" smtClean="0">
                <a:ln>
                  <a:noFill/>
                </a:ln>
                <a:solidFill>
                  <a:schemeClr val="tx1"/>
                </a:solidFill>
                <a:effectLst/>
                <a:latin typeface="Arial" panose="020B0604020202020204" pitchFamily="34" charset="0"/>
              </a:rPr>
              <a:t>, R., Mane, P., &amp; </a:t>
            </a:r>
            <a:r>
              <a:rPr kumimoji="0" lang="en-US" altLang="en-US" sz="2600" b="0" i="0" u="none" strike="noStrike" cap="none" normalizeH="0" baseline="0" dirty="0" err="1" smtClean="0">
                <a:ln>
                  <a:noFill/>
                </a:ln>
                <a:solidFill>
                  <a:schemeClr val="tx1"/>
                </a:solidFill>
                <a:effectLst/>
                <a:latin typeface="Arial" panose="020B0604020202020204" pitchFamily="34" charset="0"/>
              </a:rPr>
              <a:t>Avhad</a:t>
            </a:r>
            <a:r>
              <a:rPr kumimoji="0" lang="en-US" altLang="en-US" sz="2600" b="0" i="0" u="none" strike="noStrike" cap="none" normalizeH="0" baseline="0" dirty="0" smtClean="0">
                <a:ln>
                  <a:noFill/>
                </a:ln>
                <a:solidFill>
                  <a:schemeClr val="tx1"/>
                </a:solidFill>
                <a:effectLst/>
                <a:latin typeface="Arial" panose="020B0604020202020204" pitchFamily="34" charset="0"/>
              </a:rPr>
              <a:t>, A. (2023).</a:t>
            </a:r>
          </a:p>
          <a:p>
            <a:pPr marL="0" marR="0" lvl="0" indent="0" algn="l"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smtClean="0">
                <a:ln>
                  <a:noFill/>
                </a:ln>
                <a:solidFill>
                  <a:schemeClr val="tx1"/>
                </a:solidFill>
                <a:effectLst/>
                <a:latin typeface="Arial" panose="020B0604020202020204" pitchFamily="34" charset="0"/>
              </a:rPr>
              <a:t>Plant Disease Detection Using Deep Learning Model - Application </a:t>
            </a:r>
            <a:r>
              <a:rPr kumimoji="0" lang="en-US" altLang="en-US" sz="2600" b="0" i="0" u="none" strike="noStrike" cap="none" normalizeH="0" baseline="0" dirty="0" err="1" smtClean="0">
                <a:ln>
                  <a:noFill/>
                </a:ln>
                <a:solidFill>
                  <a:schemeClr val="tx1"/>
                </a:solidFill>
                <a:effectLst/>
                <a:latin typeface="Arial" panose="020B0604020202020204" pitchFamily="34" charset="0"/>
              </a:rPr>
              <a:t>FarmEasy</a:t>
            </a:r>
            <a:r>
              <a:rPr kumimoji="0" lang="en-US" altLang="en-US" sz="2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smtClean="0">
                <a:ln>
                  <a:noFill/>
                </a:ln>
                <a:solidFill>
                  <a:schemeClr val="tx1"/>
                </a:solidFill>
                <a:effectLst/>
                <a:latin typeface="Arial" panose="020B0604020202020204" pitchFamily="34" charset="0"/>
              </a:rPr>
              <a:t>Plant Disease Detection Using Deep Learning Model - Application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err="1" smtClean="0">
                <a:ln>
                  <a:noFill/>
                </a:ln>
                <a:solidFill>
                  <a:schemeClr val="tx1"/>
                </a:solidFill>
                <a:effectLst/>
                <a:latin typeface="Arial" panose="020B0604020202020204" pitchFamily="34" charset="0"/>
              </a:rPr>
              <a:t>FarmEasy</a:t>
            </a:r>
            <a:r>
              <a:rPr kumimoji="0" lang="en-US" altLang="en-US" sz="2600" b="0" i="0" u="none" strike="noStrike" cap="none" normalizeH="0" baseline="0" dirty="0" smtClean="0">
                <a:ln>
                  <a:noFill/>
                </a:ln>
                <a:solidFill>
                  <a:schemeClr val="tx1"/>
                </a:solidFill>
                <a:effectLst/>
                <a:latin typeface="Arial" panose="020B0604020202020204" pitchFamily="34" charset="0"/>
              </a:rPr>
              <a:t>, 15, 1–6. </a:t>
            </a:r>
            <a:r>
              <a:rPr kumimoji="0" lang="en-US" altLang="en-US" sz="2600" b="0" i="0" u="none" strike="noStrike" cap="none" normalizeH="0" baseline="0" dirty="0" smtClean="0">
                <a:ln>
                  <a:noFill/>
                </a:ln>
                <a:solidFill>
                  <a:schemeClr val="tx1"/>
                </a:solidFill>
                <a:effectLst/>
                <a:latin typeface="Arial" panose="020B0604020202020204" pitchFamily="34" charset="0"/>
                <a:hlinkClick r:id="rId3"/>
              </a:rPr>
              <a:t>https://doi.org/10.1109/icacta58201.2023.10393095</a:t>
            </a:r>
            <a:endParaRPr kumimoji="0" lang="en-US"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smtClean="0">
                <a:ln>
                  <a:noFill/>
                </a:ln>
                <a:solidFill>
                  <a:schemeClr val="tx1"/>
                </a:solidFill>
                <a:effectLst/>
                <a:latin typeface="Arial" panose="020B0604020202020204" pitchFamily="34" charset="0"/>
              </a:rPr>
              <a:t>[4]</a:t>
            </a:r>
            <a:r>
              <a:rPr kumimoji="0" lang="en-US" altLang="en-US" sz="2600" b="0" i="0" u="none" strike="noStrike" cap="none" normalizeH="0" baseline="0" dirty="0" err="1" smtClean="0">
                <a:ln>
                  <a:noFill/>
                </a:ln>
                <a:solidFill>
                  <a:schemeClr val="tx1"/>
                </a:solidFill>
                <a:effectLst/>
                <a:latin typeface="Arial" panose="020B0604020202020204" pitchFamily="34" charset="0"/>
              </a:rPr>
              <a:t>Yaswanth</a:t>
            </a:r>
            <a:r>
              <a:rPr kumimoji="0" lang="en-US" altLang="en-US" sz="2600" b="0" i="0" u="none" strike="noStrike" cap="none" normalizeH="0" baseline="0" dirty="0" smtClean="0">
                <a:ln>
                  <a:noFill/>
                </a:ln>
                <a:solidFill>
                  <a:schemeClr val="tx1"/>
                </a:solidFill>
                <a:effectLst/>
                <a:latin typeface="Arial" panose="020B0604020202020204" pitchFamily="34" charset="0"/>
              </a:rPr>
              <a:t>, D., </a:t>
            </a:r>
            <a:r>
              <a:rPr kumimoji="0" lang="en-US" altLang="en-US" sz="2600" b="0" i="0" u="none" strike="noStrike" cap="none" normalizeH="0" baseline="0" dirty="0" err="1" smtClean="0">
                <a:ln>
                  <a:noFill/>
                </a:ln>
                <a:solidFill>
                  <a:schemeClr val="tx1"/>
                </a:solidFill>
                <a:effectLst/>
                <a:latin typeface="Arial" panose="020B0604020202020204" pitchFamily="34" charset="0"/>
              </a:rPr>
              <a:t>Manoj</a:t>
            </a:r>
            <a:r>
              <a:rPr kumimoji="0" lang="en-US" altLang="en-US" sz="2600" b="0" i="0" u="none" strike="noStrike" cap="none" normalizeH="0" baseline="0" dirty="0" smtClean="0">
                <a:ln>
                  <a:noFill/>
                </a:ln>
                <a:solidFill>
                  <a:schemeClr val="tx1"/>
                </a:solidFill>
                <a:effectLst/>
                <a:latin typeface="Arial" panose="020B0604020202020204" pitchFamily="34" charset="0"/>
              </a:rPr>
              <a:t>, S. S., Yadav, M. S., &amp; </a:t>
            </a:r>
            <a:r>
              <a:rPr kumimoji="0" lang="en-US" altLang="en-US" sz="2600" b="0" i="0" u="none" strike="noStrike" cap="none" normalizeH="0" baseline="0" dirty="0" err="1" smtClean="0">
                <a:ln>
                  <a:noFill/>
                </a:ln>
                <a:solidFill>
                  <a:schemeClr val="tx1"/>
                </a:solidFill>
                <a:effectLst/>
                <a:latin typeface="Arial" panose="020B0604020202020204" pitchFamily="34" charset="0"/>
              </a:rPr>
              <a:t>Chowdary</a:t>
            </a:r>
            <a:r>
              <a:rPr kumimoji="0" lang="en-US" altLang="en-US" sz="2600" b="0" i="0" u="none" strike="noStrike" cap="none" normalizeH="0" baseline="0" dirty="0" smtClean="0">
                <a:ln>
                  <a:noFill/>
                </a:ln>
                <a:solidFill>
                  <a:schemeClr val="tx1"/>
                </a:solidFill>
                <a:effectLst/>
                <a:latin typeface="Arial" panose="020B0604020202020204" pitchFamily="34" charset="0"/>
              </a:rPr>
              <a:t>, E. D. (2024). Plant leaf</a:t>
            </a:r>
          </a:p>
          <a:p>
            <a:pPr marL="0" marR="0" lvl="0" indent="0" algn="l"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smtClean="0">
                <a:ln>
                  <a:noFill/>
                </a:ln>
                <a:solidFill>
                  <a:schemeClr val="tx1"/>
                </a:solidFill>
                <a:effectLst/>
                <a:latin typeface="Arial" panose="020B0604020202020204" pitchFamily="34" charset="0"/>
              </a:rPr>
              <a:t>disease detection using transfer learning approach. 2020 IEEE International</a:t>
            </a:r>
          </a:p>
          <a:p>
            <a:pPr marL="0" marR="0" lvl="0" indent="0" algn="l"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smtClean="0">
                <a:ln>
                  <a:noFill/>
                </a:ln>
                <a:solidFill>
                  <a:schemeClr val="tx1"/>
                </a:solidFill>
                <a:effectLst/>
                <a:latin typeface="Arial" panose="020B0604020202020204" pitchFamily="34" charset="0"/>
              </a:rPr>
              <a:t>Students’ Conference on </a:t>
            </a:r>
            <a:r>
              <a:rPr kumimoji="0" lang="en-US" altLang="en-US" sz="2600" b="0" i="0" u="none" strike="noStrike" cap="none" normalizeH="0" baseline="0" dirty="0" err="1" smtClean="0">
                <a:ln>
                  <a:noFill/>
                </a:ln>
                <a:solidFill>
                  <a:schemeClr val="tx1"/>
                </a:solidFill>
                <a:effectLst/>
                <a:latin typeface="Arial" panose="020B0604020202020204" pitchFamily="34" charset="0"/>
              </a:rPr>
              <a:t>Electrical,Electronics</a:t>
            </a:r>
            <a:r>
              <a:rPr kumimoji="0" lang="en-US" altLang="en-US" sz="2600" b="0" i="0" u="none" strike="noStrike" cap="none" normalizeH="0" baseline="0" dirty="0" smtClean="0">
                <a:ln>
                  <a:noFill/>
                </a:ln>
                <a:solidFill>
                  <a:schemeClr val="tx1"/>
                </a:solidFill>
                <a:effectLst/>
                <a:latin typeface="Arial" panose="020B0604020202020204" pitchFamily="34" charset="0"/>
              </a:rPr>
              <a:t> and Computer Science</a:t>
            </a:r>
          </a:p>
          <a:p>
            <a:pPr marL="0" marR="0" lvl="0" indent="0" algn="l"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smtClean="0">
                <a:ln>
                  <a:noFill/>
                </a:ln>
                <a:solidFill>
                  <a:schemeClr val="tx1"/>
                </a:solidFill>
                <a:effectLst/>
                <a:latin typeface="Arial" panose="020B0604020202020204" pitchFamily="34" charset="0"/>
              </a:rPr>
              <a:t>(SCEECS), 1–6. </a:t>
            </a:r>
            <a:r>
              <a:rPr kumimoji="0" lang="en-US" altLang="en-US" sz="2600" b="0" i="0" u="none" strike="noStrike" cap="none" normalizeH="0" baseline="0" dirty="0" smtClean="0">
                <a:ln>
                  <a:noFill/>
                </a:ln>
                <a:solidFill>
                  <a:schemeClr val="tx1"/>
                </a:solidFill>
                <a:effectLst/>
                <a:latin typeface="Arial" panose="020B0604020202020204" pitchFamily="34" charset="0"/>
                <a:hlinkClick r:id="rId4"/>
              </a:rPr>
              <a:t>https://doi.org/10.1109/sceecs61402.2024.10482053</a:t>
            </a:r>
            <a:endParaRPr kumimoji="0" lang="en-US"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0608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7" name="object 7"/>
          <p:cNvGrpSpPr/>
          <p:nvPr/>
        </p:nvGrpSpPr>
        <p:grpSpPr>
          <a:xfrm>
            <a:off x="0" y="9718118"/>
            <a:ext cx="18288000" cy="568960"/>
            <a:chOff x="0" y="9718118"/>
            <a:chExt cx="18288000" cy="568960"/>
          </a:xfrm>
        </p:grpSpPr>
        <p:sp>
          <p:nvSpPr>
            <p:cNvPr id="8" name="object 8"/>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9" name="object 9"/>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10" name="object 10"/>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000000"/>
          </a:solidFill>
        </p:spPr>
        <p:txBody>
          <a:bodyPr wrap="square" lIns="0" tIns="0" rIns="0" bIns="0" rtlCol="0"/>
          <a:lstStyle/>
          <a:p>
            <a:endParaRPr/>
          </a:p>
        </p:txBody>
      </p:sp>
      <p:sp>
        <p:nvSpPr>
          <p:cNvPr id="11"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2"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5" name="Rectangle 4"/>
          <p:cNvSpPr/>
          <p:nvPr/>
        </p:nvSpPr>
        <p:spPr>
          <a:xfrm>
            <a:off x="1981200" y="342900"/>
            <a:ext cx="14859000" cy="7694414"/>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[5] Singh, V. K. (2023). SUBCOPLED: </a:t>
            </a:r>
            <a:r>
              <a:rPr kumimoji="0" lang="en-GB" altLang="en-US" sz="2600" b="0" i="0" u="none" strike="noStrike" cap="none" normalizeH="0" baseline="0" dirty="0" err="1" smtClean="0">
                <a:ln>
                  <a:noFill/>
                </a:ln>
                <a:solidFill>
                  <a:schemeClr val="tx1"/>
                </a:solidFill>
                <a:effectLst/>
                <a:latin typeface="Arial" panose="020B0604020202020204" pitchFamily="34" charset="0"/>
              </a:rPr>
              <a:t>Superpixel</a:t>
            </a:r>
            <a:r>
              <a:rPr kumimoji="0" lang="en-GB" altLang="en-US" sz="2600" b="0" i="0" u="none" strike="noStrike" cap="none" normalizeH="0" baseline="0" dirty="0" smtClean="0">
                <a:ln>
                  <a:noFill/>
                </a:ln>
                <a:solidFill>
                  <a:schemeClr val="tx1"/>
                </a:solidFill>
                <a:effectLst/>
                <a:latin typeface="Arial" panose="020B0604020202020204" pitchFamily="34" charset="0"/>
              </a:rPr>
              <a:t> based </a:t>
            </a:r>
            <a:r>
              <a:rPr kumimoji="0" lang="en-GB" altLang="en-US" sz="2600" b="0" i="0" u="none" strike="noStrike" cap="none" normalizeH="0" baseline="0" dirty="0" err="1" smtClean="0">
                <a:ln>
                  <a:noFill/>
                </a:ln>
                <a:solidFill>
                  <a:schemeClr val="tx1"/>
                </a:solidFill>
                <a:effectLst/>
                <a:latin typeface="Arial" panose="020B0604020202020204" pitchFamily="34" charset="0"/>
              </a:rPr>
              <a:t>color</a:t>
            </a:r>
            <a:r>
              <a:rPr kumimoji="0" lang="en-GB" altLang="en-US" sz="2600" b="0" i="0" u="none" strike="noStrike" cap="none" normalizeH="0" baseline="0" dirty="0" smtClean="0">
                <a:ln>
                  <a:noFill/>
                </a:ln>
                <a:solidFill>
                  <a:schemeClr val="tx1"/>
                </a:solidFill>
                <a:effectLst/>
                <a:latin typeface="Arial" panose="020B0604020202020204" pitchFamily="34" charset="0"/>
              </a:rPr>
              <a:t> distribution driven</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plant leaf disease detection. 2022 International Conference on Computing,</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Communication, and Intelligent Systems (ICCCIS), 864–868.</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hlinkClick r:id="rId2"/>
              </a:rPr>
              <a:t>https://doi.org/10.1109/icccis60361.2023.10425303</a:t>
            </a:r>
            <a:endParaRPr kumimoji="0" lang="en-GB"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GB"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[6] Biswas, B., &amp; Yadav, R. K. (2023). A Review of Convolutional Neural Network-</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based Approaches for Disease Detection in Plants. A Review of Convolutional</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Neural Network-based Approaches for Disease Detection in Plants.</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hlinkClick r:id="rId3"/>
              </a:rPr>
              <a:t>https://doi.org/10.1109/idciot56793.2023.10053428</a:t>
            </a:r>
            <a:endParaRPr kumimoji="0" lang="en-GB"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GB"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[7] Sangeetha, T., </a:t>
            </a:r>
            <a:r>
              <a:rPr kumimoji="0" lang="en-GB" altLang="en-US" sz="2600" b="0" i="0" u="none" strike="noStrike" cap="none" normalizeH="0" baseline="0" dirty="0" err="1" smtClean="0">
                <a:ln>
                  <a:noFill/>
                </a:ln>
                <a:solidFill>
                  <a:schemeClr val="tx1"/>
                </a:solidFill>
                <a:effectLst/>
                <a:latin typeface="Arial" panose="020B0604020202020204" pitchFamily="34" charset="0"/>
              </a:rPr>
              <a:t>Rajarajan</a:t>
            </a:r>
            <a:r>
              <a:rPr kumimoji="0" lang="en-GB" altLang="en-US" sz="2600" b="0" i="0" u="none" strike="noStrike" cap="none" normalizeH="0" baseline="0" dirty="0" smtClean="0">
                <a:ln>
                  <a:noFill/>
                </a:ln>
                <a:solidFill>
                  <a:schemeClr val="tx1"/>
                </a:solidFill>
                <a:effectLst/>
                <a:latin typeface="Arial" panose="020B0604020202020204" pitchFamily="34" charset="0"/>
              </a:rPr>
              <a:t>, R., Krishna, S. R., &amp; </a:t>
            </a:r>
            <a:r>
              <a:rPr kumimoji="0" lang="en-GB" altLang="en-US" sz="2600" b="0" i="0" u="none" strike="noStrike" cap="none" normalizeH="0" baseline="0" dirty="0" err="1" smtClean="0">
                <a:ln>
                  <a:noFill/>
                </a:ln>
                <a:solidFill>
                  <a:schemeClr val="tx1"/>
                </a:solidFill>
                <a:effectLst/>
                <a:latin typeface="Arial" panose="020B0604020202020204" pitchFamily="34" charset="0"/>
              </a:rPr>
              <a:t>Siddharth</a:t>
            </a:r>
            <a:r>
              <a:rPr kumimoji="0" lang="en-GB" altLang="en-US" sz="2600" b="0" i="0" u="none" strike="noStrike" cap="none" normalizeH="0" baseline="0" dirty="0" smtClean="0">
                <a:ln>
                  <a:noFill/>
                </a:ln>
                <a:solidFill>
                  <a:schemeClr val="tx1"/>
                </a:solidFill>
                <a:effectLst/>
                <a:latin typeface="Arial" panose="020B0604020202020204" pitchFamily="34" charset="0"/>
              </a:rPr>
              <a:t>, N. S. (2024). A novel</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smart approach to plant health - Automated detection and diagnosis of leaf</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diseases. 2022 International Conference on Inventive Computation</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Technologies (ICICT). </a:t>
            </a:r>
            <a:r>
              <a:rPr kumimoji="0" lang="en-GB" altLang="en-US" sz="2600" b="0" i="0" u="none" strike="noStrike" cap="none" normalizeH="0" baseline="0" dirty="0" smtClean="0">
                <a:ln>
                  <a:noFill/>
                </a:ln>
                <a:solidFill>
                  <a:schemeClr val="tx1"/>
                </a:solidFill>
                <a:effectLst/>
                <a:latin typeface="Arial" panose="020B0604020202020204" pitchFamily="34" charset="0"/>
                <a:hlinkClick r:id="rId4"/>
              </a:rPr>
              <a:t>https://doi.org/10.1109/icict60155.2024.10544660</a:t>
            </a:r>
            <a:endParaRPr kumimoji="0" lang="en-GB"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GB"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[8] </a:t>
            </a:r>
            <a:r>
              <a:rPr kumimoji="0" lang="en-GB" altLang="en-US" sz="2600" b="0" i="0" u="none" strike="noStrike" cap="none" normalizeH="0" baseline="0" dirty="0" err="1" smtClean="0">
                <a:ln>
                  <a:noFill/>
                </a:ln>
                <a:solidFill>
                  <a:schemeClr val="tx1"/>
                </a:solidFill>
                <a:effectLst/>
                <a:latin typeface="Arial" panose="020B0604020202020204" pitchFamily="34" charset="0"/>
              </a:rPr>
              <a:t>Balwani</a:t>
            </a:r>
            <a:r>
              <a:rPr kumimoji="0" lang="en-GB" altLang="en-US" sz="2600" b="0" i="0" u="none" strike="noStrike" cap="none" normalizeH="0" baseline="0" dirty="0" smtClean="0">
                <a:ln>
                  <a:noFill/>
                </a:ln>
                <a:solidFill>
                  <a:schemeClr val="tx1"/>
                </a:solidFill>
                <a:effectLst/>
                <a:latin typeface="Arial" panose="020B0604020202020204" pitchFamily="34" charset="0"/>
              </a:rPr>
              <a:t>, S., &amp; </a:t>
            </a:r>
            <a:r>
              <a:rPr kumimoji="0" lang="en-GB" altLang="en-US" sz="2600" b="0" i="0" u="none" strike="noStrike" cap="none" normalizeH="0" baseline="0" dirty="0" err="1" smtClean="0">
                <a:ln>
                  <a:noFill/>
                </a:ln>
                <a:solidFill>
                  <a:schemeClr val="tx1"/>
                </a:solidFill>
                <a:effectLst/>
                <a:latin typeface="Arial" panose="020B0604020202020204" pitchFamily="34" charset="0"/>
              </a:rPr>
              <a:t>Bawane</a:t>
            </a:r>
            <a:r>
              <a:rPr kumimoji="0" lang="en-GB" altLang="en-US" sz="2600" b="0" i="0" u="none" strike="noStrike" cap="none" normalizeH="0" baseline="0" dirty="0" smtClean="0">
                <a:ln>
                  <a:noFill/>
                </a:ln>
                <a:solidFill>
                  <a:schemeClr val="tx1"/>
                </a:solidFill>
                <a:effectLst/>
                <a:latin typeface="Arial" panose="020B0604020202020204" pitchFamily="34" charset="0"/>
              </a:rPr>
              <a:t>, N. (2024). Analytical Review on Smart Plant Disease</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Detection and Prevention System. 1–5.</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hlinkClick r:id="rId5"/>
              </a:rPr>
              <a:t>https://doi.org/10.1109/icicet59348.2024.10616362</a:t>
            </a:r>
            <a:endParaRPr kumimoji="0" lang="en-GB"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1799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7" name="object 7"/>
          <p:cNvGrpSpPr/>
          <p:nvPr/>
        </p:nvGrpSpPr>
        <p:grpSpPr>
          <a:xfrm>
            <a:off x="0" y="9718118"/>
            <a:ext cx="18288000" cy="568960"/>
            <a:chOff x="0" y="9718118"/>
            <a:chExt cx="18288000" cy="568960"/>
          </a:xfrm>
        </p:grpSpPr>
        <p:sp>
          <p:nvSpPr>
            <p:cNvPr id="8" name="object 8"/>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9" name="object 9"/>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10" name="object 10"/>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000000"/>
          </a:solidFill>
        </p:spPr>
        <p:txBody>
          <a:bodyPr wrap="square" lIns="0" tIns="0" rIns="0" bIns="0" rtlCol="0"/>
          <a:lstStyle/>
          <a:p>
            <a:endParaRPr/>
          </a:p>
        </p:txBody>
      </p:sp>
      <p:sp>
        <p:nvSpPr>
          <p:cNvPr id="11"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2"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5" name="Rectangle 4"/>
          <p:cNvSpPr/>
          <p:nvPr/>
        </p:nvSpPr>
        <p:spPr>
          <a:xfrm>
            <a:off x="1752600" y="495300"/>
            <a:ext cx="14630400" cy="889474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[9] Deepa, A. R., </a:t>
            </a:r>
            <a:r>
              <a:rPr kumimoji="0" lang="en-GB" altLang="en-US" sz="2600" b="0" i="0" u="none" strike="noStrike" cap="none" normalizeH="0" baseline="0" dirty="0" err="1" smtClean="0">
                <a:ln>
                  <a:noFill/>
                </a:ln>
                <a:solidFill>
                  <a:schemeClr val="tx1"/>
                </a:solidFill>
                <a:effectLst/>
                <a:latin typeface="Arial" panose="020B0604020202020204" pitchFamily="34" charset="0"/>
              </a:rPr>
              <a:t>Chaurasia</a:t>
            </a:r>
            <a:r>
              <a:rPr kumimoji="0" lang="en-GB" altLang="en-US" sz="2600" b="0" i="0" u="none" strike="noStrike" cap="none" normalizeH="0" baseline="0" dirty="0" smtClean="0">
                <a:ln>
                  <a:noFill/>
                </a:ln>
                <a:solidFill>
                  <a:schemeClr val="tx1"/>
                </a:solidFill>
                <a:effectLst/>
                <a:latin typeface="Arial" panose="020B0604020202020204" pitchFamily="34" charset="0"/>
              </a:rPr>
              <a:t>, M. A., </a:t>
            </a:r>
            <a:r>
              <a:rPr kumimoji="0" lang="en-GB" altLang="en-US" sz="2600" b="0" i="0" u="none" strike="noStrike" cap="none" normalizeH="0" baseline="0" dirty="0" err="1" smtClean="0">
                <a:ln>
                  <a:noFill/>
                </a:ln>
                <a:solidFill>
                  <a:schemeClr val="tx1"/>
                </a:solidFill>
                <a:effectLst/>
                <a:latin typeface="Arial" panose="020B0604020202020204" pitchFamily="34" charset="0"/>
              </a:rPr>
              <a:t>Vamsi</a:t>
            </a:r>
            <a:r>
              <a:rPr kumimoji="0" lang="en-GB" altLang="en-US" sz="2600" b="0" i="0" u="none" strike="noStrike" cap="none" normalizeH="0" baseline="0" dirty="0" smtClean="0">
                <a:ln>
                  <a:noFill/>
                </a:ln>
                <a:solidFill>
                  <a:schemeClr val="tx1"/>
                </a:solidFill>
                <a:effectLst/>
                <a:latin typeface="Arial" panose="020B0604020202020204" pitchFamily="34" charset="0"/>
              </a:rPr>
              <a:t>, S. B. N., Kumar, B. M., Reddy, V. S., &amp;</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err="1" smtClean="0">
                <a:ln>
                  <a:noFill/>
                </a:ln>
                <a:solidFill>
                  <a:schemeClr val="tx1"/>
                </a:solidFill>
                <a:effectLst/>
                <a:latin typeface="Arial" panose="020B0604020202020204" pitchFamily="34" charset="0"/>
              </a:rPr>
              <a:t>Anand</a:t>
            </a:r>
            <a:r>
              <a:rPr kumimoji="0" lang="en-GB" altLang="en-US" sz="2600" b="0" i="0" u="none" strike="noStrike" cap="none" normalizeH="0" baseline="0" dirty="0" smtClean="0">
                <a:ln>
                  <a:noFill/>
                </a:ln>
                <a:solidFill>
                  <a:schemeClr val="tx1"/>
                </a:solidFill>
                <a:effectLst/>
                <a:latin typeface="Arial" panose="020B0604020202020204" pitchFamily="34" charset="0"/>
              </a:rPr>
              <a:t>, K. T. (2023). Plant Diseases and Pests Detection Using Machine</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Learning. Plant Diseases and Pests Detection Using Machine Learning, 1–4.</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hlinkClick r:id="rId2"/>
              </a:rPr>
              <a:t>https://doi.org/10.1109/asiancon58793.2023.10270264</a:t>
            </a:r>
            <a:endParaRPr kumimoji="0" lang="en-GB"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GB"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[10] Reddy, V. C. G., Xavier, V. M. A., &amp; </a:t>
            </a:r>
            <a:r>
              <a:rPr kumimoji="0" lang="en-GB" altLang="en-US" sz="2600" b="0" i="0" u="none" strike="noStrike" cap="none" normalizeH="0" baseline="0" dirty="0" err="1" smtClean="0">
                <a:ln>
                  <a:noFill/>
                </a:ln>
                <a:solidFill>
                  <a:schemeClr val="tx1"/>
                </a:solidFill>
                <a:effectLst/>
                <a:latin typeface="Arial" panose="020B0604020202020204" pitchFamily="34" charset="0"/>
              </a:rPr>
              <a:t>Shyni</a:t>
            </a:r>
            <a:r>
              <a:rPr kumimoji="0" lang="en-GB" altLang="en-US" sz="2600" b="0" i="0" u="none" strike="noStrike" cap="none" normalizeH="0" baseline="0" dirty="0" smtClean="0">
                <a:ln>
                  <a:noFill/>
                </a:ln>
                <a:solidFill>
                  <a:schemeClr val="tx1"/>
                </a:solidFill>
                <a:effectLst/>
                <a:latin typeface="Arial" panose="020B0604020202020204" pitchFamily="34" charset="0"/>
              </a:rPr>
              <a:t>, S. S. (2024). Plant disease</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detection and pesticide recommendation using deep learning. 2022 8th</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International Conference on Advanced Computing and Communication</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Systems (ICACCS), 2543–2547.</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hlinkClick r:id="rId3"/>
              </a:rPr>
              <a:t>https://doi.org/10.1109/icaccs60874.2024.10717268</a:t>
            </a:r>
            <a:endParaRPr kumimoji="0" lang="en-GB"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GB"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[11] </a:t>
            </a:r>
            <a:r>
              <a:rPr kumimoji="0" lang="en-GB" altLang="en-US" sz="2600" b="0" i="0" u="none" strike="noStrike" cap="none" normalizeH="0" baseline="0" dirty="0" err="1" smtClean="0">
                <a:ln>
                  <a:noFill/>
                </a:ln>
                <a:solidFill>
                  <a:schemeClr val="tx1"/>
                </a:solidFill>
                <a:effectLst/>
                <a:latin typeface="Arial" panose="020B0604020202020204" pitchFamily="34" charset="0"/>
              </a:rPr>
              <a:t>Tandekar</a:t>
            </a:r>
            <a:r>
              <a:rPr kumimoji="0" lang="en-GB" altLang="en-US" sz="2600" b="0" i="0" u="none" strike="noStrike" cap="none" normalizeH="0" baseline="0" dirty="0" smtClean="0">
                <a:ln>
                  <a:noFill/>
                </a:ln>
                <a:solidFill>
                  <a:schemeClr val="tx1"/>
                </a:solidFill>
                <a:effectLst/>
                <a:latin typeface="Arial" panose="020B0604020202020204" pitchFamily="34" charset="0"/>
              </a:rPr>
              <a:t>, D., &amp; </a:t>
            </a:r>
            <a:r>
              <a:rPr kumimoji="0" lang="en-GB" altLang="en-US" sz="2600" b="0" i="0" u="none" strike="noStrike" cap="none" normalizeH="0" baseline="0" dirty="0" err="1" smtClean="0">
                <a:ln>
                  <a:noFill/>
                </a:ln>
                <a:solidFill>
                  <a:schemeClr val="tx1"/>
                </a:solidFill>
                <a:effectLst/>
                <a:latin typeface="Arial" panose="020B0604020202020204" pitchFamily="34" charset="0"/>
              </a:rPr>
              <a:t>Dongre</a:t>
            </a:r>
            <a:r>
              <a:rPr kumimoji="0" lang="en-GB" altLang="en-US" sz="2600" b="0" i="0" u="none" strike="noStrike" cap="none" normalizeH="0" baseline="0" dirty="0" smtClean="0">
                <a:ln>
                  <a:noFill/>
                </a:ln>
                <a:solidFill>
                  <a:schemeClr val="tx1"/>
                </a:solidFill>
                <a:effectLst/>
                <a:latin typeface="Arial" panose="020B0604020202020204" pitchFamily="34" charset="0"/>
              </a:rPr>
              <a:t>, S. (2023b). Identification of various diseases in plant</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leaves using image processing and CNN approach. 2022 13th International</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Conference on Computing Communication and Networking Technologies</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(ICCCNT). </a:t>
            </a:r>
            <a:r>
              <a:rPr kumimoji="0" lang="en-GB" altLang="en-US" sz="2600" b="0" i="0" u="none" strike="noStrike" cap="none" normalizeH="0" baseline="0" dirty="0" smtClean="0">
                <a:ln>
                  <a:noFill/>
                </a:ln>
                <a:solidFill>
                  <a:schemeClr val="tx1"/>
                </a:solidFill>
                <a:effectLst/>
                <a:latin typeface="Arial" panose="020B0604020202020204" pitchFamily="34" charset="0"/>
                <a:hlinkClick r:id="rId4"/>
              </a:rPr>
              <a:t>https://doi.org/10.1109/icccnt56998.2023.10306979</a:t>
            </a:r>
            <a:endParaRPr kumimoji="0" lang="en-GB"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GB"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[12] </a:t>
            </a:r>
            <a:r>
              <a:rPr kumimoji="0" lang="en-GB" altLang="en-US" sz="2600" b="0" i="0" u="none" strike="noStrike" cap="none" normalizeH="0" baseline="0" dirty="0" err="1" smtClean="0">
                <a:ln>
                  <a:noFill/>
                </a:ln>
                <a:solidFill>
                  <a:schemeClr val="tx1"/>
                </a:solidFill>
                <a:effectLst/>
                <a:latin typeface="Arial" panose="020B0604020202020204" pitchFamily="34" charset="0"/>
              </a:rPr>
              <a:t>Amritraj</a:t>
            </a:r>
            <a:r>
              <a:rPr kumimoji="0" lang="en-GB" altLang="en-US" sz="2600" b="0" i="0" u="none" strike="noStrike" cap="none" normalizeH="0" baseline="0" dirty="0" smtClean="0">
                <a:ln>
                  <a:noFill/>
                </a:ln>
                <a:solidFill>
                  <a:schemeClr val="tx1"/>
                </a:solidFill>
                <a:effectLst/>
                <a:latin typeface="Arial" panose="020B0604020202020204" pitchFamily="34" charset="0"/>
              </a:rPr>
              <a:t>, S., Hans, N., &amp; Cyril, C. P. D. (2023). An Automated and Fine- Tuned</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Image Detection and Classification System for Plant Leaf Diseases. An</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Automated and Fine- Tuned Image Detection and Classification System for</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rPr>
              <a:t>Plant Leaf Diseases, 1–5.</a:t>
            </a:r>
          </a:p>
          <a:p>
            <a:pPr marL="0" marR="0" lvl="0" indent="0" algn="l" defTabSz="914400" rtl="0" eaLnBrk="0" fontAlgn="base" latinLnBrk="0" hangingPunct="0">
              <a:lnSpc>
                <a:spcPct val="100000"/>
              </a:lnSpc>
              <a:spcBef>
                <a:spcPct val="0"/>
              </a:spcBef>
              <a:spcAft>
                <a:spcPct val="0"/>
              </a:spcAft>
              <a:buClrTx/>
              <a:buSzTx/>
              <a:tabLst/>
            </a:pPr>
            <a:r>
              <a:rPr kumimoji="0" lang="en-GB" altLang="en-US" sz="2600" b="0" i="0" u="none" strike="noStrike" cap="none" normalizeH="0" baseline="0" dirty="0" smtClean="0">
                <a:ln>
                  <a:noFill/>
                </a:ln>
                <a:solidFill>
                  <a:schemeClr val="tx1"/>
                </a:solidFill>
                <a:effectLst/>
                <a:latin typeface="Arial" panose="020B0604020202020204" pitchFamily="34" charset="0"/>
                <a:hlinkClick r:id="rId5"/>
              </a:rPr>
              <a:t>https://doi.org/10.1109/raeeucci57140.2023.10134461</a:t>
            </a:r>
            <a:endParaRPr lang="en-US" altLang="en-US" sz="2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6594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00" y="3771900"/>
            <a:ext cx="11305369" cy="1840889"/>
          </a:xfrm>
          <a:prstGeom prst="rect">
            <a:avLst/>
          </a:prstGeom>
        </p:spPr>
        <p:txBody>
          <a:bodyPr vert="horz" wrap="square" lIns="0" tIns="17145" rIns="0" bIns="0" rtlCol="0">
            <a:spAutoFit/>
          </a:bodyPr>
          <a:lstStyle/>
          <a:p>
            <a:pPr marL="12700">
              <a:lnSpc>
                <a:spcPct val="100000"/>
              </a:lnSpc>
              <a:spcBef>
                <a:spcPts val="135"/>
              </a:spcBef>
            </a:pPr>
            <a:r>
              <a:rPr sz="11850" spc="-150" dirty="0"/>
              <a:t>THANK YOU</a:t>
            </a:r>
          </a:p>
        </p:txBody>
      </p:sp>
      <p:sp>
        <p:nvSpPr>
          <p:cNvPr id="3" name="object 3"/>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4" name="object 4"/>
          <p:cNvGrpSpPr/>
          <p:nvPr/>
        </p:nvGrpSpPr>
        <p:grpSpPr>
          <a:xfrm>
            <a:off x="0" y="9718118"/>
            <a:ext cx="18288000" cy="568960"/>
            <a:chOff x="0" y="9718118"/>
            <a:chExt cx="18288000" cy="568960"/>
          </a:xfrm>
        </p:grpSpPr>
        <p:sp>
          <p:nvSpPr>
            <p:cNvPr id="5" name="object 5"/>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6" name="object 6"/>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7" name="object 7"/>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000000"/>
          </a:solidFill>
        </p:spPr>
        <p:txBody>
          <a:bodyPr wrap="square" lIns="0" tIns="0" rIns="0" bIns="0" rtlCol="0"/>
          <a:lstStyle/>
          <a:p>
            <a:endParaRPr/>
          </a:p>
        </p:txBody>
      </p:sp>
      <p:sp>
        <p:nvSpPr>
          <p:cNvPr id="8" name="object 8"/>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9" name="object 9"/>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3" name="object 3"/>
          <p:cNvGrpSpPr/>
          <p:nvPr/>
        </p:nvGrpSpPr>
        <p:grpSpPr>
          <a:xfrm>
            <a:off x="0" y="9718118"/>
            <a:ext cx="18288000" cy="568960"/>
            <a:chOff x="0" y="9718118"/>
            <a:chExt cx="18288000" cy="568960"/>
          </a:xfrm>
        </p:grpSpPr>
        <p:sp>
          <p:nvSpPr>
            <p:cNvPr id="4" name="object 4"/>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5" name="object 5"/>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6" name="object 6"/>
          <p:cNvSpPr txBox="1">
            <a:spLocks noGrp="1"/>
          </p:cNvSpPr>
          <p:nvPr>
            <p:ph type="title"/>
          </p:nvPr>
        </p:nvSpPr>
        <p:spPr>
          <a:xfrm>
            <a:off x="-685800" y="47334"/>
            <a:ext cx="12851923" cy="934871"/>
          </a:xfrm>
          <a:prstGeom prst="rect">
            <a:avLst/>
          </a:prstGeom>
        </p:spPr>
        <p:txBody>
          <a:bodyPr vert="horz" wrap="square" lIns="0" tIns="11430" rIns="0" bIns="0" rtlCol="0">
            <a:spAutoFit/>
          </a:bodyPr>
          <a:lstStyle/>
          <a:p>
            <a:pPr marL="2794000">
              <a:lnSpc>
                <a:spcPct val="100000"/>
              </a:lnSpc>
              <a:spcBef>
                <a:spcPts val="90"/>
              </a:spcBef>
            </a:pPr>
            <a:r>
              <a:rPr lang="en-GB" sz="6000" spc="-940" dirty="0" smtClean="0"/>
              <a:t>I n t r o d u c t </a:t>
            </a:r>
            <a:r>
              <a:rPr lang="en-GB" sz="6000" spc="-940" dirty="0" err="1" smtClean="0"/>
              <a:t>i</a:t>
            </a:r>
            <a:r>
              <a:rPr lang="en-GB" sz="6000" spc="-940" dirty="0" smtClean="0"/>
              <a:t> o n</a:t>
            </a:r>
            <a:endParaRPr sz="6000" spc="-940" dirty="0"/>
          </a:p>
        </p:txBody>
      </p:sp>
      <p:sp>
        <p:nvSpPr>
          <p:cNvPr id="7" name="object 7"/>
          <p:cNvSpPr txBox="1">
            <a:spLocks noGrp="1"/>
          </p:cNvSpPr>
          <p:nvPr>
            <p:ph type="body" idx="1"/>
          </p:nvPr>
        </p:nvSpPr>
        <p:spPr>
          <a:xfrm>
            <a:off x="1642664" y="1409700"/>
            <a:ext cx="15076276" cy="7303923"/>
          </a:xfrm>
          <a:prstGeom prst="rect">
            <a:avLst/>
          </a:prstGeom>
        </p:spPr>
        <p:txBody>
          <a:bodyPr vert="horz" wrap="square" lIns="0" tIns="100965" rIns="0" bIns="0" rtlCol="0">
            <a:spAutoFit/>
          </a:bodyPr>
          <a:lstStyle/>
          <a:p>
            <a:r>
              <a:rPr lang="en-GB" sz="3600" b="1" dirty="0"/>
              <a:t>Background</a:t>
            </a:r>
          </a:p>
          <a:p>
            <a:pPr marL="342900" indent="-342900">
              <a:buFont typeface="Arial" panose="020B0604020202020204" pitchFamily="34" charset="0"/>
              <a:buChar char="•"/>
            </a:pPr>
            <a:r>
              <a:rPr lang="en-GB" sz="2400" dirty="0"/>
              <a:t>Plant diseases are a major threat to agriculture, causing significant </a:t>
            </a:r>
            <a:r>
              <a:rPr lang="en-GB" sz="2400" b="1" dirty="0"/>
              <a:t>losses in crop yield, food security</a:t>
            </a:r>
            <a:r>
              <a:rPr lang="en-GB" sz="2400" dirty="0"/>
              <a:t>, and </a:t>
            </a:r>
            <a:r>
              <a:rPr lang="en-GB" sz="2400" b="1" dirty="0"/>
              <a:t>economic stability</a:t>
            </a:r>
            <a:r>
              <a:rPr lang="en-GB" sz="2400" dirty="0"/>
              <a:t>. Traditional methods for disease diagnosis rely heavily on </a:t>
            </a:r>
            <a:r>
              <a:rPr lang="en-GB" sz="2400" b="1" dirty="0"/>
              <a:t>manual inspection</a:t>
            </a:r>
            <a:r>
              <a:rPr lang="en-GB" sz="2400" dirty="0"/>
              <a:t>, which is </a:t>
            </a:r>
            <a:r>
              <a:rPr lang="en-GB" sz="2400" b="1" dirty="0"/>
              <a:t>time-consuming, subjective</a:t>
            </a:r>
            <a:r>
              <a:rPr lang="en-GB" sz="2400" dirty="0"/>
              <a:t>, and </a:t>
            </a:r>
            <a:r>
              <a:rPr lang="en-GB" sz="2400" b="1" dirty="0"/>
              <a:t>requires expert knowledge</a:t>
            </a:r>
            <a:r>
              <a:rPr lang="en-GB" sz="2400" dirty="0" smtClean="0"/>
              <a:t>.</a:t>
            </a:r>
          </a:p>
          <a:p>
            <a:endParaRPr lang="en-GB" sz="2400" dirty="0"/>
          </a:p>
          <a:p>
            <a:r>
              <a:rPr lang="en-GB" sz="3600" b="1" dirty="0"/>
              <a:t> Motivation</a:t>
            </a:r>
          </a:p>
          <a:p>
            <a:pPr marL="342900" indent="-342900">
              <a:buFont typeface="Arial" panose="020B0604020202020204" pitchFamily="34" charset="0"/>
              <a:buChar char="•"/>
            </a:pPr>
            <a:r>
              <a:rPr lang="en-GB" sz="2400" dirty="0"/>
              <a:t>With the advancement of </a:t>
            </a:r>
            <a:r>
              <a:rPr lang="en-GB" sz="2400" b="1" dirty="0"/>
              <a:t>Artificial Intelligence and Deep Learning</a:t>
            </a:r>
            <a:r>
              <a:rPr lang="en-GB" sz="2400" dirty="0"/>
              <a:t>, there’s a growing opportunity to automate plant disease detection using </a:t>
            </a:r>
            <a:r>
              <a:rPr lang="en-GB" sz="2400" b="1" dirty="0"/>
              <a:t>image classification</a:t>
            </a:r>
            <a:r>
              <a:rPr lang="en-GB" sz="2400" dirty="0"/>
              <a:t> techniques. This project is driven by the need for a </a:t>
            </a:r>
            <a:r>
              <a:rPr lang="en-GB" sz="2400" b="1" dirty="0"/>
              <a:t>fast, accurate</a:t>
            </a:r>
            <a:r>
              <a:rPr lang="en-GB" sz="2400" dirty="0"/>
              <a:t>, and </a:t>
            </a:r>
            <a:r>
              <a:rPr lang="en-GB" sz="2400" b="1" dirty="0"/>
              <a:t>scalable solution</a:t>
            </a:r>
            <a:r>
              <a:rPr lang="en-GB" sz="2400" dirty="0"/>
              <a:t> to support farmers in identifying diseases at an early stage</a:t>
            </a:r>
            <a:r>
              <a:rPr lang="en-GB" sz="2400" dirty="0" smtClean="0"/>
              <a:t>.</a:t>
            </a:r>
          </a:p>
          <a:p>
            <a:endParaRPr lang="en-GB" sz="2400" dirty="0"/>
          </a:p>
          <a:p>
            <a:r>
              <a:rPr lang="en-GB" sz="3600" b="1" dirty="0"/>
              <a:t> Scope of the Project</a:t>
            </a:r>
          </a:p>
          <a:p>
            <a:pPr marL="342900" indent="-342900">
              <a:buFont typeface="Arial" panose="020B0604020202020204" pitchFamily="34" charset="0"/>
              <a:buChar char="•"/>
            </a:pPr>
            <a:r>
              <a:rPr lang="en-GB" sz="2400" dirty="0"/>
              <a:t>This project focuses on building a </a:t>
            </a:r>
            <a:r>
              <a:rPr lang="en-GB" sz="2400" b="1" dirty="0"/>
              <a:t>robust deep learning-based system</a:t>
            </a:r>
            <a:r>
              <a:rPr lang="en-GB" sz="2400" dirty="0"/>
              <a:t> for plant disease classification using leaf images of </a:t>
            </a:r>
            <a:r>
              <a:rPr lang="en-GB" sz="2400" b="1" dirty="0"/>
              <a:t>potato, bell pepper, and apple</a:t>
            </a:r>
            <a:r>
              <a:rPr lang="en-GB" sz="2400" dirty="0"/>
              <a:t> crops. It addresses key challenges like </a:t>
            </a:r>
            <a:r>
              <a:rPr lang="en-GB" sz="2400" b="1" dirty="0"/>
              <a:t>limited data, class imbalance</a:t>
            </a:r>
            <a:r>
              <a:rPr lang="en-GB" sz="2400" dirty="0"/>
              <a:t>, and </a:t>
            </a:r>
            <a:r>
              <a:rPr lang="en-GB" sz="2400" b="1" dirty="0"/>
              <a:t>model generalization across species</a:t>
            </a:r>
            <a:r>
              <a:rPr lang="en-GB" sz="2400" dirty="0"/>
              <a:t>, with the goal of developing a tool suitable for </a:t>
            </a:r>
            <a:r>
              <a:rPr lang="en-GB" sz="2400" b="1" dirty="0"/>
              <a:t>real-world agricultural applications</a:t>
            </a:r>
            <a:r>
              <a:rPr lang="en-GB" sz="2400" dirty="0"/>
              <a:t>.</a:t>
            </a:r>
          </a:p>
          <a:p>
            <a:r>
              <a:rPr lang="en-GB" sz="3600" dirty="0"/>
              <a:t/>
            </a:r>
            <a:br>
              <a:rPr lang="en-GB" sz="3600" dirty="0"/>
            </a:br>
            <a:endParaRPr sz="3600" b="1" dirty="0"/>
          </a:p>
        </p:txBody>
      </p:sp>
      <p:sp>
        <p:nvSpPr>
          <p:cNvPr id="8" name="object 8"/>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494848"/>
          </a:solidFill>
        </p:spPr>
        <p:txBody>
          <a:bodyPr wrap="square" lIns="0" tIns="0" rIns="0" bIns="0" rtlCol="0"/>
          <a:lstStyle/>
          <a:p>
            <a:endParaRPr/>
          </a:p>
        </p:txBody>
      </p:sp>
      <p:sp>
        <p:nvSpPr>
          <p:cNvPr id="9" name="object 9"/>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0" name="object 10"/>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3" name="object 3"/>
          <p:cNvGrpSpPr/>
          <p:nvPr/>
        </p:nvGrpSpPr>
        <p:grpSpPr>
          <a:xfrm>
            <a:off x="0" y="9718118"/>
            <a:ext cx="18288000" cy="568960"/>
            <a:chOff x="0" y="9718118"/>
            <a:chExt cx="18288000" cy="568960"/>
          </a:xfrm>
        </p:grpSpPr>
        <p:sp>
          <p:nvSpPr>
            <p:cNvPr id="4" name="object 4"/>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5" name="object 5"/>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6" name="object 6"/>
          <p:cNvSpPr txBox="1">
            <a:spLocks noGrp="1"/>
          </p:cNvSpPr>
          <p:nvPr>
            <p:ph type="title"/>
          </p:nvPr>
        </p:nvSpPr>
        <p:spPr>
          <a:xfrm>
            <a:off x="-914400" y="46856"/>
            <a:ext cx="13868400" cy="1273426"/>
          </a:xfrm>
          <a:prstGeom prst="rect">
            <a:avLst/>
          </a:prstGeom>
        </p:spPr>
        <p:txBody>
          <a:bodyPr vert="horz" wrap="square" lIns="0" tIns="11430" rIns="0" bIns="0" rtlCol="0">
            <a:spAutoFit/>
          </a:bodyPr>
          <a:lstStyle/>
          <a:p>
            <a:pPr marL="2794000">
              <a:lnSpc>
                <a:spcPct val="100000"/>
              </a:lnSpc>
              <a:spcBef>
                <a:spcPts val="90"/>
              </a:spcBef>
            </a:pPr>
            <a:r>
              <a:rPr lang="en-GB" dirty="0"/>
              <a:t>Literature Review</a:t>
            </a:r>
            <a:endParaRPr spc="-940" dirty="0"/>
          </a:p>
        </p:txBody>
      </p:sp>
      <p:sp>
        <p:nvSpPr>
          <p:cNvPr id="7" name="object 7"/>
          <p:cNvSpPr txBox="1">
            <a:spLocks noGrp="1"/>
          </p:cNvSpPr>
          <p:nvPr>
            <p:ph type="body" idx="1"/>
          </p:nvPr>
        </p:nvSpPr>
        <p:spPr>
          <a:xfrm>
            <a:off x="1709763" y="1525069"/>
            <a:ext cx="14292237" cy="6729406"/>
          </a:xfrm>
          <a:prstGeom prst="rect">
            <a:avLst/>
          </a:prstGeom>
        </p:spPr>
        <p:txBody>
          <a:bodyPr vert="horz" wrap="square" lIns="0" tIns="100965" rIns="0" bIns="0" rtlCol="0">
            <a:spAutoFit/>
          </a:bodyPr>
          <a:lstStyle/>
          <a:p>
            <a:r>
              <a:rPr lang="en-GB" sz="3600" b="1" dirty="0"/>
              <a:t>Key Findings from </a:t>
            </a:r>
            <a:r>
              <a:rPr lang="en-GB" sz="3600" b="1" dirty="0" smtClean="0"/>
              <a:t>Research</a:t>
            </a:r>
          </a:p>
          <a:p>
            <a:endParaRPr lang="en-GB" sz="3600" b="1" dirty="0"/>
          </a:p>
          <a:p>
            <a:pPr marL="457200" indent="-45720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Deep learning models such as </a:t>
            </a:r>
            <a:r>
              <a:rPr lang="en-GB" sz="2800" b="1" dirty="0">
                <a:latin typeface="Times New Roman" panose="02020603050405020304" pitchFamily="18" charset="0"/>
                <a:cs typeface="Times New Roman" panose="02020603050405020304" pitchFamily="18" charset="0"/>
              </a:rPr>
              <a:t>CNN, ResNet50, </a:t>
            </a:r>
            <a:r>
              <a:rPr lang="en-GB" sz="2800" b="1" dirty="0" err="1">
                <a:latin typeface="Times New Roman" panose="02020603050405020304" pitchFamily="18" charset="0"/>
                <a:cs typeface="Times New Roman" panose="02020603050405020304" pitchFamily="18" charset="0"/>
              </a:rPr>
              <a:t>EfficientNet</a:t>
            </a:r>
            <a:r>
              <a:rPr lang="en-GB" sz="2800" b="1" dirty="0">
                <a:latin typeface="Times New Roman" panose="02020603050405020304" pitchFamily="18" charset="0"/>
                <a:cs typeface="Times New Roman" panose="02020603050405020304" pitchFamily="18" charset="0"/>
              </a:rPr>
              <a:t>, YOLOv5, YOLOv7-X</a:t>
            </a:r>
            <a:r>
              <a:rPr lang="en-GB" sz="2800" dirty="0">
                <a:latin typeface="Times New Roman" panose="02020603050405020304" pitchFamily="18" charset="0"/>
                <a:cs typeface="Times New Roman" panose="02020603050405020304" pitchFamily="18" charset="0"/>
              </a:rPr>
              <a:t>, and </a:t>
            </a:r>
            <a:r>
              <a:rPr lang="en-GB" sz="2800" b="1" dirty="0" err="1">
                <a:latin typeface="Times New Roman" panose="02020603050405020304" pitchFamily="18" charset="0"/>
                <a:cs typeface="Times New Roman" panose="02020603050405020304" pitchFamily="18" charset="0"/>
              </a:rPr>
              <a:t>DenseNet</a:t>
            </a:r>
            <a:r>
              <a:rPr lang="en-GB" sz="2800" dirty="0">
                <a:latin typeface="Times New Roman" panose="02020603050405020304" pitchFamily="18" charset="0"/>
                <a:cs typeface="Times New Roman" panose="02020603050405020304" pitchFamily="18" charset="0"/>
              </a:rPr>
              <a:t> have demonstrated </a:t>
            </a:r>
            <a:r>
              <a:rPr lang="en-GB" sz="2800" b="1" dirty="0">
                <a:latin typeface="Times New Roman" panose="02020603050405020304" pitchFamily="18" charset="0"/>
                <a:cs typeface="Times New Roman" panose="02020603050405020304" pitchFamily="18" charset="0"/>
              </a:rPr>
              <a:t>high accuracy</a:t>
            </a:r>
            <a:r>
              <a:rPr lang="en-GB" sz="2800" dirty="0">
                <a:latin typeface="Times New Roman" panose="02020603050405020304" pitchFamily="18" charset="0"/>
                <a:cs typeface="Times New Roman" panose="02020603050405020304" pitchFamily="18" charset="0"/>
              </a:rPr>
              <a:t> (up to 99.53%) in plant disease detection.</a:t>
            </a:r>
          </a:p>
          <a:p>
            <a:pPr marL="457200" indent="-457200">
              <a:buFont typeface="Arial" panose="020B0604020202020204" pitchFamily="34" charset="0"/>
              <a:buChar char="•"/>
            </a:pPr>
            <a:r>
              <a:rPr lang="en-GB" sz="2800" b="1" dirty="0">
                <a:latin typeface="Times New Roman" panose="02020603050405020304" pitchFamily="18" charset="0"/>
                <a:cs typeface="Times New Roman" panose="02020603050405020304" pitchFamily="18" charset="0"/>
              </a:rPr>
              <a:t>Transfer learning and feature extraction techniques</a:t>
            </a:r>
            <a:r>
              <a:rPr lang="en-GB" sz="2800" dirty="0">
                <a:latin typeface="Times New Roman" panose="02020603050405020304" pitchFamily="18" charset="0"/>
                <a:cs typeface="Times New Roman" panose="02020603050405020304" pitchFamily="18" charset="0"/>
              </a:rPr>
              <a:t> (e.g., </a:t>
            </a:r>
            <a:r>
              <a:rPr lang="en-GB" sz="2800" b="1" dirty="0">
                <a:latin typeface="Times New Roman" panose="02020603050405020304" pitchFamily="18" charset="0"/>
                <a:cs typeface="Times New Roman" panose="02020603050405020304" pitchFamily="18" charset="0"/>
              </a:rPr>
              <a:t>INC-VGG</a:t>
            </a:r>
            <a:r>
              <a:rPr lang="en-GB" sz="2800" dirty="0">
                <a:latin typeface="Times New Roman" panose="02020603050405020304" pitchFamily="18" charset="0"/>
                <a:cs typeface="Times New Roman" panose="02020603050405020304" pitchFamily="18" charset="0"/>
              </a:rPr>
              <a:t>, </a:t>
            </a:r>
            <a:r>
              <a:rPr lang="en-GB" sz="2800" b="1" dirty="0" err="1">
                <a:latin typeface="Times New Roman" panose="02020603050405020304" pitchFamily="18" charset="0"/>
                <a:cs typeface="Times New Roman" panose="02020603050405020304" pitchFamily="18" charset="0"/>
              </a:rPr>
              <a:t>AlexNet</a:t>
            </a:r>
            <a:r>
              <a:rPr lang="en-GB" sz="2800" b="1" dirty="0">
                <a:latin typeface="Times New Roman" panose="02020603050405020304" pitchFamily="18" charset="0"/>
                <a:cs typeface="Times New Roman" panose="02020603050405020304" pitchFamily="18" charset="0"/>
              </a:rPr>
              <a:t> fine-tuning</a:t>
            </a:r>
            <a:r>
              <a:rPr lang="en-GB" sz="2800" dirty="0">
                <a:latin typeface="Times New Roman" panose="02020603050405020304" pitchFamily="18" charset="0"/>
                <a:cs typeface="Times New Roman" panose="02020603050405020304" pitchFamily="18" charset="0"/>
              </a:rPr>
              <a:t>) significantly enhance classification performance.</a:t>
            </a:r>
          </a:p>
          <a:p>
            <a:pPr marL="457200" indent="-457200">
              <a:buFont typeface="Arial" panose="020B0604020202020204" pitchFamily="34" charset="0"/>
              <a:buChar char="•"/>
            </a:pPr>
            <a:r>
              <a:rPr lang="en-GB" sz="2800" b="1" dirty="0">
                <a:latin typeface="Times New Roman" panose="02020603050405020304" pitchFamily="18" charset="0"/>
                <a:cs typeface="Times New Roman" panose="02020603050405020304" pitchFamily="18" charset="0"/>
              </a:rPr>
              <a:t>Real-time detection systems</a:t>
            </a:r>
            <a:r>
              <a:rPr lang="en-GB" sz="2800" dirty="0">
                <a:latin typeface="Times New Roman" panose="02020603050405020304" pitchFamily="18" charset="0"/>
                <a:cs typeface="Times New Roman" panose="02020603050405020304" pitchFamily="18" charset="0"/>
              </a:rPr>
              <a:t> (YOLO, CNN-LSTM) integrated into </a:t>
            </a:r>
            <a:r>
              <a:rPr lang="en-GB" sz="2800" b="1" dirty="0">
                <a:latin typeface="Times New Roman" panose="02020603050405020304" pitchFamily="18" charset="0"/>
                <a:cs typeface="Times New Roman" panose="02020603050405020304" pitchFamily="18" charset="0"/>
              </a:rPr>
              <a:t>mobile and web-based applications</a:t>
            </a:r>
            <a:r>
              <a:rPr lang="en-GB" sz="2800" dirty="0">
                <a:latin typeface="Times New Roman" panose="02020603050405020304" pitchFamily="18" charset="0"/>
                <a:cs typeface="Times New Roman" panose="02020603050405020304" pitchFamily="18" charset="0"/>
              </a:rPr>
              <a:t> provide </a:t>
            </a:r>
            <a:r>
              <a:rPr lang="en-GB" sz="2800" b="1" dirty="0">
                <a:latin typeface="Times New Roman" panose="02020603050405020304" pitchFamily="18" charset="0"/>
                <a:cs typeface="Times New Roman" panose="02020603050405020304" pitchFamily="18" charset="0"/>
              </a:rPr>
              <a:t>instant disease identification</a:t>
            </a:r>
            <a:r>
              <a:rPr lang="en-GB" sz="2800" dirty="0">
                <a:latin typeface="Times New Roman" panose="02020603050405020304" pitchFamily="18" charset="0"/>
                <a:cs typeface="Times New Roman" panose="02020603050405020304" pitchFamily="18" charset="0"/>
              </a:rPr>
              <a:t> and </a:t>
            </a:r>
            <a:r>
              <a:rPr lang="en-GB" sz="2800" b="1" dirty="0">
                <a:latin typeface="Times New Roman" panose="02020603050405020304" pitchFamily="18" charset="0"/>
                <a:cs typeface="Times New Roman" panose="02020603050405020304" pitchFamily="18" charset="0"/>
              </a:rPr>
              <a:t>treatment suggestions</a:t>
            </a:r>
            <a:r>
              <a:rPr lang="en-GB" sz="2800" dirty="0">
                <a:latin typeface="Times New Roman" panose="02020603050405020304" pitchFamily="18" charset="0"/>
                <a:cs typeface="Times New Roman" panose="02020603050405020304" pitchFamily="18" charset="0"/>
              </a:rPr>
              <a:t> for farmers.</a:t>
            </a:r>
          </a:p>
          <a:p>
            <a:pPr marL="457200" indent="-457200">
              <a:buFont typeface="Arial" panose="020B0604020202020204" pitchFamily="34" charset="0"/>
              <a:buChar char="•"/>
            </a:pPr>
            <a:r>
              <a:rPr lang="en-GB" sz="2800" b="1" dirty="0">
                <a:latin typeface="Times New Roman" panose="02020603050405020304" pitchFamily="18" charset="0"/>
                <a:cs typeface="Times New Roman" panose="02020603050405020304" pitchFamily="18" charset="0"/>
              </a:rPr>
              <a:t>Datasets like </a:t>
            </a:r>
            <a:r>
              <a:rPr lang="en-GB" sz="2800" b="1" dirty="0" err="1">
                <a:latin typeface="Times New Roman" panose="02020603050405020304" pitchFamily="18" charset="0"/>
                <a:cs typeface="Times New Roman" panose="02020603050405020304" pitchFamily="18" charset="0"/>
              </a:rPr>
              <a:t>PlantVillage</a:t>
            </a:r>
            <a:r>
              <a:rPr lang="en-GB" sz="2800" b="1" dirty="0">
                <a:latin typeface="Times New Roman" panose="02020603050405020304" pitchFamily="18" charset="0"/>
                <a:cs typeface="Times New Roman" panose="02020603050405020304" pitchFamily="18" charset="0"/>
              </a:rPr>
              <a:t>, </a:t>
            </a:r>
            <a:r>
              <a:rPr lang="en-GB" sz="2800" b="1" dirty="0" err="1">
                <a:latin typeface="Times New Roman" panose="02020603050405020304" pitchFamily="18" charset="0"/>
                <a:cs typeface="Times New Roman" panose="02020603050405020304" pitchFamily="18" charset="0"/>
              </a:rPr>
              <a:t>Kaggle's</a:t>
            </a:r>
            <a:r>
              <a:rPr lang="en-GB" sz="2800" b="1" dirty="0">
                <a:latin typeface="Times New Roman" panose="02020603050405020304" pitchFamily="18" charset="0"/>
                <a:cs typeface="Times New Roman" panose="02020603050405020304" pitchFamily="18" charset="0"/>
              </a:rPr>
              <a:t> New Plant Disease dataset</a:t>
            </a:r>
            <a:r>
              <a:rPr lang="en-GB" sz="2800" dirty="0">
                <a:latin typeface="Times New Roman" panose="02020603050405020304" pitchFamily="18" charset="0"/>
                <a:cs typeface="Times New Roman" panose="02020603050405020304" pitchFamily="18" charset="0"/>
              </a:rPr>
              <a:t>, and </a:t>
            </a:r>
            <a:r>
              <a:rPr lang="en-GB" sz="2800" b="1" dirty="0">
                <a:latin typeface="Times New Roman" panose="02020603050405020304" pitchFamily="18" charset="0"/>
                <a:cs typeface="Times New Roman" panose="02020603050405020304" pitchFamily="18" charset="0"/>
              </a:rPr>
              <a:t>custom field datasets</a:t>
            </a:r>
            <a:r>
              <a:rPr lang="en-GB" sz="2800" dirty="0">
                <a:latin typeface="Times New Roman" panose="02020603050405020304" pitchFamily="18" charset="0"/>
                <a:cs typeface="Times New Roman" panose="02020603050405020304" pitchFamily="18" charset="0"/>
              </a:rPr>
              <a:t> from regions like Tamil Nadu are essential in improving </a:t>
            </a:r>
            <a:r>
              <a:rPr lang="en-GB" sz="2800" b="1" dirty="0">
                <a:latin typeface="Times New Roman" panose="02020603050405020304" pitchFamily="18" charset="0"/>
                <a:cs typeface="Times New Roman" panose="02020603050405020304" pitchFamily="18" charset="0"/>
              </a:rPr>
              <a:t>model generalization</a:t>
            </a:r>
            <a:r>
              <a:rPr lang="en-GB" sz="2800" dirty="0">
                <a:latin typeface="Times New Roman" panose="02020603050405020304" pitchFamily="18" charset="0"/>
                <a:cs typeface="Times New Roman" panose="02020603050405020304" pitchFamily="18" charset="0"/>
              </a:rPr>
              <a:t> and detection across diverse conditions.</a:t>
            </a:r>
          </a:p>
          <a:p>
            <a:pPr marL="457200" indent="-45720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Hybrid models combining </a:t>
            </a:r>
            <a:r>
              <a:rPr lang="en-GB" sz="2800" b="1" dirty="0">
                <a:latin typeface="Times New Roman" panose="02020603050405020304" pitchFamily="18" charset="0"/>
                <a:cs typeface="Times New Roman" panose="02020603050405020304" pitchFamily="18" charset="0"/>
              </a:rPr>
              <a:t>CNN and LSTM</a:t>
            </a:r>
            <a:r>
              <a:rPr lang="en-GB" sz="2800" dirty="0">
                <a:latin typeface="Times New Roman" panose="02020603050405020304" pitchFamily="18" charset="0"/>
                <a:cs typeface="Times New Roman" panose="02020603050405020304" pitchFamily="18" charset="0"/>
              </a:rPr>
              <a:t> are effective in capturing both spatial and temporal features for more accurate disease severity classification</a:t>
            </a:r>
            <a:r>
              <a:rPr lang="en-GB" sz="3600" dirty="0">
                <a:latin typeface="Times New Roman" panose="02020603050405020304" pitchFamily="18" charset="0"/>
                <a:cs typeface="Times New Roman" panose="02020603050405020304" pitchFamily="18" charset="0"/>
              </a:rPr>
              <a:t>.</a:t>
            </a:r>
          </a:p>
          <a:p>
            <a:pPr algn="ctr">
              <a:lnSpc>
                <a:spcPct val="100000"/>
              </a:lnSpc>
              <a:spcBef>
                <a:spcPts val="795"/>
              </a:spcBef>
            </a:pPr>
            <a:endParaRPr sz="3600" dirty="0"/>
          </a:p>
        </p:txBody>
      </p:sp>
      <p:sp>
        <p:nvSpPr>
          <p:cNvPr id="8" name="object 8"/>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494848"/>
          </a:solidFill>
        </p:spPr>
        <p:txBody>
          <a:bodyPr wrap="square" lIns="0" tIns="0" rIns="0" bIns="0" rtlCol="0"/>
          <a:lstStyle/>
          <a:p>
            <a:endParaRPr/>
          </a:p>
        </p:txBody>
      </p:sp>
      <p:sp>
        <p:nvSpPr>
          <p:cNvPr id="9" name="object 9"/>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0" name="object 10"/>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3" name="object 3"/>
          <p:cNvGrpSpPr/>
          <p:nvPr/>
        </p:nvGrpSpPr>
        <p:grpSpPr>
          <a:xfrm>
            <a:off x="0" y="9718118"/>
            <a:ext cx="18288000" cy="568960"/>
            <a:chOff x="0" y="9718118"/>
            <a:chExt cx="18288000" cy="568960"/>
          </a:xfrm>
        </p:grpSpPr>
        <p:sp>
          <p:nvSpPr>
            <p:cNvPr id="4" name="object 4"/>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5" name="object 5"/>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7" name="object 7"/>
          <p:cNvSpPr txBox="1">
            <a:spLocks noGrp="1"/>
          </p:cNvSpPr>
          <p:nvPr>
            <p:ph type="body" idx="4294967295"/>
          </p:nvPr>
        </p:nvSpPr>
        <p:spPr>
          <a:xfrm>
            <a:off x="1905000" y="1257300"/>
            <a:ext cx="14966340" cy="6380593"/>
          </a:xfrm>
          <a:prstGeom prst="rect">
            <a:avLst/>
          </a:prstGeom>
        </p:spPr>
        <p:txBody>
          <a:bodyPr vert="horz" wrap="square" lIns="0" tIns="100965" rIns="0" bIns="0" rtlCol="0">
            <a:spAutoFit/>
          </a:bodyPr>
          <a:lstStyle/>
          <a:p>
            <a:r>
              <a:rPr lang="en-GB" sz="3600" b="1" dirty="0"/>
              <a:t>Advancements in Plant Disease </a:t>
            </a:r>
            <a:r>
              <a:rPr lang="en-GB" sz="3600" b="1" dirty="0" smtClean="0"/>
              <a:t>Detection</a:t>
            </a:r>
          </a:p>
          <a:p>
            <a:endParaRPr lang="en-GB" sz="3600" b="1" dirty="0"/>
          </a:p>
          <a:p>
            <a:pPr marL="457200" indent="-457200">
              <a:buFont typeface="Arial" panose="020B0604020202020204" pitchFamily="34" charset="0"/>
              <a:buChar char="•"/>
            </a:pPr>
            <a:r>
              <a:rPr lang="en-GB" sz="2800" b="1" dirty="0">
                <a:latin typeface="Times New Roman" panose="02020603050405020304" pitchFamily="18" charset="0"/>
                <a:cs typeface="Times New Roman" panose="02020603050405020304" pitchFamily="18" charset="0"/>
              </a:rPr>
              <a:t>YOLO-based models</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YOLOv5, YOLOv7-X</a:t>
            </a:r>
            <a:r>
              <a:rPr lang="en-GB" sz="2800" dirty="0">
                <a:latin typeface="Times New Roman" panose="02020603050405020304" pitchFamily="18" charset="0"/>
                <a:cs typeface="Times New Roman" panose="02020603050405020304" pitchFamily="18" charset="0"/>
              </a:rPr>
              <a:t>) provide </a:t>
            </a:r>
            <a:r>
              <a:rPr lang="en-GB" sz="2800" b="1" dirty="0">
                <a:latin typeface="Times New Roman" panose="02020603050405020304" pitchFamily="18" charset="0"/>
                <a:cs typeface="Times New Roman" panose="02020603050405020304" pitchFamily="18" charset="0"/>
              </a:rPr>
              <a:t>faster inference speeds (up to 130 FPS)</a:t>
            </a:r>
            <a:r>
              <a:rPr lang="en-GB" sz="2800" dirty="0">
                <a:latin typeface="Times New Roman" panose="02020603050405020304" pitchFamily="18" charset="0"/>
                <a:cs typeface="Times New Roman" panose="02020603050405020304" pitchFamily="18" charset="0"/>
              </a:rPr>
              <a:t> and </a:t>
            </a:r>
            <a:r>
              <a:rPr lang="en-GB" sz="2800" b="1" dirty="0">
                <a:latin typeface="Times New Roman" panose="02020603050405020304" pitchFamily="18" charset="0"/>
                <a:cs typeface="Times New Roman" panose="02020603050405020304" pitchFamily="18" charset="0"/>
              </a:rPr>
              <a:t>high detection accuracy</a:t>
            </a:r>
            <a:r>
              <a:rPr lang="en-GB" sz="2800" dirty="0">
                <a:latin typeface="Times New Roman" panose="02020603050405020304" pitchFamily="18" charset="0"/>
                <a:cs typeface="Times New Roman" panose="02020603050405020304" pitchFamily="18" charset="0"/>
              </a:rPr>
              <a:t>, making them highly suitable for </a:t>
            </a:r>
            <a:r>
              <a:rPr lang="en-GB" sz="2800" b="1" dirty="0">
                <a:latin typeface="Times New Roman" panose="02020603050405020304" pitchFamily="18" charset="0"/>
                <a:cs typeface="Times New Roman" panose="02020603050405020304" pitchFamily="18" charset="0"/>
              </a:rPr>
              <a:t>real-time agricultural applications</a:t>
            </a:r>
            <a:r>
              <a:rPr lang="en-GB"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GB" sz="2800" b="1" dirty="0" err="1">
                <a:latin typeface="Times New Roman" panose="02020603050405020304" pitchFamily="18" charset="0"/>
                <a:cs typeface="Times New Roman" panose="02020603050405020304" pitchFamily="18" charset="0"/>
              </a:rPr>
              <a:t>IoT</a:t>
            </a:r>
            <a:r>
              <a:rPr lang="en-GB" sz="2800" b="1" dirty="0">
                <a:latin typeface="Times New Roman" panose="02020603050405020304" pitchFamily="18" charset="0"/>
                <a:cs typeface="Times New Roman" panose="02020603050405020304" pitchFamily="18" charset="0"/>
              </a:rPr>
              <a:t> integration with AI</a:t>
            </a:r>
            <a:r>
              <a:rPr lang="en-GB" sz="2800" dirty="0">
                <a:latin typeface="Times New Roman" panose="02020603050405020304" pitchFamily="18" charset="0"/>
                <a:cs typeface="Times New Roman" panose="02020603050405020304" pitchFamily="18" charset="0"/>
              </a:rPr>
              <a:t> enables </a:t>
            </a:r>
            <a:r>
              <a:rPr lang="en-GB" sz="2800" b="1" dirty="0">
                <a:latin typeface="Times New Roman" panose="02020603050405020304" pitchFamily="18" charset="0"/>
                <a:cs typeface="Times New Roman" panose="02020603050405020304" pitchFamily="18" charset="0"/>
              </a:rPr>
              <a:t>continuous crop monitoring</a:t>
            </a:r>
            <a:r>
              <a:rPr lang="en-GB" sz="2800" dirty="0">
                <a:latin typeface="Times New Roman" panose="02020603050405020304" pitchFamily="18" charset="0"/>
                <a:cs typeface="Times New Roman" panose="02020603050405020304" pitchFamily="18" charset="0"/>
              </a:rPr>
              <a:t> using </a:t>
            </a:r>
            <a:r>
              <a:rPr lang="en-GB" sz="2800" b="1" dirty="0">
                <a:latin typeface="Times New Roman" panose="02020603050405020304" pitchFamily="18" charset="0"/>
                <a:cs typeface="Times New Roman" panose="02020603050405020304" pitchFamily="18" charset="0"/>
              </a:rPr>
              <a:t>temperature, humidity, and soil sensors</a:t>
            </a:r>
            <a:r>
              <a:rPr lang="en-GB" sz="2800" dirty="0">
                <a:latin typeface="Times New Roman" panose="02020603050405020304" pitchFamily="18" charset="0"/>
                <a:cs typeface="Times New Roman" panose="02020603050405020304" pitchFamily="18" charset="0"/>
              </a:rPr>
              <a:t>, improving predictive analytics.</a:t>
            </a:r>
          </a:p>
          <a:p>
            <a:pPr marL="457200" indent="-457200">
              <a:buFont typeface="Arial" panose="020B0604020202020204" pitchFamily="34" charset="0"/>
              <a:buChar char="•"/>
            </a:pPr>
            <a:r>
              <a:rPr lang="en-GB" sz="2800" b="1" dirty="0">
                <a:latin typeface="Times New Roman" panose="02020603050405020304" pitchFamily="18" charset="0"/>
                <a:cs typeface="Times New Roman" panose="02020603050405020304" pitchFamily="18" charset="0"/>
              </a:rPr>
              <a:t>Automated pesticide recommendation systems</a:t>
            </a:r>
            <a:r>
              <a:rPr lang="en-GB" sz="2800" dirty="0">
                <a:latin typeface="Times New Roman" panose="02020603050405020304" pitchFamily="18" charset="0"/>
                <a:cs typeface="Times New Roman" panose="02020603050405020304" pitchFamily="18" charset="0"/>
              </a:rPr>
              <a:t> powered by AI enhance </a:t>
            </a:r>
            <a:r>
              <a:rPr lang="en-GB" sz="2800" b="1" dirty="0">
                <a:latin typeface="Times New Roman" panose="02020603050405020304" pitchFamily="18" charset="0"/>
                <a:cs typeface="Times New Roman" panose="02020603050405020304" pitchFamily="18" charset="0"/>
              </a:rPr>
              <a:t>decision-making</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reduce pesticide overuse</a:t>
            </a:r>
            <a:r>
              <a:rPr lang="en-GB" sz="2800" dirty="0">
                <a:latin typeface="Times New Roman" panose="02020603050405020304" pitchFamily="18" charset="0"/>
                <a:cs typeface="Times New Roman" panose="02020603050405020304" pitchFamily="18" charset="0"/>
              </a:rPr>
              <a:t>, and promote </a:t>
            </a:r>
            <a:r>
              <a:rPr lang="en-GB" sz="2800" b="1" dirty="0">
                <a:latin typeface="Times New Roman" panose="02020603050405020304" pitchFamily="18" charset="0"/>
                <a:cs typeface="Times New Roman" panose="02020603050405020304" pitchFamily="18" charset="0"/>
              </a:rPr>
              <a:t>sustainable farming</a:t>
            </a:r>
            <a:r>
              <a:rPr lang="en-GB"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GB" sz="2800" b="1" dirty="0">
                <a:latin typeface="Times New Roman" panose="02020603050405020304" pitchFamily="18" charset="0"/>
                <a:cs typeface="Times New Roman" panose="02020603050405020304" pitchFamily="18" charset="0"/>
              </a:rPr>
              <a:t>Image </a:t>
            </a:r>
            <a:r>
              <a:rPr lang="en-GB" sz="2800" b="1" dirty="0" err="1">
                <a:latin typeface="Times New Roman" panose="02020603050405020304" pitchFamily="18" charset="0"/>
                <a:cs typeface="Times New Roman" panose="02020603050405020304" pitchFamily="18" charset="0"/>
              </a:rPr>
              <a:t>preprocessing</a:t>
            </a:r>
            <a:r>
              <a:rPr lang="en-GB" sz="2800" b="1" dirty="0">
                <a:latin typeface="Times New Roman" panose="02020603050405020304" pitchFamily="18" charset="0"/>
                <a:cs typeface="Times New Roman" panose="02020603050405020304" pitchFamily="18" charset="0"/>
              </a:rPr>
              <a:t> and augmentation techniques</a:t>
            </a:r>
            <a:r>
              <a:rPr lang="en-GB" sz="2800" dirty="0">
                <a:latin typeface="Times New Roman" panose="02020603050405020304" pitchFamily="18" charset="0"/>
                <a:cs typeface="Times New Roman" panose="02020603050405020304" pitchFamily="18" charset="0"/>
              </a:rPr>
              <a:t> (e.g., </a:t>
            </a:r>
            <a:r>
              <a:rPr lang="en-GB" sz="2800" b="1" dirty="0">
                <a:latin typeface="Times New Roman" panose="02020603050405020304" pitchFamily="18" charset="0"/>
                <a:cs typeface="Times New Roman" panose="02020603050405020304" pitchFamily="18" charset="0"/>
              </a:rPr>
              <a:t>resizing, normalization, rotation</a:t>
            </a:r>
            <a:r>
              <a:rPr lang="en-GB" sz="2800" dirty="0">
                <a:latin typeface="Times New Roman" panose="02020603050405020304" pitchFamily="18" charset="0"/>
                <a:cs typeface="Times New Roman" panose="02020603050405020304" pitchFamily="18" charset="0"/>
              </a:rPr>
              <a:t>) boost </a:t>
            </a:r>
            <a:r>
              <a:rPr lang="en-GB" sz="2800" b="1" dirty="0">
                <a:latin typeface="Times New Roman" panose="02020603050405020304" pitchFamily="18" charset="0"/>
                <a:cs typeface="Times New Roman" panose="02020603050405020304" pitchFamily="18" charset="0"/>
              </a:rPr>
              <a:t>model robustness</a:t>
            </a:r>
            <a:r>
              <a:rPr lang="en-GB" sz="2800" dirty="0">
                <a:latin typeface="Times New Roman" panose="02020603050405020304" pitchFamily="18" charset="0"/>
                <a:cs typeface="Times New Roman" panose="02020603050405020304" pitchFamily="18" charset="0"/>
              </a:rPr>
              <a:t>, enabling better performance in </a:t>
            </a:r>
            <a:r>
              <a:rPr lang="en-GB" sz="2800" b="1" dirty="0">
                <a:latin typeface="Times New Roman" panose="02020603050405020304" pitchFamily="18" charset="0"/>
                <a:cs typeface="Times New Roman" panose="02020603050405020304" pitchFamily="18" charset="0"/>
              </a:rPr>
              <a:t>real-world conditions</a:t>
            </a:r>
            <a:r>
              <a:rPr lang="en-GB"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GB" sz="2800" b="1" dirty="0" err="1">
                <a:latin typeface="Times New Roman" panose="02020603050405020304" pitchFamily="18" charset="0"/>
                <a:cs typeface="Times New Roman" panose="02020603050405020304" pitchFamily="18" charset="0"/>
              </a:rPr>
              <a:t>Superpixel</a:t>
            </a:r>
            <a:r>
              <a:rPr lang="en-GB" sz="2800" b="1" dirty="0">
                <a:latin typeface="Times New Roman" panose="02020603050405020304" pitchFamily="18" charset="0"/>
                <a:cs typeface="Times New Roman" panose="02020603050405020304" pitchFamily="18" charset="0"/>
              </a:rPr>
              <a:t> segmentation techniques</a:t>
            </a:r>
            <a:r>
              <a:rPr lang="en-GB" sz="2800" dirty="0">
                <a:latin typeface="Times New Roman" panose="02020603050405020304" pitchFamily="18" charset="0"/>
                <a:cs typeface="Times New Roman" panose="02020603050405020304" pitchFamily="18" charset="0"/>
              </a:rPr>
              <a:t> like </a:t>
            </a:r>
            <a:r>
              <a:rPr lang="en-GB" sz="2800" b="1" dirty="0">
                <a:latin typeface="Times New Roman" panose="02020603050405020304" pitchFamily="18" charset="0"/>
                <a:cs typeface="Times New Roman" panose="02020603050405020304" pitchFamily="18" charset="0"/>
              </a:rPr>
              <a:t>SLIC</a:t>
            </a:r>
            <a:r>
              <a:rPr lang="en-GB" sz="2800" dirty="0">
                <a:latin typeface="Times New Roman" panose="02020603050405020304" pitchFamily="18" charset="0"/>
                <a:cs typeface="Times New Roman" panose="02020603050405020304" pitchFamily="18" charset="0"/>
              </a:rPr>
              <a:t> and traditional </a:t>
            </a:r>
            <a:r>
              <a:rPr lang="en-GB" sz="2800" dirty="0" err="1">
                <a:latin typeface="Times New Roman" panose="02020603050405020304" pitchFamily="18" charset="0"/>
                <a:cs typeface="Times New Roman" panose="02020603050405020304" pitchFamily="18" charset="0"/>
              </a:rPr>
              <a:t>preprocessing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color</a:t>
            </a:r>
            <a:r>
              <a:rPr lang="en-GB" sz="2800" dirty="0">
                <a:latin typeface="Times New Roman" panose="02020603050405020304" pitchFamily="18" charset="0"/>
                <a:cs typeface="Times New Roman" panose="02020603050405020304" pitchFamily="18" charset="0"/>
              </a:rPr>
              <a:t> thresholding) allow for </a:t>
            </a:r>
            <a:r>
              <a:rPr lang="en-GB" sz="2800" b="1" dirty="0">
                <a:latin typeface="Times New Roman" panose="02020603050405020304" pitchFamily="18" charset="0"/>
                <a:cs typeface="Times New Roman" panose="02020603050405020304" pitchFamily="18" charset="0"/>
              </a:rPr>
              <a:t>lightweight, fast, and effective detection</a:t>
            </a:r>
            <a:r>
              <a:rPr lang="en-GB" sz="2800" dirty="0">
                <a:latin typeface="Times New Roman" panose="02020603050405020304" pitchFamily="18" charset="0"/>
                <a:cs typeface="Times New Roman" panose="02020603050405020304" pitchFamily="18" charset="0"/>
              </a:rPr>
              <a:t>, especially in constrained environments.</a:t>
            </a:r>
          </a:p>
          <a:p>
            <a:pPr marL="457200" indent="-457200">
              <a:buFont typeface="Arial" panose="020B0604020202020204" pitchFamily="34" charset="0"/>
              <a:buChar char="•"/>
            </a:pPr>
            <a:r>
              <a:rPr lang="en-GB" sz="2800" b="1" dirty="0">
                <a:latin typeface="Times New Roman" panose="02020603050405020304" pitchFamily="18" charset="0"/>
                <a:cs typeface="Times New Roman" panose="02020603050405020304" pitchFamily="18" charset="0"/>
              </a:rPr>
              <a:t>Hybrid CNN-RNN models</a:t>
            </a:r>
            <a:r>
              <a:rPr lang="en-GB" sz="2800" dirty="0">
                <a:latin typeface="Times New Roman" panose="02020603050405020304" pitchFamily="18" charset="0"/>
                <a:cs typeface="Times New Roman" panose="02020603050405020304" pitchFamily="18" charset="0"/>
              </a:rPr>
              <a:t> that use </a:t>
            </a:r>
            <a:r>
              <a:rPr lang="en-GB" sz="2800" b="1" dirty="0">
                <a:latin typeface="Times New Roman" panose="02020603050405020304" pitchFamily="18" charset="0"/>
                <a:cs typeface="Times New Roman" panose="02020603050405020304" pitchFamily="18" charset="0"/>
              </a:rPr>
              <a:t>RGB and hyperspectral images</a:t>
            </a:r>
            <a:r>
              <a:rPr lang="en-GB" sz="2800" dirty="0">
                <a:latin typeface="Times New Roman" panose="02020603050405020304" pitchFamily="18" charset="0"/>
                <a:cs typeface="Times New Roman" panose="02020603050405020304" pitchFamily="18" charset="0"/>
              </a:rPr>
              <a:t> improve accuracy in </a:t>
            </a:r>
            <a:r>
              <a:rPr lang="en-GB" sz="2800" b="1" dirty="0">
                <a:latin typeface="Times New Roman" panose="02020603050405020304" pitchFamily="18" charset="0"/>
                <a:cs typeface="Times New Roman" panose="02020603050405020304" pitchFamily="18" charset="0"/>
              </a:rPr>
              <a:t>complex disease detection scenarios</a:t>
            </a:r>
            <a:r>
              <a:rPr lang="en-GB" sz="2800" dirty="0">
                <a:latin typeface="Times New Roman" panose="02020603050405020304" pitchFamily="18" charset="0"/>
                <a:cs typeface="Times New Roman" panose="02020603050405020304" pitchFamily="18" charset="0"/>
              </a:rPr>
              <a:t> by leveraging </a:t>
            </a:r>
            <a:r>
              <a:rPr lang="en-GB" sz="2800" b="1" dirty="0">
                <a:latin typeface="Times New Roman" panose="02020603050405020304" pitchFamily="18" charset="0"/>
                <a:cs typeface="Times New Roman" panose="02020603050405020304" pitchFamily="18" charset="0"/>
              </a:rPr>
              <a:t>multi-modal data</a:t>
            </a:r>
            <a:r>
              <a:rPr lang="en-GB" sz="2800" dirty="0">
                <a:latin typeface="Times New Roman" panose="02020603050405020304" pitchFamily="18" charset="0"/>
                <a:cs typeface="Times New Roman" panose="02020603050405020304" pitchFamily="18" charset="0"/>
              </a:rPr>
              <a:t>.</a:t>
            </a:r>
          </a:p>
        </p:txBody>
      </p:sp>
      <p:sp>
        <p:nvSpPr>
          <p:cNvPr id="8" name="object 8"/>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494848"/>
          </a:solidFill>
        </p:spPr>
        <p:txBody>
          <a:bodyPr wrap="square" lIns="0" tIns="0" rIns="0" bIns="0" rtlCol="0"/>
          <a:lstStyle/>
          <a:p>
            <a:endParaRPr/>
          </a:p>
        </p:txBody>
      </p:sp>
      <p:sp>
        <p:nvSpPr>
          <p:cNvPr id="9" name="object 9"/>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0" name="object 10"/>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075" y="139674"/>
            <a:ext cx="15306875" cy="2935419"/>
          </a:xfrm>
          <a:prstGeom prst="rect">
            <a:avLst/>
          </a:prstGeom>
        </p:spPr>
        <p:txBody>
          <a:bodyPr vert="horz" wrap="square" lIns="0" tIns="11430" rIns="0" bIns="0" rtlCol="0">
            <a:spAutoFit/>
          </a:bodyPr>
          <a:lstStyle/>
          <a:p>
            <a:pPr marL="2388235">
              <a:spcBef>
                <a:spcPts val="90"/>
              </a:spcBef>
            </a:pPr>
            <a:r>
              <a:rPr lang="en-GB" sz="5400" b="1" dirty="0"/>
              <a:t>Relevance to Sustainable Development Goals (SDGs)</a:t>
            </a:r>
            <a:r>
              <a:rPr lang="en-GB" sz="8800" b="1" dirty="0"/>
              <a:t/>
            </a:r>
            <a:br>
              <a:rPr lang="en-GB" sz="8800" b="1" dirty="0"/>
            </a:br>
            <a:endParaRPr spc="-894" dirty="0"/>
          </a:p>
        </p:txBody>
      </p:sp>
      <p:sp>
        <p:nvSpPr>
          <p:cNvPr id="4" name="object 4"/>
          <p:cNvSpPr txBox="1"/>
          <p:nvPr/>
        </p:nvSpPr>
        <p:spPr>
          <a:xfrm>
            <a:off x="1507199" y="2137410"/>
            <a:ext cx="15173641" cy="6536405"/>
          </a:xfrm>
          <a:prstGeom prst="rect">
            <a:avLst/>
          </a:prstGeom>
        </p:spPr>
        <p:txBody>
          <a:bodyPr vert="horz" wrap="square" lIns="0" tIns="11430" rIns="0" bIns="0" rtlCol="0">
            <a:spAutoFit/>
          </a:bodyPr>
          <a:lstStyle/>
          <a:p>
            <a:pPr marL="571500" indent="-571500">
              <a:buFont typeface="Arial" panose="020B0604020202020204" pitchFamily="34" charset="0"/>
              <a:buChar char="•"/>
            </a:pPr>
            <a:r>
              <a:rPr lang="en-GB" sz="3600" b="1" dirty="0" smtClean="0"/>
              <a:t>SDG 2 – Zero Hunger</a:t>
            </a:r>
            <a:r>
              <a:rPr lang="en-GB" sz="3600" dirty="0" smtClean="0"/>
              <a:t/>
            </a:r>
            <a:br>
              <a:rPr lang="en-GB" sz="3600" dirty="0" smtClean="0"/>
            </a:br>
            <a:r>
              <a:rPr lang="en-GB" sz="2800" dirty="0" smtClean="0"/>
              <a:t>Our project supports the goal of ending hunger by helping farmers detect plant diseases early, thus </a:t>
            </a:r>
            <a:r>
              <a:rPr lang="en-GB" sz="2800" b="1" dirty="0" smtClean="0"/>
              <a:t>reducing crop loss and increasing yield reliability</a:t>
            </a:r>
            <a:r>
              <a:rPr lang="en-GB" sz="2800" dirty="0" smtClean="0"/>
              <a:t>. This contributes to </a:t>
            </a:r>
            <a:r>
              <a:rPr lang="en-GB" sz="2800" b="1" dirty="0" smtClean="0"/>
              <a:t>food security</a:t>
            </a:r>
            <a:r>
              <a:rPr lang="en-GB" sz="2800" dirty="0" smtClean="0"/>
              <a:t>, especially in regions dependent on agriculture for livelihood and sustenance.</a:t>
            </a:r>
          </a:p>
          <a:p>
            <a:endParaRPr lang="en-GB" sz="2800" dirty="0" smtClean="0"/>
          </a:p>
          <a:p>
            <a:pPr marL="457200" indent="-457200">
              <a:buFont typeface="Arial" panose="020B0604020202020204" pitchFamily="34" charset="0"/>
              <a:buChar char="•"/>
            </a:pPr>
            <a:r>
              <a:rPr lang="en-GB" sz="3600" b="1" dirty="0" smtClean="0"/>
              <a:t>SDG 12 – Responsible Consumption and Production</a:t>
            </a:r>
            <a:r>
              <a:rPr lang="en-GB" sz="3600" dirty="0" smtClean="0"/>
              <a:t/>
            </a:r>
            <a:br>
              <a:rPr lang="en-GB" sz="3600" dirty="0" smtClean="0"/>
            </a:br>
            <a:r>
              <a:rPr lang="en-GB" sz="2800" dirty="0" smtClean="0"/>
              <a:t>By accurately identifying plant diseases, your system reduces the need for broad-spectrum pesticide use. This promotes </a:t>
            </a:r>
            <a:r>
              <a:rPr lang="en-GB" sz="2800" b="1" dirty="0" smtClean="0"/>
              <a:t>targeted treatment</a:t>
            </a:r>
            <a:r>
              <a:rPr lang="en-GB" sz="2800" dirty="0" smtClean="0"/>
              <a:t>, leading to </a:t>
            </a:r>
            <a:r>
              <a:rPr lang="en-GB" sz="2800" b="1" dirty="0" smtClean="0"/>
              <a:t>lower chemical input</a:t>
            </a:r>
            <a:r>
              <a:rPr lang="en-GB" sz="2800" dirty="0" smtClean="0"/>
              <a:t>, reduced environmental impact, and </a:t>
            </a:r>
            <a:r>
              <a:rPr lang="en-GB" sz="2800" b="1" dirty="0" smtClean="0"/>
              <a:t>more sustainable farming practices</a:t>
            </a:r>
            <a:r>
              <a:rPr lang="en-GB" sz="2800" dirty="0" smtClean="0"/>
              <a:t>.</a:t>
            </a:r>
          </a:p>
          <a:p>
            <a:endParaRPr lang="en-GB" sz="3600" dirty="0" smtClean="0"/>
          </a:p>
          <a:p>
            <a:pPr marL="457200" indent="-457200">
              <a:buFont typeface="Arial" panose="020B0604020202020204" pitchFamily="34" charset="0"/>
              <a:buChar char="•"/>
            </a:pPr>
            <a:r>
              <a:rPr lang="en-GB" sz="3600" b="1" dirty="0" smtClean="0"/>
              <a:t>SDG 9 – Industry, Innovation, and Infrastructure</a:t>
            </a:r>
            <a:r>
              <a:rPr lang="en-GB" sz="2800" dirty="0" smtClean="0"/>
              <a:t/>
            </a:r>
            <a:br>
              <a:rPr lang="en-GB" sz="2800" dirty="0" smtClean="0"/>
            </a:br>
            <a:r>
              <a:rPr lang="en-GB" sz="2800" dirty="0" smtClean="0"/>
              <a:t>The use of </a:t>
            </a:r>
            <a:r>
              <a:rPr lang="en-GB" sz="2800" b="1" dirty="0" smtClean="0"/>
              <a:t>AI, deep learning, and transfer learning</a:t>
            </a:r>
            <a:r>
              <a:rPr lang="en-GB" sz="2800" dirty="0" smtClean="0"/>
              <a:t> in plant disease detection showcases innovation in agricultural technology. Your model contributes to </a:t>
            </a:r>
            <a:r>
              <a:rPr lang="en-GB" sz="2800" b="1" dirty="0" smtClean="0"/>
              <a:t>modern, data-driven farming infrastructure</a:t>
            </a:r>
            <a:r>
              <a:rPr lang="en-GB" sz="2800" dirty="0" smtClean="0"/>
              <a:t> and encourages </a:t>
            </a:r>
            <a:r>
              <a:rPr lang="en-GB" sz="2800" b="1" dirty="0" smtClean="0"/>
              <a:t>scalable, low-cost solutions</a:t>
            </a:r>
            <a:r>
              <a:rPr lang="en-GB" sz="2800" dirty="0" smtClean="0"/>
              <a:t> for smart agriculture.</a:t>
            </a:r>
            <a:endParaRPr lang="en-GB" sz="2800" dirty="0"/>
          </a:p>
        </p:txBody>
      </p:sp>
      <p:sp>
        <p:nvSpPr>
          <p:cNvPr id="6"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7" name="object 7"/>
          <p:cNvGrpSpPr/>
          <p:nvPr/>
        </p:nvGrpSpPr>
        <p:grpSpPr>
          <a:xfrm>
            <a:off x="0" y="9718118"/>
            <a:ext cx="18288000" cy="568960"/>
            <a:chOff x="0" y="9718118"/>
            <a:chExt cx="18288000" cy="568960"/>
          </a:xfrm>
        </p:grpSpPr>
        <p:sp>
          <p:nvSpPr>
            <p:cNvPr id="8" name="object 8"/>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9" name="object 9"/>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10" name="object 10"/>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494848"/>
          </a:solidFill>
        </p:spPr>
        <p:txBody>
          <a:bodyPr wrap="square" lIns="0" tIns="0" rIns="0" bIns="0" rtlCol="0"/>
          <a:lstStyle/>
          <a:p>
            <a:endParaRPr/>
          </a:p>
        </p:txBody>
      </p:sp>
      <p:sp>
        <p:nvSpPr>
          <p:cNvPr id="11"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2"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5400"/>
            <a:ext cx="15468600" cy="1673535"/>
          </a:xfrm>
          <a:prstGeom prst="rect">
            <a:avLst/>
          </a:prstGeom>
        </p:spPr>
        <p:txBody>
          <a:bodyPr vert="horz" wrap="square" lIns="0" tIns="11430" rIns="0" bIns="0" rtlCol="0">
            <a:spAutoFit/>
          </a:bodyPr>
          <a:lstStyle/>
          <a:p>
            <a:pPr marL="2388235">
              <a:lnSpc>
                <a:spcPct val="100000"/>
              </a:lnSpc>
              <a:spcBef>
                <a:spcPts val="90"/>
              </a:spcBef>
            </a:pPr>
            <a:r>
              <a:rPr lang="en-GB" sz="5400" dirty="0"/>
              <a:t>Proposed System/Architecture/Design</a:t>
            </a:r>
            <a:endParaRPr sz="5400" spc="-894" dirty="0"/>
          </a:p>
        </p:txBody>
      </p:sp>
      <p:sp>
        <p:nvSpPr>
          <p:cNvPr id="4" name="object 4"/>
          <p:cNvSpPr txBox="1"/>
          <p:nvPr/>
        </p:nvSpPr>
        <p:spPr>
          <a:xfrm>
            <a:off x="3903805" y="4053620"/>
            <a:ext cx="11071860" cy="599523"/>
          </a:xfrm>
          <a:prstGeom prst="rect">
            <a:avLst/>
          </a:prstGeom>
        </p:spPr>
        <p:txBody>
          <a:bodyPr vert="horz" wrap="square" lIns="0" tIns="11430" rIns="0" bIns="0" rtlCol="0">
            <a:spAutoFit/>
          </a:bodyPr>
          <a:lstStyle/>
          <a:p>
            <a:pPr marL="12700" marR="5080">
              <a:lnSpc>
                <a:spcPct val="116300"/>
              </a:lnSpc>
              <a:spcBef>
                <a:spcPts val="90"/>
              </a:spcBef>
            </a:pPr>
            <a:endParaRPr sz="3600" dirty="0">
              <a:latin typeface="Trebuchet MS"/>
              <a:cs typeface="Trebuchet MS"/>
            </a:endParaRPr>
          </a:p>
        </p:txBody>
      </p:sp>
      <p:sp>
        <p:nvSpPr>
          <p:cNvPr id="6"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7" name="object 7"/>
          <p:cNvGrpSpPr/>
          <p:nvPr/>
        </p:nvGrpSpPr>
        <p:grpSpPr>
          <a:xfrm>
            <a:off x="0" y="9718118"/>
            <a:ext cx="18288000" cy="568960"/>
            <a:chOff x="0" y="9718118"/>
            <a:chExt cx="18288000" cy="568960"/>
          </a:xfrm>
        </p:grpSpPr>
        <p:sp>
          <p:nvSpPr>
            <p:cNvPr id="8" name="object 8"/>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9" name="object 9"/>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10" name="object 10"/>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494848"/>
          </a:solidFill>
        </p:spPr>
        <p:txBody>
          <a:bodyPr wrap="square" lIns="0" tIns="0" rIns="0" bIns="0" rtlCol="0"/>
          <a:lstStyle/>
          <a:p>
            <a:endParaRPr/>
          </a:p>
        </p:txBody>
      </p:sp>
      <p:sp>
        <p:nvSpPr>
          <p:cNvPr id="11"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2"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13" name="Rectangle 12"/>
          <p:cNvSpPr/>
          <p:nvPr/>
        </p:nvSpPr>
        <p:spPr>
          <a:xfrm>
            <a:off x="2362199" y="2116910"/>
            <a:ext cx="12613465" cy="6986528"/>
          </a:xfrm>
          <a:prstGeom prst="rect">
            <a:avLst/>
          </a:prstGeom>
        </p:spPr>
        <p:txBody>
          <a:bodyPr wrap="square">
            <a:spAutoFit/>
          </a:bodyPr>
          <a:lstStyle/>
          <a:p>
            <a:r>
              <a:rPr lang="en-IN" sz="3200" b="1" dirty="0" smtClean="0"/>
              <a:t>Data </a:t>
            </a:r>
            <a:r>
              <a:rPr lang="en-IN" sz="3200" b="1" dirty="0"/>
              <a:t>Augmentation</a:t>
            </a:r>
            <a:r>
              <a:rPr lang="en-IN" sz="3200" b="1" dirty="0" smtClean="0"/>
              <a:t>:</a:t>
            </a:r>
          </a:p>
          <a:p>
            <a:endParaRPr lang="en-IN" sz="3200" dirty="0"/>
          </a:p>
          <a:p>
            <a:pPr lvl="0"/>
            <a:r>
              <a:rPr lang="en-IN" sz="3200" dirty="0"/>
              <a:t>Used </a:t>
            </a:r>
            <a:r>
              <a:rPr lang="en-IN" sz="3200" dirty="0" err="1"/>
              <a:t>TensorFlow's</a:t>
            </a:r>
            <a:r>
              <a:rPr lang="en-IN" sz="3200" dirty="0"/>
              <a:t> </a:t>
            </a:r>
            <a:r>
              <a:rPr lang="en-IN" sz="3200" dirty="0" err="1"/>
              <a:t>ImageDataGenerator</a:t>
            </a:r>
            <a:r>
              <a:rPr lang="en-IN" sz="3200" dirty="0"/>
              <a:t> to expand the small and imbalanced dataset.</a:t>
            </a:r>
          </a:p>
          <a:p>
            <a:pPr lvl="0"/>
            <a:r>
              <a:rPr lang="en-IN" sz="3200" dirty="0"/>
              <a:t>Applied operations: horizontal flip, zoom, shear, random rotation (up to 40°), width/height shift, and pixel value scaling.</a:t>
            </a:r>
          </a:p>
          <a:p>
            <a:pPr lvl="0"/>
            <a:r>
              <a:rPr lang="en-IN" sz="3200" dirty="0"/>
              <a:t>Helped prevent overfitting and simulated real-world leaf image variations</a:t>
            </a:r>
            <a:r>
              <a:rPr lang="en-IN" sz="3200" dirty="0" smtClean="0"/>
              <a:t>.</a:t>
            </a:r>
            <a:endParaRPr lang="en-IN" sz="3200" dirty="0"/>
          </a:p>
          <a:p>
            <a:pPr>
              <a:lnSpc>
                <a:spcPct val="150000"/>
              </a:lnSpc>
            </a:pPr>
            <a:r>
              <a:rPr lang="en-IN" sz="3200" b="1" dirty="0" smtClean="0"/>
              <a:t>Class </a:t>
            </a:r>
            <a:r>
              <a:rPr lang="en-IN" sz="3200" b="1" dirty="0"/>
              <a:t>Imbalance Handling:</a:t>
            </a:r>
            <a:endParaRPr lang="en-IN" sz="3200" dirty="0"/>
          </a:p>
          <a:p>
            <a:pPr lvl="0">
              <a:lnSpc>
                <a:spcPct val="150000"/>
              </a:lnSpc>
            </a:pPr>
            <a:r>
              <a:rPr lang="en-IN" sz="3200" dirty="0"/>
              <a:t>Used </a:t>
            </a:r>
            <a:r>
              <a:rPr lang="en-IN" sz="3200" dirty="0" err="1"/>
              <a:t>Scikit</a:t>
            </a:r>
            <a:r>
              <a:rPr lang="en-IN" sz="3200" dirty="0"/>
              <a:t>-learn to calculate class weights.</a:t>
            </a:r>
          </a:p>
          <a:p>
            <a:pPr lvl="0"/>
            <a:r>
              <a:rPr lang="en-IN" sz="3200" dirty="0"/>
              <a:t>Gave higher importance to underrepresented disease classes during model training.</a:t>
            </a:r>
          </a:p>
          <a:p>
            <a:endParaRPr lang="en-IN"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3903805" y="4053620"/>
            <a:ext cx="11071860" cy="599523"/>
          </a:xfrm>
          <a:prstGeom prst="rect">
            <a:avLst/>
          </a:prstGeom>
        </p:spPr>
        <p:txBody>
          <a:bodyPr vert="horz" wrap="square" lIns="0" tIns="11430" rIns="0" bIns="0" rtlCol="0">
            <a:spAutoFit/>
          </a:bodyPr>
          <a:lstStyle/>
          <a:p>
            <a:pPr marL="12700" marR="5080">
              <a:lnSpc>
                <a:spcPct val="116300"/>
              </a:lnSpc>
              <a:spcBef>
                <a:spcPts val="90"/>
              </a:spcBef>
            </a:pPr>
            <a:endParaRPr sz="3600" dirty="0">
              <a:latin typeface="Trebuchet MS"/>
              <a:cs typeface="Trebuchet MS"/>
            </a:endParaRPr>
          </a:p>
        </p:txBody>
      </p:sp>
      <p:sp>
        <p:nvSpPr>
          <p:cNvPr id="6"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7" name="object 7"/>
          <p:cNvGrpSpPr/>
          <p:nvPr/>
        </p:nvGrpSpPr>
        <p:grpSpPr>
          <a:xfrm>
            <a:off x="0" y="9718118"/>
            <a:ext cx="18288000" cy="568960"/>
            <a:chOff x="0" y="9718118"/>
            <a:chExt cx="18288000" cy="568960"/>
          </a:xfrm>
        </p:grpSpPr>
        <p:sp>
          <p:nvSpPr>
            <p:cNvPr id="8" name="object 8"/>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9" name="object 9"/>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10" name="object 10"/>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494848"/>
          </a:solidFill>
        </p:spPr>
        <p:txBody>
          <a:bodyPr wrap="square" lIns="0" tIns="0" rIns="0" bIns="0" rtlCol="0"/>
          <a:lstStyle/>
          <a:p>
            <a:endParaRPr/>
          </a:p>
        </p:txBody>
      </p:sp>
      <p:sp>
        <p:nvSpPr>
          <p:cNvPr id="11"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2"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13" name="Rectangle 12"/>
          <p:cNvSpPr/>
          <p:nvPr/>
        </p:nvSpPr>
        <p:spPr>
          <a:xfrm>
            <a:off x="2133600" y="982980"/>
            <a:ext cx="12613465" cy="8402300"/>
          </a:xfrm>
          <a:prstGeom prst="rect">
            <a:avLst/>
          </a:prstGeom>
        </p:spPr>
        <p:txBody>
          <a:bodyPr wrap="square">
            <a:spAutoFit/>
          </a:bodyPr>
          <a:lstStyle/>
          <a:p>
            <a:r>
              <a:rPr lang="en-IN" sz="2800" b="1" dirty="0" smtClean="0"/>
              <a:t>Model </a:t>
            </a:r>
            <a:r>
              <a:rPr lang="en-IN" sz="2800" b="1" dirty="0"/>
              <a:t>Training Approach</a:t>
            </a:r>
            <a:r>
              <a:rPr lang="en-IN" sz="2800" b="1" dirty="0" smtClean="0"/>
              <a:t>:</a:t>
            </a:r>
            <a:endParaRPr lang="en-IN" sz="2800" dirty="0"/>
          </a:p>
          <a:p>
            <a:pPr marL="457200" lvl="0" indent="-457200">
              <a:buFont typeface="Arial" panose="020B0604020202020204" pitchFamily="34" charset="0"/>
              <a:buChar char="•"/>
            </a:pPr>
            <a:r>
              <a:rPr lang="en-IN" sz="2800" dirty="0"/>
              <a:t>Used </a:t>
            </a:r>
            <a:r>
              <a:rPr lang="en-IN" sz="2800" b="1" dirty="0"/>
              <a:t>transfer learning</a:t>
            </a:r>
            <a:r>
              <a:rPr lang="en-IN" sz="2800" dirty="0"/>
              <a:t> from ImageNet-</a:t>
            </a:r>
            <a:r>
              <a:rPr lang="en-IN" sz="2800" dirty="0" err="1"/>
              <a:t>pretrained</a:t>
            </a:r>
            <a:r>
              <a:rPr lang="en-IN" sz="2800" dirty="0"/>
              <a:t> CNN models (EfficientNetB3, VGG16, MobileNetV2, ResNet50).</a:t>
            </a:r>
          </a:p>
          <a:p>
            <a:pPr marL="457200" lvl="0" indent="-457200">
              <a:buFont typeface="Arial" panose="020B0604020202020204" pitchFamily="34" charset="0"/>
              <a:buChar char="•"/>
            </a:pPr>
            <a:r>
              <a:rPr lang="en-IN" sz="2800" b="1" dirty="0"/>
              <a:t>Combined CNN feature extraction with LSTM</a:t>
            </a:r>
            <a:r>
              <a:rPr lang="en-IN" sz="2800" dirty="0"/>
              <a:t> to capture both spatial and sequential patterns.</a:t>
            </a:r>
          </a:p>
          <a:p>
            <a:pPr marL="457200" lvl="0" indent="-457200">
              <a:buFont typeface="Arial" panose="020B0604020202020204" pitchFamily="34" charset="0"/>
              <a:buChar char="•"/>
            </a:pPr>
            <a:r>
              <a:rPr lang="en-IN" sz="2800" dirty="0"/>
              <a:t>Fine-tuned the models on the potato disease dataset for better specialization.</a:t>
            </a:r>
          </a:p>
          <a:p>
            <a:endParaRPr lang="en-IN" sz="2800" dirty="0" smtClean="0"/>
          </a:p>
          <a:p>
            <a:r>
              <a:rPr lang="en-IN" sz="2800" dirty="0" smtClean="0"/>
              <a:t> </a:t>
            </a:r>
            <a:r>
              <a:rPr lang="en-IN" sz="2800" b="1" dirty="0"/>
              <a:t>Optimization:</a:t>
            </a:r>
            <a:endParaRPr lang="en-IN" sz="2800" dirty="0"/>
          </a:p>
          <a:p>
            <a:pPr marL="457200" lvl="0" indent="-457200">
              <a:buFont typeface="Arial" panose="020B0604020202020204" pitchFamily="34" charset="0"/>
              <a:buChar char="•"/>
            </a:pPr>
            <a:r>
              <a:rPr lang="en-IN" sz="2800" dirty="0"/>
              <a:t>Optimizer: </a:t>
            </a:r>
            <a:r>
              <a:rPr lang="en-IN" sz="2800" b="1" dirty="0"/>
              <a:t>Adam</a:t>
            </a:r>
            <a:r>
              <a:rPr lang="en-IN" sz="2800" dirty="0"/>
              <a:t> (fast and efficient convergence).</a:t>
            </a:r>
          </a:p>
          <a:p>
            <a:pPr marL="457200" lvl="0" indent="-457200">
              <a:buFont typeface="Arial" panose="020B0604020202020204" pitchFamily="34" charset="0"/>
              <a:buChar char="•"/>
            </a:pPr>
            <a:r>
              <a:rPr lang="en-IN" sz="2800" dirty="0"/>
              <a:t>Loss Function: </a:t>
            </a:r>
            <a:r>
              <a:rPr lang="en-IN" sz="2800" b="1" dirty="0"/>
              <a:t>Categorical Cross-Entropy</a:t>
            </a:r>
            <a:r>
              <a:rPr lang="en-IN" sz="2800" dirty="0"/>
              <a:t> for multi-class classification.</a:t>
            </a:r>
          </a:p>
          <a:p>
            <a:pPr marL="457200" indent="-457200">
              <a:buFont typeface="Arial" panose="020B0604020202020204" pitchFamily="34" charset="0"/>
              <a:buChar char="•"/>
            </a:pPr>
            <a:endParaRPr lang="en-IN" sz="2800" dirty="0" smtClean="0"/>
          </a:p>
          <a:p>
            <a:r>
              <a:rPr lang="en-IN" sz="2800" b="1" dirty="0" smtClean="0"/>
              <a:t>Training </a:t>
            </a:r>
            <a:r>
              <a:rPr lang="en-IN" sz="2800" b="1" dirty="0"/>
              <a:t>Stability:</a:t>
            </a:r>
            <a:endParaRPr lang="en-IN" sz="2800" dirty="0"/>
          </a:p>
          <a:p>
            <a:pPr marL="457200" lvl="0" indent="-457200">
              <a:buFont typeface="Arial" panose="020B0604020202020204" pitchFamily="34" charset="0"/>
              <a:buChar char="•"/>
            </a:pPr>
            <a:r>
              <a:rPr lang="en-IN" sz="2800" dirty="0"/>
              <a:t>Employed </a:t>
            </a:r>
            <a:r>
              <a:rPr lang="en-IN" sz="2800" dirty="0" err="1"/>
              <a:t>callbacks</a:t>
            </a:r>
            <a:r>
              <a:rPr lang="en-IN" sz="2800" dirty="0"/>
              <a:t>:</a:t>
            </a:r>
          </a:p>
          <a:p>
            <a:pPr marL="457200" lvl="1" indent="-457200">
              <a:buFont typeface="Arial" panose="020B0604020202020204" pitchFamily="34" charset="0"/>
              <a:buChar char="•"/>
            </a:pPr>
            <a:r>
              <a:rPr lang="en-IN" sz="2800" b="1" dirty="0" err="1"/>
              <a:t>EarlyStopping</a:t>
            </a:r>
            <a:r>
              <a:rPr lang="en-IN" sz="2800" dirty="0"/>
              <a:t>: Stop training when no improvement.</a:t>
            </a:r>
          </a:p>
          <a:p>
            <a:pPr marL="457200" lvl="1" indent="-457200">
              <a:buFont typeface="Arial" panose="020B0604020202020204" pitchFamily="34" charset="0"/>
              <a:buChar char="•"/>
            </a:pPr>
            <a:r>
              <a:rPr lang="en-IN" sz="2800" b="1" dirty="0" err="1"/>
              <a:t>ModelCheckpoint</a:t>
            </a:r>
            <a:r>
              <a:rPr lang="en-IN" sz="2800" dirty="0"/>
              <a:t>: Save best model.</a:t>
            </a:r>
          </a:p>
          <a:p>
            <a:pPr marL="457200" lvl="1" indent="-457200">
              <a:buFont typeface="Arial" panose="020B0604020202020204" pitchFamily="34" charset="0"/>
              <a:buChar char="•"/>
            </a:pPr>
            <a:r>
              <a:rPr lang="en-IN" sz="2800" b="1" dirty="0" err="1"/>
              <a:t>ReduceLROnPlateau</a:t>
            </a:r>
            <a:r>
              <a:rPr lang="en-IN" sz="2800" dirty="0"/>
              <a:t>: Adjust learning rate during plateaus</a:t>
            </a:r>
            <a:r>
              <a:rPr lang="en-IN" dirty="0"/>
              <a:t>.</a:t>
            </a:r>
            <a:endParaRPr lang="en-IN" sz="1200" dirty="0"/>
          </a:p>
          <a:p>
            <a:endParaRPr lang="en-IN" sz="3200" dirty="0"/>
          </a:p>
          <a:p>
            <a:endParaRPr lang="en-IN" sz="3200" dirty="0"/>
          </a:p>
        </p:txBody>
      </p:sp>
    </p:spTree>
    <p:extLst>
      <p:ext uri="{BB962C8B-B14F-4D97-AF65-F5344CB8AC3E}">
        <p14:creationId xmlns:p14="http://schemas.microsoft.com/office/powerpoint/2010/main" val="1682640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68672"/>
            <a:ext cx="12851923" cy="842538"/>
          </a:xfrm>
          <a:prstGeom prst="rect">
            <a:avLst/>
          </a:prstGeom>
        </p:spPr>
        <p:txBody>
          <a:bodyPr vert="horz" wrap="square" lIns="0" tIns="11430" rIns="0" bIns="0" rtlCol="0">
            <a:spAutoFit/>
          </a:bodyPr>
          <a:lstStyle/>
          <a:p>
            <a:pPr marL="2388235">
              <a:lnSpc>
                <a:spcPct val="100000"/>
              </a:lnSpc>
              <a:spcBef>
                <a:spcPts val="90"/>
              </a:spcBef>
            </a:pPr>
            <a:r>
              <a:rPr lang="en-GB" sz="5400" spc="-1300" dirty="0" smtClean="0"/>
              <a:t>P  r  o   j   e  c  t    G  o  a  l   s</a:t>
            </a:r>
            <a:endParaRPr lang="en-GB" sz="5400" spc="-894" dirty="0"/>
          </a:p>
        </p:txBody>
      </p:sp>
      <p:sp>
        <p:nvSpPr>
          <p:cNvPr id="6"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7"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7" name="object 7"/>
          <p:cNvGrpSpPr/>
          <p:nvPr/>
        </p:nvGrpSpPr>
        <p:grpSpPr>
          <a:xfrm>
            <a:off x="0" y="9718118"/>
            <a:ext cx="18288000" cy="568960"/>
            <a:chOff x="0" y="9718118"/>
            <a:chExt cx="18288000" cy="568960"/>
          </a:xfrm>
        </p:grpSpPr>
        <p:sp>
          <p:nvSpPr>
            <p:cNvPr id="8" name="object 8"/>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9" name="object 9"/>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10" name="object 10"/>
          <p:cNvSpPr/>
          <p:nvPr/>
        </p:nvSpPr>
        <p:spPr>
          <a:xfrm>
            <a:off x="17263020"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6" y="28455"/>
                </a:lnTo>
                <a:lnTo>
                  <a:pt x="8596" y="61956"/>
                </a:lnTo>
                <a:lnTo>
                  <a:pt x="8588" y="79871"/>
                </a:lnTo>
                <a:lnTo>
                  <a:pt x="121187" y="79871"/>
                </a:lnTo>
                <a:lnTo>
                  <a:pt x="273464" y="80184"/>
                </a:lnTo>
                <a:lnTo>
                  <a:pt x="794809" y="80888"/>
                </a:lnTo>
                <a:lnTo>
                  <a:pt x="887444" y="81280"/>
                </a:lnTo>
                <a:lnTo>
                  <a:pt x="1024979" y="82285"/>
                </a:lnTo>
                <a:close/>
              </a:path>
              <a:path w="1025525" h="3916045">
                <a:moveTo>
                  <a:pt x="37646" y="1583241"/>
                </a:moveTo>
                <a:lnTo>
                  <a:pt x="55287" y="1579445"/>
                </a:lnTo>
                <a:lnTo>
                  <a:pt x="69417"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6" y="631256"/>
                </a:lnTo>
                <a:lnTo>
                  <a:pt x="85819" y="579304"/>
                </a:lnTo>
                <a:lnTo>
                  <a:pt x="86406" y="527356"/>
                </a:lnTo>
                <a:lnTo>
                  <a:pt x="86843" y="475410"/>
                </a:lnTo>
                <a:lnTo>
                  <a:pt x="87163" y="423467"/>
                </a:lnTo>
                <a:lnTo>
                  <a:pt x="87402" y="371527"/>
                </a:lnTo>
                <a:lnTo>
                  <a:pt x="87978" y="215715"/>
                </a:lnTo>
                <a:lnTo>
                  <a:pt x="88239" y="163779"/>
                </a:lnTo>
                <a:lnTo>
                  <a:pt x="88592" y="111844"/>
                </a:lnTo>
                <a:lnTo>
                  <a:pt x="121187" y="79871"/>
                </a:lnTo>
                <a:lnTo>
                  <a:pt x="8588" y="79871"/>
                </a:lnTo>
                <a:lnTo>
                  <a:pt x="8543" y="163779"/>
                </a:lnTo>
                <a:lnTo>
                  <a:pt x="8285" y="196132"/>
                </a:lnTo>
                <a:lnTo>
                  <a:pt x="6984" y="300020"/>
                </a:lnTo>
                <a:lnTo>
                  <a:pt x="2811" y="611661"/>
                </a:lnTo>
                <a:lnTo>
                  <a:pt x="8172" y="641891"/>
                </a:lnTo>
                <a:lnTo>
                  <a:pt x="10011" y="672109"/>
                </a:lnTo>
                <a:lnTo>
                  <a:pt x="8095" y="702303"/>
                </a:lnTo>
                <a:lnTo>
                  <a:pt x="2189" y="732463"/>
                </a:lnTo>
                <a:lnTo>
                  <a:pt x="2088" y="834617"/>
                </a:lnTo>
                <a:lnTo>
                  <a:pt x="1963" y="978129"/>
                </a:lnTo>
                <a:lnTo>
                  <a:pt x="1906" y="1038941"/>
                </a:lnTo>
                <a:lnTo>
                  <a:pt x="1781" y="1141106"/>
                </a:lnTo>
                <a:lnTo>
                  <a:pt x="1700" y="1192187"/>
                </a:lnTo>
                <a:lnTo>
                  <a:pt x="1604" y="1243268"/>
                </a:lnTo>
                <a:lnTo>
                  <a:pt x="1353" y="1345425"/>
                </a:lnTo>
                <a:lnTo>
                  <a:pt x="1194" y="1396501"/>
                </a:lnTo>
                <a:lnTo>
                  <a:pt x="0" y="1440138"/>
                </a:lnTo>
                <a:lnTo>
                  <a:pt x="0" y="1548976"/>
                </a:lnTo>
                <a:lnTo>
                  <a:pt x="7663" y="1565886"/>
                </a:lnTo>
                <a:lnTo>
                  <a:pt x="20812" y="1578249"/>
                </a:lnTo>
                <a:lnTo>
                  <a:pt x="37646" y="1583241"/>
                </a:lnTo>
                <a:close/>
              </a:path>
              <a:path w="1025525" h="3916045">
                <a:moveTo>
                  <a:pt x="1024979" y="3915843"/>
                </a:moveTo>
                <a:lnTo>
                  <a:pt x="1024979" y="3833363"/>
                </a:lnTo>
                <a:lnTo>
                  <a:pt x="313907" y="3832831"/>
                </a:lnTo>
                <a:lnTo>
                  <a:pt x="187503" y="3832831"/>
                </a:lnTo>
                <a:lnTo>
                  <a:pt x="155711" y="3832325"/>
                </a:lnTo>
                <a:lnTo>
                  <a:pt x="136715" y="3833824"/>
                </a:lnTo>
                <a:lnTo>
                  <a:pt x="121592" y="3839976"/>
                </a:lnTo>
                <a:lnTo>
                  <a:pt x="110993" y="3851587"/>
                </a:lnTo>
                <a:lnTo>
                  <a:pt x="105574" y="3869462"/>
                </a:lnTo>
                <a:lnTo>
                  <a:pt x="107779" y="3885166"/>
                </a:lnTo>
                <a:lnTo>
                  <a:pt x="157142" y="3908277"/>
                </a:lnTo>
                <a:lnTo>
                  <a:pt x="257289" y="3911342"/>
                </a:lnTo>
                <a:lnTo>
                  <a:pt x="451175" y="3913864"/>
                </a:lnTo>
                <a:lnTo>
                  <a:pt x="808179" y="3913864"/>
                </a:lnTo>
                <a:lnTo>
                  <a:pt x="1024979" y="3915843"/>
                </a:lnTo>
                <a:close/>
              </a:path>
              <a:path w="1025525" h="3916045">
                <a:moveTo>
                  <a:pt x="222371" y="3832831"/>
                </a:moveTo>
                <a:lnTo>
                  <a:pt x="320227" y="3832831"/>
                </a:lnTo>
                <a:lnTo>
                  <a:pt x="288307" y="3832631"/>
                </a:lnTo>
                <a:lnTo>
                  <a:pt x="255722" y="3832631"/>
                </a:lnTo>
                <a:lnTo>
                  <a:pt x="222371" y="3832831"/>
                </a:lnTo>
                <a:close/>
              </a:path>
            </a:pathLst>
          </a:custGeom>
          <a:solidFill>
            <a:srgbClr val="494848"/>
          </a:solidFill>
        </p:spPr>
        <p:txBody>
          <a:bodyPr wrap="square" lIns="0" tIns="0" rIns="0" bIns="0" rtlCol="0"/>
          <a:lstStyle/>
          <a:p>
            <a:endParaRPr/>
          </a:p>
        </p:txBody>
      </p:sp>
      <p:sp>
        <p:nvSpPr>
          <p:cNvPr id="11"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2"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13" name="Rectangle 12"/>
          <p:cNvSpPr/>
          <p:nvPr/>
        </p:nvSpPr>
        <p:spPr>
          <a:xfrm>
            <a:off x="1981200" y="1779882"/>
            <a:ext cx="12344400" cy="5262979"/>
          </a:xfrm>
          <a:prstGeom prst="rect">
            <a:avLst/>
          </a:prstGeom>
        </p:spPr>
        <p:txBody>
          <a:bodyPr wrap="square">
            <a:spAutoFit/>
          </a:bodyPr>
          <a:lstStyle/>
          <a:p>
            <a:r>
              <a:rPr lang="en-US" sz="2800" dirty="0" smtClean="0"/>
              <a:t>• </a:t>
            </a:r>
            <a:r>
              <a:rPr lang="en-US" sz="2800" b="1" dirty="0" smtClean="0"/>
              <a:t>Develop an accurate leaf disease detection system</a:t>
            </a:r>
            <a:r>
              <a:rPr lang="en-US" sz="2800" dirty="0" smtClean="0"/>
              <a:t> using deep learning techniques.</a:t>
            </a:r>
            <a:br>
              <a:rPr lang="en-US" sz="2800" dirty="0" smtClean="0"/>
            </a:br>
            <a:r>
              <a:rPr lang="en-US" sz="2800" dirty="0" smtClean="0"/>
              <a:t>• </a:t>
            </a:r>
            <a:r>
              <a:rPr lang="en-US" sz="2800" b="1" dirty="0" smtClean="0"/>
              <a:t>Overcome small and imbalanced datasets</a:t>
            </a:r>
            <a:r>
              <a:rPr lang="en-US" sz="2800" dirty="0" smtClean="0"/>
              <a:t> through advanced </a:t>
            </a:r>
            <a:r>
              <a:rPr lang="en-US" sz="2800" b="1" dirty="0" smtClean="0"/>
              <a:t>data augmentation</a:t>
            </a:r>
            <a:r>
              <a:rPr lang="en-US" sz="2800" dirty="0" smtClean="0"/>
              <a:t> and </a:t>
            </a:r>
            <a:r>
              <a:rPr lang="en-US" sz="2800" b="1" dirty="0" smtClean="0"/>
              <a:t>class balancing</a:t>
            </a:r>
            <a:r>
              <a:rPr lang="en-US" sz="2800" dirty="0" smtClean="0"/>
              <a:t>.</a:t>
            </a:r>
            <a:br>
              <a:rPr lang="en-US" sz="2800" dirty="0" smtClean="0"/>
            </a:br>
            <a:r>
              <a:rPr lang="en-US" sz="2800" dirty="0" smtClean="0"/>
              <a:t>• </a:t>
            </a:r>
            <a:r>
              <a:rPr lang="en-US" sz="2800" b="1" dirty="0" smtClean="0"/>
              <a:t>Leverage transfer learning</a:t>
            </a:r>
            <a:r>
              <a:rPr lang="en-US" sz="2800" dirty="0" smtClean="0"/>
              <a:t> with pre-trained CNN models to improve feature extraction.</a:t>
            </a:r>
            <a:br>
              <a:rPr lang="en-US" sz="2800" dirty="0" smtClean="0"/>
            </a:br>
            <a:r>
              <a:rPr lang="en-US" sz="2800" dirty="0" smtClean="0"/>
              <a:t>• </a:t>
            </a:r>
            <a:r>
              <a:rPr lang="en-US" sz="2800" b="1" dirty="0" smtClean="0"/>
              <a:t>Integrate LSTM layers</a:t>
            </a:r>
            <a:r>
              <a:rPr lang="en-US" sz="2800" dirty="0" smtClean="0"/>
              <a:t> to capture sequential feature relationships from image data.</a:t>
            </a:r>
            <a:br>
              <a:rPr lang="en-US" sz="2800" dirty="0" smtClean="0"/>
            </a:br>
            <a:r>
              <a:rPr lang="en-US" sz="2800" dirty="0" smtClean="0"/>
              <a:t>• </a:t>
            </a:r>
            <a:r>
              <a:rPr lang="en-US" sz="2800" b="1" dirty="0" smtClean="0"/>
              <a:t>Achieve high model generalization</a:t>
            </a:r>
            <a:r>
              <a:rPr lang="en-US" sz="2800" dirty="0" smtClean="0"/>
              <a:t> across different crop types through cross-validation.</a:t>
            </a:r>
            <a:br>
              <a:rPr lang="en-US" sz="2800" dirty="0" smtClean="0"/>
            </a:br>
            <a:r>
              <a:rPr lang="en-US" sz="2800" dirty="0" smtClean="0"/>
              <a:t>• </a:t>
            </a:r>
            <a:r>
              <a:rPr lang="en-US" sz="2800" b="1" dirty="0" smtClean="0"/>
              <a:t>Deploy an efficient and lightweight model</a:t>
            </a:r>
            <a:r>
              <a:rPr lang="en-US" sz="2800" dirty="0" smtClean="0"/>
              <a:t> for potential real-world agricultural use</a:t>
            </a:r>
            <a:r>
              <a:rPr lang="en-US" sz="2400" dirty="0" smtClean="0"/>
              <a:t>.</a:t>
            </a:r>
            <a:endParaRPr lang="en-IN"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988</TotalTime>
  <Words>2224</Words>
  <Application>Microsoft Office PowerPoint</Application>
  <PresentationFormat>Custom</PresentationFormat>
  <Paragraphs>298</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PLANT DISEASE DETECTION USING ADVANCED DEEP LEARNING MODEL                   BCSE498J</vt:lpstr>
      <vt:lpstr>Outline</vt:lpstr>
      <vt:lpstr>I n t r o d u c t i o n</vt:lpstr>
      <vt:lpstr>Literature Review</vt:lpstr>
      <vt:lpstr>PowerPoint Presentation</vt:lpstr>
      <vt:lpstr>Relevance to Sustainable Development Goals (SDGs) </vt:lpstr>
      <vt:lpstr>Proposed System/Architecture/Design</vt:lpstr>
      <vt:lpstr>PowerPoint Presentation</vt:lpstr>
      <vt:lpstr>P  r  o   j   e  c  t    G  o  a  l   s</vt:lpstr>
      <vt:lpstr>Analytical and Theoretical Description</vt:lpstr>
      <vt:lpstr>Hardware/Software Tools and Simulation/Design Parameters </vt:lpstr>
      <vt:lpstr>Discussion</vt:lpstr>
      <vt:lpstr>A n a l y s i s</vt:lpstr>
      <vt:lpstr>PowerPoint Presentation</vt:lpstr>
      <vt:lpstr>PowerPoint Presentation</vt:lpstr>
      <vt:lpstr>System Architecture</vt:lpstr>
      <vt:lpstr>Advantages of Using LSTM in a Hybrid Model </vt:lpstr>
      <vt:lpstr>POTATO  LEAF   </vt:lpstr>
      <vt:lpstr>Result Analysis</vt:lpstr>
      <vt:lpstr>Validation Graph</vt:lpstr>
      <vt:lpstr>Conclusion</vt:lpstr>
      <vt:lpstr> Contribution of individual Team members</vt:lpstr>
      <vt:lpstr>Impact of the project on society and environment</vt:lpstr>
      <vt:lpstr> References</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Yellow Modern Minimalist Elegant Presentation</dc:title>
  <dc:creator>G Hema</dc:creator>
  <cp:keywords>DAGlSq_CjFU,BAFEnqYgqaE,0</cp:keywords>
  <cp:lastModifiedBy>Sristi</cp:lastModifiedBy>
  <cp:revision>62</cp:revision>
  <dcterms:created xsi:type="dcterms:W3CDTF">2025-04-21T18:18:04Z</dcterms:created>
  <dcterms:modified xsi:type="dcterms:W3CDTF">2025-04-24T07:23:20Z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2025-04-21T00:00:00Z</vt:filetime>
  </property>
  <property fmtid="{D5CDD505-2E9C-101B-9397-08002B2CF9AE}" pid="3" name="Creator">
    <vt:lpwstr>Canva</vt:lpwstr>
  </property>
  <property fmtid="{D5CDD505-2E9C-101B-9397-08002B2CF9AE}" pid="4" name="LastSaved">
    <vt:filetime>2025-04-21T00:00:00Z</vt:filetime>
  </property>
  <property fmtid="{D5CDD505-2E9C-101B-9397-08002B2CF9AE}" pid="5" name="Producer">
    <vt:lpwstr>Canva</vt:lpwstr>
  </property>
</Properties>
</file>