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1480" y="-80"/>
      </p:cViewPr>
      <p:guideLst>
        <p:guide orient="horz" pos="9620"/>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22-04-2025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22-04-2025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22-04-2025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22-04-2025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22-04-2025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22-04-2025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22-04-2025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22-04-2025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22-04-2025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22-04-2025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22-04-2025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22-04-2025</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1109/icssit55814.2023.10061003" TargetMode="External"/><Relationship Id="rId2" Type="http://schemas.openxmlformats.org/officeDocument/2006/relationships/hyperlink" Target="https://doi.org/10.1109/icaisc56366.2023.10085039" TargetMode="Externa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33472" y="365760"/>
            <a:ext cx="18390340" cy="1133856"/>
          </a:xfrm>
          <a:prstGeom prst="rect">
            <a:avLst/>
          </a:prstGeom>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GB" sz="6000" spc="-875" dirty="0">
                <a:latin typeface="+mn-lt"/>
                <a:cs typeface="Arial" panose="020B0604020202020204" pitchFamily="34" charset="0"/>
              </a:rPr>
              <a:t>PLANT</a:t>
            </a:r>
            <a:r>
              <a:rPr lang="en-GB" sz="6000" spc="-240" dirty="0">
                <a:latin typeface="+mn-lt"/>
                <a:cs typeface="Arial" panose="020B0604020202020204" pitchFamily="34" charset="0"/>
              </a:rPr>
              <a:t> </a:t>
            </a:r>
            <a:r>
              <a:rPr lang="en-GB" sz="6000" spc="-750" dirty="0">
                <a:latin typeface="+mn-lt"/>
                <a:cs typeface="Arial" panose="020B0604020202020204" pitchFamily="34" charset="0"/>
              </a:rPr>
              <a:t>DISEASE</a:t>
            </a:r>
            <a:r>
              <a:rPr lang="en-GB" sz="6000" spc="-235" dirty="0">
                <a:latin typeface="+mn-lt"/>
                <a:cs typeface="Arial" panose="020B0604020202020204" pitchFamily="34" charset="0"/>
              </a:rPr>
              <a:t> </a:t>
            </a:r>
            <a:r>
              <a:rPr lang="en-GB" sz="6000" spc="-695" dirty="0">
                <a:latin typeface="+mn-lt"/>
                <a:cs typeface="Arial" panose="020B0604020202020204" pitchFamily="34" charset="0"/>
              </a:rPr>
              <a:t>DETECTION</a:t>
            </a:r>
            <a:r>
              <a:rPr lang="en-GB" sz="6000" spc="-235" dirty="0">
                <a:latin typeface="+mn-lt"/>
                <a:cs typeface="Arial" panose="020B0604020202020204" pitchFamily="34" charset="0"/>
              </a:rPr>
              <a:t> </a:t>
            </a:r>
            <a:r>
              <a:rPr lang="en-GB" sz="6000" spc="-570" dirty="0">
                <a:latin typeface="+mn-lt"/>
                <a:cs typeface="Arial" panose="020B0604020202020204" pitchFamily="34" charset="0"/>
              </a:rPr>
              <a:t>USING</a:t>
            </a:r>
            <a:r>
              <a:rPr lang="en-GB" sz="6000" spc="-235" dirty="0">
                <a:latin typeface="+mn-lt"/>
                <a:cs typeface="Arial" panose="020B0604020202020204" pitchFamily="34" charset="0"/>
              </a:rPr>
              <a:t> </a:t>
            </a:r>
            <a:r>
              <a:rPr lang="en-GB" sz="6000" spc="-455" dirty="0">
                <a:latin typeface="+mn-lt"/>
                <a:cs typeface="Arial" panose="020B0604020202020204" pitchFamily="34" charset="0"/>
              </a:rPr>
              <a:t>ADVANCED </a:t>
            </a:r>
            <a:r>
              <a:rPr lang="en-GB" sz="6000" spc="-819" dirty="0">
                <a:latin typeface="+mn-lt"/>
                <a:cs typeface="Arial" panose="020B0604020202020204" pitchFamily="34" charset="0"/>
              </a:rPr>
              <a:t>DEEP</a:t>
            </a:r>
            <a:r>
              <a:rPr lang="en-GB" sz="6000" spc="-240" dirty="0">
                <a:latin typeface="+mn-lt"/>
                <a:cs typeface="Arial" panose="020B0604020202020204" pitchFamily="34" charset="0"/>
              </a:rPr>
              <a:t> </a:t>
            </a:r>
            <a:r>
              <a:rPr lang="en-GB" sz="6000" spc="-615" dirty="0">
                <a:latin typeface="+mn-lt"/>
                <a:cs typeface="Arial" panose="020B0604020202020204" pitchFamily="34" charset="0"/>
              </a:rPr>
              <a:t>LEARNING</a:t>
            </a:r>
            <a:r>
              <a:rPr lang="en-GB" sz="6000" spc="-240" dirty="0">
                <a:latin typeface="+mn-lt"/>
                <a:cs typeface="Arial" panose="020B0604020202020204" pitchFamily="34" charset="0"/>
              </a:rPr>
              <a:t> </a:t>
            </a:r>
            <a:r>
              <a:rPr lang="en-GB" sz="6000" spc="-560" dirty="0">
                <a:latin typeface="+mn-lt"/>
                <a:cs typeface="Arial" panose="020B0604020202020204" pitchFamily="34" charset="0"/>
              </a:rPr>
              <a:t>MODEL</a:t>
            </a:r>
            <a:endParaRPr lang="en-IN" sz="6000" dirty="0">
              <a:latin typeface="+mn-lt"/>
              <a:cs typeface="Arial" panose="020B0604020202020204" pitchFamily="34" charset="0"/>
            </a:endParaRPr>
          </a:p>
        </p:txBody>
      </p:sp>
      <p:sp>
        <p:nvSpPr>
          <p:cNvPr id="7" name="Text Placeholder 22"/>
          <p:cNvSpPr txBox="1">
            <a:spLocks/>
          </p:cNvSpPr>
          <p:nvPr/>
        </p:nvSpPr>
        <p:spPr>
          <a:xfrm>
            <a:off x="2633472" y="1499615"/>
            <a:ext cx="18390340" cy="1305529"/>
          </a:xfrm>
          <a:prstGeom prst="rect">
            <a:avLst/>
          </a:prstGeom>
          <a:noFill/>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3400" spc="-150" dirty="0" smtClean="0"/>
              <a:t>Sristi Agarwal and </a:t>
            </a:r>
            <a:r>
              <a:rPr lang="en-US" sz="3400" spc="-150" dirty="0" smtClean="0"/>
              <a:t> G </a:t>
            </a:r>
            <a:r>
              <a:rPr lang="en-US" sz="3400" spc="-150" dirty="0" err="1" smtClean="0"/>
              <a:t>Hema</a:t>
            </a:r>
            <a:r>
              <a:rPr lang="en-US" sz="3400" spc="-150" dirty="0" smtClean="0"/>
              <a:t>|</a:t>
            </a:r>
            <a:r>
              <a:rPr lang="en-GB" sz="3400" spc="-150" dirty="0" err="1" smtClean="0">
                <a:latin typeface="Trebuchet MS"/>
                <a:cs typeface="Trebuchet MS"/>
              </a:rPr>
              <a:t>Dr</a:t>
            </a:r>
            <a:r>
              <a:rPr lang="en-GB" sz="3400" spc="-150" dirty="0" err="1">
                <a:latin typeface="Trebuchet MS"/>
                <a:cs typeface="Trebuchet MS"/>
              </a:rPr>
              <a:t>.</a:t>
            </a:r>
            <a:r>
              <a:rPr lang="en-GB" sz="3400" spc="-150" dirty="0">
                <a:latin typeface="Trebuchet MS"/>
                <a:cs typeface="Trebuchet MS"/>
              </a:rPr>
              <a:t> </a:t>
            </a:r>
            <a:r>
              <a:rPr lang="en-GB" sz="3400" spc="-150" dirty="0" err="1">
                <a:latin typeface="Trebuchet MS"/>
                <a:cs typeface="Trebuchet MS"/>
              </a:rPr>
              <a:t>Mukku</a:t>
            </a:r>
            <a:r>
              <a:rPr lang="en-GB" sz="3400" spc="-150" dirty="0">
                <a:latin typeface="Trebuchet MS"/>
                <a:cs typeface="Trebuchet MS"/>
              </a:rPr>
              <a:t> </a:t>
            </a:r>
            <a:r>
              <a:rPr lang="en-GB" sz="3400" spc="-150" dirty="0" err="1" smtClean="0">
                <a:latin typeface="Trebuchet MS"/>
                <a:cs typeface="Trebuchet MS"/>
              </a:rPr>
              <a:t>Nisanth</a:t>
            </a:r>
            <a:r>
              <a:rPr lang="en-GB" sz="3400" spc="-150" dirty="0" smtClean="0">
                <a:latin typeface="Trebuchet MS"/>
                <a:cs typeface="Trebuchet MS"/>
              </a:rPr>
              <a:t> </a:t>
            </a:r>
            <a:r>
              <a:rPr lang="en-GB" sz="3400" spc="-150" dirty="0" err="1" smtClean="0">
                <a:latin typeface="Trebuchet MS"/>
                <a:cs typeface="Trebuchet MS"/>
              </a:rPr>
              <a:t>Kartheek|School</a:t>
            </a:r>
            <a:r>
              <a:rPr lang="en-GB" sz="3400" spc="-150" dirty="0" smtClean="0">
                <a:latin typeface="Trebuchet MS"/>
                <a:cs typeface="Trebuchet MS"/>
              </a:rPr>
              <a:t> Of Computer Science and Engineering</a:t>
            </a:r>
            <a:endParaRPr lang="en-US" sz="3400" spc="-150" dirty="0">
              <a:solidFill>
                <a:srgbClr val="FF0000"/>
              </a:solidFill>
              <a:highlight>
                <a:srgbClr val="FFFF00"/>
              </a:highlight>
            </a:endParaRPr>
          </a:p>
        </p:txBody>
      </p:sp>
      <p:sp>
        <p:nvSpPr>
          <p:cNvPr id="10" name="Content Placeholder 10"/>
          <p:cNvSpPr txBox="1">
            <a:spLocks/>
          </p:cNvSpPr>
          <p:nvPr/>
        </p:nvSpPr>
        <p:spPr>
          <a:xfrm>
            <a:off x="359812" y="10955038"/>
            <a:ext cx="10350000" cy="18762962"/>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nSpc>
                <a:spcPct val="100000"/>
              </a:lnSpc>
            </a:pPr>
            <a:r>
              <a:rPr lang="en-IN" sz="2800" dirty="0"/>
              <a:t>Dataset Acquisition:</a:t>
            </a:r>
            <a:br>
              <a:rPr lang="en-IN" sz="2800" dirty="0"/>
            </a:br>
            <a:r>
              <a:rPr lang="en-IN" sz="2800" dirty="0" smtClean="0"/>
              <a:t>➔ Collected </a:t>
            </a:r>
            <a:r>
              <a:rPr lang="en-IN" sz="2800" dirty="0"/>
              <a:t>Potato Disease Dataset from </a:t>
            </a:r>
            <a:r>
              <a:rPr lang="en-IN" sz="2800" dirty="0" err="1"/>
              <a:t>PlantVillage</a:t>
            </a:r>
            <a:r>
              <a:rPr lang="en-IN" sz="2800" dirty="0"/>
              <a:t> (via </a:t>
            </a:r>
            <a:r>
              <a:rPr lang="en-IN" sz="2800" dirty="0" err="1"/>
              <a:t>Kaggle</a:t>
            </a:r>
            <a:r>
              <a:rPr lang="en-IN" sz="2800" dirty="0"/>
              <a:t>).</a:t>
            </a:r>
          </a:p>
          <a:p>
            <a:pPr>
              <a:lnSpc>
                <a:spcPct val="100000"/>
              </a:lnSpc>
            </a:pPr>
            <a:r>
              <a:rPr lang="en-IN" sz="2800" dirty="0"/>
              <a:t>Data </a:t>
            </a:r>
            <a:r>
              <a:rPr lang="en-IN" sz="2800" dirty="0" err="1"/>
              <a:t>Preprocessing</a:t>
            </a:r>
            <a:r>
              <a:rPr lang="en-IN" sz="2800" dirty="0"/>
              <a:t>:</a:t>
            </a:r>
            <a:br>
              <a:rPr lang="en-IN" sz="2800" dirty="0"/>
            </a:br>
            <a:r>
              <a:rPr lang="en-IN" sz="2800" dirty="0"/>
              <a:t>➔ Used </a:t>
            </a:r>
            <a:r>
              <a:rPr lang="en-IN" sz="2800" dirty="0" err="1"/>
              <a:t>ImageDataGenerator</a:t>
            </a:r>
            <a:r>
              <a:rPr lang="en-IN" sz="2800" dirty="0"/>
              <a:t> for augmentation (flip, zoom, shear, rotation, shifts).</a:t>
            </a:r>
            <a:br>
              <a:rPr lang="en-IN" sz="2800" dirty="0"/>
            </a:br>
            <a:r>
              <a:rPr lang="en-IN" sz="2800" dirty="0"/>
              <a:t>➔ Applied EfficientNetB3 </a:t>
            </a:r>
            <a:r>
              <a:rPr lang="en-IN" sz="2800" dirty="0" err="1"/>
              <a:t>preprocessing</a:t>
            </a:r>
            <a:r>
              <a:rPr lang="en-IN" sz="2800" dirty="0"/>
              <a:t> on images.</a:t>
            </a:r>
          </a:p>
          <a:p>
            <a:pPr>
              <a:lnSpc>
                <a:spcPct val="100000"/>
              </a:lnSpc>
            </a:pPr>
            <a:r>
              <a:rPr lang="en-IN" sz="2800" dirty="0"/>
              <a:t>Model Architecture:</a:t>
            </a:r>
            <a:br>
              <a:rPr lang="en-IN" sz="2800" dirty="0"/>
            </a:br>
            <a:r>
              <a:rPr lang="en-IN" sz="2800" dirty="0"/>
              <a:t>➔ EfficientNetB3 as feature extractor (pre-trained on ImageNet).</a:t>
            </a:r>
            <a:br>
              <a:rPr lang="en-IN" sz="2800" dirty="0"/>
            </a:br>
            <a:r>
              <a:rPr lang="en-IN" sz="2800" dirty="0"/>
              <a:t>➔ Added Global Average Pooling → Reshape Layer → LSTM Layer → Dense Layers for classification.</a:t>
            </a:r>
          </a:p>
          <a:p>
            <a:pPr>
              <a:lnSpc>
                <a:spcPct val="100000"/>
              </a:lnSpc>
            </a:pPr>
            <a:r>
              <a:rPr lang="en-IN" sz="2800" dirty="0"/>
              <a:t>Training Strategy:</a:t>
            </a:r>
            <a:br>
              <a:rPr lang="en-IN" sz="2800" dirty="0"/>
            </a:br>
            <a:r>
              <a:rPr lang="en-IN" sz="2800" dirty="0"/>
              <a:t>➔ Froze EfficientNetB3 layers initially.</a:t>
            </a:r>
            <a:br>
              <a:rPr lang="en-IN" sz="2800" dirty="0"/>
            </a:br>
            <a:r>
              <a:rPr lang="en-IN" sz="2800" dirty="0"/>
              <a:t>➔ Trained with Adam optimizer (</a:t>
            </a:r>
            <a:r>
              <a:rPr lang="en-IN" sz="2800" dirty="0" err="1"/>
              <a:t>lr</a:t>
            </a:r>
            <a:r>
              <a:rPr lang="en-IN" sz="2800" dirty="0"/>
              <a:t> = 0.0001) and categorical </a:t>
            </a:r>
            <a:r>
              <a:rPr lang="en-IN" sz="2800" dirty="0" err="1"/>
              <a:t>crossentropy</a:t>
            </a:r>
            <a:r>
              <a:rPr lang="en-IN" sz="2800" dirty="0"/>
              <a:t> loss.</a:t>
            </a:r>
            <a:br>
              <a:rPr lang="en-IN" sz="2800" dirty="0"/>
            </a:br>
            <a:r>
              <a:rPr lang="en-IN" sz="2800" dirty="0"/>
              <a:t>➔ Handled class imbalance using class weighting.</a:t>
            </a:r>
          </a:p>
          <a:p>
            <a:pPr>
              <a:lnSpc>
                <a:spcPct val="100000"/>
              </a:lnSpc>
            </a:pPr>
            <a:r>
              <a:rPr lang="en-IN" sz="2800" dirty="0" err="1"/>
              <a:t>Callbacks</a:t>
            </a:r>
            <a:r>
              <a:rPr lang="en-IN" sz="2800" dirty="0"/>
              <a:t> Used:</a:t>
            </a:r>
            <a:br>
              <a:rPr lang="en-IN" sz="2800" dirty="0"/>
            </a:br>
            <a:r>
              <a:rPr lang="en-IN" sz="2800" dirty="0"/>
              <a:t>➔ </a:t>
            </a:r>
            <a:r>
              <a:rPr lang="en-IN" sz="2800" dirty="0" err="1"/>
              <a:t>EarlyStopping</a:t>
            </a:r>
            <a:r>
              <a:rPr lang="en-IN" sz="2800" dirty="0"/>
              <a:t> (patience = 5).</a:t>
            </a:r>
            <a:br>
              <a:rPr lang="en-IN" sz="2800" dirty="0"/>
            </a:br>
            <a:r>
              <a:rPr lang="en-IN" sz="2800" dirty="0"/>
              <a:t>➔ </a:t>
            </a:r>
            <a:r>
              <a:rPr lang="en-IN" sz="2800" dirty="0" err="1"/>
              <a:t>ModelCheckpoint</a:t>
            </a:r>
            <a:r>
              <a:rPr lang="en-IN" sz="2800" dirty="0"/>
              <a:t> (save best model).</a:t>
            </a:r>
            <a:br>
              <a:rPr lang="en-IN" sz="2800" dirty="0"/>
            </a:br>
            <a:r>
              <a:rPr lang="en-IN" sz="2800" dirty="0"/>
              <a:t>➔ </a:t>
            </a:r>
            <a:r>
              <a:rPr lang="en-IN" sz="2800" dirty="0" err="1"/>
              <a:t>ReduceLROnPlateau</a:t>
            </a:r>
            <a:r>
              <a:rPr lang="en-IN" sz="2800" dirty="0"/>
              <a:t> (dynamic learning rate adjustment).</a:t>
            </a:r>
          </a:p>
          <a:p>
            <a:pPr>
              <a:lnSpc>
                <a:spcPct val="100000"/>
              </a:lnSpc>
            </a:pPr>
            <a:r>
              <a:rPr lang="en-IN" sz="2800" dirty="0"/>
              <a:t>Evaluation Metrics:</a:t>
            </a:r>
            <a:br>
              <a:rPr lang="en-IN" sz="2800" dirty="0"/>
            </a:br>
            <a:r>
              <a:rPr lang="en-IN" sz="2800" dirty="0"/>
              <a:t>➔ Tracked training and validation accuracy and loss.</a:t>
            </a:r>
            <a:br>
              <a:rPr lang="en-IN" sz="2800" dirty="0"/>
            </a:br>
            <a:r>
              <a:rPr lang="en-IN" sz="2800" dirty="0"/>
              <a:t>➔ Performed performance evaluation after training</a:t>
            </a:r>
            <a:r>
              <a:rPr lang="en-IN" sz="2800" dirty="0" smtClean="0"/>
              <a:t>.</a:t>
            </a:r>
          </a:p>
          <a:p>
            <a:pPr>
              <a:lnSpc>
                <a:spcPct val="100000"/>
              </a:lnSpc>
            </a:pPr>
            <a:endParaRPr lang="en-US" sz="2800" dirty="0"/>
          </a:p>
          <a:p>
            <a:pPr>
              <a:lnSpc>
                <a:spcPct val="100000"/>
              </a:lnSpc>
            </a:pPr>
            <a:r>
              <a:rPr lang="en-US" sz="2800" dirty="0"/>
              <a:t> </a:t>
            </a:r>
            <a:endParaRPr lang="en-IN" sz="28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p:txBody>
      </p:sp>
      <p:sp>
        <p:nvSpPr>
          <p:cNvPr id="11" name="Text Placeholder 68"/>
          <p:cNvSpPr txBox="1">
            <a:spLocks/>
          </p:cNvSpPr>
          <p:nvPr/>
        </p:nvSpPr>
        <p:spPr>
          <a:xfrm>
            <a:off x="10709812" y="3095034"/>
            <a:ext cx="10350000" cy="1315572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sz="2700" b="1" dirty="0"/>
              <a:t>Potato Leaf Dataset:</a:t>
            </a:r>
            <a:r>
              <a:rPr lang="en-IN" sz="2700" dirty="0"/>
              <a:t/>
            </a:r>
            <a:br>
              <a:rPr lang="en-IN" sz="2700" dirty="0"/>
            </a:br>
            <a:r>
              <a:rPr lang="en-IN" sz="2700" dirty="0"/>
              <a:t>• EfficientNetB3 + LSTM achieved the highest accuracy of 96.51% with a low loss of 0.056.</a:t>
            </a:r>
            <a:br>
              <a:rPr lang="en-IN" sz="2700" dirty="0"/>
            </a:br>
            <a:r>
              <a:rPr lang="en-IN" sz="2700" dirty="0"/>
              <a:t>• MobileNetV2 + LSTM also showed strong performance, slightly lower than EfficientNetB3 + LSTM.</a:t>
            </a:r>
          </a:p>
          <a:p>
            <a:r>
              <a:rPr lang="en-IN" sz="2700" b="1" dirty="0"/>
              <a:t>Cross-Dataset Validation:</a:t>
            </a:r>
            <a:r>
              <a:rPr lang="en-IN" sz="2700" dirty="0"/>
              <a:t/>
            </a:r>
            <a:br>
              <a:rPr lang="en-IN" sz="2700" dirty="0"/>
            </a:br>
            <a:r>
              <a:rPr lang="en-IN" sz="2700" dirty="0"/>
              <a:t>• Apple Leaf Dataset: 84.78% accuracy (EfficientNetB3 + LSTM).</a:t>
            </a:r>
            <a:br>
              <a:rPr lang="en-IN" sz="2700" dirty="0"/>
            </a:br>
            <a:r>
              <a:rPr lang="en-IN" sz="2700" dirty="0"/>
              <a:t>• Bell Pepper Leaf Dataset: 98.00% accuracy (EfficientNetB3 + LSTM).</a:t>
            </a:r>
          </a:p>
          <a:p>
            <a:r>
              <a:rPr lang="en-IN" sz="2700" b="1" dirty="0"/>
              <a:t>Key Observations:</a:t>
            </a:r>
            <a:r>
              <a:rPr lang="en-IN" sz="2700" dirty="0"/>
              <a:t/>
            </a:r>
            <a:br>
              <a:rPr lang="en-IN" sz="2700" dirty="0"/>
            </a:br>
            <a:r>
              <a:rPr lang="en-IN" sz="2700" dirty="0"/>
              <a:t>• EfficientNetB3 + LSTM and MobileNetV2 + LSTM outperformed other models.</a:t>
            </a:r>
            <a:br>
              <a:rPr lang="en-IN" sz="2700" dirty="0"/>
            </a:br>
            <a:r>
              <a:rPr lang="en-IN" sz="2700" dirty="0"/>
              <a:t>• Data augmentation and class weighting helped improve results.</a:t>
            </a:r>
            <a:br>
              <a:rPr lang="en-IN" sz="2700" dirty="0"/>
            </a:br>
            <a:r>
              <a:rPr lang="en-IN" sz="2700" dirty="0"/>
              <a:t>• Transfer learning accelerated model convergence and feature learning.</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AU" i="1" dirty="0"/>
          </a:p>
          <a:p>
            <a:endParaRPr lang="en-IN" dirty="0"/>
          </a:p>
        </p:txBody>
      </p:sp>
      <p:sp>
        <p:nvSpPr>
          <p:cNvPr id="3" name="Rectangle 2"/>
          <p:cNvSpPr/>
          <p:nvPr/>
        </p:nvSpPr>
        <p:spPr>
          <a:xfrm>
            <a:off x="405402" y="6737576"/>
            <a:ext cx="3966086" cy="734368"/>
          </a:xfrm>
          <a:prstGeom prst="rect">
            <a:avLst/>
          </a:prstGeom>
        </p:spPr>
        <p:txBody>
          <a:bodyPr wrap="none">
            <a:spAutoFit/>
          </a:bodyPr>
          <a:lstStyle/>
          <a:p>
            <a:pPr algn="ctr"/>
            <a:r>
              <a:rPr lang="en-US" sz="3600" dirty="0"/>
              <a:t>Scope</a:t>
            </a:r>
            <a:r>
              <a:rPr lang="en-US" dirty="0"/>
              <a:t> </a:t>
            </a:r>
            <a:r>
              <a:rPr lang="en-US" sz="3600" dirty="0"/>
              <a:t>of the Project</a:t>
            </a:r>
          </a:p>
        </p:txBody>
      </p:sp>
      <p:sp>
        <p:nvSpPr>
          <p:cNvPr id="12" name="Rectangle 11"/>
          <p:cNvSpPr/>
          <p:nvPr/>
        </p:nvSpPr>
        <p:spPr>
          <a:xfrm>
            <a:off x="10655812" y="2481980"/>
            <a:ext cx="1519840" cy="646331"/>
          </a:xfrm>
          <a:prstGeom prst="rect">
            <a:avLst/>
          </a:prstGeom>
        </p:spPr>
        <p:txBody>
          <a:bodyPr wrap="none">
            <a:spAutoFit/>
          </a:bodyPr>
          <a:lstStyle/>
          <a:p>
            <a:pPr algn="ctr"/>
            <a:r>
              <a:rPr lang="en-US" sz="3600" dirty="0"/>
              <a:t>Results</a:t>
            </a:r>
          </a:p>
        </p:txBody>
      </p:sp>
      <p:sp>
        <p:nvSpPr>
          <p:cNvPr id="13" name="Rectangle 12"/>
          <p:cNvSpPr/>
          <p:nvPr/>
        </p:nvSpPr>
        <p:spPr>
          <a:xfrm>
            <a:off x="359812" y="10298296"/>
            <a:ext cx="2706895" cy="646331"/>
          </a:xfrm>
          <a:prstGeom prst="rect">
            <a:avLst/>
          </a:prstGeom>
        </p:spPr>
        <p:txBody>
          <a:bodyPr wrap="none">
            <a:spAutoFit/>
          </a:bodyPr>
          <a:lstStyle/>
          <a:p>
            <a:r>
              <a:rPr lang="en-US" altLang="zh-CN" sz="3600" dirty="0"/>
              <a:t>Methodology</a:t>
            </a:r>
          </a:p>
        </p:txBody>
      </p:sp>
      <p:sp>
        <p:nvSpPr>
          <p:cNvPr id="14" name="Content Placeholder 10"/>
          <p:cNvSpPr txBox="1">
            <a:spLocks/>
          </p:cNvSpPr>
          <p:nvPr/>
        </p:nvSpPr>
        <p:spPr>
          <a:xfrm>
            <a:off x="359812" y="7410004"/>
            <a:ext cx="10350000" cy="276548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lvl="0" defTabSz="914400" eaLnBrk="0" fontAlgn="base" hangingPunct="0">
              <a:lnSpc>
                <a:spcPct val="100000"/>
              </a:lnSpc>
              <a:spcBef>
                <a:spcPct val="0"/>
              </a:spcBef>
              <a:spcAft>
                <a:spcPct val="0"/>
              </a:spcAft>
              <a:buFontTx/>
              <a:buChar char="•"/>
            </a:pPr>
            <a:r>
              <a:rPr lang="en-US" altLang="en-US" sz="2700" dirty="0"/>
              <a:t>Develop a robust image classification model to accurately detect plant diseases in potato, bell pepper, and apple leaves.</a:t>
            </a:r>
          </a:p>
          <a:p>
            <a:pPr lvl="0" defTabSz="914400" eaLnBrk="0" fontAlgn="base" hangingPunct="0">
              <a:lnSpc>
                <a:spcPct val="100000"/>
              </a:lnSpc>
              <a:spcBef>
                <a:spcPct val="0"/>
              </a:spcBef>
              <a:spcAft>
                <a:spcPct val="0"/>
              </a:spcAft>
              <a:buFontTx/>
              <a:buChar char="•"/>
            </a:pPr>
            <a:r>
              <a:rPr lang="en-US" altLang="en-US" sz="2700" dirty="0"/>
              <a:t>Address challenges of limited and imbalanced data using augmentation techniques, class weighting, and transfer learning strategies.</a:t>
            </a:r>
          </a:p>
          <a:p>
            <a:pPr lvl="0" defTabSz="914400" eaLnBrk="0" fontAlgn="base" hangingPunct="0">
              <a:lnSpc>
                <a:spcPct val="100000"/>
              </a:lnSpc>
              <a:spcBef>
                <a:spcPct val="0"/>
              </a:spcBef>
              <a:spcAft>
                <a:spcPct val="0"/>
              </a:spcAft>
              <a:buFontTx/>
              <a:buChar char="•"/>
            </a:pPr>
            <a:r>
              <a:rPr lang="en-US" altLang="en-US" sz="2700" dirty="0"/>
              <a:t>Ensure cross-species generalization to improve model adaptability for real-world agricultural applications across various crops.</a:t>
            </a:r>
          </a:p>
        </p:txBody>
      </p:sp>
      <p:sp>
        <p:nvSpPr>
          <p:cNvPr id="21" name="Text Placeholder 68"/>
          <p:cNvSpPr txBox="1">
            <a:spLocks/>
          </p:cNvSpPr>
          <p:nvPr/>
        </p:nvSpPr>
        <p:spPr>
          <a:xfrm>
            <a:off x="323812" y="3092216"/>
            <a:ext cx="10441636" cy="2272130"/>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GB" sz="2700" dirty="0"/>
              <a:t>Our project leverages deep learning for plant disease detection, utilizing CNN architectures like </a:t>
            </a:r>
            <a:r>
              <a:rPr lang="en-GB" sz="2700" dirty="0" err="1"/>
              <a:t>MobileNet</a:t>
            </a:r>
            <a:r>
              <a:rPr lang="en-GB" sz="2700" dirty="0"/>
              <a:t>, </a:t>
            </a:r>
            <a:r>
              <a:rPr lang="en-GB" sz="2700" dirty="0" err="1"/>
              <a:t>ResNet</a:t>
            </a:r>
            <a:r>
              <a:rPr lang="en-GB" sz="2700" dirty="0"/>
              <a:t>, </a:t>
            </a:r>
            <a:r>
              <a:rPr lang="en-GB" sz="2700" dirty="0" err="1"/>
              <a:t>EfficientNet</a:t>
            </a:r>
            <a:r>
              <a:rPr lang="en-GB" sz="2700" dirty="0"/>
              <a:t>, and VGG. We also incorporate hybrid models combining CNN and LSTM to enhance feature extraction and temporal learning. These approaches enable fast, accurate classification, reducing manual intervention and promoting smarter, tech-driven agricultural practices.</a:t>
            </a:r>
            <a:endParaRPr lang="en-IN" sz="2700" dirty="0"/>
          </a:p>
        </p:txBody>
      </p:sp>
      <p:sp>
        <p:nvSpPr>
          <p:cNvPr id="22" name="Rectangle 21"/>
          <p:cNvSpPr/>
          <p:nvPr/>
        </p:nvSpPr>
        <p:spPr>
          <a:xfrm>
            <a:off x="415049" y="2481980"/>
            <a:ext cx="2514919" cy="646331"/>
          </a:xfrm>
          <a:prstGeom prst="rect">
            <a:avLst/>
          </a:prstGeom>
        </p:spPr>
        <p:txBody>
          <a:bodyPr wrap="none">
            <a:spAutoFit/>
          </a:bodyPr>
          <a:lstStyle/>
          <a:p>
            <a:pPr algn="ctr"/>
            <a:r>
              <a:rPr lang="en-US" sz="3600" dirty="0"/>
              <a:t>Introduction</a:t>
            </a:r>
          </a:p>
        </p:txBody>
      </p:sp>
      <p:sp>
        <p:nvSpPr>
          <p:cNvPr id="27" name="Text Placeholder 68"/>
          <p:cNvSpPr txBox="1">
            <a:spLocks/>
          </p:cNvSpPr>
          <p:nvPr/>
        </p:nvSpPr>
        <p:spPr>
          <a:xfrm>
            <a:off x="10859434" y="22744846"/>
            <a:ext cx="10050755" cy="2452032"/>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lvl="0" defTabSz="914400" eaLnBrk="0" fontAlgn="base" hangingPunct="0">
              <a:lnSpc>
                <a:spcPct val="100000"/>
              </a:lnSpc>
              <a:spcBef>
                <a:spcPct val="0"/>
              </a:spcBef>
              <a:spcAft>
                <a:spcPct val="0"/>
              </a:spcAft>
              <a:buFontTx/>
              <a:buChar char="•"/>
            </a:pPr>
            <a:r>
              <a:rPr lang="en-US" altLang="en-US" dirty="0">
                <a:latin typeface="Arial" panose="020B0604020202020204" pitchFamily="34" charset="0"/>
              </a:rPr>
              <a:t>Developed a CNN-LSTM model achieving 96.51% accuracy in potato leaf disease </a:t>
            </a:r>
            <a:r>
              <a:rPr lang="en-US" altLang="en-US" dirty="0" smtClean="0">
                <a:latin typeface="Arial" panose="020B0604020202020204" pitchFamily="34" charset="0"/>
              </a:rPr>
              <a:t>detection using </a:t>
            </a:r>
            <a:r>
              <a:rPr lang="en-US" altLang="en-US" dirty="0" err="1" smtClean="0">
                <a:latin typeface="Arial" panose="020B0604020202020204" pitchFamily="34" charset="0"/>
              </a:rPr>
              <a:t>EfficientNet</a:t>
            </a:r>
            <a:r>
              <a:rPr lang="en-US" altLang="en-US" dirty="0" smtClean="0">
                <a:latin typeface="Arial" panose="020B0604020202020204" pitchFamily="34" charset="0"/>
              </a:rPr>
              <a:t> B3.</a:t>
            </a:r>
            <a:endParaRPr lang="en-US" altLang="en-US" dirty="0">
              <a:latin typeface="Arial" panose="020B0604020202020204" pitchFamily="34" charset="0"/>
            </a:endParaRPr>
          </a:p>
          <a:p>
            <a:pPr lvl="0" defTabSz="914400" eaLnBrk="0" fontAlgn="base" hangingPunct="0">
              <a:lnSpc>
                <a:spcPct val="100000"/>
              </a:lnSpc>
              <a:spcBef>
                <a:spcPct val="0"/>
              </a:spcBef>
              <a:spcAft>
                <a:spcPct val="0"/>
              </a:spcAft>
              <a:buFontTx/>
              <a:buChar char="•"/>
            </a:pPr>
            <a:r>
              <a:rPr lang="en-US" altLang="en-US" dirty="0">
                <a:latin typeface="Arial" panose="020B0604020202020204" pitchFamily="34" charset="0"/>
              </a:rPr>
              <a:t>Used data augmentation, class balancing, and transfer learning to enhance performance and generalization.</a:t>
            </a:r>
          </a:p>
          <a:p>
            <a:pPr lvl="0" defTabSz="914400" eaLnBrk="0" fontAlgn="base" hangingPunct="0">
              <a:lnSpc>
                <a:spcPct val="100000"/>
              </a:lnSpc>
              <a:spcBef>
                <a:spcPct val="0"/>
              </a:spcBef>
              <a:spcAft>
                <a:spcPct val="0"/>
              </a:spcAft>
              <a:buFontTx/>
              <a:buChar char="•"/>
            </a:pPr>
            <a:r>
              <a:rPr lang="en-US" altLang="en-US" dirty="0" smtClean="0">
                <a:latin typeface="Arial" panose="020B0604020202020204" pitchFamily="34" charset="0"/>
              </a:rPr>
              <a:t>Demonstrated cross validation with apple and bell-pepper dataset , to determine reliability of our model and  classify the best performing model .</a:t>
            </a:r>
            <a:endParaRPr lang="en-IN" dirty="0"/>
          </a:p>
        </p:txBody>
      </p:sp>
      <p:sp>
        <p:nvSpPr>
          <p:cNvPr id="28" name="Rectangle 27"/>
          <p:cNvSpPr/>
          <p:nvPr/>
        </p:nvSpPr>
        <p:spPr>
          <a:xfrm>
            <a:off x="10724840" y="25171247"/>
            <a:ext cx="10062905" cy="4339650"/>
          </a:xfrm>
          <a:prstGeom prst="rect">
            <a:avLst/>
          </a:prstGeom>
        </p:spPr>
        <p:txBody>
          <a:bodyPr wrap="square">
            <a:spAutoFit/>
          </a:bodyPr>
          <a:lstStyle/>
          <a:p>
            <a:r>
              <a:rPr lang="en-US" sz="3600" dirty="0" smtClean="0"/>
              <a:t>References</a:t>
            </a:r>
          </a:p>
          <a:p>
            <a:r>
              <a:rPr lang="en-US" sz="2400" dirty="0" smtClean="0"/>
              <a:t>[1]</a:t>
            </a:r>
            <a:r>
              <a:rPr lang="en-US" sz="2400" dirty="0" err="1" smtClean="0"/>
              <a:t>Haruna</a:t>
            </a:r>
            <a:r>
              <a:rPr lang="en-US" sz="2400" dirty="0"/>
              <a:t>, A. A., </a:t>
            </a:r>
            <a:r>
              <a:rPr lang="en-US" sz="2400" dirty="0" err="1"/>
              <a:t>Badi</a:t>
            </a:r>
            <a:r>
              <a:rPr lang="en-US" sz="2400" dirty="0"/>
              <a:t>, I. A., Muhammad, L. J., </a:t>
            </a:r>
            <a:r>
              <a:rPr lang="en-US" sz="2400" dirty="0" err="1"/>
              <a:t>Abuobieda</a:t>
            </a:r>
            <a:r>
              <a:rPr lang="en-US" sz="2400" dirty="0"/>
              <a:t>, A., &amp; </a:t>
            </a:r>
            <a:r>
              <a:rPr lang="en-US" sz="2400" dirty="0" err="1"/>
              <a:t>Altamimi</a:t>
            </a:r>
            <a:r>
              <a:rPr lang="en-US" sz="2400" dirty="0"/>
              <a:t>, A.</a:t>
            </a:r>
          </a:p>
          <a:p>
            <a:r>
              <a:rPr lang="en-US" sz="2400" dirty="0"/>
              <a:t>(2023). CNN-LSTM Learning Approach for Classification of Foliar Disease</a:t>
            </a:r>
          </a:p>
          <a:p>
            <a:r>
              <a:rPr lang="en-US" sz="2400" dirty="0"/>
              <a:t>of Apple. CNN-LSTM Learning Approach for Classification of Foliar Disease</a:t>
            </a:r>
          </a:p>
          <a:p>
            <a:r>
              <a:rPr lang="en-US" sz="2400" dirty="0"/>
              <a:t>of Apple, 1–6. </a:t>
            </a:r>
            <a:r>
              <a:rPr lang="en-US" sz="2400" dirty="0">
                <a:hlinkClick r:id="rId2"/>
              </a:rPr>
              <a:t>https://</a:t>
            </a:r>
            <a:r>
              <a:rPr lang="en-US" sz="2400" dirty="0" smtClean="0">
                <a:hlinkClick r:id="rId2"/>
              </a:rPr>
              <a:t>doi.org/10.1109/icaisc56366.2023.10085039</a:t>
            </a:r>
            <a:endParaRPr lang="en-US" sz="2400" dirty="0" smtClean="0"/>
          </a:p>
          <a:p>
            <a:r>
              <a:rPr lang="en-US" sz="2400" dirty="0"/>
              <a:t>[2] Devi, E., </a:t>
            </a:r>
            <a:r>
              <a:rPr lang="en-US" sz="2400" dirty="0" err="1"/>
              <a:t>Gopi</a:t>
            </a:r>
            <a:r>
              <a:rPr lang="en-US" sz="2400" dirty="0"/>
              <a:t>, S., </a:t>
            </a:r>
            <a:r>
              <a:rPr lang="en-US" sz="2400" dirty="0" err="1"/>
              <a:t>Padmavathi</a:t>
            </a:r>
            <a:r>
              <a:rPr lang="en-US" sz="2400" dirty="0"/>
              <a:t>, U., </a:t>
            </a:r>
            <a:r>
              <a:rPr lang="en-US" sz="2400" dirty="0" err="1"/>
              <a:t>Arumugam</a:t>
            </a:r>
            <a:r>
              <a:rPr lang="en-US" sz="2400" dirty="0"/>
              <a:t>, S. R., </a:t>
            </a:r>
            <a:r>
              <a:rPr lang="en-US" sz="2400" dirty="0" err="1"/>
              <a:t>Premnath</a:t>
            </a:r>
            <a:r>
              <a:rPr lang="en-US" sz="2400" dirty="0"/>
              <a:t>, S., &amp;</a:t>
            </a:r>
          </a:p>
          <a:p>
            <a:r>
              <a:rPr lang="en-US" sz="2400" dirty="0" err="1"/>
              <a:t>Muralitharan</a:t>
            </a:r>
            <a:r>
              <a:rPr lang="en-US" sz="2400" dirty="0"/>
              <a:t>, D. (2023). Plant Disease Classification using CNN-LSTM</a:t>
            </a:r>
          </a:p>
          <a:p>
            <a:r>
              <a:rPr lang="en-US" sz="2400" dirty="0"/>
              <a:t>Techniques. 2022 4th International Conference on Smart Systems and</a:t>
            </a:r>
          </a:p>
          <a:p>
            <a:r>
              <a:rPr lang="en-US" sz="2400" dirty="0"/>
              <a:t>Inventive Technology (ICSSIT), 1225–1229.</a:t>
            </a:r>
          </a:p>
          <a:p>
            <a:r>
              <a:rPr lang="en-US" sz="2400" dirty="0">
                <a:hlinkClick r:id="rId3"/>
              </a:rPr>
              <a:t>https://</a:t>
            </a:r>
            <a:r>
              <a:rPr lang="en-US" sz="2400" dirty="0" smtClean="0">
                <a:hlinkClick r:id="rId3"/>
              </a:rPr>
              <a:t>doi.org/10.1109/icssit55814.2023.10061003</a:t>
            </a:r>
            <a:endParaRPr lang="en-US" sz="2400" dirty="0" smtClean="0"/>
          </a:p>
          <a:p>
            <a:endParaRPr lang="en-US" sz="2400" dirty="0"/>
          </a:p>
        </p:txBody>
      </p:sp>
      <p:sp>
        <p:nvSpPr>
          <p:cNvPr id="29" name="Rectangle 28"/>
          <p:cNvSpPr/>
          <p:nvPr/>
        </p:nvSpPr>
        <p:spPr>
          <a:xfrm>
            <a:off x="10836167" y="22098515"/>
            <a:ext cx="2233304" cy="646331"/>
          </a:xfrm>
          <a:prstGeom prst="rect">
            <a:avLst/>
          </a:prstGeom>
        </p:spPr>
        <p:txBody>
          <a:bodyPr wrap="none">
            <a:spAutoFit/>
          </a:bodyPr>
          <a:lstStyle/>
          <a:p>
            <a:pPr algn="ctr"/>
            <a:r>
              <a:rPr lang="en-US" sz="3600" dirty="0"/>
              <a:t>Conclusion</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402" y="419068"/>
            <a:ext cx="2142948" cy="2069595"/>
          </a:xfrm>
          <a:prstGeom prst="rect">
            <a:avLst/>
          </a:prstGeom>
        </p:spPr>
      </p:pic>
      <p:sp>
        <p:nvSpPr>
          <p:cNvPr id="24" name="Text Placeholder 68"/>
          <p:cNvSpPr txBox="1">
            <a:spLocks/>
          </p:cNvSpPr>
          <p:nvPr/>
        </p:nvSpPr>
        <p:spPr>
          <a:xfrm>
            <a:off x="415448" y="5851551"/>
            <a:ext cx="10350000" cy="80853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GB" sz="2700" dirty="0"/>
              <a:t>Empowering agriculture with AI: Accurate plant disease detection using deep learning to enhance crop health, yield, and food security</a:t>
            </a:r>
            <a:r>
              <a:rPr lang="en-GB" dirty="0"/>
              <a:t>.</a:t>
            </a:r>
            <a:endParaRPr lang="en-IN" dirty="0"/>
          </a:p>
        </p:txBody>
      </p:sp>
      <p:sp>
        <p:nvSpPr>
          <p:cNvPr id="25" name="Rectangle 24"/>
          <p:cNvSpPr/>
          <p:nvPr/>
        </p:nvSpPr>
        <p:spPr>
          <a:xfrm>
            <a:off x="323812" y="5180256"/>
            <a:ext cx="2368694" cy="646331"/>
          </a:xfrm>
          <a:prstGeom prst="rect">
            <a:avLst/>
          </a:prstGeom>
        </p:spPr>
        <p:txBody>
          <a:bodyPr wrap="square">
            <a:spAutoFit/>
          </a:bodyPr>
          <a:lstStyle/>
          <a:p>
            <a:pPr algn="ctr"/>
            <a:r>
              <a:rPr lang="en-US" sz="3600" dirty="0"/>
              <a:t>Motivation</a:t>
            </a:r>
          </a:p>
        </p:txBody>
      </p:sp>
      <p:sp>
        <p:nvSpPr>
          <p:cNvPr id="18" name="Rectangle 6"/>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524" y="21869400"/>
            <a:ext cx="10046212" cy="784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36167" y="9042399"/>
            <a:ext cx="9951578" cy="7208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Table 7"/>
          <p:cNvGraphicFramePr>
            <a:graphicFrameLocks noGrp="1"/>
          </p:cNvGraphicFramePr>
          <p:nvPr>
            <p:extLst>
              <p:ext uri="{D42A27DB-BD31-4B8C-83A1-F6EECF244321}">
                <p14:modId xmlns:p14="http://schemas.microsoft.com/office/powerpoint/2010/main" val="2605882419"/>
              </p:ext>
            </p:extLst>
          </p:nvPr>
        </p:nvGraphicFramePr>
        <p:xfrm>
          <a:off x="10836167" y="16484600"/>
          <a:ext cx="9951579" cy="5689600"/>
        </p:xfrm>
        <a:graphic>
          <a:graphicData uri="http://schemas.openxmlformats.org/drawingml/2006/table">
            <a:tbl>
              <a:tblPr firstRow="1" firstCol="1" bandRow="1">
                <a:tableStyleId>{5C22544A-7EE6-4342-B048-85BDC9FD1C3A}</a:tableStyleId>
              </a:tblPr>
              <a:tblGrid>
                <a:gridCol w="2744993"/>
                <a:gridCol w="3603293"/>
                <a:gridCol w="3603293"/>
              </a:tblGrid>
              <a:tr h="983170">
                <a:tc>
                  <a:txBody>
                    <a:bodyPr/>
                    <a:lstStyle/>
                    <a:p>
                      <a:pPr marL="0" marR="0" algn="ctr">
                        <a:lnSpc>
                          <a:spcPct val="115000"/>
                        </a:lnSpc>
                        <a:spcBef>
                          <a:spcPts val="0"/>
                        </a:spcBef>
                        <a:spcAft>
                          <a:spcPts val="0"/>
                        </a:spcAft>
                      </a:pPr>
                      <a:r>
                        <a:rPr lang="en-IN" sz="2800" dirty="0">
                          <a:effectLst/>
                        </a:rPr>
                        <a:t>Dataset</a:t>
                      </a:r>
                      <a:endParaRPr lang="en-IN" sz="2800" dirty="0">
                        <a:solidFill>
                          <a:srgbClr val="231F20"/>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IN" sz="2800" dirty="0">
                          <a:effectLst/>
                        </a:rPr>
                        <a:t>Model</a:t>
                      </a:r>
                      <a:endParaRPr lang="en-IN" sz="2800" dirty="0">
                        <a:solidFill>
                          <a:srgbClr val="231F20"/>
                        </a:solidFill>
                        <a:effectLst/>
                        <a:latin typeface="Times New Roman"/>
                        <a:ea typeface="Calibri"/>
                      </a:endParaRPr>
                    </a:p>
                  </a:txBody>
                  <a:tcPr marL="68580" marR="68580" marT="0" marB="0"/>
                </a:tc>
                <a:tc>
                  <a:txBody>
                    <a:bodyPr/>
                    <a:lstStyle/>
                    <a:p>
                      <a:pPr marL="0" marR="0" algn="ctr">
                        <a:lnSpc>
                          <a:spcPct val="115000"/>
                        </a:lnSpc>
                        <a:spcBef>
                          <a:spcPts val="0"/>
                        </a:spcBef>
                        <a:spcAft>
                          <a:spcPts val="0"/>
                        </a:spcAft>
                      </a:pPr>
                      <a:r>
                        <a:rPr lang="en-IN" sz="2800">
                          <a:effectLst/>
                        </a:rPr>
                        <a:t>Accuracy (%)</a:t>
                      </a:r>
                      <a:endParaRPr lang="en-IN" sz="2800">
                        <a:solidFill>
                          <a:srgbClr val="231F20"/>
                        </a:solidFill>
                        <a:effectLst/>
                        <a:latin typeface="Times New Roman"/>
                        <a:ea typeface="Calibri"/>
                      </a:endParaRPr>
                    </a:p>
                  </a:txBody>
                  <a:tcPr marL="68580" marR="68580" marT="0" marB="0"/>
                </a:tc>
              </a:tr>
              <a:tr h="733605">
                <a:tc>
                  <a:txBody>
                    <a:bodyPr/>
                    <a:lstStyle/>
                    <a:p>
                      <a:pPr marL="0" marR="0">
                        <a:lnSpc>
                          <a:spcPct val="115000"/>
                        </a:lnSpc>
                        <a:spcBef>
                          <a:spcPts val="0"/>
                        </a:spcBef>
                        <a:spcAft>
                          <a:spcPts val="0"/>
                        </a:spcAft>
                      </a:pPr>
                      <a:r>
                        <a:rPr lang="en-IN" sz="2800">
                          <a:effectLst/>
                        </a:rPr>
                        <a:t>Potato Leaf</a:t>
                      </a:r>
                      <a:endParaRPr lang="en-IN" sz="2800">
                        <a:solidFill>
                          <a:srgbClr val="231F20"/>
                        </a:solidFill>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IN" sz="2800">
                          <a:effectLst/>
                        </a:rPr>
                        <a:t>EfficientNetB3 + LSTM</a:t>
                      </a:r>
                      <a:endParaRPr lang="en-IN" sz="2800">
                        <a:solidFill>
                          <a:srgbClr val="231F20"/>
                        </a:solidFill>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IN" sz="2800">
                          <a:effectLst/>
                        </a:rPr>
                        <a:t>96.51</a:t>
                      </a:r>
                      <a:endParaRPr lang="en-IN" sz="2800">
                        <a:solidFill>
                          <a:srgbClr val="231F20"/>
                        </a:solidFill>
                        <a:effectLst/>
                        <a:latin typeface="Times New Roman"/>
                        <a:ea typeface="Calibri"/>
                      </a:endParaRPr>
                    </a:p>
                  </a:txBody>
                  <a:tcPr marL="68580" marR="68580" marT="0" marB="0"/>
                </a:tc>
              </a:tr>
              <a:tr h="733605">
                <a:tc>
                  <a:txBody>
                    <a:bodyPr/>
                    <a:lstStyle/>
                    <a:p>
                      <a:endParaRPr lang="en-IN" sz="2800">
                        <a:solidFill>
                          <a:srgbClr val="231F20"/>
                        </a:solidFill>
                        <a:effectLst/>
                        <a:latin typeface="Times New Roman"/>
                      </a:endParaRPr>
                    </a:p>
                  </a:txBody>
                  <a:tcPr marL="68580" marR="68580" marT="0" marB="0"/>
                </a:tc>
                <a:tc>
                  <a:txBody>
                    <a:bodyPr/>
                    <a:lstStyle/>
                    <a:p>
                      <a:pPr marL="0" marR="0">
                        <a:lnSpc>
                          <a:spcPct val="115000"/>
                        </a:lnSpc>
                        <a:spcBef>
                          <a:spcPts val="0"/>
                        </a:spcBef>
                        <a:spcAft>
                          <a:spcPts val="0"/>
                        </a:spcAft>
                      </a:pPr>
                      <a:r>
                        <a:rPr lang="en-IN" sz="2800">
                          <a:effectLst/>
                        </a:rPr>
                        <a:t>MobileNet+ LSTM</a:t>
                      </a:r>
                      <a:endParaRPr lang="en-IN" sz="2800">
                        <a:solidFill>
                          <a:srgbClr val="231F20"/>
                        </a:solidFill>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IN" sz="2800" dirty="0">
                          <a:effectLst/>
                        </a:rPr>
                        <a:t>95.91</a:t>
                      </a:r>
                      <a:endParaRPr lang="en-IN" sz="2800" dirty="0">
                        <a:solidFill>
                          <a:srgbClr val="231F20"/>
                        </a:solidFill>
                        <a:effectLst/>
                        <a:latin typeface="Times New Roman"/>
                        <a:ea typeface="Calibri"/>
                      </a:endParaRPr>
                    </a:p>
                  </a:txBody>
                  <a:tcPr marL="68580" marR="68580" marT="0" marB="0"/>
                </a:tc>
              </a:tr>
              <a:tr h="733605">
                <a:tc>
                  <a:txBody>
                    <a:bodyPr/>
                    <a:lstStyle/>
                    <a:p>
                      <a:pPr marL="0" marR="0">
                        <a:lnSpc>
                          <a:spcPct val="115000"/>
                        </a:lnSpc>
                        <a:spcBef>
                          <a:spcPts val="0"/>
                        </a:spcBef>
                        <a:spcAft>
                          <a:spcPts val="0"/>
                        </a:spcAft>
                      </a:pPr>
                      <a:r>
                        <a:rPr lang="en-IN" sz="2800" dirty="0">
                          <a:effectLst/>
                        </a:rPr>
                        <a:t>Apple Leaf</a:t>
                      </a:r>
                      <a:endParaRPr lang="en-IN" sz="2800" dirty="0">
                        <a:solidFill>
                          <a:srgbClr val="231F20"/>
                        </a:solidFill>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IN" sz="2800">
                          <a:effectLst/>
                        </a:rPr>
                        <a:t>EfficientNetB3 + LSTM</a:t>
                      </a:r>
                      <a:endParaRPr lang="en-IN" sz="2800">
                        <a:solidFill>
                          <a:srgbClr val="231F20"/>
                        </a:solidFill>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IN" sz="2800">
                          <a:effectLst/>
                        </a:rPr>
                        <a:t>84.78</a:t>
                      </a:r>
                      <a:endParaRPr lang="en-IN" sz="2800">
                        <a:solidFill>
                          <a:srgbClr val="231F20"/>
                        </a:solidFill>
                        <a:effectLst/>
                        <a:latin typeface="Times New Roman"/>
                        <a:ea typeface="Calibri"/>
                      </a:endParaRPr>
                    </a:p>
                  </a:txBody>
                  <a:tcPr marL="68580" marR="68580" marT="0" marB="0"/>
                </a:tc>
              </a:tr>
              <a:tr h="733605">
                <a:tc>
                  <a:txBody>
                    <a:bodyPr/>
                    <a:lstStyle/>
                    <a:p>
                      <a:endParaRPr lang="en-IN" sz="2800">
                        <a:solidFill>
                          <a:srgbClr val="231F20"/>
                        </a:solidFill>
                        <a:effectLst/>
                        <a:latin typeface="Times New Roman"/>
                      </a:endParaRPr>
                    </a:p>
                  </a:txBody>
                  <a:tcPr marL="68580" marR="68580" marT="0" marB="0"/>
                </a:tc>
                <a:tc>
                  <a:txBody>
                    <a:bodyPr/>
                    <a:lstStyle/>
                    <a:p>
                      <a:pPr marL="0" marR="0">
                        <a:lnSpc>
                          <a:spcPct val="115000"/>
                        </a:lnSpc>
                        <a:spcBef>
                          <a:spcPts val="0"/>
                        </a:spcBef>
                        <a:spcAft>
                          <a:spcPts val="0"/>
                        </a:spcAft>
                      </a:pPr>
                      <a:r>
                        <a:rPr lang="en-IN" sz="2800">
                          <a:effectLst/>
                        </a:rPr>
                        <a:t>MobileNetV2 + LSTM</a:t>
                      </a:r>
                      <a:endParaRPr lang="en-IN" sz="2800">
                        <a:solidFill>
                          <a:srgbClr val="231F20"/>
                        </a:solidFill>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IN" sz="2800">
                          <a:effectLst/>
                        </a:rPr>
                        <a:t>83.00</a:t>
                      </a:r>
                      <a:endParaRPr lang="en-IN" sz="2800">
                        <a:solidFill>
                          <a:srgbClr val="231F20"/>
                        </a:solidFill>
                        <a:effectLst/>
                        <a:latin typeface="Times New Roman"/>
                        <a:ea typeface="Calibri"/>
                      </a:endParaRPr>
                    </a:p>
                  </a:txBody>
                  <a:tcPr marL="68580" marR="68580" marT="0" marB="0"/>
                </a:tc>
              </a:tr>
              <a:tr h="733605">
                <a:tc>
                  <a:txBody>
                    <a:bodyPr/>
                    <a:lstStyle/>
                    <a:p>
                      <a:pPr marL="0" marR="0">
                        <a:lnSpc>
                          <a:spcPct val="115000"/>
                        </a:lnSpc>
                        <a:spcBef>
                          <a:spcPts val="0"/>
                        </a:spcBef>
                        <a:spcAft>
                          <a:spcPts val="0"/>
                        </a:spcAft>
                      </a:pPr>
                      <a:r>
                        <a:rPr lang="en-IN" sz="2800">
                          <a:effectLst/>
                        </a:rPr>
                        <a:t>Bell Pepper Leaf</a:t>
                      </a:r>
                      <a:endParaRPr lang="en-IN" sz="2800">
                        <a:solidFill>
                          <a:srgbClr val="231F20"/>
                        </a:solidFill>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IN" sz="2800" dirty="0">
                          <a:effectLst/>
                        </a:rPr>
                        <a:t>EfficientNetB3 + LSTM</a:t>
                      </a:r>
                      <a:endParaRPr lang="en-IN" sz="2800" dirty="0">
                        <a:solidFill>
                          <a:srgbClr val="231F20"/>
                        </a:solidFill>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IN" sz="2800" dirty="0">
                          <a:effectLst/>
                        </a:rPr>
                        <a:t>98.00</a:t>
                      </a:r>
                      <a:endParaRPr lang="en-IN" sz="2800" dirty="0">
                        <a:solidFill>
                          <a:srgbClr val="231F20"/>
                        </a:solidFill>
                        <a:effectLst/>
                        <a:latin typeface="Times New Roman"/>
                        <a:ea typeface="Calibri"/>
                      </a:endParaRPr>
                    </a:p>
                  </a:txBody>
                  <a:tcPr marL="68580" marR="68580" marT="0" marB="0"/>
                </a:tc>
              </a:tr>
              <a:tr h="1038405">
                <a:tc>
                  <a:txBody>
                    <a:bodyPr/>
                    <a:lstStyle/>
                    <a:p>
                      <a:endParaRPr lang="en-IN" sz="2800">
                        <a:solidFill>
                          <a:srgbClr val="231F20"/>
                        </a:solidFill>
                        <a:effectLst/>
                        <a:latin typeface="Times New Roman"/>
                      </a:endParaRPr>
                    </a:p>
                  </a:txBody>
                  <a:tcPr marL="68580" marR="68580" marT="0" marB="0"/>
                </a:tc>
                <a:tc>
                  <a:txBody>
                    <a:bodyPr/>
                    <a:lstStyle/>
                    <a:p>
                      <a:pPr marL="0" marR="0">
                        <a:lnSpc>
                          <a:spcPct val="115000"/>
                        </a:lnSpc>
                        <a:spcBef>
                          <a:spcPts val="0"/>
                        </a:spcBef>
                        <a:spcAft>
                          <a:spcPts val="0"/>
                        </a:spcAft>
                      </a:pPr>
                      <a:r>
                        <a:rPr lang="en-IN" sz="2800">
                          <a:effectLst/>
                        </a:rPr>
                        <a:t>MobileNetV2 + LSTM</a:t>
                      </a:r>
                      <a:endParaRPr lang="en-IN" sz="2800">
                        <a:solidFill>
                          <a:srgbClr val="231F20"/>
                        </a:solidFill>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IN" sz="2800" dirty="0">
                          <a:effectLst/>
                        </a:rPr>
                        <a:t>95.46</a:t>
                      </a:r>
                      <a:endParaRPr lang="en-IN" sz="2800" dirty="0">
                        <a:solidFill>
                          <a:srgbClr val="231F20"/>
                        </a:solidFill>
                        <a:effectLst/>
                        <a:latin typeface="Times New Roman"/>
                        <a:ea typeface="Calibri"/>
                      </a:endParaRPr>
                    </a:p>
                  </a:txBody>
                  <a:tcPr marL="68580" marR="68580" marT="0" marB="0"/>
                </a:tc>
              </a:tr>
            </a:tbl>
          </a:graphicData>
        </a:graphic>
      </p:graphicFrame>
    </p:spTree>
    <p:extLst>
      <p:ext uri="{BB962C8B-B14F-4D97-AF65-F5344CB8AC3E}">
        <p14:creationId xmlns:p14="http://schemas.microsoft.com/office/powerpoint/2010/main" val="3606041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805</TotalTime>
  <Words>384</Words>
  <Application>Microsoft Office PowerPoint</Application>
  <PresentationFormat>Custom</PresentationFormat>
  <Paragraphs>77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Sristi</cp:lastModifiedBy>
  <cp:revision>36</cp:revision>
  <dcterms:created xsi:type="dcterms:W3CDTF">2016-03-28T06:32:15Z</dcterms:created>
  <dcterms:modified xsi:type="dcterms:W3CDTF">2025-04-22T17:57:38Z</dcterms:modified>
</cp:coreProperties>
</file>