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2"/>
  </p:notesMasterIdLst>
  <p:sldIdLst>
    <p:sldId id="256" r:id="rId2"/>
    <p:sldId id="261" r:id="rId3"/>
    <p:sldId id="262" r:id="rId4"/>
    <p:sldId id="263" r:id="rId5"/>
    <p:sldId id="264" r:id="rId6"/>
    <p:sldId id="265" r:id="rId7"/>
    <p:sldId id="267" r:id="rId8"/>
    <p:sldId id="266"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42800-00F5-42E8-85F0-A95E3E857623}" v="74" dt="2022-07-25T04:13:49.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1"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166D5-9316-4F01-AC88-6AA34607DA6E}"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D8C9A-E538-4B77-B1AB-54268B5530D3}" type="slidenum">
              <a:rPr lang="en-US" smtClean="0"/>
              <a:t>‹#›</a:t>
            </a:fld>
            <a:endParaRPr lang="en-US"/>
          </a:p>
        </p:txBody>
      </p:sp>
    </p:spTree>
    <p:extLst>
      <p:ext uri="{BB962C8B-B14F-4D97-AF65-F5344CB8AC3E}">
        <p14:creationId xmlns:p14="http://schemas.microsoft.com/office/powerpoint/2010/main" val="2839792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1</a:t>
            </a:fld>
            <a:endParaRPr lang="en-US"/>
          </a:p>
        </p:txBody>
      </p:sp>
    </p:spTree>
    <p:extLst>
      <p:ext uri="{BB962C8B-B14F-4D97-AF65-F5344CB8AC3E}">
        <p14:creationId xmlns:p14="http://schemas.microsoft.com/office/powerpoint/2010/main" val="2826026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10</a:t>
            </a:fld>
            <a:endParaRPr lang="en-US"/>
          </a:p>
        </p:txBody>
      </p:sp>
    </p:spTree>
    <p:extLst>
      <p:ext uri="{BB962C8B-B14F-4D97-AF65-F5344CB8AC3E}">
        <p14:creationId xmlns:p14="http://schemas.microsoft.com/office/powerpoint/2010/main" val="305021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2</a:t>
            </a:fld>
            <a:endParaRPr lang="en-US"/>
          </a:p>
        </p:txBody>
      </p:sp>
    </p:spTree>
    <p:extLst>
      <p:ext uri="{BB962C8B-B14F-4D97-AF65-F5344CB8AC3E}">
        <p14:creationId xmlns:p14="http://schemas.microsoft.com/office/powerpoint/2010/main" val="174587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3</a:t>
            </a:fld>
            <a:endParaRPr lang="en-US"/>
          </a:p>
        </p:txBody>
      </p:sp>
    </p:spTree>
    <p:extLst>
      <p:ext uri="{BB962C8B-B14F-4D97-AF65-F5344CB8AC3E}">
        <p14:creationId xmlns:p14="http://schemas.microsoft.com/office/powerpoint/2010/main" val="115519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4</a:t>
            </a:fld>
            <a:endParaRPr lang="en-US"/>
          </a:p>
        </p:txBody>
      </p:sp>
    </p:spTree>
    <p:extLst>
      <p:ext uri="{BB962C8B-B14F-4D97-AF65-F5344CB8AC3E}">
        <p14:creationId xmlns:p14="http://schemas.microsoft.com/office/powerpoint/2010/main" val="349163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5</a:t>
            </a:fld>
            <a:endParaRPr lang="en-US"/>
          </a:p>
        </p:txBody>
      </p:sp>
    </p:spTree>
    <p:extLst>
      <p:ext uri="{BB962C8B-B14F-4D97-AF65-F5344CB8AC3E}">
        <p14:creationId xmlns:p14="http://schemas.microsoft.com/office/powerpoint/2010/main" val="352270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6</a:t>
            </a:fld>
            <a:endParaRPr lang="en-US"/>
          </a:p>
        </p:txBody>
      </p:sp>
    </p:spTree>
    <p:extLst>
      <p:ext uri="{BB962C8B-B14F-4D97-AF65-F5344CB8AC3E}">
        <p14:creationId xmlns:p14="http://schemas.microsoft.com/office/powerpoint/2010/main" val="364171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7</a:t>
            </a:fld>
            <a:endParaRPr lang="en-US"/>
          </a:p>
        </p:txBody>
      </p:sp>
    </p:spTree>
    <p:extLst>
      <p:ext uri="{BB962C8B-B14F-4D97-AF65-F5344CB8AC3E}">
        <p14:creationId xmlns:p14="http://schemas.microsoft.com/office/powerpoint/2010/main" val="407742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8</a:t>
            </a:fld>
            <a:endParaRPr lang="en-US"/>
          </a:p>
        </p:txBody>
      </p:sp>
    </p:spTree>
    <p:extLst>
      <p:ext uri="{BB962C8B-B14F-4D97-AF65-F5344CB8AC3E}">
        <p14:creationId xmlns:p14="http://schemas.microsoft.com/office/powerpoint/2010/main" val="4263105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8D8C9A-E538-4B77-B1AB-54268B5530D3}" type="slidenum">
              <a:rPr lang="en-US" smtClean="0"/>
              <a:t>9</a:t>
            </a:fld>
            <a:endParaRPr lang="en-US"/>
          </a:p>
        </p:txBody>
      </p:sp>
    </p:spTree>
    <p:extLst>
      <p:ext uri="{BB962C8B-B14F-4D97-AF65-F5344CB8AC3E}">
        <p14:creationId xmlns:p14="http://schemas.microsoft.com/office/powerpoint/2010/main" val="279153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0413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0660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624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145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5817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4538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9122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0451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3745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7/24/2022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6052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7/24/2022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279591652"/>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8778420/"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cdc.gov/vaccines/parents/why-vaccinate/vaccine-decision.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cdc.gov/vaccinesafet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2" name="Picture 3">
            <a:extLst>
              <a:ext uri="{FF2B5EF4-FFF2-40B4-BE49-F238E27FC236}">
                <a16:creationId xmlns:a16="http://schemas.microsoft.com/office/drawing/2014/main" id="{AE99CC6E-5658-0FB8-9522-007E4CCBA326}"/>
              </a:ext>
            </a:extLst>
          </p:cNvPr>
          <p:cNvPicPr>
            <a:picLocks noChangeAspect="1"/>
          </p:cNvPicPr>
          <p:nvPr/>
        </p:nvPicPr>
        <p:blipFill rotWithShape="1">
          <a:blip r:embed="rId3">
            <a:alphaModFix/>
          </a:blip>
          <a:srcRect l="2321" r="16383" b="1"/>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59" name="Freeform: Shape 58">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1143001" y="1203866"/>
            <a:ext cx="3813888" cy="1958340"/>
          </a:xfrm>
        </p:spPr>
        <p:txBody>
          <a:bodyPr vert="horz" lIns="91440" tIns="45720" rIns="91440" bIns="45720" rtlCol="0" anchor="t">
            <a:normAutofit/>
          </a:bodyPr>
          <a:lstStyle/>
          <a:p>
            <a:r>
              <a:rPr lang="en-US" sz="3700" kern="1200">
                <a:solidFill>
                  <a:srgbClr val="FFFFFF"/>
                </a:solidFill>
                <a:latin typeface="+mj-lt"/>
                <a:ea typeface="+mj-ea"/>
                <a:cs typeface="+mj-cs"/>
              </a:rPr>
              <a:t>Vaccination for Kids</a:t>
            </a: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335907" y="2603922"/>
            <a:ext cx="4713092" cy="3111078"/>
          </a:xfrm>
        </p:spPr>
        <p:txBody>
          <a:bodyPr vert="horz" lIns="91440" tIns="45720" rIns="91440" bIns="45720" rtlCol="0" anchor="b">
            <a:normAutofit/>
          </a:bodyPr>
          <a:lstStyle/>
          <a:p>
            <a:pPr marL="0" marR="0" indent="457200" algn="r">
              <a:lnSpc>
                <a:spcPct val="120000"/>
              </a:lnSpc>
              <a:spcBef>
                <a:spcPts val="0"/>
              </a:spcBef>
              <a:spcAft>
                <a:spcPts val="0"/>
              </a:spcAft>
            </a:pPr>
            <a:r>
              <a:rPr lang="en-US">
                <a:effectLst/>
              </a:rPr>
              <a:t>Hemalatha Subbiah</a:t>
            </a:r>
          </a:p>
          <a:p>
            <a:pPr marL="0" marR="0" indent="457200" algn="r">
              <a:lnSpc>
                <a:spcPct val="120000"/>
              </a:lnSpc>
              <a:spcBef>
                <a:spcPts val="0"/>
              </a:spcBef>
              <a:spcAft>
                <a:spcPts val="0"/>
              </a:spcAft>
            </a:pPr>
            <a:r>
              <a:rPr lang="en-US">
                <a:effectLst/>
              </a:rPr>
              <a:t>Bellevue University</a:t>
            </a:r>
          </a:p>
          <a:p>
            <a:pPr marL="0" marR="0" indent="457200" algn="r">
              <a:lnSpc>
                <a:spcPct val="120000"/>
              </a:lnSpc>
              <a:spcBef>
                <a:spcPts val="0"/>
              </a:spcBef>
              <a:spcAft>
                <a:spcPts val="0"/>
              </a:spcAft>
            </a:pPr>
            <a:r>
              <a:rPr lang="en-US">
                <a:effectLst/>
              </a:rPr>
              <a:t>DSC500-T301: Introduction to Data Science</a:t>
            </a:r>
          </a:p>
          <a:p>
            <a:pPr algn="r">
              <a:lnSpc>
                <a:spcPct val="120000"/>
              </a:lnSpc>
            </a:pPr>
            <a:r>
              <a:rPr lang="en-US">
                <a:effectLst/>
              </a:rPr>
              <a:t>														Professor (or Dr.) Shankar</a:t>
            </a:r>
            <a:endParaRPr lang="en-US"/>
          </a:p>
        </p:txBody>
      </p:sp>
      <p:cxnSp>
        <p:nvCxnSpPr>
          <p:cNvPr id="61" name="Straight Connector 60">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85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495945"/>
            <a:ext cx="10402074" cy="890404"/>
          </a:xfrm>
        </p:spPr>
        <p:txBody>
          <a:bodyPr vert="horz" lIns="91440" tIns="45720" rIns="91440" bIns="45720" rtlCol="0" anchor="t">
            <a:normAutofit/>
          </a:bodyPr>
          <a:lstStyle/>
          <a:p>
            <a:r>
              <a:rPr lang="en-US" sz="3700" kern="1200" dirty="0">
                <a:solidFill>
                  <a:srgbClr val="FFFFFF"/>
                </a:solidFill>
                <a:latin typeface="+mj-lt"/>
                <a:ea typeface="+mj-ea"/>
                <a:cs typeface="+mj-cs"/>
              </a:rPr>
              <a:t>Reference</a:t>
            </a: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29" y="1248697"/>
            <a:ext cx="10805197" cy="5230761"/>
          </a:xfrm>
        </p:spPr>
        <p:txBody>
          <a:bodyPr vert="horz" lIns="91440" tIns="45720" rIns="91440" bIns="45720" rtlCol="0" anchor="b">
            <a:normAutofit/>
          </a:bodyPr>
          <a:lstStyle/>
          <a:p>
            <a:pPr marL="0" marR="0" indent="457200">
              <a:lnSpc>
                <a:spcPct val="200000"/>
              </a:lnSpc>
              <a:spcBef>
                <a:spcPts val="0"/>
              </a:spcBef>
              <a:spcAft>
                <a:spcPts val="0"/>
              </a:spcAft>
            </a:pPr>
            <a:r>
              <a:rPr lang="en-US" sz="1800" u="sng" dirty="0">
                <a:solidFill>
                  <a:srgbClr val="0563C1"/>
                </a:solidFill>
                <a:effectLst/>
                <a:latin typeface="Times New Roman" panose="02020603050405020304" pitchFamily="18" charset="0"/>
                <a:ea typeface="Times New Roman" panose="02020603050405020304" pitchFamily="18" charset="0"/>
                <a:hlinkClick r:id="rId3"/>
              </a:rPr>
              <a:t>Using Google Trends to Predict COVID-19 Vaccinations and Monitor Search </a:t>
            </a:r>
            <a:r>
              <a:rPr lang="en-US" sz="1800" u="sng" dirty="0" err="1">
                <a:solidFill>
                  <a:srgbClr val="0563C1"/>
                </a:solidFill>
                <a:effectLst/>
                <a:latin typeface="Times New Roman" panose="02020603050405020304" pitchFamily="18" charset="0"/>
                <a:ea typeface="Times New Roman" panose="02020603050405020304" pitchFamily="18" charset="0"/>
                <a:hlinkClick r:id="rId3"/>
              </a:rPr>
              <a:t>Behaviours</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 about Vaccines: A Retrospective Analysis of Italian Data - PMC (nih.gov)</a:t>
            </a:r>
            <a:endParaRPr lang="en-US" sz="1800" dirty="0">
              <a:effectLst/>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Deciding to Vaccinate Your Child: Common Concerns | CDC</a:t>
            </a:r>
            <a:endParaRPr lang="en-US" sz="1800" dirty="0">
              <a:effectLst/>
              <a:latin typeface="Times New Roman" panose="02020603050405020304" pitchFamily="18" charset="0"/>
              <a:ea typeface="Times New Roman" panose="02020603050405020304" pitchFamily="18" charset="0"/>
            </a:endParaRPr>
          </a:p>
          <a:p>
            <a:pPr indent="457200">
              <a:lnSpc>
                <a:spcPct val="200000"/>
              </a:lnSpc>
              <a:spcBef>
                <a:spcPts val="0"/>
              </a:spcBef>
            </a:pPr>
            <a:endParaRPr lang="en-US" dirty="0"/>
          </a:p>
        </p:txBody>
      </p:sp>
    </p:spTree>
    <p:extLst>
      <p:ext uri="{BB962C8B-B14F-4D97-AF65-F5344CB8AC3E}">
        <p14:creationId xmlns:p14="http://schemas.microsoft.com/office/powerpoint/2010/main" val="165314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1017270" y="495945"/>
            <a:ext cx="10436856" cy="890404"/>
          </a:xfrm>
        </p:spPr>
        <p:txBody>
          <a:bodyPr vert="horz" lIns="91440" tIns="45720" rIns="91440" bIns="45720" rtlCol="0" anchor="t">
            <a:normAutofit/>
          </a:bodyPr>
          <a:lstStyle/>
          <a:p>
            <a:r>
              <a:rPr lang="en-US" sz="3700" kern="1200" dirty="0">
                <a:solidFill>
                  <a:srgbClr val="FFFFFF"/>
                </a:solidFill>
                <a:latin typeface="+mj-lt"/>
                <a:ea typeface="+mj-ea"/>
                <a:cs typeface="+mj-cs"/>
              </a:rPr>
              <a:t>Why Vaccination Needed for Kids</a:t>
            </a: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29" y="1248697"/>
            <a:ext cx="10805197" cy="5230761"/>
          </a:xfrm>
        </p:spPr>
        <p:txBody>
          <a:bodyPr vert="horz" lIns="91440" tIns="45720" rIns="91440" bIns="45720" rtlCol="0" anchor="b">
            <a:normAutofit fontScale="92500" lnSpcReduction="20000"/>
          </a:bodyPr>
          <a:lstStyle/>
          <a:p>
            <a:pPr indent="457200">
              <a:lnSpc>
                <a:spcPct val="200000"/>
              </a:lnSpc>
              <a:spcBef>
                <a:spcPts val="0"/>
              </a:spcBef>
            </a:pPr>
            <a:r>
              <a:rPr lang="en-US" sz="1800" dirty="0">
                <a:effectLst/>
                <a:latin typeface="+mj-lt"/>
                <a:ea typeface="Times New Roman" panose="02020603050405020304" pitchFamily="18" charset="0"/>
              </a:rPr>
              <a:t>This is trendy discussion going around the world for many decades and research are going on to prove its pros and cons. Literally I need to bet on the cons as on-time vaccination throughout childhood is essential because it helps provide immunity before children are exposed to potentially life-threatening diseases. Vaccines are tested to ensure that they are safe and effective for children to receive at the recommended ages.</a:t>
            </a:r>
          </a:p>
          <a:p>
            <a:pPr marL="0" marR="0" indent="457200">
              <a:lnSpc>
                <a:spcPct val="200000"/>
              </a:lnSpc>
              <a:spcBef>
                <a:spcPts val="0"/>
              </a:spcBef>
              <a:spcAft>
                <a:spcPts val="0"/>
              </a:spcAft>
            </a:pPr>
            <a:r>
              <a:rPr lang="en-US" sz="1800" dirty="0">
                <a:effectLst/>
                <a:latin typeface="+mj-lt"/>
                <a:ea typeface="Times New Roman" panose="02020603050405020304" pitchFamily="18" charset="0"/>
              </a:rPr>
              <a:t>Children are exposed to thousands of germs every day. This happens through the food they eat, air they breathe, and things they put in their mouth. Babies are born with immune systems that can fight most germs, but there are some serious and even deadly diseases they can’t handle. That’s why they need vaccines to strengthen their immune system. Vaccines use very small amounts of antigens to help your child’s immune system recognize and learn to fight serious diseases. Antigens are parts of germs that cause the body’s immune system to go to work.</a:t>
            </a:r>
          </a:p>
          <a:p>
            <a:r>
              <a:rPr lang="en-US" sz="1800" dirty="0">
                <a:effectLst/>
                <a:latin typeface="+mj-lt"/>
                <a:ea typeface="Times New Roman" panose="02020603050405020304" pitchFamily="18" charset="0"/>
              </a:rPr>
              <a:t>Combination Vaccines are introduced to kids Combining vaccines into fewer shots may mean that more children</a:t>
            </a:r>
          </a:p>
          <a:p>
            <a:r>
              <a:rPr lang="en-US" sz="1800" dirty="0">
                <a:effectLst/>
                <a:latin typeface="+mj-lt"/>
                <a:ea typeface="Times New Roman" panose="02020603050405020304" pitchFamily="18" charset="0"/>
              </a:rPr>
              <a:t> will get recommended vaccinations on time</a:t>
            </a:r>
            <a:r>
              <a:rPr lang="en-US" dirty="0">
                <a:effectLst/>
              </a:rPr>
              <a:t>							</a:t>
            </a:r>
            <a:endParaRPr lang="en-US" dirty="0"/>
          </a:p>
        </p:txBody>
      </p:sp>
    </p:spTree>
    <p:extLst>
      <p:ext uri="{BB962C8B-B14F-4D97-AF65-F5344CB8AC3E}">
        <p14:creationId xmlns:p14="http://schemas.microsoft.com/office/powerpoint/2010/main" val="272672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495945"/>
            <a:ext cx="10402074" cy="890404"/>
          </a:xfrm>
        </p:spPr>
        <p:txBody>
          <a:bodyPr vert="horz" lIns="91440" tIns="45720" rIns="91440" bIns="45720" rtlCol="0" anchor="t">
            <a:normAutofit/>
          </a:bodyPr>
          <a:lstStyle/>
          <a:p>
            <a:r>
              <a:rPr lang="en-US" sz="3600" dirty="0">
                <a:effectLst/>
                <a:ea typeface="Times New Roman" panose="02020603050405020304" pitchFamily="18" charset="0"/>
              </a:rPr>
              <a:t>people interest on vaccine for kids</a:t>
            </a:r>
            <a:endParaRPr lang="en-US" sz="3600" kern="1200" dirty="0">
              <a:solidFill>
                <a:srgbClr val="FFFFFF"/>
              </a:solidFill>
              <a:ea typeface="+mj-ea"/>
              <a:cs typeface="+mj-cs"/>
            </a:endParaRP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29" y="1248697"/>
            <a:ext cx="10805197" cy="5230761"/>
          </a:xfrm>
        </p:spPr>
        <p:txBody>
          <a:bodyPr vert="horz" lIns="91440" tIns="45720" rIns="91440" bIns="45720" rtlCol="0" anchor="b">
            <a:normAutofit/>
          </a:bodyPr>
          <a:lstStyle/>
          <a:p>
            <a:pPr indent="457200">
              <a:lnSpc>
                <a:spcPct val="200000"/>
              </a:lnSpc>
              <a:spcBef>
                <a:spcPts val="0"/>
              </a:spcBef>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Global vaccination interest spiked up around 2020 ,when the COVID-19 pandemic entered the world. People were looking for vaccine to escape from deadlier disease.</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indent="457200">
              <a:lnSpc>
                <a:spcPct val="200000"/>
              </a:lnSpc>
              <a:spcBef>
                <a:spcPts val="0"/>
              </a:spcBef>
            </a:pPr>
            <a:endParaRPr lang="en-US" dirty="0"/>
          </a:p>
        </p:txBody>
      </p:sp>
      <p:pic>
        <p:nvPicPr>
          <p:cNvPr id="1026" name="Picture 3" descr="Chart, line chart&#10;&#10;Description automatically generated">
            <a:extLst>
              <a:ext uri="{FF2B5EF4-FFF2-40B4-BE49-F238E27FC236}">
                <a16:creationId xmlns:a16="http://schemas.microsoft.com/office/drawing/2014/main" id="{4D050DB8-F4C8-3A28-F1E0-6842E8D46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130" y="3048000"/>
            <a:ext cx="4871884" cy="339374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Graphical user interface, application&#10;&#10;Description automatically generated">
            <a:extLst>
              <a:ext uri="{FF2B5EF4-FFF2-40B4-BE49-F238E27FC236}">
                <a16:creationId xmlns:a16="http://schemas.microsoft.com/office/drawing/2014/main" id="{45294742-F2CF-E32D-7440-6A944380C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92" y="3048000"/>
            <a:ext cx="5893038" cy="33937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4D0465F-7CE6-1265-15B2-9008A1F4929D}"/>
              </a:ext>
            </a:extLst>
          </p:cNvPr>
          <p:cNvSpPr>
            <a:spLocks noChangeArrowheads="1"/>
          </p:cNvSpPr>
          <p:nvPr/>
        </p:nvSpPr>
        <p:spPr bwMode="auto">
          <a:xfrm>
            <a:off x="648929" y="1630379"/>
            <a:ext cx="1098263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Global vaccination interest spiked up around 2020 ,when the COVID-19 pandemic entered the world. People were looking for vaccine to escape from deadlier disease.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8BAA7E8-DE81-F48D-EDE3-DDA41419BCB3}"/>
              </a:ext>
            </a:extLst>
          </p:cNvPr>
          <p:cNvSpPr>
            <a:spLocks noChangeArrowheads="1"/>
          </p:cNvSpPr>
          <p:nvPr/>
        </p:nvSpPr>
        <p:spPr bwMode="auto">
          <a:xfrm>
            <a:off x="0" y="4403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96D10705-4E57-626A-1678-B88EA5140E3D}"/>
              </a:ext>
            </a:extLst>
          </p:cNvPr>
          <p:cNvSpPr>
            <a:spLocks noChangeArrowheads="1"/>
          </p:cNvSpPr>
          <p:nvPr/>
        </p:nvSpPr>
        <p:spPr bwMode="auto">
          <a:xfrm>
            <a:off x="0" y="7688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24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495945"/>
            <a:ext cx="10402074" cy="890404"/>
          </a:xfrm>
        </p:spPr>
        <p:txBody>
          <a:bodyPr vert="horz" lIns="91440" tIns="45720" rIns="91440" bIns="45720" rtlCol="0" anchor="t">
            <a:noAutofit/>
          </a:bodyPr>
          <a:lstStyle/>
          <a:p>
            <a:r>
              <a:rPr lang="en-US" sz="3600" dirty="0">
                <a:effectLst/>
                <a:ea typeface="Times New Roman" panose="02020603050405020304" pitchFamily="18" charset="0"/>
              </a:rPr>
              <a:t>side-effects of Vaccine from GOOGLE TRENDS</a:t>
            </a:r>
            <a:endParaRPr lang="en-US" sz="3600" kern="1200" dirty="0">
              <a:solidFill>
                <a:srgbClr val="FFFFFF"/>
              </a:solidFill>
              <a:ea typeface="+mj-ea"/>
              <a:cs typeface="+mj-cs"/>
            </a:endParaRP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29" y="1248697"/>
            <a:ext cx="10805197" cy="5230761"/>
          </a:xfrm>
        </p:spPr>
        <p:txBody>
          <a:bodyPr vert="horz" lIns="91440" tIns="45720" rIns="91440" bIns="45720" rtlCol="0" anchor="b">
            <a:normAutofit fontScale="92500"/>
          </a:bodyPr>
          <a:lstStyle/>
          <a:p>
            <a:pPr marL="0" marR="0" indent="45720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search volume of the side effects of vaccine particularly for Kids have gone up after 2020. Any vaccine can cause side effects mostly, a sore arm or low-grade fever. Remember, vaccines are continually monitored for </a:t>
            </a:r>
            <a:r>
              <a:rPr lang="en-US" sz="1800" u="none" strike="noStrike" dirty="0">
                <a:solidFill>
                  <a:srgbClr val="0563C1"/>
                </a:solidFill>
                <a:effectLst/>
                <a:latin typeface="Times New Roman" panose="02020603050405020304" pitchFamily="18" charset="0"/>
                <a:ea typeface="Times New Roman" panose="02020603050405020304" pitchFamily="18" charset="0"/>
                <a:hlinkClick r:id="rId3"/>
              </a:rPr>
              <a:t>safety</a:t>
            </a:r>
            <a:r>
              <a:rPr lang="en-US" sz="1800" dirty="0">
                <a:effectLst/>
                <a:latin typeface="Times New Roman" panose="02020603050405020304" pitchFamily="18" charset="0"/>
                <a:ea typeface="Times New Roman" panose="02020603050405020304" pitchFamily="18" charset="0"/>
              </a:rPr>
              <a:t>, and like any medication, vaccines can cause side effects. However, a decision not to immunize a child also involves risk and could put the child and others who meet him or her at risk of contracting a potentially deadly disease.</a:t>
            </a:r>
          </a:p>
          <a:p>
            <a:pPr marL="0" marR="0" indent="457200">
              <a:lnSpc>
                <a:spcPct val="200000"/>
              </a:lnSpc>
              <a:spcBef>
                <a:spcPts val="0"/>
              </a:spcBef>
              <a:spcAft>
                <a:spcPts val="0"/>
              </a:spcAft>
            </a:pPr>
            <a:r>
              <a:rPr lang="en-US" dirty="0">
                <a:effectLst/>
              </a:rPr>
              <a:t>						</a:t>
            </a: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C54098C3-6A02-8936-5C38-6AF17905D423}"/>
              </a:ext>
            </a:extLst>
          </p:cNvPr>
          <p:cNvPicPr>
            <a:picLocks noChangeAspect="1"/>
          </p:cNvPicPr>
          <p:nvPr/>
        </p:nvPicPr>
        <p:blipFill>
          <a:blip r:embed="rId4"/>
          <a:stretch>
            <a:fillRect/>
          </a:stretch>
        </p:blipFill>
        <p:spPr>
          <a:xfrm>
            <a:off x="2381637" y="1140542"/>
            <a:ext cx="7273640" cy="2792361"/>
          </a:xfrm>
          <a:prstGeom prst="rect">
            <a:avLst/>
          </a:prstGeom>
        </p:spPr>
      </p:pic>
    </p:spTree>
    <p:extLst>
      <p:ext uri="{BB962C8B-B14F-4D97-AF65-F5344CB8AC3E}">
        <p14:creationId xmlns:p14="http://schemas.microsoft.com/office/powerpoint/2010/main" val="184755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571858"/>
            <a:ext cx="10382410" cy="762584"/>
          </a:xfrm>
        </p:spPr>
        <p:txBody>
          <a:bodyPr vert="horz" lIns="91440" tIns="45720" rIns="91440" bIns="45720" rtlCol="0" anchor="t">
            <a:normAutofit/>
          </a:bodyPr>
          <a:lstStyle/>
          <a:p>
            <a:r>
              <a:rPr lang="en-US" sz="1800" b="1" dirty="0">
                <a:effectLst/>
                <a:latin typeface="Times New Roman" panose="02020603050405020304" pitchFamily="18" charset="0"/>
                <a:ea typeface="Times New Roman" panose="02020603050405020304" pitchFamily="18" charset="0"/>
              </a:rPr>
              <a:t>Vaccination to kids can cause Autism</a:t>
            </a:r>
            <a:r>
              <a:rPr lang="en-US" sz="1800" dirty="0">
                <a:effectLst/>
                <a:latin typeface="Times New Roman" panose="02020603050405020304" pitchFamily="18" charset="0"/>
                <a:ea typeface="Times New Roman" panose="02020603050405020304" pitchFamily="18" charset="0"/>
              </a:rPr>
              <a:t> – A Myth</a:t>
            </a:r>
            <a:endParaRPr lang="en-US" sz="37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30" y="3516243"/>
            <a:ext cx="10636860" cy="2963215"/>
          </a:xfrm>
        </p:spPr>
        <p:txBody>
          <a:bodyPr vert="horz" lIns="91440" tIns="45720" rIns="91440" bIns="45720" rtlCol="0" anchor="b">
            <a:normAutofit/>
          </a:bodyPr>
          <a:lstStyle/>
          <a:p>
            <a:pPr indent="457200">
              <a:lnSpc>
                <a:spcPct val="200000"/>
              </a:lnSpc>
              <a:spcBef>
                <a:spcPts val="0"/>
              </a:spcBef>
            </a:pPr>
            <a:endParaRPr lang="en-US" dirty="0">
              <a:effectLst/>
            </a:endParaRPr>
          </a:p>
          <a:p>
            <a:pPr indent="457200">
              <a:lnSpc>
                <a:spcPct val="200000"/>
              </a:lnSpc>
              <a:spcBef>
                <a:spcPts val="0"/>
              </a:spcBef>
            </a:pPr>
            <a:r>
              <a:rPr lang="en-US" dirty="0">
                <a:effectLst/>
              </a:rPr>
              <a:t>	</a:t>
            </a:r>
            <a:endParaRPr lang="en-US" dirty="0"/>
          </a:p>
        </p:txBody>
      </p:sp>
      <p:sp>
        <p:nvSpPr>
          <p:cNvPr id="4" name="Rectangle 2">
            <a:extLst>
              <a:ext uri="{FF2B5EF4-FFF2-40B4-BE49-F238E27FC236}">
                <a16:creationId xmlns:a16="http://schemas.microsoft.com/office/drawing/2014/main" id="{19B74845-7A88-8FF2-D650-93E8C3E1A7D6}"/>
              </a:ext>
            </a:extLst>
          </p:cNvPr>
          <p:cNvSpPr>
            <a:spLocks noChangeArrowheads="1"/>
          </p:cNvSpPr>
          <p:nvPr/>
        </p:nvSpPr>
        <p:spPr bwMode="auto">
          <a:xfrm>
            <a:off x="737875" y="3894345"/>
            <a:ext cx="1054791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I strongly deny it from the google search I did-it comes out as myth. Autism is a neurodevelopmental difference</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usually present at birth, before vaccination begins. But the signs may not be noticeable right away. Many children</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600" dirty="0">
              <a:latin typeface="+mj-lt"/>
              <a:ea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aren’t diagnosed with autism until they’re about 2 years old. Some people are older — even adult — when they receive</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600" dirty="0">
              <a:latin typeface="+mj-lt"/>
              <a:ea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their diagnosis.</a:t>
            </a:r>
            <a:endParaRPr kumimoji="0" lang="en-US" altLang="en-US" sz="1600" b="0" i="0" u="none" strike="noStrike" cap="none" normalizeH="0" baseline="0" dirty="0">
              <a:ln>
                <a:noFill/>
              </a:ln>
              <a:solidFill>
                <a:schemeClr val="tx1"/>
              </a:solidFill>
              <a:effectLst/>
              <a:latin typeface="+mj-lt"/>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4" descr="Graphical user interface&#10;&#10;Description automatically generated">
            <a:extLst>
              <a:ext uri="{FF2B5EF4-FFF2-40B4-BE49-F238E27FC236}">
                <a16:creationId xmlns:a16="http://schemas.microsoft.com/office/drawing/2014/main" id="{B0584D7A-03EE-0CB9-62E5-378856842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32" y="968325"/>
            <a:ext cx="7280468" cy="29632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471C4CB-56AE-6E8F-49C6-A7BFA33F4E1E}"/>
              </a:ext>
            </a:extLst>
          </p:cNvPr>
          <p:cNvSpPr>
            <a:spLocks noChangeArrowheads="1"/>
          </p:cNvSpPr>
          <p:nvPr/>
        </p:nvSpPr>
        <p:spPr bwMode="auto">
          <a:xfrm>
            <a:off x="737874" y="5609303"/>
            <a:ext cx="106368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060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495945"/>
            <a:ext cx="10402074" cy="890404"/>
          </a:xfrm>
        </p:spPr>
        <p:txBody>
          <a:bodyPr vert="horz" lIns="91440" tIns="45720" rIns="91440" bIns="45720" rtlCol="0" anchor="t">
            <a:noAutofit/>
          </a:bodyPr>
          <a:lstStyle/>
          <a:p>
            <a:r>
              <a:rPr lang="en-US" sz="3600" b="1" dirty="0">
                <a:effectLst/>
                <a:ea typeface="Times New Roman" panose="02020603050405020304" pitchFamily="18" charset="0"/>
              </a:rPr>
              <a:t>vaccination for underdeveloped countries</a:t>
            </a:r>
            <a:endParaRPr lang="en-US" sz="3600" kern="1200" dirty="0">
              <a:solidFill>
                <a:srgbClr val="FFFFFF"/>
              </a:solidFill>
              <a:ea typeface="+mj-ea"/>
              <a:cs typeface="+mj-cs"/>
            </a:endParaRP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29265" y="1748790"/>
            <a:ext cx="10824861" cy="3154680"/>
          </a:xfrm>
        </p:spPr>
        <p:txBody>
          <a:bodyPr vert="horz" lIns="91440" tIns="45720" rIns="91440" bIns="45720" rtlCol="0" anchor="b">
            <a:normAutofit fontScale="92500" lnSpcReduction="10000"/>
          </a:bodyPr>
          <a:lstStyle/>
          <a:p>
            <a:pPr indent="457200">
              <a:lnSpc>
                <a:spcPct val="200000"/>
              </a:lnSpc>
              <a:spcBef>
                <a:spcPts val="0"/>
              </a:spcBef>
            </a:pPr>
            <a:r>
              <a:rPr lang="en-US" sz="1900" dirty="0">
                <a:effectLst/>
                <a:latin typeface="+mj-lt"/>
                <a:ea typeface="Times New Roman" panose="02020603050405020304" pitchFamily="18" charset="0"/>
              </a:rPr>
              <a:t>Vaccine preventable diseases are still the most common cause of childhood mortality, with an estimated 3 million deaths every year, mainly in Africa and Asia. Different factors were found to influence under-five childhood immunization uptake among parents in Africa. Immunization health education intervention among pregnant women, focusing on the significant findings from this systematic review, would hopefully improve childhood immunization uptake in African countries with poor coverage rates</a:t>
            </a:r>
            <a:r>
              <a:rPr lang="en-US" dirty="0">
                <a:effectLst/>
              </a:rPr>
              <a:t>						</a:t>
            </a:r>
            <a:endParaRPr lang="en-US" dirty="0"/>
          </a:p>
        </p:txBody>
      </p:sp>
      <p:sp>
        <p:nvSpPr>
          <p:cNvPr id="9" name="Subtitle 2">
            <a:extLst>
              <a:ext uri="{FF2B5EF4-FFF2-40B4-BE49-F238E27FC236}">
                <a16:creationId xmlns:a16="http://schemas.microsoft.com/office/drawing/2014/main" id="{0ABA3E08-EA51-10AF-9160-07E98B004B1C}"/>
              </a:ext>
            </a:extLst>
          </p:cNvPr>
          <p:cNvSpPr txBox="1">
            <a:spLocks/>
          </p:cNvSpPr>
          <p:nvPr/>
        </p:nvSpPr>
        <p:spPr>
          <a:xfrm flipV="1">
            <a:off x="801329" y="4384282"/>
            <a:ext cx="10805197" cy="197777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nSpc>
                <a:spcPct val="200000"/>
              </a:lnSpc>
              <a:spcBef>
                <a:spcPts val="0"/>
              </a:spcBef>
            </a:pPr>
            <a:endParaRPr lang="en-US" dirty="0"/>
          </a:p>
        </p:txBody>
      </p:sp>
    </p:spTree>
    <p:extLst>
      <p:ext uri="{BB962C8B-B14F-4D97-AF65-F5344CB8AC3E}">
        <p14:creationId xmlns:p14="http://schemas.microsoft.com/office/powerpoint/2010/main" val="104421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495945"/>
            <a:ext cx="10402074" cy="890404"/>
          </a:xfrm>
        </p:spPr>
        <p:txBody>
          <a:bodyPr vert="horz" lIns="91440" tIns="45720" rIns="91440" bIns="45720" rtlCol="0" anchor="t">
            <a:normAutofit/>
          </a:bodyPr>
          <a:lstStyle/>
          <a:p>
            <a:r>
              <a:rPr lang="en-US" sz="3700" kern="1200" dirty="0">
                <a:solidFill>
                  <a:srgbClr val="FFFFFF"/>
                </a:solidFill>
                <a:latin typeface="+mj-lt"/>
                <a:ea typeface="+mj-ea"/>
                <a:cs typeface="+mj-cs"/>
              </a:rPr>
              <a:t>Ethical Concerns</a:t>
            </a: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29" y="1248697"/>
            <a:ext cx="10805197" cy="5230761"/>
          </a:xfrm>
        </p:spPr>
        <p:txBody>
          <a:bodyPr vert="horz" lIns="91440" tIns="45720" rIns="91440" bIns="45720" rtlCol="0" anchor="b">
            <a:normAutofit/>
          </a:bodyPr>
          <a:lstStyle/>
          <a:p>
            <a:pPr indent="457200">
              <a:lnSpc>
                <a:spcPct val="200000"/>
              </a:lnSpc>
              <a:spcBef>
                <a:spcPts val="0"/>
              </a:spcBef>
            </a:pPr>
            <a:r>
              <a:rPr lang="en-US" sz="1600" b="0" i="0" dirty="0">
                <a:effectLst/>
                <a:latin typeface="+mj-lt"/>
              </a:rPr>
              <a:t>The root of the ethical dilemma behind a vaccine mandate is the conflict between public health ethics and the right to individual liberty and autonomy. Utilitarian arguments for vaccine mandates claim that higher immunization rates result in greater good for all. According to this view, mandating universal vaccination is morally justified because of the consequences: community protection and reduction in virus transmission, resulting in lower rates of infections, hospitalizations, and deaths. </a:t>
            </a:r>
            <a:endParaRPr lang="en-US" sz="1600" dirty="0">
              <a:latin typeface="+mj-lt"/>
            </a:endParaRPr>
          </a:p>
          <a:p>
            <a:pPr algn="l">
              <a:buFont typeface="Arial" panose="020B0604020202020204" pitchFamily="34" charset="0"/>
              <a:buChar char="•"/>
            </a:pPr>
            <a:r>
              <a:rPr lang="en-US" sz="1600" b="1" i="0" dirty="0">
                <a:effectLst/>
                <a:latin typeface="+mj-lt"/>
              </a:rPr>
              <a:t>Beneficence, nonmaleficence : </a:t>
            </a:r>
            <a:r>
              <a:rPr lang="en-US" sz="1600" b="0" i="0" dirty="0">
                <a:effectLst/>
                <a:latin typeface="+mj-lt"/>
              </a:rPr>
              <a:t>Healthcare institutions have a legal and ethical obligation to ensure</a:t>
            </a:r>
          </a:p>
          <a:p>
            <a:pPr algn="l"/>
            <a:r>
              <a:rPr lang="en-US" sz="1600" b="0" i="0" dirty="0">
                <a:effectLst/>
                <a:latin typeface="+mj-lt"/>
              </a:rPr>
              <a:t> a </a:t>
            </a:r>
            <a:r>
              <a:rPr lang="en-US" sz="1600" b="0" i="1" dirty="0">
                <a:effectLst/>
                <a:latin typeface="+mj-lt"/>
              </a:rPr>
              <a:t>safe</a:t>
            </a:r>
            <a:r>
              <a:rPr lang="en-US" sz="1600" b="0" i="0" dirty="0">
                <a:effectLst/>
                <a:latin typeface="+mj-lt"/>
              </a:rPr>
              <a:t> environment for patients, HCW, and visitors. </a:t>
            </a:r>
            <a:r>
              <a:rPr lang="en-US" sz="1600" b="1" i="0" dirty="0">
                <a:effectLst/>
                <a:latin typeface="+mj-lt"/>
              </a:rPr>
              <a:t> </a:t>
            </a:r>
          </a:p>
          <a:p>
            <a:pPr algn="l">
              <a:buFont typeface="Arial" panose="020B0604020202020204" pitchFamily="34" charset="0"/>
              <a:buChar char="•"/>
            </a:pPr>
            <a:r>
              <a:rPr lang="en-US" sz="1600" b="1" i="0" dirty="0">
                <a:effectLst/>
                <a:latin typeface="+mj-lt"/>
              </a:rPr>
              <a:t>Justice: </a:t>
            </a:r>
            <a:r>
              <a:rPr lang="en-US" sz="1600" b="0" i="0" dirty="0">
                <a:effectLst/>
                <a:latin typeface="+mj-lt"/>
              </a:rPr>
              <a:t>Vaccines prevent hospitalizations and may reduce HCW shortages and protect health system capacity</a:t>
            </a:r>
            <a:r>
              <a:rPr lang="en-US" sz="1600" b="0" i="0" dirty="0">
                <a:solidFill>
                  <a:srgbClr val="323333"/>
                </a:solidFill>
                <a:effectLst/>
                <a:latin typeface="+mj-lt"/>
              </a:rPr>
              <a:t>.</a:t>
            </a:r>
            <a:endParaRPr lang="en-US" sz="1600" b="0" i="0" dirty="0">
              <a:effectLst/>
              <a:latin typeface="+mj-lt"/>
            </a:endParaRPr>
          </a:p>
          <a:p>
            <a:pPr indent="457200">
              <a:lnSpc>
                <a:spcPct val="200000"/>
              </a:lnSpc>
              <a:spcBef>
                <a:spcPts val="0"/>
              </a:spcBef>
            </a:pPr>
            <a:endParaRPr lang="en-US" b="1" i="0" dirty="0">
              <a:effectLst/>
              <a:latin typeface="+mj-lt"/>
            </a:endParaRPr>
          </a:p>
          <a:p>
            <a:pPr indent="457200">
              <a:lnSpc>
                <a:spcPct val="200000"/>
              </a:lnSpc>
              <a:spcBef>
                <a:spcPts val="0"/>
              </a:spcBef>
            </a:pPr>
            <a:r>
              <a:rPr lang="en-US" dirty="0">
                <a:effectLst/>
              </a:rPr>
              <a:t>				</a:t>
            </a:r>
            <a:endParaRPr lang="en-US" dirty="0"/>
          </a:p>
        </p:txBody>
      </p:sp>
    </p:spTree>
    <p:extLst>
      <p:ext uri="{BB962C8B-B14F-4D97-AF65-F5344CB8AC3E}">
        <p14:creationId xmlns:p14="http://schemas.microsoft.com/office/powerpoint/2010/main" val="172286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495945"/>
            <a:ext cx="10402074" cy="890404"/>
          </a:xfrm>
        </p:spPr>
        <p:txBody>
          <a:bodyPr vert="horz" lIns="91440" tIns="45720" rIns="91440" bIns="45720" rtlCol="0" anchor="t">
            <a:normAutofit/>
          </a:bodyPr>
          <a:lstStyle/>
          <a:p>
            <a:r>
              <a:rPr lang="en-US" sz="3700" kern="1200" dirty="0">
                <a:solidFill>
                  <a:srgbClr val="FFFFFF"/>
                </a:solidFill>
                <a:latin typeface="+mj-lt"/>
                <a:ea typeface="+mj-ea"/>
                <a:cs typeface="+mj-cs"/>
              </a:rPr>
              <a:t>Challenges/opportunities</a:t>
            </a: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29" y="1288026"/>
            <a:ext cx="10805197" cy="5230761"/>
          </a:xfrm>
        </p:spPr>
        <p:txBody>
          <a:bodyPr vert="horz" lIns="91440" tIns="45720" rIns="91440" bIns="45720" rtlCol="0" anchor="b">
            <a:normAutofit fontScale="85000" lnSpcReduction="10000"/>
          </a:bodyPr>
          <a:lstStyle/>
          <a:p>
            <a:pPr indent="457200">
              <a:lnSpc>
                <a:spcPct val="200000"/>
              </a:lnSpc>
              <a:spcBef>
                <a:spcPts val="0"/>
              </a:spcBef>
            </a:pPr>
            <a:r>
              <a:rPr lang="en-US" sz="1900" b="0" i="0" dirty="0">
                <a:effectLst/>
                <a:latin typeface="+mj-lt"/>
              </a:rPr>
              <a:t> Parents believe that too many immunizations will weaken their child’s immune system or may cause chronic illnesses such as asthma, rents believe that too many immunizations will weaken their child’s immune system or may </a:t>
            </a:r>
            <a:r>
              <a:rPr lang="en-US" sz="1900" b="0" i="0" dirty="0" err="1">
                <a:effectLst/>
                <a:latin typeface="+mj-lt"/>
              </a:rPr>
              <a:t>cause.Parents</a:t>
            </a:r>
            <a:r>
              <a:rPr lang="en-US" sz="1900" b="0" i="0" dirty="0">
                <a:effectLst/>
                <a:latin typeface="+mj-lt"/>
              </a:rPr>
              <a:t> who are non-vaccinators may believe they can control their child’s susceptibility to infection chronic illnesses such as asthma and  refuse vaccination for personal, cultural and/or religious reasons, or because of a previous perceived bad experience with immunization.</a:t>
            </a:r>
          </a:p>
          <a:p>
            <a:pPr indent="457200">
              <a:lnSpc>
                <a:spcPct val="200000"/>
              </a:lnSpc>
              <a:spcBef>
                <a:spcPts val="0"/>
              </a:spcBef>
            </a:pPr>
            <a:r>
              <a:rPr lang="en-US" sz="1900" b="0" i="0" dirty="0">
                <a:effectLst/>
                <a:latin typeface="+mj-lt"/>
              </a:rPr>
              <a:t>Physicians need to acknowledge parents’ concerns and respectfully address them and attempt to correct any misconceptions.</a:t>
            </a:r>
          </a:p>
          <a:p>
            <a:pPr indent="457200">
              <a:lnSpc>
                <a:spcPct val="200000"/>
              </a:lnSpc>
              <a:spcBef>
                <a:spcPts val="0"/>
              </a:spcBef>
            </a:pPr>
            <a:r>
              <a:rPr lang="en-US" sz="1900" dirty="0">
                <a:latin typeface="+mj-lt"/>
              </a:rPr>
              <a:t>It is important that all financial barriers to vaccines be removed, to enable equal access and improved immunization rates</a:t>
            </a:r>
            <a:endParaRPr lang="en-US" sz="1900" b="0" i="0" dirty="0">
              <a:effectLst/>
              <a:latin typeface="+mj-lt"/>
            </a:endParaRPr>
          </a:p>
          <a:p>
            <a:pPr indent="457200">
              <a:lnSpc>
                <a:spcPct val="200000"/>
              </a:lnSpc>
              <a:spcBef>
                <a:spcPts val="0"/>
              </a:spcBef>
            </a:pPr>
            <a:endParaRPr lang="en-US" b="0" i="0" dirty="0">
              <a:effectLst/>
              <a:latin typeface="Cambria" panose="02040503050406030204" pitchFamily="18" charset="0"/>
            </a:endParaRPr>
          </a:p>
          <a:p>
            <a:pPr indent="457200">
              <a:lnSpc>
                <a:spcPct val="200000"/>
              </a:lnSpc>
              <a:spcBef>
                <a:spcPts val="0"/>
              </a:spcBef>
            </a:pPr>
            <a:r>
              <a:rPr lang="en-US" dirty="0">
                <a:effectLst/>
              </a:rPr>
              <a:t>		</a:t>
            </a:r>
            <a:endParaRPr lang="en-US" dirty="0"/>
          </a:p>
        </p:txBody>
      </p:sp>
    </p:spTree>
    <p:extLst>
      <p:ext uri="{BB962C8B-B14F-4D97-AF65-F5344CB8AC3E}">
        <p14:creationId xmlns:p14="http://schemas.microsoft.com/office/powerpoint/2010/main" val="251358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75BC-DF58-56B2-0099-08DAED219ED4}"/>
              </a:ext>
            </a:extLst>
          </p:cNvPr>
          <p:cNvSpPr>
            <a:spLocks noGrp="1"/>
          </p:cNvSpPr>
          <p:nvPr>
            <p:ph type="ctrTitle"/>
          </p:nvPr>
        </p:nvSpPr>
        <p:spPr>
          <a:xfrm>
            <a:off x="737874" y="495945"/>
            <a:ext cx="10402074" cy="890404"/>
          </a:xfrm>
        </p:spPr>
        <p:txBody>
          <a:bodyPr vert="horz" lIns="91440" tIns="45720" rIns="91440" bIns="45720" rtlCol="0" anchor="t">
            <a:normAutofit/>
          </a:bodyPr>
          <a:lstStyle/>
          <a:p>
            <a:r>
              <a:rPr lang="en-US" sz="3700" kern="1200" dirty="0">
                <a:solidFill>
                  <a:srgbClr val="FFFFFF"/>
                </a:solidFill>
                <a:latin typeface="+mj-lt"/>
                <a:ea typeface="+mj-ea"/>
                <a:cs typeface="+mj-cs"/>
              </a:rPr>
              <a:t>conclusion</a:t>
            </a:r>
          </a:p>
        </p:txBody>
      </p:sp>
      <p:sp>
        <p:nvSpPr>
          <p:cNvPr id="3" name="Subtitle 2">
            <a:extLst>
              <a:ext uri="{FF2B5EF4-FFF2-40B4-BE49-F238E27FC236}">
                <a16:creationId xmlns:a16="http://schemas.microsoft.com/office/drawing/2014/main" id="{C19E7181-B9FF-8F75-377F-6149D688FA0D}"/>
              </a:ext>
            </a:extLst>
          </p:cNvPr>
          <p:cNvSpPr>
            <a:spLocks noGrp="1"/>
          </p:cNvSpPr>
          <p:nvPr>
            <p:ph type="subTitle" idx="1"/>
          </p:nvPr>
        </p:nvSpPr>
        <p:spPr>
          <a:xfrm>
            <a:off x="648929" y="1248697"/>
            <a:ext cx="10805197" cy="5230761"/>
          </a:xfrm>
        </p:spPr>
        <p:txBody>
          <a:bodyPr vert="horz" lIns="91440" tIns="45720" rIns="91440" bIns="45720" rtlCol="0" anchor="b">
            <a:normAutofit/>
          </a:bodyPr>
          <a:lstStyle/>
          <a:p>
            <a:pPr indent="457200">
              <a:lnSpc>
                <a:spcPct val="200000"/>
              </a:lnSpc>
              <a:spcBef>
                <a:spcPts val="0"/>
              </a:spcBef>
            </a:pPr>
            <a:r>
              <a:rPr lang="en-US" sz="1600" dirty="0">
                <a:effectLst/>
                <a:ea typeface="Times New Roman" panose="02020603050405020304" pitchFamily="18" charset="0"/>
              </a:rPr>
              <a:t>Vaccination is a highly effective, safe, and easy way to help keep your family healthy. The timing of vaccination is based on how your child’s immune system responds to vaccines at various ages and how likely your child may be exposed to disease. Vaccines are tested to ensure they are safe and effective for children to receive at the recommended ages .</a:t>
            </a:r>
          </a:p>
          <a:p>
            <a:pPr indent="457200">
              <a:lnSpc>
                <a:spcPct val="200000"/>
              </a:lnSpc>
              <a:spcBef>
                <a:spcPts val="0"/>
              </a:spcBef>
            </a:pPr>
            <a:r>
              <a:rPr lang="en-US" sz="1600" dirty="0"/>
              <a:t>In addition, state legal immunization requirements for daycares and schools should be encouraged and strengthened, and nonmedical exemptions discouraged. Vaccines need to be accessible, and available at multiple sites, including the medical home as well as alternate providers such as pharmacies, WIC settings, and schools.</a:t>
            </a:r>
            <a:endParaRPr lang="en-US" sz="1600" dirty="0">
              <a:effectLst/>
              <a:ea typeface="Times New Roman" panose="02020603050405020304" pitchFamily="18" charset="0"/>
            </a:endParaRPr>
          </a:p>
          <a:p>
            <a:pPr indent="457200">
              <a:lnSpc>
                <a:spcPct val="200000"/>
              </a:lnSpc>
              <a:spcBef>
                <a:spcPts val="0"/>
              </a:spcBef>
            </a:pPr>
            <a:r>
              <a:rPr lang="en-US" dirty="0">
                <a:effectLst/>
              </a:rPr>
              <a:t>					</a:t>
            </a:r>
            <a:endParaRPr lang="en-US" dirty="0"/>
          </a:p>
        </p:txBody>
      </p:sp>
    </p:spTree>
    <p:extLst>
      <p:ext uri="{BB962C8B-B14F-4D97-AF65-F5344CB8AC3E}">
        <p14:creationId xmlns:p14="http://schemas.microsoft.com/office/powerpoint/2010/main" val="2372971898"/>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302B"/>
      </a:dk2>
      <a:lt2>
        <a:srgbClr val="F2F3F0"/>
      </a:lt2>
      <a:accent1>
        <a:srgbClr val="612BE7"/>
      </a:accent1>
      <a:accent2>
        <a:srgbClr val="1F36D6"/>
      </a:accent2>
      <a:accent3>
        <a:srgbClr val="2990E7"/>
      </a:accent3>
      <a:accent4>
        <a:srgbClr val="15BEC5"/>
      </a:accent4>
      <a:accent5>
        <a:srgbClr val="23C487"/>
      </a:accent5>
      <a:accent6>
        <a:srgbClr val="16C93B"/>
      </a:accent6>
      <a:hlink>
        <a:srgbClr val="349C86"/>
      </a:hlink>
      <a:folHlink>
        <a:srgbClr val="7F7F7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223</TotalTime>
  <Words>989</Words>
  <Application>Microsoft Office PowerPoint</Application>
  <PresentationFormat>Widescreen</PresentationFormat>
  <Paragraphs>133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Times New Roman</vt:lpstr>
      <vt:lpstr>RegattaVTI</vt:lpstr>
      <vt:lpstr>Vaccination for Kids</vt:lpstr>
      <vt:lpstr>Why Vaccination Needed for Kids</vt:lpstr>
      <vt:lpstr>people interest on vaccine for kids</vt:lpstr>
      <vt:lpstr>side-effects of Vaccine from GOOGLE TRENDS</vt:lpstr>
      <vt:lpstr>Vaccination to kids can cause Autism – A Myth</vt:lpstr>
      <vt:lpstr>vaccination for underdeveloped countries</vt:lpstr>
      <vt:lpstr>Ethical Concerns</vt:lpstr>
      <vt:lpstr>Challenges/opportunities</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for Kids</dc:title>
  <dc:creator>Hemalatha Subbiah</dc:creator>
  <cp:lastModifiedBy>Hemalatha Subbiah</cp:lastModifiedBy>
  <cp:revision>1</cp:revision>
  <dcterms:created xsi:type="dcterms:W3CDTF">2022-07-25T00:38:00Z</dcterms:created>
  <dcterms:modified xsi:type="dcterms:W3CDTF">2022-07-25T04:21:34Z</dcterms:modified>
</cp:coreProperties>
</file>