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14" r:id="rId1"/>
  </p:sldMasterIdLst>
  <p:sldIdLst>
    <p:sldId id="256" r:id="rId2"/>
    <p:sldId id="267" r:id="rId3"/>
    <p:sldId id="258" r:id="rId4"/>
    <p:sldId id="260" r:id="rId5"/>
    <p:sldId id="268" r:id="rId6"/>
    <p:sldId id="269" r:id="rId7"/>
    <p:sldId id="259" r:id="rId8"/>
    <p:sldId id="270" r:id="rId9"/>
    <p:sldId id="262" r:id="rId10"/>
    <p:sldId id="271" r:id="rId11"/>
    <p:sldId id="263" r:id="rId12"/>
    <p:sldId id="265" r:id="rId13"/>
    <p:sldId id="264" r:id="rId14"/>
    <p:sldId id="266"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2" d="100"/>
          <a:sy n="102" d="100"/>
        </p:scale>
        <p:origin x="114"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13AE86-9A49-45BB-88C0-1EEFCADC2D3D}"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F686760-6EC1-4EBF-BE12-5D5034A4FE5B}" type="slidenum">
              <a:rPr lang="en-US" smtClean="0"/>
              <a:t>‹#›</a:t>
            </a:fld>
            <a:endParaRPr lang="en-US"/>
          </a:p>
        </p:txBody>
      </p:sp>
    </p:spTree>
    <p:extLst>
      <p:ext uri="{BB962C8B-B14F-4D97-AF65-F5344CB8AC3E}">
        <p14:creationId xmlns:p14="http://schemas.microsoft.com/office/powerpoint/2010/main" val="1853431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13AE86-9A49-45BB-88C0-1EEFCADC2D3D}"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686760-6EC1-4EBF-BE12-5D5034A4FE5B}" type="slidenum">
              <a:rPr lang="en-US" smtClean="0"/>
              <a:t>‹#›</a:t>
            </a:fld>
            <a:endParaRPr lang="en-US"/>
          </a:p>
        </p:txBody>
      </p:sp>
    </p:spTree>
    <p:extLst>
      <p:ext uri="{BB962C8B-B14F-4D97-AF65-F5344CB8AC3E}">
        <p14:creationId xmlns:p14="http://schemas.microsoft.com/office/powerpoint/2010/main" val="2378540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13AE86-9A49-45BB-88C0-1EEFCADC2D3D}"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686760-6EC1-4EBF-BE12-5D5034A4FE5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75357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A13AE86-9A49-45BB-88C0-1EEFCADC2D3D}" type="datetimeFigureOut">
              <a:rPr lang="en-US" smtClean="0"/>
              <a:t>2/24/2024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686760-6EC1-4EBF-BE12-5D5034A4FE5B}" type="slidenum">
              <a:rPr lang="en-US" smtClean="0"/>
              <a:t>‹#›</a:t>
            </a:fld>
            <a:endParaRPr lang="en-US"/>
          </a:p>
        </p:txBody>
      </p:sp>
    </p:spTree>
    <p:extLst>
      <p:ext uri="{BB962C8B-B14F-4D97-AF65-F5344CB8AC3E}">
        <p14:creationId xmlns:p14="http://schemas.microsoft.com/office/powerpoint/2010/main" val="3600832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A13AE86-9A49-45BB-88C0-1EEFCADC2D3D}" type="datetimeFigureOut">
              <a:rPr lang="en-US" smtClean="0"/>
              <a:t>2/24/2024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686760-6EC1-4EBF-BE12-5D5034A4FE5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39815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A13AE86-9A49-45BB-88C0-1EEFCADC2D3D}" type="datetimeFigureOut">
              <a:rPr lang="en-US" smtClean="0"/>
              <a:t>2/24/2024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686760-6EC1-4EBF-BE12-5D5034A4FE5B}" type="slidenum">
              <a:rPr lang="en-US" smtClean="0"/>
              <a:t>‹#›</a:t>
            </a:fld>
            <a:endParaRPr lang="en-US"/>
          </a:p>
        </p:txBody>
      </p:sp>
    </p:spTree>
    <p:extLst>
      <p:ext uri="{BB962C8B-B14F-4D97-AF65-F5344CB8AC3E}">
        <p14:creationId xmlns:p14="http://schemas.microsoft.com/office/powerpoint/2010/main" val="328658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13AE86-9A49-45BB-88C0-1EEFCADC2D3D}"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686760-6EC1-4EBF-BE12-5D5034A4FE5B}" type="slidenum">
              <a:rPr lang="en-US" smtClean="0"/>
              <a:t>‹#›</a:t>
            </a:fld>
            <a:endParaRPr lang="en-US"/>
          </a:p>
        </p:txBody>
      </p:sp>
    </p:spTree>
    <p:extLst>
      <p:ext uri="{BB962C8B-B14F-4D97-AF65-F5344CB8AC3E}">
        <p14:creationId xmlns:p14="http://schemas.microsoft.com/office/powerpoint/2010/main" val="513262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13AE86-9A49-45BB-88C0-1EEFCADC2D3D}"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686760-6EC1-4EBF-BE12-5D5034A4FE5B}" type="slidenum">
              <a:rPr lang="en-US" smtClean="0"/>
              <a:t>‹#›</a:t>
            </a:fld>
            <a:endParaRPr lang="en-US"/>
          </a:p>
        </p:txBody>
      </p:sp>
    </p:spTree>
    <p:extLst>
      <p:ext uri="{BB962C8B-B14F-4D97-AF65-F5344CB8AC3E}">
        <p14:creationId xmlns:p14="http://schemas.microsoft.com/office/powerpoint/2010/main" val="3041907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13AE86-9A49-45BB-88C0-1EEFCADC2D3D}"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686760-6EC1-4EBF-BE12-5D5034A4FE5B}" type="slidenum">
              <a:rPr lang="en-US" smtClean="0"/>
              <a:t>‹#›</a:t>
            </a:fld>
            <a:endParaRPr lang="en-US"/>
          </a:p>
        </p:txBody>
      </p:sp>
    </p:spTree>
    <p:extLst>
      <p:ext uri="{BB962C8B-B14F-4D97-AF65-F5344CB8AC3E}">
        <p14:creationId xmlns:p14="http://schemas.microsoft.com/office/powerpoint/2010/main" val="968157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13AE86-9A49-45BB-88C0-1EEFCADC2D3D}"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686760-6EC1-4EBF-BE12-5D5034A4FE5B}" type="slidenum">
              <a:rPr lang="en-US" smtClean="0"/>
              <a:t>‹#›</a:t>
            </a:fld>
            <a:endParaRPr lang="en-US"/>
          </a:p>
        </p:txBody>
      </p:sp>
    </p:spTree>
    <p:extLst>
      <p:ext uri="{BB962C8B-B14F-4D97-AF65-F5344CB8AC3E}">
        <p14:creationId xmlns:p14="http://schemas.microsoft.com/office/powerpoint/2010/main" val="3313303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13AE86-9A49-45BB-88C0-1EEFCADC2D3D}" type="datetimeFigureOut">
              <a:rPr lang="en-US" smtClean="0"/>
              <a:t>2/24/2024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F686760-6EC1-4EBF-BE12-5D5034A4FE5B}" type="slidenum">
              <a:rPr lang="en-US" smtClean="0"/>
              <a:t>‹#›</a:t>
            </a:fld>
            <a:endParaRPr lang="en-US"/>
          </a:p>
        </p:txBody>
      </p:sp>
    </p:spTree>
    <p:extLst>
      <p:ext uri="{BB962C8B-B14F-4D97-AF65-F5344CB8AC3E}">
        <p14:creationId xmlns:p14="http://schemas.microsoft.com/office/powerpoint/2010/main" val="103286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13AE86-9A49-45BB-88C0-1EEFCADC2D3D}" type="datetimeFigureOut">
              <a:rPr lang="en-US" smtClean="0"/>
              <a:t>2/24/2024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F686760-6EC1-4EBF-BE12-5D5034A4FE5B}" type="slidenum">
              <a:rPr lang="en-US" smtClean="0"/>
              <a:t>‹#›</a:t>
            </a:fld>
            <a:endParaRPr lang="en-US"/>
          </a:p>
        </p:txBody>
      </p:sp>
    </p:spTree>
    <p:extLst>
      <p:ext uri="{BB962C8B-B14F-4D97-AF65-F5344CB8AC3E}">
        <p14:creationId xmlns:p14="http://schemas.microsoft.com/office/powerpoint/2010/main" val="2183805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13AE86-9A49-45BB-88C0-1EEFCADC2D3D}" type="datetimeFigureOut">
              <a:rPr lang="en-US" smtClean="0"/>
              <a:t>2/24/2024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F686760-6EC1-4EBF-BE12-5D5034A4FE5B}" type="slidenum">
              <a:rPr lang="en-US" smtClean="0"/>
              <a:t>‹#›</a:t>
            </a:fld>
            <a:endParaRPr lang="en-US"/>
          </a:p>
        </p:txBody>
      </p:sp>
    </p:spTree>
    <p:extLst>
      <p:ext uri="{BB962C8B-B14F-4D97-AF65-F5344CB8AC3E}">
        <p14:creationId xmlns:p14="http://schemas.microsoft.com/office/powerpoint/2010/main" val="3696311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13AE86-9A49-45BB-88C0-1EEFCADC2D3D}" type="datetimeFigureOut">
              <a:rPr lang="en-US" smtClean="0"/>
              <a:t>2/24/2024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F686760-6EC1-4EBF-BE12-5D5034A4FE5B}" type="slidenum">
              <a:rPr lang="en-US" smtClean="0"/>
              <a:t>‹#›</a:t>
            </a:fld>
            <a:endParaRPr lang="en-US"/>
          </a:p>
        </p:txBody>
      </p:sp>
    </p:spTree>
    <p:extLst>
      <p:ext uri="{BB962C8B-B14F-4D97-AF65-F5344CB8AC3E}">
        <p14:creationId xmlns:p14="http://schemas.microsoft.com/office/powerpoint/2010/main" val="58731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13AE86-9A49-45BB-88C0-1EEFCADC2D3D}" type="datetimeFigureOut">
              <a:rPr lang="en-US" smtClean="0"/>
              <a:t>2/24/2024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F686760-6EC1-4EBF-BE12-5D5034A4FE5B}" type="slidenum">
              <a:rPr lang="en-US" smtClean="0"/>
              <a:t>‹#›</a:t>
            </a:fld>
            <a:endParaRPr lang="en-US"/>
          </a:p>
        </p:txBody>
      </p:sp>
    </p:spTree>
    <p:extLst>
      <p:ext uri="{BB962C8B-B14F-4D97-AF65-F5344CB8AC3E}">
        <p14:creationId xmlns:p14="http://schemas.microsoft.com/office/powerpoint/2010/main" val="1235468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13AE86-9A49-45BB-88C0-1EEFCADC2D3D}" type="datetimeFigureOut">
              <a:rPr lang="en-US" smtClean="0"/>
              <a:t>2/24/2024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686760-6EC1-4EBF-BE12-5D5034A4FE5B}" type="slidenum">
              <a:rPr lang="en-US" smtClean="0"/>
              <a:t>‹#›</a:t>
            </a:fld>
            <a:endParaRPr lang="en-US"/>
          </a:p>
        </p:txBody>
      </p:sp>
    </p:spTree>
    <p:extLst>
      <p:ext uri="{BB962C8B-B14F-4D97-AF65-F5344CB8AC3E}">
        <p14:creationId xmlns:p14="http://schemas.microsoft.com/office/powerpoint/2010/main" val="226074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A13AE86-9A49-45BB-88C0-1EEFCADC2D3D}" type="datetimeFigureOut">
              <a:rPr lang="en-US" smtClean="0"/>
              <a:t>2/24/2024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F686760-6EC1-4EBF-BE12-5D5034A4FE5B}" type="slidenum">
              <a:rPr lang="en-US" smtClean="0"/>
              <a:t>‹#›</a:t>
            </a:fld>
            <a:endParaRPr lang="en-US"/>
          </a:p>
        </p:txBody>
      </p:sp>
    </p:spTree>
    <p:extLst>
      <p:ext uri="{BB962C8B-B14F-4D97-AF65-F5344CB8AC3E}">
        <p14:creationId xmlns:p14="http://schemas.microsoft.com/office/powerpoint/2010/main" val="113364672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tensorflow.org/tfx/" TargetMode="External"/><Relationship Id="rId2" Type="http://schemas.openxmlformats.org/officeDocument/2006/relationships/hyperlink" Target="https://fastapi.tiangolo.com/" TargetMode="External"/><Relationship Id="rId1" Type="http://schemas.openxmlformats.org/officeDocument/2006/relationships/slideLayout" Target="../slideLayouts/slideLayout1.xml"/><Relationship Id="rId5" Type="http://schemas.openxmlformats.org/officeDocument/2006/relationships/hyperlink" Target="https://www.kubeflow.org/" TargetMode="External"/><Relationship Id="rId4" Type="http://schemas.openxmlformats.org/officeDocument/2006/relationships/hyperlink" Target="https://mlflow.or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aqs.epa.gov/aqsweb/airdata/download_files.html"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B77D8-9F8B-EE1C-EE87-15CA9DDE7854}"/>
              </a:ext>
            </a:extLst>
          </p:cNvPr>
          <p:cNvSpPr>
            <a:spLocks noGrp="1"/>
          </p:cNvSpPr>
          <p:nvPr>
            <p:ph type="ctrTitle"/>
          </p:nvPr>
        </p:nvSpPr>
        <p:spPr>
          <a:xfrm>
            <a:off x="1524000" y="1122363"/>
            <a:ext cx="9144000" cy="586364"/>
          </a:xfrm>
        </p:spPr>
        <p:txBody>
          <a:bodyPr>
            <a:normAutofit/>
          </a:bodyPr>
          <a:lstStyle/>
          <a:p>
            <a:r>
              <a:rPr lang="en-US" sz="3200" b="1" dirty="0"/>
              <a:t>Problem</a:t>
            </a:r>
            <a:r>
              <a:rPr lang="en-US" sz="3200" dirty="0"/>
              <a:t> </a:t>
            </a:r>
            <a:r>
              <a:rPr lang="en-US" sz="3200" b="1" dirty="0"/>
              <a:t>Statement</a:t>
            </a:r>
          </a:p>
        </p:txBody>
      </p:sp>
      <p:sp>
        <p:nvSpPr>
          <p:cNvPr id="3" name="Subtitle 2">
            <a:extLst>
              <a:ext uri="{FF2B5EF4-FFF2-40B4-BE49-F238E27FC236}">
                <a16:creationId xmlns:a16="http://schemas.microsoft.com/office/drawing/2014/main" id="{9A0841FC-0685-04BE-24B2-2E8F096783F8}"/>
              </a:ext>
            </a:extLst>
          </p:cNvPr>
          <p:cNvSpPr>
            <a:spLocks noGrp="1"/>
          </p:cNvSpPr>
          <p:nvPr>
            <p:ph type="subTitle" idx="1"/>
          </p:nvPr>
        </p:nvSpPr>
        <p:spPr>
          <a:xfrm>
            <a:off x="1524000" y="1810327"/>
            <a:ext cx="9144000" cy="3447473"/>
          </a:xfrm>
        </p:spPr>
        <p:txBody>
          <a:bodyPr/>
          <a:lstStyle/>
          <a:p>
            <a:pPr marL="0" marR="0">
              <a:lnSpc>
                <a:spcPct val="115000"/>
              </a:lnSpc>
              <a:spcBef>
                <a:spcPts val="0"/>
              </a:spcBef>
              <a:spcAft>
                <a:spcPts val="800"/>
              </a:spcAft>
            </a:pPr>
            <a:r>
              <a:rPr lang="en-US" sz="1400" b="0" i="0" dirty="0">
                <a:solidFill>
                  <a:srgbClr val="0D0D0D"/>
                </a:solidFill>
                <a:effectLst/>
                <a:latin typeface="Söhne"/>
              </a:rPr>
              <a:t>The Air Quality Index (AQI) is a crucial metric that quantifies the level of air pollution in a specific area. It provides valuable information about the quality of the air we breathe and its potential impact on human health. Predicting AQI accurately is essential for environmental monitoring, public health management, and policymaking.</a:t>
            </a:r>
            <a:endParaRPr lang="en-US" sz="1800" b="0" i="0" kern="100" dirty="0">
              <a:solidFill>
                <a:srgbClr val="0D0D0D"/>
              </a:solidFill>
              <a:latin typeface="Segoe UI" panose="020B0502040204020203" pitchFamily="34" charset="0"/>
              <a:cs typeface="Times New Roman" panose="02020603050405020304" pitchFamily="18" charset="0"/>
            </a:endParaRPr>
          </a:p>
          <a:p>
            <a:pPr marL="0" marR="0">
              <a:lnSpc>
                <a:spcPct val="115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solidFill>
                  <a:srgbClr val="0D0D0D"/>
                </a:solidFill>
                <a:effectLst/>
                <a:latin typeface="Segoe UI" panose="020B0502040204020203" pitchFamily="34" charset="0"/>
                <a:ea typeface="Aptos" panose="020B0004020202020204" pitchFamily="34" charset="0"/>
                <a:cs typeface="Times New Roman" panose="02020603050405020304" pitchFamily="18" charset="0"/>
              </a:rPr>
              <a:t>	</a:t>
            </a:r>
            <a:r>
              <a:rPr lang="en-US" sz="1400" dirty="0">
                <a:solidFill>
                  <a:srgbClr val="0D0D0D"/>
                </a:solidFill>
                <a:latin typeface="Söhne"/>
              </a:rPr>
              <a:t>The aim of the project is to develop a robust machine-learning model capable of predicting the Air Quality Index (AQI) based on various environmental parameters and pollutant concentrations. The model should be capable of providing accurate AQI predictions for future time points, allowing for early detection of potential air quality issues.</a:t>
            </a:r>
          </a:p>
          <a:p>
            <a:endParaRPr lang="en-US" dirty="0"/>
          </a:p>
        </p:txBody>
      </p:sp>
    </p:spTree>
    <p:extLst>
      <p:ext uri="{BB962C8B-B14F-4D97-AF65-F5344CB8AC3E}">
        <p14:creationId xmlns:p14="http://schemas.microsoft.com/office/powerpoint/2010/main" val="4133712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07F38-BA47-6F76-5C57-BC8A9386D3B8}"/>
              </a:ext>
            </a:extLst>
          </p:cNvPr>
          <p:cNvSpPr>
            <a:spLocks noGrp="1"/>
          </p:cNvSpPr>
          <p:nvPr>
            <p:ph type="title"/>
          </p:nvPr>
        </p:nvSpPr>
        <p:spPr>
          <a:xfrm>
            <a:off x="838200" y="365126"/>
            <a:ext cx="10515600" cy="669348"/>
          </a:xfrm>
        </p:spPr>
        <p:txBody>
          <a:bodyPr>
            <a:normAutofit/>
          </a:bodyPr>
          <a:lstStyle/>
          <a:p>
            <a:pPr algn="ctr"/>
            <a:r>
              <a:rPr lang="en-US" dirty="0"/>
              <a:t>Model Performance</a:t>
            </a:r>
          </a:p>
        </p:txBody>
      </p:sp>
      <p:pic>
        <p:nvPicPr>
          <p:cNvPr id="4" name="Content Placeholder 3" descr="A screenshot of a computer">
            <a:extLst>
              <a:ext uri="{FF2B5EF4-FFF2-40B4-BE49-F238E27FC236}">
                <a16:creationId xmlns:a16="http://schemas.microsoft.com/office/drawing/2014/main" id="{C1763627-29BA-04B2-7B0F-68264ED1F5F5}"/>
              </a:ext>
            </a:extLst>
          </p:cNvPr>
          <p:cNvPicPr>
            <a:picLocks noGrp="1" noChangeAspect="1"/>
          </p:cNvPicPr>
          <p:nvPr>
            <p:ph idx="1"/>
          </p:nvPr>
        </p:nvPicPr>
        <p:blipFill>
          <a:blip r:embed="rId2"/>
          <a:stretch>
            <a:fillRect/>
          </a:stretch>
        </p:blipFill>
        <p:spPr>
          <a:xfrm>
            <a:off x="912845" y="3952857"/>
            <a:ext cx="7087589" cy="1933845"/>
          </a:xfrm>
          <a:prstGeom prst="rect">
            <a:avLst/>
          </a:prstGeom>
        </p:spPr>
      </p:pic>
      <p:sp>
        <p:nvSpPr>
          <p:cNvPr id="5" name="TextBox 4">
            <a:extLst>
              <a:ext uri="{FF2B5EF4-FFF2-40B4-BE49-F238E27FC236}">
                <a16:creationId xmlns:a16="http://schemas.microsoft.com/office/drawing/2014/main" id="{45B87085-34FC-6FF2-9C8A-32E14799763E}"/>
              </a:ext>
            </a:extLst>
          </p:cNvPr>
          <p:cNvSpPr txBox="1"/>
          <p:nvPr/>
        </p:nvSpPr>
        <p:spPr>
          <a:xfrm>
            <a:off x="838200" y="1366982"/>
            <a:ext cx="10088417" cy="1746119"/>
          </a:xfrm>
          <a:prstGeom prst="rect">
            <a:avLst/>
          </a:prstGeom>
          <a:noFill/>
        </p:spPr>
        <p:txBody>
          <a:bodyPr wrap="square" rtlCol="0">
            <a:spAutoFit/>
          </a:bodyPr>
          <a:lstStyle/>
          <a:p>
            <a:pPr marL="0" marR="0">
              <a:lnSpc>
                <a:spcPct val="115000"/>
              </a:lnSpc>
              <a:spcBef>
                <a:spcPts val="0"/>
              </a:spcBef>
              <a:spcAft>
                <a:spcPts val="800"/>
              </a:spcAft>
            </a:pPr>
            <a:r>
              <a:rPr lang="en-US" sz="1700" dirty="0">
                <a:solidFill>
                  <a:srgbClr val="0D0D0D"/>
                </a:solidFill>
                <a:latin typeface="Segoe UI" panose="020B0502040204020203" pitchFamily="34" charset="0"/>
              </a:rPr>
              <a:t>For evaluation of regression models the metrics Mean Squared Error (MSE), </a:t>
            </a:r>
          </a:p>
          <a:p>
            <a:pPr marL="0" marR="0">
              <a:lnSpc>
                <a:spcPct val="115000"/>
              </a:lnSpc>
              <a:spcBef>
                <a:spcPts val="0"/>
              </a:spcBef>
              <a:spcAft>
                <a:spcPts val="0"/>
              </a:spcAft>
            </a:pPr>
            <a:r>
              <a:rPr lang="en-US" sz="1700" dirty="0">
                <a:solidFill>
                  <a:srgbClr val="0D0D0D"/>
                </a:solidFill>
                <a:latin typeface="Segoe UI" panose="020B0502040204020203" pitchFamily="34" charset="0"/>
              </a:rPr>
              <a:t>R-squared and accuracy sed to assess their performance. These metrics quantify the errors between predicted and actual values, providing a measure of accuracy in terms of the model's </a:t>
            </a:r>
            <a:r>
              <a:rPr lang="en-US" sz="1800" kern="100" dirty="0">
                <a:effectLst/>
                <a:latin typeface="Segoe UI" panose="020B0502040204020203" pitchFamily="34" charset="0"/>
                <a:ea typeface="Aptos" panose="020B0004020202020204" pitchFamily="34" charset="0"/>
                <a:cs typeface="Times New Roman" panose="02020603050405020304" pitchFamily="18" charset="0"/>
              </a:rPr>
              <a:t>ability to make predictions.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15CB7E9B-7E7B-89A6-7636-211B104872EC}"/>
              </a:ext>
            </a:extLst>
          </p:cNvPr>
          <p:cNvSpPr txBox="1"/>
          <p:nvPr/>
        </p:nvSpPr>
        <p:spPr>
          <a:xfrm>
            <a:off x="1035698" y="3113101"/>
            <a:ext cx="6885992" cy="646331"/>
          </a:xfrm>
          <a:prstGeom prst="rect">
            <a:avLst/>
          </a:prstGeom>
          <a:noFill/>
        </p:spPr>
        <p:txBody>
          <a:bodyPr wrap="square" rtlCol="0">
            <a:spAutoFit/>
          </a:bodyPr>
          <a:lstStyle/>
          <a:p>
            <a:r>
              <a:rPr lang="en-US" sz="1800"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Model Results with No Feature Reduction</a:t>
            </a:r>
            <a:r>
              <a:rPr lang="en-US" sz="1800" b="1" i="1" kern="100" dirty="0">
                <a:effectLst/>
                <a:latin typeface="Segoe UI" panose="020B0502040204020203" pitchFamily="34"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40774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DA5C052-E48B-E1DE-46BE-A680FD64091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178FC48-4918-2F19-50E7-4234BF1DAD06}"/>
              </a:ext>
            </a:extLst>
          </p:cNvPr>
          <p:cNvSpPr>
            <a:spLocks noGrp="1"/>
          </p:cNvSpPr>
          <p:nvPr>
            <p:ph type="subTitle" idx="1"/>
          </p:nvPr>
        </p:nvSpPr>
        <p:spPr>
          <a:xfrm>
            <a:off x="457200" y="5350213"/>
            <a:ext cx="4412417" cy="1031537"/>
          </a:xfrm>
        </p:spPr>
        <p:txBody>
          <a:bodyPr>
            <a:normAutofit/>
          </a:bodyPr>
          <a:lstStyle/>
          <a:p>
            <a:pPr algn="r"/>
            <a:endParaRPr lang="en-US" sz="3200">
              <a:solidFill>
                <a:srgbClr val="FFFFFF"/>
              </a:solidFill>
            </a:endParaRPr>
          </a:p>
          <a:p>
            <a:pPr algn="r"/>
            <a:endParaRPr lang="en-US" sz="3200">
              <a:solidFill>
                <a:srgbClr val="FFFFFF"/>
              </a:solidFill>
            </a:endParaRPr>
          </a:p>
        </p:txBody>
      </p:sp>
      <p:pic>
        <p:nvPicPr>
          <p:cNvPr id="7" name="Picture 6" descr="A screenshot of a computer&#10;&#10;Description automatically generated">
            <a:extLst>
              <a:ext uri="{FF2B5EF4-FFF2-40B4-BE49-F238E27FC236}">
                <a16:creationId xmlns:a16="http://schemas.microsoft.com/office/drawing/2014/main" id="{1100722A-EE19-7A85-EE4D-B95ECA1AC59C}"/>
              </a:ext>
            </a:extLst>
          </p:cNvPr>
          <p:cNvPicPr>
            <a:picLocks noChangeAspect="1"/>
          </p:cNvPicPr>
          <p:nvPr/>
        </p:nvPicPr>
        <p:blipFill>
          <a:blip r:embed="rId2"/>
          <a:stretch>
            <a:fillRect/>
          </a:stretch>
        </p:blipFill>
        <p:spPr>
          <a:xfrm>
            <a:off x="838200" y="1786733"/>
            <a:ext cx="5327970" cy="2135643"/>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BAA30BB-438C-3506-583B-DCF24CB970E8}"/>
              </a:ext>
            </a:extLst>
          </p:cNvPr>
          <p:cNvPicPr>
            <a:picLocks noChangeAspect="1"/>
          </p:cNvPicPr>
          <p:nvPr/>
        </p:nvPicPr>
        <p:blipFill>
          <a:blip r:embed="rId3"/>
          <a:stretch>
            <a:fillRect/>
          </a:stretch>
        </p:blipFill>
        <p:spPr>
          <a:xfrm>
            <a:off x="932937" y="4650730"/>
            <a:ext cx="5531339" cy="1484728"/>
          </a:xfrm>
          <a:prstGeom prst="rect">
            <a:avLst/>
          </a:prstGeom>
        </p:spPr>
      </p:pic>
      <p:sp>
        <p:nvSpPr>
          <p:cNvPr id="25" name="Title 1">
            <a:extLst>
              <a:ext uri="{FF2B5EF4-FFF2-40B4-BE49-F238E27FC236}">
                <a16:creationId xmlns:a16="http://schemas.microsoft.com/office/drawing/2014/main" id="{C8FEAC28-85DF-DE43-63C9-0356F06AF05C}"/>
              </a:ext>
            </a:extLst>
          </p:cNvPr>
          <p:cNvSpPr txBox="1">
            <a:spLocks/>
          </p:cNvSpPr>
          <p:nvPr/>
        </p:nvSpPr>
        <p:spPr>
          <a:xfrm>
            <a:off x="838200" y="365126"/>
            <a:ext cx="10515600" cy="669348"/>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Model Performance</a:t>
            </a:r>
          </a:p>
        </p:txBody>
      </p:sp>
      <p:sp>
        <p:nvSpPr>
          <p:cNvPr id="26" name="TextBox 25">
            <a:extLst>
              <a:ext uri="{FF2B5EF4-FFF2-40B4-BE49-F238E27FC236}">
                <a16:creationId xmlns:a16="http://schemas.microsoft.com/office/drawing/2014/main" id="{A3A45ACB-C3D9-5C71-CAEA-896317114D57}"/>
              </a:ext>
            </a:extLst>
          </p:cNvPr>
          <p:cNvSpPr txBox="1"/>
          <p:nvPr/>
        </p:nvSpPr>
        <p:spPr>
          <a:xfrm>
            <a:off x="838200" y="1464906"/>
            <a:ext cx="6738257" cy="646331"/>
          </a:xfrm>
          <a:prstGeom prst="rect">
            <a:avLst/>
          </a:prstGeom>
          <a:noFill/>
        </p:spPr>
        <p:txBody>
          <a:bodyPr wrap="square" rtlCol="0">
            <a:spAutoFit/>
          </a:bodyPr>
          <a:lstStyle/>
          <a:p>
            <a:r>
              <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Model Results with Pearson’s Method Feature reduction:</a:t>
            </a:r>
          </a:p>
          <a:p>
            <a:endParaRPr lang="en-US" dirty="0"/>
          </a:p>
        </p:txBody>
      </p:sp>
      <p:sp>
        <p:nvSpPr>
          <p:cNvPr id="27" name="TextBox 26">
            <a:extLst>
              <a:ext uri="{FF2B5EF4-FFF2-40B4-BE49-F238E27FC236}">
                <a16:creationId xmlns:a16="http://schemas.microsoft.com/office/drawing/2014/main" id="{BD52A9CF-87DB-01CF-1C69-E328987492F5}"/>
              </a:ext>
            </a:extLst>
          </p:cNvPr>
          <p:cNvSpPr txBox="1"/>
          <p:nvPr/>
        </p:nvSpPr>
        <p:spPr>
          <a:xfrm>
            <a:off x="905069" y="4244203"/>
            <a:ext cx="6522098" cy="646331"/>
          </a:xfrm>
          <a:prstGeom prst="rect">
            <a:avLst/>
          </a:prstGeom>
          <a:noFill/>
        </p:spPr>
        <p:txBody>
          <a:bodyPr wrap="square" rtlCol="0">
            <a:spAutoFit/>
          </a:bodyPr>
          <a:lstStyle/>
          <a:p>
            <a:r>
              <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Model Results with PCA Feature Reduction:</a:t>
            </a:r>
          </a:p>
          <a:p>
            <a:endParaRPr lang="en-US" dirty="0"/>
          </a:p>
        </p:txBody>
      </p:sp>
    </p:spTree>
    <p:extLst>
      <p:ext uri="{BB962C8B-B14F-4D97-AF65-F5344CB8AC3E}">
        <p14:creationId xmlns:p14="http://schemas.microsoft.com/office/powerpoint/2010/main" val="3289092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5E5B6-61C2-8564-93AC-2C7224AF55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9F576F-4B67-8B24-084D-62FA9D687179}"/>
              </a:ext>
            </a:extLst>
          </p:cNvPr>
          <p:cNvSpPr>
            <a:spLocks noGrp="1"/>
          </p:cNvSpPr>
          <p:nvPr>
            <p:ph type="ctrTitle"/>
          </p:nvPr>
        </p:nvSpPr>
        <p:spPr>
          <a:xfrm>
            <a:off x="1524000" y="1122363"/>
            <a:ext cx="9144000" cy="586364"/>
          </a:xfrm>
        </p:spPr>
        <p:txBody>
          <a:bodyPr>
            <a:normAutofit/>
          </a:bodyPr>
          <a:lstStyle/>
          <a:p>
            <a:r>
              <a:rPr lang="en-US" sz="3200" dirty="0"/>
              <a:t>Model Deployment</a:t>
            </a:r>
          </a:p>
        </p:txBody>
      </p:sp>
      <p:sp>
        <p:nvSpPr>
          <p:cNvPr id="3" name="Subtitle 2">
            <a:extLst>
              <a:ext uri="{FF2B5EF4-FFF2-40B4-BE49-F238E27FC236}">
                <a16:creationId xmlns:a16="http://schemas.microsoft.com/office/drawing/2014/main" id="{5099E345-8A2B-358A-BB93-A6ED049B0105}"/>
              </a:ext>
            </a:extLst>
          </p:cNvPr>
          <p:cNvSpPr>
            <a:spLocks noGrp="1"/>
          </p:cNvSpPr>
          <p:nvPr>
            <p:ph type="subTitle" idx="1"/>
          </p:nvPr>
        </p:nvSpPr>
        <p:spPr>
          <a:xfrm>
            <a:off x="1524000" y="1810327"/>
            <a:ext cx="9144000" cy="3447473"/>
          </a:xfrm>
        </p:spPr>
        <p:txBody>
          <a:bodyPr/>
          <a:lstStyle/>
          <a:p>
            <a:pPr marL="0" marR="0">
              <a:lnSpc>
                <a:spcPct val="115000"/>
              </a:lnSpc>
              <a:spcBef>
                <a:spcPts val="0"/>
              </a:spcBef>
              <a:spcAft>
                <a:spcPts val="800"/>
              </a:spcAft>
            </a:pPr>
            <a:r>
              <a:rPr lang="en-US" sz="1800" kern="100" dirty="0">
                <a:effectLst/>
                <a:latin typeface="Segoe UI" panose="020B0502040204020203" pitchFamily="34" charset="0"/>
                <a:ea typeface="Aptos" panose="020B0004020202020204" pitchFamily="34" charset="0"/>
                <a:cs typeface="Times New Roman" panose="02020603050405020304" pitchFamily="18" charset="0"/>
              </a:rPr>
              <a:t>Deployment is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method by which you integrate a machine learning model into an existing production environment to make practical business decisions based on data. </a:t>
            </a:r>
            <a:r>
              <a:rPr lang="en-US" sz="1800" u="none" strike="noStrike" kern="100" dirty="0" err="1">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FastAPI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allows us to take a trained model and create an API for it, in less than 10 lines of code. Tools like </a:t>
            </a:r>
            <a:r>
              <a:rPr lang="en-US" sz="1800" u="none" strike="noStrike"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3"/>
              </a:rPr>
              <a:t>TFX</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u="none" strike="noStrike" kern="100" dirty="0" err="1">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4"/>
              </a:rPr>
              <a:t>Mlflow</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u="none" strike="noStrike"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5"/>
              </a:rPr>
              <a:t>Kubeflow</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Sagemaker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can simplify the whole process of model deployment, and data scientists can leverage for Model deployment.</a:t>
            </a:r>
          </a:p>
          <a:p>
            <a:pPr marL="0" marR="0">
              <a:lnSpc>
                <a:spcPct val="115000"/>
              </a:lnSpc>
              <a:spcBef>
                <a:spcPts val="0"/>
              </a:spcBef>
              <a:spcAft>
                <a:spcPts val="800"/>
              </a:spcAft>
            </a:pPr>
            <a:r>
              <a:rPr lang="en-US" sz="1800" kern="100" dirty="0">
                <a:effectLst/>
                <a:latin typeface="Segoe UI" panose="020B0502040204020203" pitchFamily="34" charset="0"/>
                <a:ea typeface="Aptos" panose="020B0004020202020204" pitchFamily="34" charset="0"/>
                <a:cs typeface="Times New Roman" panose="02020603050405020304" pitchFamily="18" charset="0"/>
              </a:rPr>
              <a:t>Some effort left out for deploying this model in Production either in on prem on cloud based what method the model is to inferenced.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6659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50AC46-6ABF-0833-6A92-886C5A4F8F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16C2F6-000B-CB85-A3B0-3A07535CEA7E}"/>
              </a:ext>
            </a:extLst>
          </p:cNvPr>
          <p:cNvSpPr>
            <a:spLocks noGrp="1"/>
          </p:cNvSpPr>
          <p:nvPr>
            <p:ph type="ctrTitle"/>
          </p:nvPr>
        </p:nvSpPr>
        <p:spPr>
          <a:xfrm>
            <a:off x="489527" y="794327"/>
            <a:ext cx="11065164" cy="914400"/>
          </a:xfrm>
        </p:spPr>
        <p:txBody>
          <a:bodyPr>
            <a:normAutofit fontScale="90000"/>
          </a:bodyPr>
          <a:lstStyle/>
          <a:p>
            <a:r>
              <a:rPr lang="en-US" sz="2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Ethical Implications</a:t>
            </a:r>
            <a:br>
              <a:rPr lang="en-US"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US" sz="3200" dirty="0"/>
          </a:p>
        </p:txBody>
      </p:sp>
      <p:sp>
        <p:nvSpPr>
          <p:cNvPr id="3" name="Subtitle 2">
            <a:extLst>
              <a:ext uri="{FF2B5EF4-FFF2-40B4-BE49-F238E27FC236}">
                <a16:creationId xmlns:a16="http://schemas.microsoft.com/office/drawing/2014/main" id="{B2B65A33-A4E4-6F4E-1831-B9C53EB574BE}"/>
              </a:ext>
            </a:extLst>
          </p:cNvPr>
          <p:cNvSpPr>
            <a:spLocks noGrp="1"/>
          </p:cNvSpPr>
          <p:nvPr>
            <p:ph type="subTitle" idx="1"/>
          </p:nvPr>
        </p:nvSpPr>
        <p:spPr>
          <a:xfrm>
            <a:off x="1099127" y="1847273"/>
            <a:ext cx="9735128" cy="3410527"/>
          </a:xfrm>
        </p:spPr>
        <p:txBody>
          <a:bodyPr>
            <a:normAutofit fontScale="92500" lnSpcReduction="10000"/>
          </a:bodyPr>
          <a:lstStyle/>
          <a:p>
            <a:pPr marL="342900" marR="0" lvl="0" indent="-342900">
              <a:lnSpc>
                <a:spcPct val="115000"/>
              </a:lnSpc>
              <a:spcBef>
                <a:spcPts val="0"/>
              </a:spcBef>
              <a:spcAft>
                <a:spcPts val="0"/>
              </a:spcAft>
              <a:buFont typeface="Symbol" panose="05050102010706020507" pitchFamily="18" charset="2"/>
              <a:buChar char=""/>
            </a:pPr>
            <a:r>
              <a:rPr lang="en-US" sz="1800" kern="100" dirty="0">
                <a:effectLst/>
                <a:latin typeface="Segoe UI" panose="020B0502040204020203" pitchFamily="34" charset="0"/>
                <a:ea typeface="Aptos" panose="020B0004020202020204" pitchFamily="34" charset="0"/>
                <a:cs typeface="Times New Roman" panose="02020603050405020304" pitchFamily="18" charset="0"/>
              </a:rPr>
              <a:t>Though gas-powered vehicle emissions and industrial smoke have played a significant role in air pollution, they cannot be entirely replaced by sustainable solutions, as they can lead to many job losses affecting many families employed by the manufacturing industries. Care must be taken while publishing the results, keeping in mind the impact it can have on families.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kern="100" dirty="0">
                <a:effectLst/>
                <a:latin typeface="Segoe UI" panose="020B0502040204020203" pitchFamily="34" charset="0"/>
                <a:ea typeface="Aptos" panose="020B0004020202020204" pitchFamily="34" charset="0"/>
                <a:cs typeface="Times New Roman" panose="02020603050405020304" pitchFamily="18" charset="0"/>
              </a:rPr>
              <a:t>While determining the acceptable levels of greenhouse gases and pollutants for humans, careful assessment should be made while determining the values, as the acceptable levels for humans may cause significant damage to other ecosystems and species. (Brown, 2001)</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Font typeface="Symbol" panose="05050102010706020507" pitchFamily="18" charset="2"/>
              <a:buChar char=""/>
            </a:pPr>
            <a:r>
              <a:rPr lang="en-US" sz="1800" kern="100" dirty="0">
                <a:effectLst/>
                <a:latin typeface="Segoe UI" panose="020B0502040204020203" pitchFamily="34" charset="0"/>
                <a:ea typeface="Aptos" panose="020B0004020202020204" pitchFamily="34" charset="0"/>
                <a:cs typeface="Times New Roman" panose="02020603050405020304" pitchFamily="18" charset="0"/>
              </a:rPr>
              <a:t>The acceptable levels should also be carefully assessed with international considerations in mind, as the gas emissions and pollutants from the developed countries are no longer a local issue. These impacts are already seen on the other side of the world, with extreme floods and drought conditions that were not seen in the past.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73342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9BE711-545E-0BC2-AD2D-8F56904094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F9405C-C7DC-7E29-41E7-10207151A095}"/>
              </a:ext>
            </a:extLst>
          </p:cNvPr>
          <p:cNvSpPr>
            <a:spLocks noGrp="1"/>
          </p:cNvSpPr>
          <p:nvPr>
            <p:ph type="ctrTitle"/>
          </p:nvPr>
        </p:nvSpPr>
        <p:spPr>
          <a:xfrm>
            <a:off x="1524000" y="1122363"/>
            <a:ext cx="9144000" cy="586364"/>
          </a:xfrm>
        </p:spPr>
        <p:txBody>
          <a:bodyPr>
            <a:normAutofit/>
          </a:bodyPr>
          <a:lstStyle/>
          <a:p>
            <a:r>
              <a:rPr lang="en-US" sz="3200" dirty="0"/>
              <a:t>Conclusion And Recommendations</a:t>
            </a:r>
          </a:p>
        </p:txBody>
      </p:sp>
      <p:sp>
        <p:nvSpPr>
          <p:cNvPr id="3" name="Subtitle 2">
            <a:extLst>
              <a:ext uri="{FF2B5EF4-FFF2-40B4-BE49-F238E27FC236}">
                <a16:creationId xmlns:a16="http://schemas.microsoft.com/office/drawing/2014/main" id="{DED28987-21A7-A49A-1DA0-A569517F799C}"/>
              </a:ext>
            </a:extLst>
          </p:cNvPr>
          <p:cNvSpPr>
            <a:spLocks noGrp="1"/>
          </p:cNvSpPr>
          <p:nvPr>
            <p:ph type="subTitle" idx="1"/>
          </p:nvPr>
        </p:nvSpPr>
        <p:spPr>
          <a:xfrm>
            <a:off x="1524000" y="1810327"/>
            <a:ext cx="9144000" cy="3447473"/>
          </a:xfrm>
        </p:spPr>
        <p:txBody>
          <a:bodyPr>
            <a:normAutofit fontScale="92500" lnSpcReduction="10000"/>
          </a:bodyPr>
          <a:lstStyle/>
          <a:p>
            <a:pPr marL="0" marR="0" indent="457200">
              <a:lnSpc>
                <a:spcPct val="115000"/>
              </a:lnSpc>
              <a:spcBef>
                <a:spcPts val="0"/>
              </a:spcBef>
              <a:spcAft>
                <a:spcPts val="800"/>
              </a:spcAft>
            </a:pPr>
            <a:r>
              <a:rPr lang="en-US" sz="1800" kern="100" dirty="0">
                <a:effectLst/>
                <a:latin typeface="Segoe UI" panose="020B0502040204020203" pitchFamily="34" charset="0"/>
                <a:ea typeface="Aptos" panose="020B0004020202020204" pitchFamily="34" charset="0"/>
                <a:cs typeface="Times New Roman" panose="02020603050405020304" pitchFamily="18" charset="0"/>
              </a:rPr>
              <a:t>The model results suggest that NO2 and CO are better predictors for AQI compared to other pollutants. Though ozone was not a strong predictor for AQI as per the model, the effects of ozone cannot be undermined as it can have detrimental effects on Air quality, so it was included during the model building.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457200">
              <a:lnSpc>
                <a:spcPct val="115000"/>
              </a:lnSpc>
              <a:spcBef>
                <a:spcPts val="0"/>
              </a:spcBef>
              <a:spcAft>
                <a:spcPts val="0"/>
              </a:spcAft>
            </a:pPr>
            <a:r>
              <a:rPr lang="en-US" sz="1800" kern="100" dirty="0">
                <a:effectLst/>
                <a:latin typeface="Segoe UI" panose="020B0502040204020203"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0"/>
              </a:spcAft>
            </a:pPr>
            <a:r>
              <a:rPr lang="en-US" sz="1800" kern="100" dirty="0">
                <a:effectLst/>
                <a:latin typeface="Segoe UI" panose="020B0502040204020203" pitchFamily="34" charset="0"/>
                <a:ea typeface="Aptos" panose="020B0004020202020204" pitchFamily="34" charset="0"/>
                <a:cs typeface="Times New Roman" panose="02020603050405020304" pitchFamily="18" charset="0"/>
              </a:rPr>
              <a:t> 	Among all the states in the US, California had the greatest number of observations in the dataset, of which San Bernardino County was found the most polluted.  A similar analysis can be extended to other states and regions to find the most polluted counties and measures can be taken to reduce the impacts on the Air quality in those regions. Furthermore, clustering can be done on the dataset to identify the clusters with the higher AQI.</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0"/>
              </a:spcAft>
            </a:pPr>
            <a:r>
              <a:rPr lang="en-US" sz="1800" b="1" kern="100" dirty="0">
                <a:effectLst/>
                <a:latin typeface="Segoe UI" panose="020B0502040204020203"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09912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5DC6D-E1B6-BFD2-74CF-0A3B3C202DEB}"/>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E523BF3D-029D-867D-4E6B-BED9C2EC969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635615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50AB79-2D16-E2AD-A4BD-8B0B79CF42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51CC31-D615-DB4C-DA4A-213277B45D57}"/>
              </a:ext>
            </a:extLst>
          </p:cNvPr>
          <p:cNvSpPr>
            <a:spLocks noGrp="1"/>
          </p:cNvSpPr>
          <p:nvPr>
            <p:ph type="ctrTitle"/>
          </p:nvPr>
        </p:nvSpPr>
        <p:spPr>
          <a:xfrm>
            <a:off x="1524000" y="1122363"/>
            <a:ext cx="9144000" cy="586364"/>
          </a:xfrm>
        </p:spPr>
        <p:txBody>
          <a:bodyPr>
            <a:normAutofit/>
          </a:bodyPr>
          <a:lstStyle/>
          <a:p>
            <a:r>
              <a:rPr lang="en-US" sz="3200" b="1" dirty="0">
                <a:solidFill>
                  <a:srgbClr val="0D0D0D"/>
                </a:solidFill>
                <a:latin typeface="Söhne"/>
                <a:ea typeface="+mn-ea"/>
                <a:cs typeface="+mn-cs"/>
              </a:rPr>
              <a:t>Why it’s important to solve</a:t>
            </a:r>
          </a:p>
        </p:txBody>
      </p:sp>
      <p:sp>
        <p:nvSpPr>
          <p:cNvPr id="3" name="Subtitle 2">
            <a:extLst>
              <a:ext uri="{FF2B5EF4-FFF2-40B4-BE49-F238E27FC236}">
                <a16:creationId xmlns:a16="http://schemas.microsoft.com/office/drawing/2014/main" id="{764FCA65-92D8-1378-51D1-1C96B6E5415F}"/>
              </a:ext>
            </a:extLst>
          </p:cNvPr>
          <p:cNvSpPr>
            <a:spLocks noGrp="1"/>
          </p:cNvSpPr>
          <p:nvPr>
            <p:ph type="subTitle" idx="1"/>
          </p:nvPr>
        </p:nvSpPr>
        <p:spPr>
          <a:xfrm>
            <a:off x="1524000" y="1810327"/>
            <a:ext cx="9144000" cy="3447473"/>
          </a:xfrm>
        </p:spPr>
        <p:txBody>
          <a:bodyPr>
            <a:normAutofit/>
          </a:bodyPr>
          <a:lstStyle/>
          <a:p>
            <a:pPr marL="342900" indent="-342900" algn="l">
              <a:buFont typeface="Arial" panose="020B0604020202020204" pitchFamily="34" charset="0"/>
              <a:buChar char="•"/>
            </a:pPr>
            <a:r>
              <a:rPr lang="en-US" b="1" i="0" dirty="0">
                <a:solidFill>
                  <a:srgbClr val="0D0D0D"/>
                </a:solidFill>
                <a:effectLst/>
                <a:latin typeface="Söhne"/>
              </a:rPr>
              <a:t>Public Health Impact</a:t>
            </a:r>
          </a:p>
          <a:p>
            <a:pPr marL="342900" indent="-342900" algn="l">
              <a:buFont typeface="Arial" panose="020B0604020202020204" pitchFamily="34" charset="0"/>
              <a:buChar char="•"/>
            </a:pPr>
            <a:r>
              <a:rPr lang="en-US" b="1" i="0" dirty="0">
                <a:solidFill>
                  <a:srgbClr val="0D0D0D"/>
                </a:solidFill>
                <a:effectLst/>
                <a:latin typeface="Söhne"/>
              </a:rPr>
              <a:t>Environmental Awareness</a:t>
            </a:r>
            <a:endParaRPr lang="en-US" b="0" i="0" dirty="0">
              <a:solidFill>
                <a:srgbClr val="0D0D0D"/>
              </a:solidFill>
              <a:effectLst/>
              <a:latin typeface="Söhne"/>
            </a:endParaRPr>
          </a:p>
          <a:p>
            <a:pPr marL="342900" indent="-342900" algn="l">
              <a:buFont typeface="Arial" panose="020B0604020202020204" pitchFamily="34" charset="0"/>
              <a:buChar char="•"/>
            </a:pPr>
            <a:r>
              <a:rPr lang="en-US" b="1" i="0" dirty="0">
                <a:solidFill>
                  <a:srgbClr val="0D0D0D"/>
                </a:solidFill>
                <a:effectLst/>
                <a:latin typeface="Söhne"/>
              </a:rPr>
              <a:t>Policy Formulation</a:t>
            </a:r>
          </a:p>
          <a:p>
            <a:pPr marL="342900" indent="-342900" algn="l">
              <a:buFont typeface="Arial" panose="020B0604020202020204" pitchFamily="34" charset="0"/>
              <a:buChar char="•"/>
            </a:pPr>
            <a:r>
              <a:rPr lang="en-US" b="1" i="0" dirty="0">
                <a:solidFill>
                  <a:srgbClr val="0D0D0D"/>
                </a:solidFill>
                <a:effectLst/>
                <a:latin typeface="Söhne"/>
              </a:rPr>
              <a:t>Resource Allocation</a:t>
            </a:r>
            <a:endParaRPr lang="en-US" b="0" i="0" dirty="0">
              <a:solidFill>
                <a:srgbClr val="0D0D0D"/>
              </a:solidFill>
              <a:effectLst/>
              <a:latin typeface="Söhne"/>
            </a:endParaRPr>
          </a:p>
          <a:p>
            <a:pPr marL="342900" indent="-342900" algn="l">
              <a:buFont typeface="Arial" panose="020B0604020202020204" pitchFamily="34" charset="0"/>
              <a:buChar char="•"/>
            </a:pPr>
            <a:r>
              <a:rPr lang="en-US" b="1" i="0" dirty="0">
                <a:solidFill>
                  <a:srgbClr val="0D0D0D"/>
                </a:solidFill>
                <a:effectLst/>
                <a:latin typeface="Söhne"/>
              </a:rPr>
              <a:t>Economic Implications</a:t>
            </a:r>
          </a:p>
          <a:p>
            <a:pPr marL="342900" indent="-342900" algn="l">
              <a:buFont typeface="Arial" panose="020B0604020202020204" pitchFamily="34" charset="0"/>
              <a:buChar char="•"/>
            </a:pPr>
            <a:r>
              <a:rPr lang="en-US" b="1" i="0" dirty="0">
                <a:solidFill>
                  <a:srgbClr val="0D0D0D"/>
                </a:solidFill>
                <a:effectLst/>
                <a:latin typeface="Söhne"/>
              </a:rPr>
              <a:t>Global Concern</a:t>
            </a:r>
          </a:p>
          <a:p>
            <a:pPr marL="342900" indent="-342900" algn="l">
              <a:buFont typeface="Arial" panose="020B0604020202020204" pitchFamily="34" charset="0"/>
              <a:buChar char="•"/>
            </a:pPr>
            <a:r>
              <a:rPr lang="en-US" b="1" i="0" dirty="0">
                <a:solidFill>
                  <a:srgbClr val="0D0D0D"/>
                </a:solidFill>
                <a:effectLst/>
                <a:latin typeface="Söhne"/>
              </a:rPr>
              <a:t>Quality of Life</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258212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FFFD4C07-EA02-E794-1C5F-6F8B53E3F6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7491B7-9D91-9100-C8AA-C0554C793BEB}"/>
              </a:ext>
            </a:extLst>
          </p:cNvPr>
          <p:cNvSpPr>
            <a:spLocks noGrp="1"/>
          </p:cNvSpPr>
          <p:nvPr>
            <p:ph type="ctrTitle"/>
          </p:nvPr>
        </p:nvSpPr>
        <p:spPr>
          <a:xfrm>
            <a:off x="1524000" y="558800"/>
            <a:ext cx="9144000" cy="521855"/>
          </a:xfrm>
        </p:spPr>
        <p:txBody>
          <a:bodyPr>
            <a:normAutofit fontScale="90000"/>
          </a:bodyPr>
          <a:lstStyle/>
          <a:p>
            <a:r>
              <a:rPr lang="en-US" sz="3200" dirty="0"/>
              <a:t>Source of Data</a:t>
            </a:r>
          </a:p>
        </p:txBody>
      </p:sp>
      <p:sp>
        <p:nvSpPr>
          <p:cNvPr id="3" name="Subtitle 2">
            <a:extLst>
              <a:ext uri="{FF2B5EF4-FFF2-40B4-BE49-F238E27FC236}">
                <a16:creationId xmlns:a16="http://schemas.microsoft.com/office/drawing/2014/main" id="{E81D08AA-7685-FE66-B2FF-674409241A63}"/>
              </a:ext>
            </a:extLst>
          </p:cNvPr>
          <p:cNvSpPr>
            <a:spLocks noGrp="1"/>
          </p:cNvSpPr>
          <p:nvPr>
            <p:ph type="subTitle" idx="1"/>
          </p:nvPr>
        </p:nvSpPr>
        <p:spPr>
          <a:xfrm>
            <a:off x="1311563" y="1080655"/>
            <a:ext cx="10353964" cy="5218545"/>
          </a:xfrm>
        </p:spPr>
        <p:txBody>
          <a:bodyPr>
            <a:normAutofit fontScale="70000" lnSpcReduction="20000"/>
          </a:bodyPr>
          <a:lstStyle/>
          <a:p>
            <a:pPr marL="342900" indent="-342900" algn="l">
              <a:buFont typeface="Arial" panose="020B0604020202020204" pitchFamily="34" charset="0"/>
              <a:buChar char="•"/>
            </a:pPr>
            <a:r>
              <a:rPr lang="en-US" sz="1400" dirty="0">
                <a:solidFill>
                  <a:srgbClr val="0D0D0D"/>
                </a:solidFill>
                <a:latin typeface="Söhne"/>
              </a:rPr>
              <a:t>The data is extracted from the Environmental Protection Agency website. </a:t>
            </a:r>
            <a:r>
              <a:rPr lang="en-US" sz="1600" b="1" dirty="0">
                <a:solidFill>
                  <a:srgbClr val="0D0D0D"/>
                </a:solidFill>
                <a:latin typeface="Söhne"/>
                <a:hlinkClick r:id="rId2">
                  <a:extLst>
                    <a:ext uri="{A12FA001-AC4F-418D-AE19-62706E023703}">
                      <ahyp:hlinkClr xmlns:ahyp="http://schemas.microsoft.com/office/drawing/2018/hyperlinkcolor" val="tx"/>
                    </a:ext>
                  </a:extLst>
                </a:hlinkClick>
              </a:rPr>
              <a:t>https://aqs.epa.gov/aqsweb/airdata/download_files.html</a:t>
            </a:r>
            <a:endParaRPr lang="en-US" sz="1600" b="1" dirty="0">
              <a:solidFill>
                <a:srgbClr val="0D0D0D"/>
              </a:solidFill>
              <a:latin typeface="Söhne"/>
            </a:endParaRPr>
          </a:p>
          <a:p>
            <a:pPr marL="342900" indent="-342900" algn="l">
              <a:buFont typeface="Arial" panose="020B0604020202020204" pitchFamily="34" charset="0"/>
              <a:buChar char="•"/>
            </a:pPr>
            <a:r>
              <a:rPr lang="en-US" sz="1400" dirty="0">
                <a:solidFill>
                  <a:srgbClr val="0D0D0D"/>
                </a:solidFill>
                <a:latin typeface="Söhne"/>
              </a:rPr>
              <a:t>Total of 13 datasets will be used to predict the air quality in this project, such as Ozone concentration datasets, SO2, NO2, and Carbon Monoxide concentration datasets; datasets of pollutants such as PM2.5 and PM10; datasets containing meteorological data such as Temperature, Pressure, Humidity, etc. All these datasets are for the year 2022.</a:t>
            </a:r>
          </a:p>
          <a:p>
            <a:pPr marL="342900" indent="-342900" algn="l">
              <a:buFont typeface="Arial" panose="020B0604020202020204" pitchFamily="34" charset="0"/>
              <a:buChar char="•"/>
            </a:pPr>
            <a:r>
              <a:rPr lang="en-US" sz="1600" b="1" dirty="0">
                <a:solidFill>
                  <a:srgbClr val="0D0D0D"/>
                </a:solidFill>
                <a:latin typeface="Söhne"/>
              </a:rPr>
              <a:t>Columns to identify the site location where the readings were measured</a:t>
            </a:r>
            <a:r>
              <a:rPr lang="en-US" sz="1400" dirty="0">
                <a:solidFill>
                  <a:srgbClr val="0D0D0D"/>
                </a:solidFill>
                <a:latin typeface="Söhne"/>
              </a:rPr>
              <a:t>:</a:t>
            </a:r>
          </a:p>
          <a:p>
            <a:pPr marL="800100" lvl="1" indent="-342900" algn="l">
              <a:buFont typeface="Arial" panose="020B0604020202020204" pitchFamily="34" charset="0"/>
              <a:buChar char="•"/>
            </a:pPr>
            <a:r>
              <a:rPr lang="en-US" sz="1400" dirty="0">
                <a:solidFill>
                  <a:srgbClr val="0D0D0D"/>
                </a:solidFill>
                <a:latin typeface="Söhne"/>
              </a:rPr>
              <a:t>State code, County Code, Site Number, Latitude, Longitude, Local Site name, Address, State Name, County Name, City Name.</a:t>
            </a:r>
          </a:p>
          <a:p>
            <a:pPr marL="342900" indent="-342900" algn="l">
              <a:buFont typeface="Arial" panose="020B0604020202020204" pitchFamily="34" charset="0"/>
              <a:buChar char="•"/>
            </a:pPr>
            <a:r>
              <a:rPr lang="en-US" sz="1600" b="1" dirty="0">
                <a:solidFill>
                  <a:srgbClr val="0D0D0D"/>
                </a:solidFill>
                <a:latin typeface="Söhne"/>
              </a:rPr>
              <a:t>Columns to identify the Pollutant/ Gases/ the Metrological quantity:</a:t>
            </a:r>
          </a:p>
          <a:p>
            <a:pPr marL="800100" lvl="1" indent="-342900" algn="l">
              <a:buFont typeface="Arial" panose="020B0604020202020204" pitchFamily="34" charset="0"/>
              <a:buChar char="•"/>
            </a:pPr>
            <a:r>
              <a:rPr lang="en-US" sz="1400" dirty="0">
                <a:solidFill>
                  <a:srgbClr val="0D0D0D"/>
                </a:solidFill>
                <a:latin typeface="Söhne"/>
              </a:rPr>
              <a:t>Parameter Name: Represents the Parameter of the Pollutant /Particulate/Toxin/Meteorological measure.</a:t>
            </a:r>
          </a:p>
          <a:p>
            <a:pPr marL="800100" lvl="1" indent="-342900" algn="l">
              <a:buFont typeface="Arial" panose="020B0604020202020204" pitchFamily="34" charset="0"/>
              <a:buChar char="•"/>
            </a:pPr>
            <a:r>
              <a:rPr lang="en-US" sz="1400" dirty="0">
                <a:solidFill>
                  <a:srgbClr val="0D0D0D"/>
                </a:solidFill>
                <a:latin typeface="Söhne"/>
              </a:rPr>
              <a:t>Parameter Code: Unique code assigned to the parameter describing the Pollutant /Particulate / Toxin /Meteorological measure</a:t>
            </a:r>
          </a:p>
          <a:p>
            <a:pPr marL="800100" lvl="1" indent="-342900" algn="l">
              <a:buFont typeface="Arial" panose="020B0604020202020204" pitchFamily="34" charset="0"/>
              <a:buChar char="•"/>
            </a:pPr>
            <a:r>
              <a:rPr lang="en-US" sz="1400" dirty="0">
                <a:solidFill>
                  <a:srgbClr val="0D0D0D"/>
                </a:solidFill>
                <a:latin typeface="Söhne"/>
              </a:rPr>
              <a:t>Units of Measure: The unit in which the parameter is measured</a:t>
            </a:r>
          </a:p>
          <a:p>
            <a:pPr marL="800100" lvl="1" indent="-342900" algn="l">
              <a:buFont typeface="Arial" panose="020B0604020202020204" pitchFamily="34" charset="0"/>
              <a:buChar char="•"/>
            </a:pPr>
            <a:r>
              <a:rPr lang="en-US" sz="1400" dirty="0">
                <a:solidFill>
                  <a:srgbClr val="0D0D0D"/>
                </a:solidFill>
                <a:latin typeface="Söhne"/>
              </a:rPr>
              <a:t>Observation Count: Number of observations captured on the specified date in the site location</a:t>
            </a:r>
          </a:p>
          <a:p>
            <a:pPr marL="800100" lvl="1" indent="-342900" algn="l">
              <a:buFont typeface="Arial" panose="020B0604020202020204" pitchFamily="34" charset="0"/>
              <a:buChar char="•"/>
            </a:pPr>
            <a:r>
              <a:rPr lang="en-US" sz="1400" dirty="0">
                <a:solidFill>
                  <a:srgbClr val="0D0D0D"/>
                </a:solidFill>
                <a:latin typeface="Söhne"/>
              </a:rPr>
              <a:t>Arithmetic Mean: The Mean value of the quantity of the parameter captured on the given date at the given site</a:t>
            </a:r>
          </a:p>
          <a:p>
            <a:pPr marL="342900" indent="-342900" algn="l">
              <a:buFont typeface="Arial" panose="020B0604020202020204" pitchFamily="34" charset="0"/>
              <a:buChar char="•"/>
            </a:pPr>
            <a:r>
              <a:rPr lang="en-US" sz="1600" b="1" dirty="0">
                <a:solidFill>
                  <a:srgbClr val="0D0D0D"/>
                </a:solidFill>
                <a:latin typeface="Söhne"/>
              </a:rPr>
              <a:t>Column to identify the Air Quality:</a:t>
            </a:r>
          </a:p>
          <a:p>
            <a:pPr marL="800100" lvl="1" indent="-342900" algn="l">
              <a:buFont typeface="Arial" panose="020B0604020202020204" pitchFamily="34" charset="0"/>
              <a:buChar char="•"/>
            </a:pPr>
            <a:r>
              <a:rPr lang="en-US" sz="1400" dirty="0">
                <a:solidFill>
                  <a:srgbClr val="0D0D0D"/>
                </a:solidFill>
                <a:latin typeface="Söhne"/>
              </a:rPr>
              <a:t>AQI: Represents Air Quality Index value measured on the specified date at the specified site location.</a:t>
            </a:r>
          </a:p>
          <a:p>
            <a:pPr marL="342900" indent="-342900" algn="l">
              <a:buFont typeface="Arial" panose="020B0604020202020204" pitchFamily="34" charset="0"/>
              <a:buChar char="•"/>
            </a:pPr>
            <a:r>
              <a:rPr lang="en-US" sz="1600" b="1" dirty="0">
                <a:solidFill>
                  <a:srgbClr val="0D0D0D"/>
                </a:solidFill>
                <a:latin typeface="Söhne"/>
              </a:rPr>
              <a:t>Date fields:</a:t>
            </a:r>
          </a:p>
          <a:p>
            <a:pPr marL="800100" lvl="1" indent="-342900" algn="l">
              <a:buFont typeface="Arial" panose="020B0604020202020204" pitchFamily="34" charset="0"/>
              <a:buChar char="•"/>
            </a:pPr>
            <a:r>
              <a:rPr lang="en-US" sz="1400" dirty="0">
                <a:solidFill>
                  <a:srgbClr val="0D0D0D"/>
                </a:solidFill>
                <a:latin typeface="Söhne"/>
              </a:rPr>
              <a:t>Date Local: Date when the parameter was measured and recorded</a:t>
            </a:r>
          </a:p>
          <a:p>
            <a:pPr marL="342900" indent="-342900" algn="l">
              <a:buFont typeface="Arial" panose="020B0604020202020204" pitchFamily="34" charset="0"/>
              <a:buChar char="•"/>
            </a:pPr>
            <a:r>
              <a:rPr lang="en-US" sz="1600" b="1" dirty="0">
                <a:solidFill>
                  <a:srgbClr val="0D0D0D"/>
                </a:solidFill>
                <a:latin typeface="Söhne"/>
              </a:rPr>
              <a:t>Columns for Pollutants:</a:t>
            </a:r>
          </a:p>
          <a:p>
            <a:pPr marL="800100" lvl="1" indent="-342900" algn="l">
              <a:buFont typeface="Arial" panose="020B0604020202020204" pitchFamily="34" charset="0"/>
              <a:buChar char="•"/>
            </a:pPr>
            <a:r>
              <a:rPr lang="en-US" sz="1400" dirty="0">
                <a:solidFill>
                  <a:srgbClr val="0D0D0D"/>
                </a:solidFill>
                <a:latin typeface="Söhne"/>
              </a:rPr>
              <a:t>Ozone (O3): Concentration of ozone in the air</a:t>
            </a:r>
          </a:p>
          <a:p>
            <a:pPr marL="800100" lvl="1" indent="-342900" algn="l">
              <a:buFont typeface="Arial" panose="020B0604020202020204" pitchFamily="34" charset="0"/>
              <a:buChar char="•"/>
            </a:pPr>
            <a:r>
              <a:rPr lang="en-US" sz="1400" dirty="0">
                <a:solidFill>
                  <a:srgbClr val="0D0D0D"/>
                </a:solidFill>
                <a:latin typeface="Söhne"/>
              </a:rPr>
              <a:t>Carbon Monoxide (CO): The Concentration of carbon monoxide in the air.</a:t>
            </a:r>
          </a:p>
          <a:p>
            <a:pPr marL="800100" lvl="1" indent="-342900" algn="l">
              <a:buFont typeface="Arial" panose="020B0604020202020204" pitchFamily="34" charset="0"/>
              <a:buChar char="•"/>
            </a:pPr>
            <a:r>
              <a:rPr lang="en-US" sz="1400" dirty="0">
                <a:solidFill>
                  <a:srgbClr val="0D0D0D"/>
                </a:solidFill>
                <a:latin typeface="Söhne"/>
              </a:rPr>
              <a:t>Nitrogen Dioxide (NO2): Concentration of nitrogen dioxide in the air.</a:t>
            </a:r>
          </a:p>
          <a:p>
            <a:pPr marL="800100" lvl="1" indent="-342900" algn="l">
              <a:buFont typeface="Arial" panose="020B0604020202020204" pitchFamily="34" charset="0"/>
              <a:buChar char="•"/>
            </a:pPr>
            <a:r>
              <a:rPr lang="en-US" sz="1400" dirty="0">
                <a:solidFill>
                  <a:srgbClr val="0D0D0D"/>
                </a:solidFill>
                <a:latin typeface="Söhne"/>
              </a:rPr>
              <a:t>Sulfur Dioxide (SO2): Concentration of sulfur dioxide in the air.        </a:t>
            </a:r>
          </a:p>
          <a:p>
            <a:pPr marL="800100" lvl="1" indent="-342900" algn="l">
              <a:buFont typeface="Arial" panose="020B0604020202020204" pitchFamily="34" charset="0"/>
              <a:buChar char="•"/>
            </a:pPr>
            <a:endParaRPr lang="en-US" sz="1400" dirty="0">
              <a:solidFill>
                <a:srgbClr val="0D0D0D"/>
              </a:solidFill>
              <a:latin typeface="Söhne"/>
            </a:endParaRPr>
          </a:p>
          <a:p>
            <a:pPr marL="800100" lvl="1" indent="-342900" algn="l">
              <a:buFont typeface="Arial" panose="020B0604020202020204" pitchFamily="34" charset="0"/>
              <a:buChar char="•"/>
            </a:pPr>
            <a:endParaRPr lang="en-US" sz="1200" b="1" dirty="0">
              <a:solidFill>
                <a:srgbClr val="0D0D0D"/>
              </a:solidFill>
              <a:latin typeface="Söhne"/>
            </a:endParaRPr>
          </a:p>
          <a:p>
            <a:pPr marL="342900" indent="-342900" algn="l">
              <a:buFont typeface="Arial" panose="020B0604020202020204" pitchFamily="34" charset="0"/>
              <a:buChar char="•"/>
            </a:pPr>
            <a:endParaRPr lang="en-US" sz="1600" b="1" dirty="0">
              <a:solidFill>
                <a:srgbClr val="0D0D0D"/>
              </a:solidFill>
              <a:latin typeface="Söhne"/>
            </a:endParaRPr>
          </a:p>
          <a:p>
            <a:pPr marL="800100" lvl="1" indent="-342900" algn="l">
              <a:buFont typeface="Arial" panose="020B0604020202020204" pitchFamily="34" charset="0"/>
              <a:buChar cha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1943249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DEB40-ABBE-190C-FE8E-ACFD15D18E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62B168-2B0A-A1AE-4131-D60507660739}"/>
              </a:ext>
            </a:extLst>
          </p:cNvPr>
          <p:cNvSpPr>
            <a:spLocks noGrp="1"/>
          </p:cNvSpPr>
          <p:nvPr>
            <p:ph type="ctrTitle"/>
          </p:nvPr>
        </p:nvSpPr>
        <p:spPr>
          <a:xfrm>
            <a:off x="1524000" y="414779"/>
            <a:ext cx="9144000" cy="475198"/>
          </a:xfrm>
        </p:spPr>
        <p:txBody>
          <a:bodyPr>
            <a:normAutofit fontScale="90000"/>
          </a:bodyPr>
          <a:lstStyle/>
          <a:p>
            <a:r>
              <a:rPr lang="en-US" sz="3200" dirty="0"/>
              <a:t>Data Visualization – Story Telling</a:t>
            </a:r>
          </a:p>
        </p:txBody>
      </p:sp>
      <p:sp>
        <p:nvSpPr>
          <p:cNvPr id="3" name="Subtitle 2">
            <a:extLst>
              <a:ext uri="{FF2B5EF4-FFF2-40B4-BE49-F238E27FC236}">
                <a16:creationId xmlns:a16="http://schemas.microsoft.com/office/drawing/2014/main" id="{4EC92EF9-E789-C1A7-D7A5-2C0644B88848}"/>
              </a:ext>
            </a:extLst>
          </p:cNvPr>
          <p:cNvSpPr>
            <a:spLocks noGrp="1"/>
          </p:cNvSpPr>
          <p:nvPr>
            <p:ph type="subTitle" idx="1"/>
          </p:nvPr>
        </p:nvSpPr>
        <p:spPr>
          <a:xfrm>
            <a:off x="1524000" y="889977"/>
            <a:ext cx="9144000" cy="4367823"/>
          </a:xfrm>
        </p:spPr>
        <p:txBody>
          <a:bodyPr/>
          <a:lstStyle/>
          <a:p>
            <a:endParaRPr lang="en-US" dirty="0"/>
          </a:p>
        </p:txBody>
      </p:sp>
      <p:pic>
        <p:nvPicPr>
          <p:cNvPr id="11" name="Picture 10">
            <a:extLst>
              <a:ext uri="{FF2B5EF4-FFF2-40B4-BE49-F238E27FC236}">
                <a16:creationId xmlns:a16="http://schemas.microsoft.com/office/drawing/2014/main" id="{3C432FAA-B49D-D26B-4940-AF3C80BFDD93}"/>
              </a:ext>
            </a:extLst>
          </p:cNvPr>
          <p:cNvPicPr>
            <a:picLocks noChangeAspect="1"/>
          </p:cNvPicPr>
          <p:nvPr/>
        </p:nvPicPr>
        <p:blipFill>
          <a:blip r:embed="rId2"/>
          <a:stretch>
            <a:fillRect/>
          </a:stretch>
        </p:blipFill>
        <p:spPr>
          <a:xfrm>
            <a:off x="1524000" y="889977"/>
            <a:ext cx="9052874" cy="2278507"/>
          </a:xfrm>
          <a:prstGeom prst="rect">
            <a:avLst/>
          </a:prstGeom>
        </p:spPr>
      </p:pic>
      <p:pic>
        <p:nvPicPr>
          <p:cNvPr id="13" name="Picture 12">
            <a:extLst>
              <a:ext uri="{FF2B5EF4-FFF2-40B4-BE49-F238E27FC236}">
                <a16:creationId xmlns:a16="http://schemas.microsoft.com/office/drawing/2014/main" id="{E202AE1A-9437-3FC0-9181-D308F5F085F2}"/>
              </a:ext>
            </a:extLst>
          </p:cNvPr>
          <p:cNvPicPr>
            <a:picLocks noChangeAspect="1"/>
          </p:cNvPicPr>
          <p:nvPr/>
        </p:nvPicPr>
        <p:blipFill>
          <a:blip r:embed="rId3"/>
          <a:stretch>
            <a:fillRect/>
          </a:stretch>
        </p:blipFill>
        <p:spPr>
          <a:xfrm>
            <a:off x="1929368" y="2884699"/>
            <a:ext cx="7978204" cy="2278506"/>
          </a:xfrm>
          <a:prstGeom prst="rect">
            <a:avLst/>
          </a:prstGeom>
        </p:spPr>
      </p:pic>
    </p:spTree>
    <p:extLst>
      <p:ext uri="{BB962C8B-B14F-4D97-AF65-F5344CB8AC3E}">
        <p14:creationId xmlns:p14="http://schemas.microsoft.com/office/powerpoint/2010/main" val="1752357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FC3E-211B-B645-070A-B104397DB94A}"/>
              </a:ext>
            </a:extLst>
          </p:cNvPr>
          <p:cNvSpPr>
            <a:spLocks noGrp="1"/>
          </p:cNvSpPr>
          <p:nvPr>
            <p:ph type="title"/>
          </p:nvPr>
        </p:nvSpPr>
        <p:spPr>
          <a:xfrm>
            <a:off x="838200" y="365126"/>
            <a:ext cx="10515600" cy="613930"/>
          </a:xfrm>
        </p:spPr>
        <p:txBody>
          <a:bodyPr>
            <a:normAutofit fontScale="90000"/>
          </a:bodyPr>
          <a:lstStyle/>
          <a:p>
            <a:r>
              <a:rPr lang="en-US" sz="4400" dirty="0"/>
              <a:t>Data Visualization – Story Telling</a:t>
            </a:r>
            <a:endParaRPr lang="en-US" dirty="0"/>
          </a:p>
        </p:txBody>
      </p:sp>
      <p:pic>
        <p:nvPicPr>
          <p:cNvPr id="5" name="Content Placeholder 4">
            <a:extLst>
              <a:ext uri="{FF2B5EF4-FFF2-40B4-BE49-F238E27FC236}">
                <a16:creationId xmlns:a16="http://schemas.microsoft.com/office/drawing/2014/main" id="{CDD12490-EA8B-27CA-74FC-21106CF1497D}"/>
              </a:ext>
            </a:extLst>
          </p:cNvPr>
          <p:cNvPicPr>
            <a:picLocks noGrp="1" noChangeAspect="1"/>
          </p:cNvPicPr>
          <p:nvPr>
            <p:ph idx="1"/>
          </p:nvPr>
        </p:nvPicPr>
        <p:blipFill>
          <a:blip r:embed="rId2"/>
          <a:stretch>
            <a:fillRect/>
          </a:stretch>
        </p:blipFill>
        <p:spPr>
          <a:xfrm>
            <a:off x="405353" y="1058467"/>
            <a:ext cx="10708849" cy="4853709"/>
          </a:xfrm>
        </p:spPr>
      </p:pic>
    </p:spTree>
    <p:extLst>
      <p:ext uri="{BB962C8B-B14F-4D97-AF65-F5344CB8AC3E}">
        <p14:creationId xmlns:p14="http://schemas.microsoft.com/office/powerpoint/2010/main" val="3636844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AACCF-4E3D-DB56-914B-07B2CCEE5A2A}"/>
              </a:ext>
            </a:extLst>
          </p:cNvPr>
          <p:cNvSpPr>
            <a:spLocks noGrp="1"/>
          </p:cNvSpPr>
          <p:nvPr>
            <p:ph type="title"/>
          </p:nvPr>
        </p:nvSpPr>
        <p:spPr>
          <a:xfrm>
            <a:off x="838200" y="365126"/>
            <a:ext cx="10515600" cy="488890"/>
          </a:xfrm>
        </p:spPr>
        <p:txBody>
          <a:bodyPr>
            <a:normAutofit fontScale="90000"/>
          </a:bodyPr>
          <a:lstStyle/>
          <a:p>
            <a:r>
              <a:rPr lang="en-US" sz="4400" dirty="0"/>
              <a:t>Data Visualization – Story Telling</a:t>
            </a:r>
            <a:endParaRPr lang="en-US" dirty="0"/>
          </a:p>
        </p:txBody>
      </p:sp>
      <p:sp>
        <p:nvSpPr>
          <p:cNvPr id="7" name="Content Placeholder 6">
            <a:extLst>
              <a:ext uri="{FF2B5EF4-FFF2-40B4-BE49-F238E27FC236}">
                <a16:creationId xmlns:a16="http://schemas.microsoft.com/office/drawing/2014/main" id="{330B46A1-A007-39FA-7AEB-6563008AA1F6}"/>
              </a:ext>
            </a:extLst>
          </p:cNvPr>
          <p:cNvSpPr>
            <a:spLocks noGrp="1"/>
          </p:cNvSpPr>
          <p:nvPr>
            <p:ph idx="1"/>
          </p:nvPr>
        </p:nvSpPr>
        <p:spPr/>
        <p:txBody>
          <a:bodyPr/>
          <a:lstStyle/>
          <a:p>
            <a:endParaRPr lang="en-US" dirty="0"/>
          </a:p>
        </p:txBody>
      </p:sp>
      <p:sp>
        <p:nvSpPr>
          <p:cNvPr id="8" name="Rectangle 2">
            <a:extLst>
              <a:ext uri="{FF2B5EF4-FFF2-40B4-BE49-F238E27FC236}">
                <a16:creationId xmlns:a16="http://schemas.microsoft.com/office/drawing/2014/main" id="{086947C3-00B9-3E01-F7CC-359FA9F4805D}"/>
              </a:ext>
            </a:extLst>
          </p:cNvPr>
          <p:cNvSpPr>
            <a:spLocks noChangeArrowheads="1"/>
          </p:cNvSpPr>
          <p:nvPr/>
        </p:nvSpPr>
        <p:spPr bwMode="auto">
          <a:xfrm>
            <a:off x="1624614" y="2041864"/>
            <a:ext cx="1140558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073" name="Picture 1" descr="A graph of a number of levels&#10;&#10;Description automatically generated with medium confidence">
            <a:extLst>
              <a:ext uri="{FF2B5EF4-FFF2-40B4-BE49-F238E27FC236}">
                <a16:creationId xmlns:a16="http://schemas.microsoft.com/office/drawing/2014/main" id="{05F51020-1CA8-C508-6988-1AD8E9D98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15062"/>
            <a:ext cx="4132263" cy="33938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E58EAEC9-2801-A140-E12B-37E534548D70}"/>
              </a:ext>
            </a:extLst>
          </p:cNvPr>
          <p:cNvSpPr>
            <a:spLocks noChangeArrowheads="1"/>
          </p:cNvSpPr>
          <p:nvPr/>
        </p:nvSpPr>
        <p:spPr bwMode="auto">
          <a:xfrm>
            <a:off x="5572664" y="1898900"/>
            <a:ext cx="388188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egoe UI" panose="020B0502040204020203" pitchFamily="34" charset="0"/>
                <a:ea typeface="Aptos" panose="020B0004020202020204" pitchFamily="34" charset="0"/>
                <a:cs typeface="Segoe UI" panose="020B0502040204020203" pitchFamily="34" charset="0"/>
              </a:rPr>
              <a:t> Figure 5 represents multiple scatter plots of NO2 concentration versus AQI colored based on ozone values. Each subplot represents a state in the Southwest region. All 4 states represent a similar trend with ozone concentration uniform, though Oklahoma and Texas had higher Ozone.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2063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24E6A2-A919-07D3-2689-3BBA6F5019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AF05D8-7EDB-5FE5-FE4A-5D8F9AACBF26}"/>
              </a:ext>
            </a:extLst>
          </p:cNvPr>
          <p:cNvSpPr>
            <a:spLocks noGrp="1"/>
          </p:cNvSpPr>
          <p:nvPr>
            <p:ph type="ctrTitle"/>
          </p:nvPr>
        </p:nvSpPr>
        <p:spPr>
          <a:xfrm>
            <a:off x="1524000" y="1122363"/>
            <a:ext cx="9144000" cy="586364"/>
          </a:xfrm>
        </p:spPr>
        <p:txBody>
          <a:bodyPr>
            <a:normAutofit/>
          </a:bodyPr>
          <a:lstStyle/>
          <a:p>
            <a:r>
              <a:rPr lang="en-US" sz="3200" dirty="0"/>
              <a:t>Data Preparation</a:t>
            </a:r>
          </a:p>
        </p:txBody>
      </p:sp>
      <p:sp>
        <p:nvSpPr>
          <p:cNvPr id="3" name="Subtitle 2">
            <a:extLst>
              <a:ext uri="{FF2B5EF4-FFF2-40B4-BE49-F238E27FC236}">
                <a16:creationId xmlns:a16="http://schemas.microsoft.com/office/drawing/2014/main" id="{283AA5D1-189B-FD9D-40FF-2BEBE2823A9B}"/>
              </a:ext>
            </a:extLst>
          </p:cNvPr>
          <p:cNvSpPr>
            <a:spLocks noGrp="1"/>
          </p:cNvSpPr>
          <p:nvPr>
            <p:ph type="subTitle" idx="1"/>
          </p:nvPr>
        </p:nvSpPr>
        <p:spPr>
          <a:xfrm>
            <a:off x="1524000" y="1810327"/>
            <a:ext cx="9144000" cy="3447473"/>
          </a:xfrm>
        </p:spPr>
        <p:txBody>
          <a:bodyPr>
            <a:normAutofit fontScale="92500" lnSpcReduction="10000"/>
          </a:bodyPr>
          <a:lstStyle/>
          <a:p>
            <a:pPr marR="0" algn="l">
              <a:lnSpc>
                <a:spcPct val="100000"/>
              </a:lnSpc>
            </a:pPr>
            <a:r>
              <a:rPr lang="en-US" sz="1700" dirty="0">
                <a:solidFill>
                  <a:srgbClr val="0D0D0D"/>
                </a:solidFill>
                <a:latin typeface="Söhne"/>
              </a:rPr>
              <a:t>The data for this project was collected by combining multiple CSV files each containing information about the pollutant concentration, meteorological data, etc. Each row represents information about the pollutant concentration and the Air Quality Index for a location in the US on a given day and has additional details such as state, county, pollutant description, etc.</a:t>
            </a:r>
          </a:p>
          <a:p>
            <a:pPr marL="285750" marR="0" indent="-285750" algn="l">
              <a:lnSpc>
                <a:spcPct val="100000"/>
              </a:lnSpc>
              <a:spcBef>
                <a:spcPts val="800"/>
              </a:spcBef>
              <a:spcAft>
                <a:spcPts val="400"/>
              </a:spcAft>
              <a:buFont typeface="Arial" panose="020B0604020202020204" pitchFamily="34" charset="0"/>
              <a:buChar char="•"/>
            </a:pPr>
            <a:r>
              <a:rPr lang="en-US" sz="1700" b="1" dirty="0">
                <a:solidFill>
                  <a:srgbClr val="0D0D0D"/>
                </a:solidFill>
                <a:latin typeface="Söhne"/>
              </a:rPr>
              <a:t>Data format conversion </a:t>
            </a:r>
            <a:r>
              <a:rPr lang="en-US" sz="1700" dirty="0">
                <a:solidFill>
                  <a:srgbClr val="0D0D0D"/>
                </a:solidFill>
                <a:latin typeface="Söhne"/>
              </a:rPr>
              <a:t>:After creating data frames for each dataset, data conversion was performed by converting some character columns to 	Factors and Dates.</a:t>
            </a:r>
          </a:p>
          <a:p>
            <a:pPr marL="285750" marR="0" indent="-285750" algn="l">
              <a:lnSpc>
                <a:spcPct val="100000"/>
              </a:lnSpc>
              <a:spcBef>
                <a:spcPts val="800"/>
              </a:spcBef>
              <a:spcAft>
                <a:spcPts val="400"/>
              </a:spcAft>
              <a:buFont typeface="Arial" panose="020B0604020202020204" pitchFamily="34" charset="0"/>
              <a:buChar char="•"/>
            </a:pPr>
            <a:r>
              <a:rPr lang="en-US" sz="1700" b="1" dirty="0">
                <a:solidFill>
                  <a:srgbClr val="0D0D0D"/>
                </a:solidFill>
                <a:latin typeface="Söhne"/>
              </a:rPr>
              <a:t>Renaming the features and merging the datasets </a:t>
            </a:r>
            <a:r>
              <a:rPr lang="en-US" sz="1700" dirty="0">
                <a:solidFill>
                  <a:srgbClr val="0D0D0D"/>
                </a:solidFill>
                <a:latin typeface="Söhne"/>
              </a:rPr>
              <a:t>: The field names were renamed for easier computations by removing spaces in the column names and replacing them with underscores. To prepare the final data, the Dataset containing NO2 data was joined with all other datasets based on common columns such as State ID, County ID, Site ID, and the Date of Observation.</a:t>
            </a:r>
          </a:p>
          <a:p>
            <a:pPr marL="285750" marR="0" indent="-285750" algn="l">
              <a:lnSpc>
                <a:spcPct val="100000"/>
              </a:lnSpc>
              <a:spcBef>
                <a:spcPts val="800"/>
              </a:spcBef>
              <a:spcAft>
                <a:spcPts val="400"/>
              </a:spcAft>
              <a:buFont typeface="Arial" panose="020B0604020202020204" pitchFamily="34" charset="0"/>
              <a:buChar char="•"/>
            </a:pPr>
            <a:r>
              <a:rPr lang="en-US" sz="1700" b="1" dirty="0">
                <a:solidFill>
                  <a:srgbClr val="0D0D0D"/>
                </a:solidFill>
                <a:latin typeface="Söhne"/>
              </a:rPr>
              <a:t>Null handling and Duplicate checks </a:t>
            </a:r>
            <a:r>
              <a:rPr lang="en-US" sz="1700" dirty="0">
                <a:solidFill>
                  <a:srgbClr val="0D0D0D"/>
                </a:solidFill>
                <a:latin typeface="Söhne"/>
              </a:rPr>
              <a:t>:The nulls were then handled by replacing them with Median values for the column. The dataset was then checked for duplicates in the key columns and only the distinct values were retained.</a:t>
            </a:r>
          </a:p>
          <a:p>
            <a:endParaRPr lang="en-US" dirty="0"/>
          </a:p>
        </p:txBody>
      </p:sp>
    </p:spTree>
    <p:extLst>
      <p:ext uri="{BB962C8B-B14F-4D97-AF65-F5344CB8AC3E}">
        <p14:creationId xmlns:p14="http://schemas.microsoft.com/office/powerpoint/2010/main" val="3915971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E04BF-F703-4752-F28B-17712625B1D5}"/>
              </a:ext>
            </a:extLst>
          </p:cNvPr>
          <p:cNvSpPr>
            <a:spLocks noGrp="1"/>
          </p:cNvSpPr>
          <p:nvPr>
            <p:ph type="title"/>
          </p:nvPr>
        </p:nvSpPr>
        <p:spPr/>
        <p:txBody>
          <a:bodyPr/>
          <a:lstStyle/>
          <a:p>
            <a:pPr algn="ctr"/>
            <a:r>
              <a:rPr lang="en-US" dirty="0"/>
              <a:t>Feature Engineering</a:t>
            </a:r>
          </a:p>
        </p:txBody>
      </p:sp>
      <p:sp>
        <p:nvSpPr>
          <p:cNvPr id="3" name="Content Placeholder 2">
            <a:extLst>
              <a:ext uri="{FF2B5EF4-FFF2-40B4-BE49-F238E27FC236}">
                <a16:creationId xmlns:a16="http://schemas.microsoft.com/office/drawing/2014/main" id="{A817D3AD-9A4F-64F2-FA0F-98158392EA93}"/>
              </a:ext>
            </a:extLst>
          </p:cNvPr>
          <p:cNvSpPr>
            <a:spLocks noGrp="1"/>
          </p:cNvSpPr>
          <p:nvPr>
            <p:ph idx="1"/>
          </p:nvPr>
        </p:nvSpPr>
        <p:spPr>
          <a:xfrm>
            <a:off x="838200" y="1457864"/>
            <a:ext cx="10515600" cy="4719099"/>
          </a:xfrm>
        </p:spPr>
        <p:txBody>
          <a:bodyPr>
            <a:normAutofit fontScale="92500" lnSpcReduction="10000"/>
          </a:bodyPr>
          <a:lstStyle/>
          <a:p>
            <a:r>
              <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Feature Reduction based on the Correlation matrix</a:t>
            </a:r>
            <a:r>
              <a:rPr lang="en-US" sz="1800" b="1" kern="100" dirty="0">
                <a:solidFill>
                  <a:srgbClr val="0D0D0D"/>
                </a:solidFill>
                <a:effectLst/>
                <a:latin typeface="Segoe UI" panose="020B0502040204020203" pitchFamily="34" charset="0"/>
                <a:ea typeface="Aptos" panose="020B0004020202020204" pitchFamily="34" charset="0"/>
                <a:cs typeface="Times New Roman" panose="02020603050405020304" pitchFamily="18" charset="0"/>
              </a:rPr>
              <a:t>:</a:t>
            </a:r>
          </a:p>
          <a:p>
            <a:pPr marL="0" indent="0">
              <a:buNone/>
            </a:pPr>
            <a:r>
              <a:rPr lang="en-US" sz="1800" dirty="0">
                <a:solidFill>
                  <a:srgbClr val="0D0D0D"/>
                </a:solidFill>
                <a:effectLst/>
                <a:latin typeface="Segoe UI" panose="020B0502040204020203" pitchFamily="34" charset="0"/>
                <a:ea typeface="Aptos" panose="020B0004020202020204" pitchFamily="34" charset="0"/>
              </a:rPr>
              <a:t>	The correlation matrix was leveraged for analyzing and identifying pairs of features with high correlation coefficients (close to 1 or -1) and the features with high correlation were removed to reduce redundancy. Only the features that had a high correlation with the target variable were retained for model building.</a:t>
            </a:r>
          </a:p>
          <a:p>
            <a:pPr marL="0" indent="0">
              <a:buNone/>
            </a:pPr>
            <a:endParaRPr lang="en-US" sz="1800" dirty="0">
              <a:solidFill>
                <a:srgbClr val="0D0D0D"/>
              </a:solidFill>
              <a:latin typeface="Segoe UI" panose="020B0502040204020203" pitchFamily="34" charset="0"/>
              <a:ea typeface="Aptos" panose="020B0004020202020204" pitchFamily="34" charset="0"/>
            </a:endParaRPr>
          </a:p>
          <a:p>
            <a:pPr marL="0" indent="0">
              <a:buNone/>
            </a:pPr>
            <a:endParaRPr lang="en-US" sz="1800" dirty="0">
              <a:solidFill>
                <a:srgbClr val="0D0D0D"/>
              </a:solidFill>
              <a:effectLst/>
              <a:latin typeface="Segoe UI" panose="020B0502040204020203" pitchFamily="34" charset="0"/>
              <a:ea typeface="Aptos" panose="020B0004020202020204" pitchFamily="34" charset="0"/>
            </a:endParaRPr>
          </a:p>
          <a:p>
            <a:pPr marL="0" indent="0">
              <a:buNone/>
            </a:pPr>
            <a:endParaRPr lang="en-US" sz="1800" dirty="0">
              <a:solidFill>
                <a:srgbClr val="0D0D0D"/>
              </a:solidFill>
              <a:latin typeface="Segoe UI" panose="020B0502040204020203" pitchFamily="34" charset="0"/>
              <a:ea typeface="Aptos" panose="020B0004020202020204" pitchFamily="34" charset="0"/>
            </a:endParaRPr>
          </a:p>
          <a:p>
            <a:pPr marL="0" indent="0">
              <a:buNone/>
            </a:pPr>
            <a:endParaRPr lang="en-US" sz="1800" dirty="0">
              <a:solidFill>
                <a:srgbClr val="0D0D0D"/>
              </a:solidFill>
              <a:effectLst/>
              <a:latin typeface="Segoe UI" panose="020B0502040204020203" pitchFamily="34" charset="0"/>
              <a:ea typeface="Aptos" panose="020B0004020202020204" pitchFamily="34" charset="0"/>
            </a:endParaRPr>
          </a:p>
          <a:p>
            <a:pPr marL="0" indent="0">
              <a:buNone/>
            </a:pPr>
            <a:endParaRPr lang="en-US" sz="1800" dirty="0">
              <a:solidFill>
                <a:srgbClr val="0D0D0D"/>
              </a:solidFill>
              <a:effectLst/>
              <a:latin typeface="Segoe UI" panose="020B0502040204020203" pitchFamily="34" charset="0"/>
              <a:ea typeface="Aptos" panose="020B0004020202020204" pitchFamily="34" charset="0"/>
            </a:endParaRPr>
          </a:p>
          <a:p>
            <a:pPr marL="0" indent="0">
              <a:buNone/>
            </a:pPr>
            <a:endPar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r>
              <a:rPr lang="en-US" sz="1800" b="1" kern="100" dirty="0">
                <a:solidFill>
                  <a:srgbClr val="0F4761"/>
                </a:solidFill>
                <a:effectLst/>
                <a:latin typeface="Aptos" panose="020B0004020202020204" pitchFamily="34" charset="0"/>
                <a:ea typeface="Aptos" panose="020B0004020202020204" pitchFamily="34" charset="0"/>
                <a:cs typeface="Times New Roman" panose="02020603050405020304" pitchFamily="18" charset="0"/>
              </a:rPr>
              <a:t>Feature Reduction using the PCA method :</a:t>
            </a:r>
          </a:p>
          <a:p>
            <a:pPr marL="0" indent="0">
              <a:buNone/>
            </a:pPr>
            <a:r>
              <a:rPr lang="en-US" sz="1800" b="1" kern="100" dirty="0">
                <a:solidFill>
                  <a:srgbClr val="0F4761"/>
                </a:solidFill>
                <a:latin typeface="Aptos" panose="020B0004020202020204" pitchFamily="34" charset="0"/>
                <a:ea typeface="Times New Roman" panose="02020603050405020304" pitchFamily="18" charset="0"/>
                <a:cs typeface="Times New Roman" panose="02020603050405020304" pitchFamily="18" charset="0"/>
              </a:rPr>
              <a:t>	</a:t>
            </a:r>
            <a:r>
              <a:rPr lang="en-US" sz="1800" dirty="0">
                <a:solidFill>
                  <a:srgbClr val="0D0D0D"/>
                </a:solidFill>
                <a:effectLst/>
                <a:latin typeface="Segoe UI" panose="020B0502040204020203" pitchFamily="34" charset="0"/>
                <a:ea typeface="Aptos" panose="020B0004020202020204" pitchFamily="34" charset="0"/>
              </a:rPr>
              <a:t>The PCA- the dimensionality reduction technique was implemented to preserve most of the variability in the data and reduce the number of features in the dataset. Figure 7 is the snippet of code.</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endParaRPr lang="en-US" dirty="0"/>
          </a:p>
        </p:txBody>
      </p:sp>
      <p:pic>
        <p:nvPicPr>
          <p:cNvPr id="4" name="Picture 3" descr="A red and white squares with numbers&#10;&#10;Description automatically generated with medium confidence">
            <a:extLst>
              <a:ext uri="{FF2B5EF4-FFF2-40B4-BE49-F238E27FC236}">
                <a16:creationId xmlns:a16="http://schemas.microsoft.com/office/drawing/2014/main" id="{1C574675-2F7F-E939-4A12-7D9FEC38BBC4}"/>
              </a:ext>
            </a:extLst>
          </p:cNvPr>
          <p:cNvPicPr>
            <a:picLocks noChangeAspect="1"/>
          </p:cNvPicPr>
          <p:nvPr/>
        </p:nvPicPr>
        <p:blipFill>
          <a:blip r:embed="rId2"/>
          <a:stretch>
            <a:fillRect/>
          </a:stretch>
        </p:blipFill>
        <p:spPr>
          <a:xfrm>
            <a:off x="3055216" y="2881745"/>
            <a:ext cx="4603750" cy="2189019"/>
          </a:xfrm>
          <a:prstGeom prst="rect">
            <a:avLst/>
          </a:prstGeom>
        </p:spPr>
      </p:pic>
    </p:spTree>
    <p:extLst>
      <p:ext uri="{BB962C8B-B14F-4D97-AF65-F5344CB8AC3E}">
        <p14:creationId xmlns:p14="http://schemas.microsoft.com/office/powerpoint/2010/main" val="2266627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239E3-3BC1-A9F3-E417-34494D9A88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1D1969-09BC-2B55-D012-1BD2281643A7}"/>
              </a:ext>
            </a:extLst>
          </p:cNvPr>
          <p:cNvSpPr>
            <a:spLocks noGrp="1"/>
          </p:cNvSpPr>
          <p:nvPr>
            <p:ph type="ctrTitle"/>
          </p:nvPr>
        </p:nvSpPr>
        <p:spPr>
          <a:xfrm>
            <a:off x="1524000" y="1122363"/>
            <a:ext cx="9144000" cy="586364"/>
          </a:xfrm>
        </p:spPr>
        <p:txBody>
          <a:bodyPr>
            <a:normAutofit/>
          </a:bodyPr>
          <a:lstStyle/>
          <a:p>
            <a:r>
              <a:rPr lang="en-US" sz="3200" dirty="0"/>
              <a:t>Model Development</a:t>
            </a:r>
          </a:p>
        </p:txBody>
      </p:sp>
      <p:sp>
        <p:nvSpPr>
          <p:cNvPr id="3" name="Subtitle 2">
            <a:extLst>
              <a:ext uri="{FF2B5EF4-FFF2-40B4-BE49-F238E27FC236}">
                <a16:creationId xmlns:a16="http://schemas.microsoft.com/office/drawing/2014/main" id="{3A1C6479-C6DF-1256-94C8-E075646FBB48}"/>
              </a:ext>
            </a:extLst>
          </p:cNvPr>
          <p:cNvSpPr>
            <a:spLocks noGrp="1"/>
          </p:cNvSpPr>
          <p:nvPr>
            <p:ph type="subTitle" idx="1"/>
          </p:nvPr>
        </p:nvSpPr>
        <p:spPr>
          <a:xfrm>
            <a:off x="1524000" y="1810327"/>
            <a:ext cx="9144000" cy="4443824"/>
          </a:xfrm>
        </p:spPr>
        <p:txBody>
          <a:bodyPr>
            <a:normAutofit fontScale="92500" lnSpcReduction="20000"/>
          </a:bodyPr>
          <a:lstStyle/>
          <a:p>
            <a:pPr algn="l"/>
            <a:r>
              <a:rPr lang="en-US" sz="1800" dirty="0">
                <a:solidFill>
                  <a:srgbClr val="0D0D0D"/>
                </a:solidFill>
                <a:effectLst/>
                <a:latin typeface="Segoe UI" panose="020B0502040204020203" pitchFamily="34" charset="0"/>
                <a:ea typeface="Aptos" panose="020B0004020202020204" pitchFamily="34" charset="0"/>
              </a:rPr>
              <a:t>The final dataset derived by combining multiple datasets was split into Training and Test sets in approximately 75:25 ratio. Also, feature extraction or selection was deployed to reduce the number of features in the dataset</a:t>
            </a:r>
            <a:endParaRPr lang="en-US" dirty="0"/>
          </a:p>
          <a:p>
            <a:pPr algn="l"/>
            <a:r>
              <a:rPr lang="en-US" dirty="0"/>
              <a:t>In R:</a:t>
            </a:r>
          </a:p>
          <a:p>
            <a:pPr algn="l"/>
            <a:r>
              <a:rPr lang="en-US" sz="1800" dirty="0">
                <a:solidFill>
                  <a:srgbClr val="0D0D0D"/>
                </a:solidFill>
                <a:latin typeface="Segoe UI" panose="020B0502040204020203" pitchFamily="34" charset="0"/>
              </a:rPr>
              <a:t>	Predicting the Air quality index, which is a continuous Numeric variable, the Regression algorithm is used for building the models.</a:t>
            </a:r>
          </a:p>
          <a:p>
            <a:pPr algn="l"/>
            <a:endParaRPr lang="en-US" sz="1800" dirty="0">
              <a:solidFill>
                <a:srgbClr val="0D0D0D"/>
              </a:solidFill>
              <a:latin typeface="Segoe UI" panose="020B0502040204020203" pitchFamily="34" charset="0"/>
            </a:endParaRPr>
          </a:p>
          <a:p>
            <a:pPr algn="l"/>
            <a:r>
              <a:rPr lang="en-US" sz="1800" dirty="0">
                <a:solidFill>
                  <a:srgbClr val="0D0D0D"/>
                </a:solidFill>
                <a:latin typeface="Segoe UI" panose="020B0502040204020203" pitchFamily="34" charset="0"/>
                <a:ea typeface="Aptos" panose="020B0004020202020204" pitchFamily="34" charset="0"/>
              </a:rPr>
              <a:t>In Python:</a:t>
            </a:r>
          </a:p>
          <a:p>
            <a:pPr algn="l"/>
            <a:r>
              <a:rPr lang="en-US" sz="1800" dirty="0">
                <a:solidFill>
                  <a:srgbClr val="0D0D0D"/>
                </a:solidFill>
                <a:latin typeface="Segoe UI" panose="020B0502040204020203" pitchFamily="34" charset="0"/>
              </a:rPr>
              <a:t>The below regression algorithms were explored as a part of model development:</a:t>
            </a:r>
          </a:p>
          <a:p>
            <a:pPr marL="285750" indent="-285750" algn="l">
              <a:buFont typeface="Arial" panose="020B0604020202020204" pitchFamily="34" charset="0"/>
              <a:buChar char="•"/>
            </a:pPr>
            <a:r>
              <a:rPr lang="en-US" sz="1800" dirty="0">
                <a:solidFill>
                  <a:srgbClr val="0D0D0D"/>
                </a:solidFill>
                <a:latin typeface="Segoe UI" panose="020B0502040204020203" pitchFamily="34" charset="0"/>
              </a:rPr>
              <a:t>Linear Regression</a:t>
            </a:r>
          </a:p>
          <a:p>
            <a:pPr marL="285750" indent="-285750" algn="l">
              <a:buFont typeface="Arial" panose="020B0604020202020204" pitchFamily="34" charset="0"/>
              <a:buChar char="•"/>
            </a:pPr>
            <a:r>
              <a:rPr lang="en-US" sz="1800" dirty="0">
                <a:solidFill>
                  <a:srgbClr val="0D0D0D"/>
                </a:solidFill>
                <a:latin typeface="Segoe UI" panose="020B0502040204020203" pitchFamily="34" charset="0"/>
              </a:rPr>
              <a:t>Decision Tree Regression</a:t>
            </a:r>
          </a:p>
          <a:p>
            <a:pPr marL="285750" indent="-285750" algn="l">
              <a:buFont typeface="Arial" panose="020B0604020202020204" pitchFamily="34" charset="0"/>
              <a:buChar char="•"/>
            </a:pPr>
            <a:r>
              <a:rPr lang="en-US" sz="1800" dirty="0">
                <a:solidFill>
                  <a:srgbClr val="0D0D0D"/>
                </a:solidFill>
                <a:latin typeface="Segoe UI" panose="020B0502040204020203" pitchFamily="34" charset="0"/>
              </a:rPr>
              <a:t>Random Forest Regression</a:t>
            </a:r>
          </a:p>
          <a:p>
            <a:pPr marL="285750" indent="-285750" algn="l">
              <a:buFont typeface="Arial" panose="020B0604020202020204" pitchFamily="34" charset="0"/>
              <a:buChar char="•"/>
            </a:pPr>
            <a:r>
              <a:rPr lang="en-US" sz="1800" dirty="0">
                <a:solidFill>
                  <a:srgbClr val="0D0D0D"/>
                </a:solidFill>
                <a:latin typeface="Segoe UI" panose="020B0502040204020203" pitchFamily="34" charset="0"/>
              </a:rPr>
              <a:t>K Neighbors Regression</a:t>
            </a:r>
          </a:p>
          <a:p>
            <a:pPr marL="285750" indent="-285750" algn="l">
              <a:buFont typeface="Arial" panose="020B0604020202020204" pitchFamily="34" charset="0"/>
              <a:buChar char="•"/>
            </a:pPr>
            <a:r>
              <a:rPr lang="en-US" sz="1800" dirty="0">
                <a:solidFill>
                  <a:srgbClr val="0D0D0D"/>
                </a:solidFill>
                <a:latin typeface="Segoe UI" panose="020B0502040204020203" pitchFamily="34" charset="0"/>
              </a:rPr>
              <a:t>Gradient Boosting Regressor</a:t>
            </a:r>
          </a:p>
          <a:p>
            <a:pPr algn="l"/>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algn="l"/>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algn="l"/>
            <a:endParaRPr lang="en-US" sz="1800" dirty="0">
              <a:solidFill>
                <a:srgbClr val="0D0D0D"/>
              </a:solidFill>
              <a:effectLst/>
              <a:latin typeface="Segoe UI" panose="020B0502040204020203" pitchFamily="34" charset="0"/>
              <a:ea typeface="Aptos" panose="020B0004020202020204" pitchFamily="34" charset="0"/>
            </a:endParaRPr>
          </a:p>
          <a:p>
            <a:pPr algn="l"/>
            <a:endParaRPr lang="en-US" dirty="0"/>
          </a:p>
        </p:txBody>
      </p:sp>
    </p:spTree>
    <p:extLst>
      <p:ext uri="{BB962C8B-B14F-4D97-AF65-F5344CB8AC3E}">
        <p14:creationId xmlns:p14="http://schemas.microsoft.com/office/powerpoint/2010/main" val="8734096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1919</TotalTime>
  <Words>1422</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Aptos</vt:lpstr>
      <vt:lpstr>Aptos Display</vt:lpstr>
      <vt:lpstr>Arial</vt:lpstr>
      <vt:lpstr>Century Gothic</vt:lpstr>
      <vt:lpstr>Segoe UI</vt:lpstr>
      <vt:lpstr>Söhne</vt:lpstr>
      <vt:lpstr>Symbol</vt:lpstr>
      <vt:lpstr>Times New Roman</vt:lpstr>
      <vt:lpstr>Wingdings 3</vt:lpstr>
      <vt:lpstr>Wisp</vt:lpstr>
      <vt:lpstr>Problem Statement</vt:lpstr>
      <vt:lpstr>Why it’s important to solve</vt:lpstr>
      <vt:lpstr>Source of Data</vt:lpstr>
      <vt:lpstr>Data Visualization – Story Telling</vt:lpstr>
      <vt:lpstr>Data Visualization – Story Telling</vt:lpstr>
      <vt:lpstr>Data Visualization – Story Telling</vt:lpstr>
      <vt:lpstr>Data Preparation</vt:lpstr>
      <vt:lpstr>Feature Engineering</vt:lpstr>
      <vt:lpstr>Model Development</vt:lpstr>
      <vt:lpstr>Model Performance</vt:lpstr>
      <vt:lpstr>PowerPoint Presentation</vt:lpstr>
      <vt:lpstr>Model Deployment</vt:lpstr>
      <vt:lpstr>Ethical Implications </vt:lpstr>
      <vt:lpstr>Conclusion And Recommendations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and Why its important to solve</dc:title>
  <dc:creator>Hemalatha Subbiah</dc:creator>
  <cp:lastModifiedBy>Hemalatha Subbiah</cp:lastModifiedBy>
  <cp:revision>5</cp:revision>
  <dcterms:created xsi:type="dcterms:W3CDTF">2024-02-24T19:35:09Z</dcterms:created>
  <dcterms:modified xsi:type="dcterms:W3CDTF">2024-02-26T03:34:29Z</dcterms:modified>
</cp:coreProperties>
</file>