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12192000"/>
  <p:notesSz cx="12192000" cy="6858000"/>
  <p:embeddedFontLs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GoogleSlidesCustomDataVersion2">
      <go:slidesCustomData xmlns:go="http://customooxmlschemas.google.com/" r:id="rId21" roundtripDataSignature="AMtx7miho0bW+TcK8XRea/btfX3xVypF/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5283200" cy="344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6905625" y="0"/>
            <a:ext cx="5283200" cy="344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" name="Google Shape;55;p1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:notes"/>
          <p:cNvSpPr txBox="1"/>
          <p:nvPr>
            <p:ph idx="12" type="sldNum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0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0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1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1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2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4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5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6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6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7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7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8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8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9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9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3"/>
          <p:cNvSpPr txBox="1"/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3"/>
          <p:cNvSpPr txBox="1"/>
          <p:nvPr>
            <p:ph idx="1" type="subTitle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3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3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3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4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4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4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4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5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5"/>
          <p:cNvSpPr txBox="1"/>
          <p:nvPr>
            <p:ph idx="1" type="body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5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5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5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6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6"/>
          <p:cNvSpPr txBox="1"/>
          <p:nvPr>
            <p:ph idx="1" type="body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6"/>
          <p:cNvSpPr txBox="1"/>
          <p:nvPr>
            <p:ph idx="2" type="body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6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6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6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7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7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/>
          <p:nvPr/>
        </p:nvSpPr>
        <p:spPr>
          <a:xfrm>
            <a:off x="9377426" y="4825"/>
            <a:ext cx="1218565" cy="6853555"/>
          </a:xfrm>
          <a:custGeom>
            <a:rect b="b" l="l" r="r" t="t"/>
            <a:pathLst>
              <a:path extrusionOk="0" h="6853555" w="121856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cap="flat" cmpd="sng" w="9525">
            <a:solidFill>
              <a:srgbClr val="5FCA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2"/>
          <p:cNvSpPr/>
          <p:nvPr/>
        </p:nvSpPr>
        <p:spPr>
          <a:xfrm>
            <a:off x="7448612" y="3694896"/>
            <a:ext cx="4743450" cy="3163570"/>
          </a:xfrm>
          <a:custGeom>
            <a:rect b="b" l="l" r="r" t="t"/>
            <a:pathLst>
              <a:path extrusionOk="0" h="3163570" w="474345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cap="flat" cmpd="sng" w="9525">
            <a:solidFill>
              <a:srgbClr val="5FCA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12"/>
          <p:cNvSpPr/>
          <p:nvPr/>
        </p:nvSpPr>
        <p:spPr>
          <a:xfrm>
            <a:off x="9182100" y="0"/>
            <a:ext cx="3009900" cy="6858000"/>
          </a:xfrm>
          <a:custGeom>
            <a:rect b="b" l="l" r="r" t="t"/>
            <a:pathLst>
              <a:path extrusionOk="0" h="6858000" w="30099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5686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2"/>
          <p:cNvSpPr/>
          <p:nvPr/>
        </p:nvSpPr>
        <p:spPr>
          <a:xfrm>
            <a:off x="9602878" y="0"/>
            <a:ext cx="2589530" cy="6858000"/>
          </a:xfrm>
          <a:custGeom>
            <a:rect b="b" l="l" r="r" t="t"/>
            <a:pathLst>
              <a:path extrusionOk="0" h="6858000" w="2589529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607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2"/>
          <p:cNvSpPr/>
          <p:nvPr/>
        </p:nvSpPr>
        <p:spPr>
          <a:xfrm>
            <a:off x="8934450" y="3048000"/>
            <a:ext cx="3257550" cy="3810000"/>
          </a:xfrm>
          <a:custGeom>
            <a:rect b="b" l="l" r="r" t="t"/>
            <a:pathLst>
              <a:path extrusionOk="0" h="3810000" w="325755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12"/>
          <p:cNvSpPr/>
          <p:nvPr/>
        </p:nvSpPr>
        <p:spPr>
          <a:xfrm>
            <a:off x="9337930" y="0"/>
            <a:ext cx="2854325" cy="6858000"/>
          </a:xfrm>
          <a:custGeom>
            <a:rect b="b" l="l" r="r" t="t"/>
            <a:pathLst>
              <a:path extrusionOk="0" h="6858000" w="2854325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4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12"/>
          <p:cNvSpPr/>
          <p:nvPr/>
        </p:nvSpPr>
        <p:spPr>
          <a:xfrm>
            <a:off x="10896600" y="0"/>
            <a:ext cx="1295400" cy="6858000"/>
          </a:xfrm>
          <a:custGeom>
            <a:rect b="b" l="l" r="r" t="t"/>
            <a:pathLst>
              <a:path extrusionOk="0" h="6858000" w="12954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6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2"/>
          <p:cNvSpPr/>
          <p:nvPr/>
        </p:nvSpPr>
        <p:spPr>
          <a:xfrm>
            <a:off x="10936247" y="0"/>
            <a:ext cx="1256030" cy="6858000"/>
          </a:xfrm>
          <a:custGeom>
            <a:rect b="b" l="l" r="r" t="t"/>
            <a:pathLst>
              <a:path extrusionOk="0" h="6858000" w="1256029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607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2"/>
          <p:cNvSpPr/>
          <p:nvPr/>
        </p:nvSpPr>
        <p:spPr>
          <a:xfrm>
            <a:off x="10372725" y="3590925"/>
            <a:ext cx="1819275" cy="3267075"/>
          </a:xfrm>
          <a:custGeom>
            <a:rect b="b" l="l" r="r" t="t"/>
            <a:pathLst>
              <a:path extrusionOk="0" h="3267075" w="18192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12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12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1" name="Google Shape;21;p12"/>
          <p:cNvSpPr txBox="1"/>
          <p:nvPr>
            <p:ph idx="1" type="body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12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12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12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jpg"/><Relationship Id="rId4" Type="http://schemas.openxmlformats.org/officeDocument/2006/relationships/image" Target="../media/image10.jpg"/><Relationship Id="rId5" Type="http://schemas.openxmlformats.org/officeDocument/2006/relationships/image" Target="../media/image13.jpg"/><Relationship Id="rId6" Type="http://schemas.openxmlformats.org/officeDocument/2006/relationships/image" Target="../media/image12.jpg"/><Relationship Id="rId7" Type="http://schemas.openxmlformats.org/officeDocument/2006/relationships/image" Target="../media/image1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2.png"/><Relationship Id="rId5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6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1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59" name="Google Shape;59;p1"/>
            <p:cNvSpPr/>
            <p:nvPr/>
          </p:nvSpPr>
          <p:spPr>
            <a:xfrm>
              <a:off x="742950" y="1381125"/>
              <a:ext cx="1228725" cy="1057275"/>
            </a:xfrm>
            <a:custGeom>
              <a:rect b="b" l="l" r="r" t="t"/>
              <a:pathLst>
                <a:path extrusionOk="0" h="1057275" w="122872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1838325" y="1104900"/>
              <a:ext cx="647700" cy="561975"/>
            </a:xfrm>
            <a:custGeom>
              <a:rect b="b" l="l" r="r" t="t"/>
              <a:pathLst>
                <a:path extrusionOk="0" h="561975" w="64770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1" name="Google Shape;61;p1"/>
          <p:cNvSpPr/>
          <p:nvPr/>
        </p:nvSpPr>
        <p:spPr>
          <a:xfrm>
            <a:off x="3752850" y="1190625"/>
            <a:ext cx="1666875" cy="1438275"/>
          </a:xfrm>
          <a:custGeom>
            <a:rect b="b" l="l" r="r" t="t"/>
            <a:pathLst>
              <a:path extrusionOk="0" h="1438275" w="16668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"/>
          <p:cNvSpPr/>
          <p:nvPr/>
        </p:nvSpPr>
        <p:spPr>
          <a:xfrm>
            <a:off x="3800475" y="5229225"/>
            <a:ext cx="723900" cy="619125"/>
          </a:xfrm>
          <a:custGeom>
            <a:rect b="b" l="l" r="r" t="t"/>
            <a:pathLst>
              <a:path extrusionOk="0" h="619125" w="72390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1"/>
          <p:cNvSpPr txBox="1"/>
          <p:nvPr>
            <p:ph type="ctrTitle"/>
          </p:nvPr>
        </p:nvSpPr>
        <p:spPr>
          <a:xfrm>
            <a:off x="1523999" y="19665"/>
            <a:ext cx="7629600" cy="10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3213735" rtl="0" algn="l"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3200"/>
              <a:buFont typeface="Times New Roman"/>
              <a:buNone/>
            </a:pPr>
            <a:r>
              <a:rPr b="1" i="0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Digital Portfolio </a:t>
            </a:r>
            <a:br>
              <a:rPr b="1" i="0" lang="en-US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  <a:endParaRPr/>
          </a:p>
        </p:txBody>
      </p:sp>
      <p:pic>
        <p:nvPicPr>
          <p:cNvPr id="64" name="Google Shape;6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6" name="Google Shape;66;p1"/>
          <p:cNvSpPr txBox="1"/>
          <p:nvPr/>
        </p:nvSpPr>
        <p:spPr>
          <a:xfrm>
            <a:off x="1523999" y="2734375"/>
            <a:ext cx="10677300" cy="20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NAME: HEMALATHA.K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NO AND NMID: 2426JO685&amp;5769A913E9333E993DA4BF3956A9967A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DEPARTMENT: II B.SC(IT)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COLLEGE: MICHAEL JOB COLLEGE OF ARTS &amp; SCIENCE FOR WOMEN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0"/>
          <p:cNvSpPr txBox="1"/>
          <p:nvPr/>
        </p:nvSpPr>
        <p:spPr>
          <a:xfrm>
            <a:off x="752475" y="6486037"/>
            <a:ext cx="1773600" cy="1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Clr>
                <a:srgbClr val="2D83C3"/>
              </a:buClr>
              <a:buSzPts val="1100"/>
              <a:buFont typeface="Trebuchet MS"/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1" name="Google Shape;191;p10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10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10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10"/>
          <p:cNvSpPr/>
          <p:nvPr/>
        </p:nvSpPr>
        <p:spPr>
          <a:xfrm>
            <a:off x="66675" y="3381373"/>
            <a:ext cx="2466975" cy="3419475"/>
          </a:xfrm>
          <a:prstGeom prst="rect">
            <a:avLst/>
          </a:prstGeom>
          <a:noFill/>
          <a:ln>
            <a:noFill/>
          </a:ln>
        </p:spPr>
      </p:sp>
      <p:sp>
        <p:nvSpPr>
          <p:cNvPr id="195" name="Google Shape;195;p10"/>
          <p:cNvSpPr txBox="1"/>
          <p:nvPr>
            <p:ph type="title"/>
          </p:nvPr>
        </p:nvSpPr>
        <p:spPr>
          <a:xfrm>
            <a:off x="739775" y="654938"/>
            <a:ext cx="8480400" cy="6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50"/>
              <a:buFont typeface="Trebuchet MS"/>
              <a:buNone/>
            </a:pPr>
            <a:r>
              <a:rPr lang="en-US" sz="4250"/>
              <a:t>RESULTS AND SCREENSHOTS</a:t>
            </a:r>
            <a:endParaRPr sz="4250"/>
          </a:p>
        </p:txBody>
      </p:sp>
      <p:sp>
        <p:nvSpPr>
          <p:cNvPr id="196" name="Google Shape;196;p10"/>
          <p:cNvSpPr txBox="1"/>
          <p:nvPr/>
        </p:nvSpPr>
        <p:spPr>
          <a:xfrm>
            <a:off x="11277218" y="6473337"/>
            <a:ext cx="2286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7" name="Google Shape;197;p10"/>
          <p:cNvSpPr txBox="1"/>
          <p:nvPr/>
        </p:nvSpPr>
        <p:spPr>
          <a:xfrm>
            <a:off x="2743200" y="1526225"/>
            <a:ext cx="3604500" cy="9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8" name="Google Shape;198;p10"/>
          <p:cNvSpPr txBox="1"/>
          <p:nvPr/>
        </p:nvSpPr>
        <p:spPr>
          <a:xfrm>
            <a:off x="1633" y="488524"/>
            <a:ext cx="21783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9" name="Google Shape;199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39043" y="1526215"/>
            <a:ext cx="4972275" cy="241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64067" y="3815175"/>
            <a:ext cx="3083520" cy="2670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55250" y="1428565"/>
            <a:ext cx="2701163" cy="22837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1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10400" y="4574225"/>
            <a:ext cx="2178301" cy="150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1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6675" y="2778375"/>
            <a:ext cx="2466975" cy="4022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1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11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11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1" name="Google Shape;211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11"/>
          <p:cNvSpPr txBox="1"/>
          <p:nvPr>
            <p:ph type="title"/>
          </p:nvPr>
        </p:nvSpPr>
        <p:spPr>
          <a:xfrm>
            <a:off x="755332" y="385444"/>
            <a:ext cx="4578600" cy="7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rebuchet MS"/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213" name="Google Shape;213;p11"/>
          <p:cNvSpPr txBox="1"/>
          <p:nvPr/>
        </p:nvSpPr>
        <p:spPr>
          <a:xfrm>
            <a:off x="11277218" y="6473337"/>
            <a:ext cx="2286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4" name="Google Shape;214;p11"/>
          <p:cNvSpPr txBox="1"/>
          <p:nvPr/>
        </p:nvSpPr>
        <p:spPr>
          <a:xfrm>
            <a:off x="9140" y="2734365"/>
            <a:ext cx="121920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11"/>
          <p:cNvSpPr txBox="1"/>
          <p:nvPr/>
        </p:nvSpPr>
        <p:spPr>
          <a:xfrm>
            <a:off x="9140" y="2734365"/>
            <a:ext cx="121920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11"/>
          <p:cNvSpPr txBox="1"/>
          <p:nvPr/>
        </p:nvSpPr>
        <p:spPr>
          <a:xfrm>
            <a:off x="9140" y="2734365"/>
            <a:ext cx="121920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11"/>
          <p:cNvSpPr txBox="1"/>
          <p:nvPr/>
        </p:nvSpPr>
        <p:spPr>
          <a:xfrm>
            <a:off x="9140" y="2734365"/>
            <a:ext cx="12192000" cy="16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This project gave practical experience in creating simple websites using 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HTML and CSS.It shows how to use the core building blocks of web development 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and builds a strong base for learning more advanced web design and development skills 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 the future.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"/>
          <p:cNvSpPr/>
          <p:nvPr/>
        </p:nvSpPr>
        <p:spPr>
          <a:xfrm>
            <a:off x="0" y="0"/>
            <a:ext cx="12192000" cy="6858000"/>
          </a:xfrm>
          <a:custGeom>
            <a:rect b="b" l="l" r="r" t="t"/>
            <a:pathLst>
              <a:path extrusionOk="0" h="6858000" w="12192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72" name="Google Shape;72;p2"/>
          <p:cNvGrpSpPr/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73" name="Google Shape;73;p2"/>
            <p:cNvSpPr/>
            <p:nvPr/>
          </p:nvSpPr>
          <p:spPr>
            <a:xfrm>
              <a:off x="9377426" y="4825"/>
              <a:ext cx="1218565" cy="6853555"/>
            </a:xfrm>
            <a:custGeom>
              <a:rect b="b" l="l" r="r" t="t"/>
              <a:pathLst>
                <a:path extrusionOk="0" h="6853555" w="121856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7448612" y="3694896"/>
              <a:ext cx="4743450" cy="3163570"/>
            </a:xfrm>
            <a:custGeom>
              <a:rect b="b" l="l" r="r" t="t"/>
              <a:pathLst>
                <a:path extrusionOk="0" h="3163570" w="474345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9182100" y="0"/>
              <a:ext cx="3009900" cy="6858000"/>
            </a:xfrm>
            <a:custGeom>
              <a:rect b="b" l="l" r="r" t="t"/>
              <a:pathLst>
                <a:path extrusionOk="0" h="6858000" w="30099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9602878" y="0"/>
              <a:ext cx="2589529" cy="6858000"/>
            </a:xfrm>
            <a:custGeom>
              <a:rect b="b" l="l" r="r" t="t"/>
              <a:pathLst>
                <a:path extrusionOk="0" h="6858000" w="2589529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8934450" y="3048000"/>
              <a:ext cx="3257550" cy="3810000"/>
            </a:xfrm>
            <a:custGeom>
              <a:rect b="b" l="l" r="r" t="t"/>
              <a:pathLst>
                <a:path extrusionOk="0" h="3810000" w="325755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098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9337930" y="0"/>
              <a:ext cx="2854325" cy="6858000"/>
            </a:xfrm>
            <a:custGeom>
              <a:rect b="b" l="l" r="r" t="t"/>
              <a:pathLst>
                <a:path extrusionOk="0" h="6858000" w="2854325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411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0896600" y="0"/>
              <a:ext cx="1295400" cy="6858000"/>
            </a:xfrm>
            <a:custGeom>
              <a:rect b="b" l="l" r="r" t="t"/>
              <a:pathLst>
                <a:path extrusionOk="0" h="6858000" w="12954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411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0936247" y="0"/>
              <a:ext cx="1256029" cy="6858000"/>
            </a:xfrm>
            <a:custGeom>
              <a:rect b="b" l="l" r="r" t="t"/>
              <a:pathLst>
                <a:path extrusionOk="0" h="6858000" w="1256029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0372725" y="3590925"/>
              <a:ext cx="1819275" cy="3267075"/>
            </a:xfrm>
            <a:custGeom>
              <a:rect b="b" l="l" r="r" t="t"/>
              <a:pathLst>
                <a:path extrusionOk="0" h="3267075" w="18192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098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2" name="Google Shape;82;p2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2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2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2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2"/>
          <p:cNvSpPr txBox="1"/>
          <p:nvPr>
            <p:ph type="title"/>
          </p:nvPr>
        </p:nvSpPr>
        <p:spPr>
          <a:xfrm>
            <a:off x="739775" y="829627"/>
            <a:ext cx="39096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50"/>
              <a:buFont typeface="Trebuchet MS"/>
              <a:buNone/>
            </a:pPr>
            <a:r>
              <a:rPr lang="en-US" sz="4250"/>
              <a:t>PROJECT TITLE</a:t>
            </a:r>
            <a:endParaRPr sz="4250"/>
          </a:p>
        </p:txBody>
      </p:sp>
      <p:grpSp>
        <p:nvGrpSpPr>
          <p:cNvPr id="87" name="Google Shape;87;p2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88" name="Google Shape;88;p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9" name="Google Shape;89;p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0" name="Google Shape;90;p2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1" name="Google Shape;91;p2"/>
          <p:cNvSpPr txBox="1"/>
          <p:nvPr/>
        </p:nvSpPr>
        <p:spPr>
          <a:xfrm>
            <a:off x="9140" y="2734365"/>
            <a:ext cx="12192000" cy="10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Web Development Fundamentals – HTML &amp; CSS               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Practical Implementation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/>
          <p:nvPr/>
        </p:nvSpPr>
        <p:spPr>
          <a:xfrm>
            <a:off x="-76200" y="28579"/>
            <a:ext cx="12481713" cy="6858000"/>
          </a:xfrm>
          <a:custGeom>
            <a:rect b="b" l="l" r="r" t="t"/>
            <a:pathLst>
              <a:path extrusionOk="0" h="6858000" w="12192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7" name="Google Shape;97;p3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98" name="Google Shape;98;p3"/>
            <p:cNvSpPr/>
            <p:nvPr/>
          </p:nvSpPr>
          <p:spPr>
            <a:xfrm>
              <a:off x="9377426" y="4825"/>
              <a:ext cx="1218565" cy="6853555"/>
            </a:xfrm>
            <a:custGeom>
              <a:rect b="b" l="l" r="r" t="t"/>
              <a:pathLst>
                <a:path extrusionOk="0" h="6853555" w="121856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7448612" y="3694896"/>
              <a:ext cx="4743450" cy="3163570"/>
            </a:xfrm>
            <a:custGeom>
              <a:rect b="b" l="l" r="r" t="t"/>
              <a:pathLst>
                <a:path extrusionOk="0" h="3163570" w="474345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9182100" y="0"/>
              <a:ext cx="3009900" cy="6858000"/>
            </a:xfrm>
            <a:custGeom>
              <a:rect b="b" l="l" r="r" t="t"/>
              <a:pathLst>
                <a:path extrusionOk="0" h="6858000" w="30099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9602878" y="0"/>
              <a:ext cx="2589530" cy="6858000"/>
            </a:xfrm>
            <a:custGeom>
              <a:rect b="b" l="l" r="r" t="t"/>
              <a:pathLst>
                <a:path extrusionOk="0" h="6858000" w="2589529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8934450" y="3048000"/>
              <a:ext cx="3257550" cy="3810000"/>
            </a:xfrm>
            <a:custGeom>
              <a:rect b="b" l="l" r="r" t="t"/>
              <a:pathLst>
                <a:path extrusionOk="0" h="3810000" w="325755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9337930" y="0"/>
              <a:ext cx="2854325" cy="6858000"/>
            </a:xfrm>
            <a:custGeom>
              <a:rect b="b" l="l" r="r" t="t"/>
              <a:pathLst>
                <a:path extrusionOk="0" h="6858000" w="2854325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10896600" y="0"/>
              <a:ext cx="1295400" cy="6858000"/>
            </a:xfrm>
            <a:custGeom>
              <a:rect b="b" l="l" r="r" t="t"/>
              <a:pathLst>
                <a:path extrusionOk="0" h="6858000" w="12954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10936247" y="0"/>
              <a:ext cx="1256030" cy="6858000"/>
            </a:xfrm>
            <a:custGeom>
              <a:rect b="b" l="l" r="r" t="t"/>
              <a:pathLst>
                <a:path extrusionOk="0" h="6858000" w="1256029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10372725" y="3590925"/>
              <a:ext cx="1819275" cy="3267075"/>
            </a:xfrm>
            <a:custGeom>
              <a:rect b="b" l="l" r="r" t="t"/>
              <a:pathLst>
                <a:path extrusionOk="0" h="3267075" w="18192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7" name="Google Shape;107;p3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3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9" name="Google Shape;109;p3"/>
          <p:cNvSpPr/>
          <p:nvPr/>
        </p:nvSpPr>
        <p:spPr>
          <a:xfrm>
            <a:off x="7362825" y="447675"/>
            <a:ext cx="361950" cy="361950"/>
          </a:xfrm>
          <a:custGeom>
            <a:rect b="b" l="l" r="r" t="t"/>
            <a:pathLst>
              <a:path extrusionOk="0" h="361950" w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3"/>
          <p:cNvSpPr/>
          <p:nvPr/>
        </p:nvSpPr>
        <p:spPr>
          <a:xfrm>
            <a:off x="11010900" y="5610225"/>
            <a:ext cx="647700" cy="647700"/>
          </a:xfrm>
          <a:custGeom>
            <a:rect b="b" l="l" r="r" t="t"/>
            <a:pathLst>
              <a:path extrusionOk="0" h="647700" w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1" name="Google Shape;11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87050" y="6134100"/>
            <a:ext cx="247650" cy="247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2" name="Google Shape;112;p3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13" name="Google Shape;113;p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4" name="Google Shape;114;p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5" name="Google Shape;115;p3"/>
          <p:cNvSpPr txBox="1"/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116" name="Google Shape;116;p3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7" name="Google Shape;117;p3"/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/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Overview</a:t>
            </a:r>
            <a:endParaRPr/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Users</a:t>
            </a:r>
            <a:endParaRPr/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Tools and Technologies</a:t>
            </a:r>
            <a:endParaRPr b="0" i="0" sz="28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Portfolio design and Layout</a:t>
            </a:r>
            <a:endParaRPr/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Features and Functionality</a:t>
            </a:r>
            <a:endParaRPr b="0" i="0" sz="28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</a:t>
            </a:r>
            <a:r>
              <a:rPr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Screenshots</a:t>
            </a:r>
            <a:endParaRPr b="0" i="0" sz="28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/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Github Link</a:t>
            </a:r>
            <a:endParaRPr b="0" i="0" sz="28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oogle Shape;122;p4"/>
          <p:cNvGrpSpPr/>
          <p:nvPr/>
        </p:nvGrpSpPr>
        <p:grpSpPr>
          <a:xfrm>
            <a:off x="7991475" y="2933700"/>
            <a:ext cx="2762251" cy="3257550"/>
            <a:chOff x="7991475" y="2933700"/>
            <a:chExt cx="2762251" cy="3257550"/>
          </a:xfrm>
        </p:grpSpPr>
        <p:sp>
          <p:nvSpPr>
            <p:cNvPr id="123" name="Google Shape;123;p4"/>
            <p:cNvSpPr/>
            <p:nvPr/>
          </p:nvSpPr>
          <p:spPr>
            <a:xfrm>
              <a:off x="9353550" y="5362575"/>
              <a:ext cx="457200" cy="457200"/>
            </a:xfrm>
            <a:custGeom>
              <a:rect b="b" l="l" r="r" t="t"/>
              <a:pathLst>
                <a:path extrusionOk="0" h="457200" w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9353550" y="5895975"/>
              <a:ext cx="180975" cy="180975"/>
            </a:xfrm>
            <a:custGeom>
              <a:rect b="b" l="l" r="r" t="t"/>
              <a:pathLst>
                <a:path extrusionOk="0" h="180975" w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25" name="Google Shape;125;p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991475" y="2933700"/>
              <a:ext cx="2762251" cy="32575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6" name="Google Shape;126;p4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4"/>
          <p:cNvSpPr txBox="1"/>
          <p:nvPr>
            <p:ph type="title"/>
          </p:nvPr>
        </p:nvSpPr>
        <p:spPr>
          <a:xfrm>
            <a:off x="834072" y="575055"/>
            <a:ext cx="56370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50"/>
              <a:buFont typeface="Trebuchet MS"/>
              <a:buNone/>
            </a:pPr>
            <a:r>
              <a:rPr lang="en-US" sz="4250"/>
              <a:t>PROBLEM	STATEMENT</a:t>
            </a:r>
            <a:endParaRPr sz="4250"/>
          </a:p>
        </p:txBody>
      </p:sp>
      <p:pic>
        <p:nvPicPr>
          <p:cNvPr id="128" name="Google Shape;128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4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0" name="Google Shape;130;p4"/>
          <p:cNvSpPr txBox="1"/>
          <p:nvPr/>
        </p:nvSpPr>
        <p:spPr>
          <a:xfrm>
            <a:off x="9140" y="2734365"/>
            <a:ext cx="121920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4"/>
          <p:cNvSpPr txBox="1"/>
          <p:nvPr/>
        </p:nvSpPr>
        <p:spPr>
          <a:xfrm>
            <a:off x="9150" y="2019302"/>
            <a:ext cx="12192000" cy="45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starting web development, beginners often feel a bit lost.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Learning how to use HTML and CSS to build real websites can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be confusing at first.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Making pages that look good and are easy to use feels like a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big challenge.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flood of technical terms can make the learning process stressful.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Without a clear step-by-step path, it’s hard to practice and steadily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improve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5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37" name="Google Shape;137;p5"/>
            <p:cNvSpPr/>
            <p:nvPr/>
          </p:nvSpPr>
          <p:spPr>
            <a:xfrm>
              <a:off x="9353550" y="5362575"/>
              <a:ext cx="457200" cy="457200"/>
            </a:xfrm>
            <a:custGeom>
              <a:rect b="b" l="l" r="r" t="t"/>
              <a:pathLst>
                <a:path extrusionOk="0" h="457200" w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5"/>
            <p:cNvSpPr/>
            <p:nvPr/>
          </p:nvSpPr>
          <p:spPr>
            <a:xfrm>
              <a:off x="9353550" y="5895975"/>
              <a:ext cx="180975" cy="180975"/>
            </a:xfrm>
            <a:custGeom>
              <a:rect b="b" l="l" r="r" t="t"/>
              <a:pathLst>
                <a:path extrusionOk="0" h="180975" w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39" name="Google Shape;139;p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0" name="Google Shape;140;p5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5"/>
          <p:cNvSpPr txBox="1"/>
          <p:nvPr>
            <p:ph type="title"/>
          </p:nvPr>
        </p:nvSpPr>
        <p:spPr>
          <a:xfrm>
            <a:off x="739775" y="829627"/>
            <a:ext cx="5263500" cy="6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50"/>
              <a:buFont typeface="Trebuchet MS"/>
              <a:buNone/>
            </a:pPr>
            <a:r>
              <a:rPr lang="en-US" sz="4250"/>
              <a:t>PROJECT	 OVERVIEW</a:t>
            </a:r>
            <a:endParaRPr sz="4250"/>
          </a:p>
        </p:txBody>
      </p:sp>
      <p:pic>
        <p:nvPicPr>
          <p:cNvPr id="142" name="Google Shape;142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5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4" name="Google Shape;144;p5"/>
          <p:cNvSpPr txBox="1"/>
          <p:nvPr/>
        </p:nvSpPr>
        <p:spPr>
          <a:xfrm>
            <a:off x="9150" y="1500427"/>
            <a:ext cx="12192000" cy="53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project is designed to help you learn web development step by step. We’ll focus on building a strong foundation with HTML and CSS, starting small and gradually adding more style and creativity each week.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Weekly Plan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Week 2: Build your very first HTML webpage.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Week 3: Create a simple class timetable and add media elements like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images or videos.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Week 4: Design a registration form and style it using CSS.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Week 5: Make an interactive card using CSS transitions to add cool effects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6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6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6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6"/>
          <p:cNvSpPr txBox="1"/>
          <p:nvPr>
            <p:ph type="title"/>
          </p:nvPr>
        </p:nvSpPr>
        <p:spPr>
          <a:xfrm>
            <a:off x="699452" y="891793"/>
            <a:ext cx="5014500" cy="5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rebuchet MS"/>
              <a:buNone/>
            </a:pPr>
            <a:r>
              <a:rPr lang="en-US" sz="3200"/>
              <a:t>WHO ARE THE END USERS?</a:t>
            </a:r>
            <a:endParaRPr sz="3200"/>
          </a:p>
        </p:txBody>
      </p:sp>
      <p:pic>
        <p:nvPicPr>
          <p:cNvPr id="153" name="Google Shape;15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3900" y="6172200"/>
            <a:ext cx="2181225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6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5" name="Google Shape;155;p6"/>
          <p:cNvSpPr txBox="1"/>
          <p:nvPr/>
        </p:nvSpPr>
        <p:spPr>
          <a:xfrm>
            <a:off x="9140" y="2734365"/>
            <a:ext cx="12192000" cy="27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tudents who are just beginning their web development journey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Beginners who want to learn HTML &amp; CSS step by step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Colleges and training centers that can use this as a teaching resource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Developers who want to brush up on their basic skills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7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7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7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7"/>
          <p:cNvSpPr txBox="1"/>
          <p:nvPr>
            <p:ph type="title"/>
          </p:nvPr>
        </p:nvSpPr>
        <p:spPr>
          <a:xfrm>
            <a:off x="558165" y="857885"/>
            <a:ext cx="9763200" cy="5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None/>
            </a:pPr>
            <a:r>
              <a:rPr lang="en-US" sz="3600"/>
              <a:t>TOOLS AND TECHNIQUES</a:t>
            </a:r>
            <a:endParaRPr sz="3600"/>
          </a:p>
        </p:txBody>
      </p:sp>
      <p:pic>
        <p:nvPicPr>
          <p:cNvPr id="164" name="Google Shape;16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7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66" name="Google Shape;166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" y="1933575"/>
            <a:ext cx="2143125" cy="3248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7"/>
          <p:cNvSpPr txBox="1"/>
          <p:nvPr/>
        </p:nvSpPr>
        <p:spPr>
          <a:xfrm flipH="1" rot="3752940">
            <a:off x="3429076" y="2929937"/>
            <a:ext cx="8772428" cy="46359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7"/>
          <p:cNvSpPr txBox="1"/>
          <p:nvPr/>
        </p:nvSpPr>
        <p:spPr>
          <a:xfrm>
            <a:off x="3036625" y="2019300"/>
            <a:ext cx="9164400" cy="39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Languages: HTML &amp; CSS – to build and style your webpages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Editors: Beginner-friendly editors like VS Code or Notepad++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Browsers: Test and preview your work in Chrome or Edge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Version Control: Use GitHub to save your code and showcase your portfolio online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8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4" name="Google Shape;17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8"/>
          <p:cNvSpPr txBox="1"/>
          <p:nvPr/>
        </p:nvSpPr>
        <p:spPr>
          <a:xfrm>
            <a:off x="11277218" y="6473337"/>
            <a:ext cx="2286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6" name="Google Shape;176;p8"/>
          <p:cNvSpPr txBox="1"/>
          <p:nvPr/>
        </p:nvSpPr>
        <p:spPr>
          <a:xfrm>
            <a:off x="739775" y="291147"/>
            <a:ext cx="8794800" cy="6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rebuchet MS"/>
              <a:buNone/>
            </a:pPr>
            <a:r>
              <a:rPr b="1" lang="en-US" sz="4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POTFOLIO DESIGN AND LAYOUT</a:t>
            </a:r>
            <a:endParaRPr sz="4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7" name="Google Shape;177;p8"/>
          <p:cNvSpPr/>
          <p:nvPr/>
        </p:nvSpPr>
        <p:spPr>
          <a:xfrm>
            <a:off x="10058400" y="525141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8"/>
          <p:cNvSpPr txBox="1"/>
          <p:nvPr/>
        </p:nvSpPr>
        <p:spPr>
          <a:xfrm flipH="1" rot="1176026">
            <a:off x="9054" y="2270506"/>
            <a:ext cx="12191964" cy="46372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8"/>
          <p:cNvSpPr txBox="1"/>
          <p:nvPr/>
        </p:nvSpPr>
        <p:spPr>
          <a:xfrm>
            <a:off x="559950" y="1974125"/>
            <a:ext cx="11641200" cy="34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Clean and simple layout that’s easy to navigate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Clear use of headings, tables, lists, and forms to organize content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Modern look with CSS styling and smooth transitions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Responsive design so it works well on any device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Focused on simplicity, making it easy to learn and practice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9"/>
          <p:cNvSpPr txBox="1"/>
          <p:nvPr>
            <p:ph type="title"/>
          </p:nvPr>
        </p:nvSpPr>
        <p:spPr>
          <a:xfrm>
            <a:off x="755332" y="385444"/>
            <a:ext cx="106812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rebuchet MS"/>
              <a:buNone/>
            </a:pPr>
            <a:r>
              <a:rPr lang="en-US"/>
              <a:t>FEATURES AND FUNCTIONALITY</a:t>
            </a:r>
            <a:endParaRPr/>
          </a:p>
        </p:txBody>
      </p:sp>
      <p:sp>
        <p:nvSpPr>
          <p:cNvPr id="185" name="Google Shape;185;p9"/>
          <p:cNvSpPr txBox="1"/>
          <p:nvPr/>
        </p:nvSpPr>
        <p:spPr>
          <a:xfrm>
            <a:off x="755325" y="1826800"/>
            <a:ext cx="11445900" cy="27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Clean and simple webpages that are easy to understand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class timetable that includes images or media elements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registration form with neatly styled input fields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Interactive cards with smooth hover effects and transitions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