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88" r:id="rId9"/>
    <p:sldId id="267" r:id="rId10"/>
    <p:sldId id="286" r:id="rId11"/>
    <p:sldId id="270" r:id="rId12"/>
    <p:sldId id="284" r:id="rId13"/>
    <p:sldId id="268" r:id="rId14"/>
    <p:sldId id="274" r:id="rId15"/>
    <p:sldId id="276" r:id="rId16"/>
    <p:sldId id="278" r:id="rId17"/>
    <p:sldId id="279" r:id="rId18"/>
    <p:sldId id="280" r:id="rId19"/>
    <p:sldId id="282" r:id="rId20"/>
    <p:sldId id="287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79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C11308-2A30-43D9-8004-41D2ACAD88DA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3678D10-5166-44F2-BFDE-E6ED1CFDEB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143248"/>
            <a:ext cx="7406640" cy="3143272"/>
          </a:xfrm>
        </p:spPr>
        <p:txBody>
          <a:bodyPr numCol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Guided </a:t>
            </a:r>
            <a:r>
              <a:rPr lang="en-IN" sz="2400" dirty="0" smtClean="0"/>
              <a:t>by: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Prof. U. A. </a:t>
            </a:r>
            <a:r>
              <a:rPr lang="en-IN" sz="2400" dirty="0" err="1" smtClean="0"/>
              <a:t>Nuli</a:t>
            </a:r>
            <a:endParaRPr lang="en-IN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Restaurant </a:t>
            </a:r>
            <a:r>
              <a:rPr lang="en-IN" dirty="0" smtClean="0"/>
              <a:t>Recommendation </a:t>
            </a:r>
            <a:r>
              <a:rPr lang="en-IN" dirty="0" smtClean="0"/>
              <a:t>system using Machine learning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Algorithmic 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Go to web page</a:t>
            </a:r>
            <a:endParaRPr lang="en-I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Log in with user credentials</a:t>
            </a:r>
            <a:endParaRPr lang="en-IN" sz="2400" dirty="0" smtClean="0"/>
          </a:p>
          <a:p>
            <a:pPr marL="1108710" lvl="2" indent="-514350">
              <a:buFont typeface="+mj-lt"/>
              <a:buAutoNum type="romanLcPeriod"/>
            </a:pPr>
            <a:r>
              <a:rPr lang="en-US" sz="2400" dirty="0" smtClean="0"/>
              <a:t>if not register, signup</a:t>
            </a:r>
            <a:endParaRPr lang="en-IN" dirty="0" smtClean="0"/>
          </a:p>
          <a:p>
            <a:pPr marL="1108710" lvl="2" indent="-514350">
              <a:buFont typeface="+mj-lt"/>
              <a:buAutoNum type="romanLcPeriod"/>
            </a:pPr>
            <a:r>
              <a:rPr lang="en-US" sz="2400" dirty="0" smtClean="0"/>
              <a:t>Login with user </a:t>
            </a:r>
            <a:r>
              <a:rPr lang="en-US" sz="2400" dirty="0" smtClean="0"/>
              <a:t>id</a:t>
            </a:r>
            <a:endParaRPr lang="en-IN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Implement collaborative algorithm</a:t>
            </a:r>
            <a:endParaRPr lang="en-I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Display Restaurant  List as per the recommendation system</a:t>
            </a:r>
            <a:endParaRPr lang="en-IN" sz="24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Web page</a:t>
            </a:r>
            <a:endParaRPr lang="en-IN" sz="2400" dirty="0" smtClean="0"/>
          </a:p>
          <a:p>
            <a:pPr marL="596646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The user register using username and password </a:t>
            </a:r>
          </a:p>
          <a:p>
            <a:pPr marL="596646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The user will login using system generated user id</a:t>
            </a:r>
          </a:p>
          <a:p>
            <a:pPr marL="596646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The list of top 10 restaurants will be provided with ratings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/>
              <a:t>Collaborative Method</a:t>
            </a:r>
            <a:endParaRPr lang="en-I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Store user id from web page in ‘pythonID.txt’</a:t>
            </a:r>
            <a:endParaRPr lang="en-I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Let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x</a:t>
            </a:r>
            <a:r>
              <a:rPr lang="en-US" sz="2400" dirty="0" smtClean="0"/>
              <a:t> be vector of user </a:t>
            </a:r>
            <a:r>
              <a:rPr lang="en-US" sz="2400" dirty="0" err="1" smtClean="0"/>
              <a:t>x’s</a:t>
            </a:r>
            <a:r>
              <a:rPr lang="en-US" sz="2400" dirty="0" smtClean="0"/>
              <a:t> rating</a:t>
            </a:r>
            <a:endParaRPr lang="en-I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Use KNN basic algorithm to find neighbors of user for which we are recommending restaurant</a:t>
            </a:r>
            <a:endParaRPr lang="en-I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Use the cosine similarity method</a:t>
            </a:r>
            <a:endParaRPr lang="en-I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Fit the train set to compute similarity</a:t>
            </a:r>
            <a:endParaRPr lang="en-I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Arrange neighbors in descending order of their similarity</a:t>
            </a:r>
            <a:endParaRPr lang="en-I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Choose 10 most similar users to user x.</a:t>
            </a:r>
            <a:endParaRPr lang="en-I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Cancel x-to-x similarity score.</a:t>
            </a:r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Recommender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prediction calculates similarity between each user and then based on each similarity calculates prediction</a:t>
            </a:r>
            <a:endParaRPr lang="en-IN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Using the formula, the prediction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u,i</a:t>
            </a:r>
            <a:r>
              <a:rPr lang="en-US" sz="2400" dirty="0" err="1" smtClean="0"/>
              <a:t>is</a:t>
            </a:r>
            <a:r>
              <a:rPr lang="en-US" sz="2400" dirty="0" smtClean="0"/>
              <a:t> given by</a:t>
            </a:r>
            <a:endParaRPr lang="en-I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/>
              <a:t>P</a:t>
            </a:r>
            <a:r>
              <a:rPr lang="en-US" sz="2400" baseline="-25000" dirty="0" err="1" smtClean="0"/>
              <a:t>u,I</a:t>
            </a:r>
            <a:r>
              <a:rPr lang="en-US" sz="2400" dirty="0" smtClean="0"/>
              <a:t> = </a:t>
            </a:r>
            <a:r>
              <a:rPr lang="en-US" sz="2400" dirty="0" smtClean="0">
                <a:sym typeface="Symbol"/>
              </a:rPr>
              <a:t></a:t>
            </a:r>
            <a:r>
              <a:rPr lang="en-US" sz="2400" baseline="-25000" dirty="0" smtClean="0"/>
              <a:t>v </a:t>
            </a:r>
            <a:r>
              <a:rPr lang="en-US" sz="2400" dirty="0" smtClean="0"/>
              <a:t>(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v,i</a:t>
            </a:r>
            <a:r>
              <a:rPr lang="en-US" sz="2400" dirty="0" smtClean="0"/>
              <a:t>*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u,v</a:t>
            </a:r>
            <a:r>
              <a:rPr lang="en-US" sz="2400" dirty="0" smtClean="0"/>
              <a:t>) / </a:t>
            </a:r>
            <a:r>
              <a:rPr lang="en-US" sz="2400" dirty="0" smtClean="0">
                <a:sym typeface="Symbol"/>
              </a:rPr>
              <a:t></a:t>
            </a:r>
            <a:r>
              <a:rPr lang="en-US" sz="2400" baseline="-25000" dirty="0" smtClean="0"/>
              <a:t>v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u,v</a:t>
            </a:r>
            <a:endParaRPr lang="en-IN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Recommend top 10 restaurants by deleting the visited restaurants.</a:t>
            </a:r>
            <a:endParaRPr lang="en-IN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Write result in ‘output.txt’ and send it to web page.</a:t>
            </a:r>
            <a:endParaRPr lang="en-IN" sz="2400" dirty="0" smtClean="0"/>
          </a:p>
          <a:p>
            <a:pPr marL="596646" indent="-514350"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IN" dirty="0" smtClean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0100" y="1414458"/>
            <a:ext cx="7498080" cy="544354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project contains following functional requirements</a:t>
            </a:r>
            <a:endParaRPr lang="en-IN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User registration</a:t>
            </a:r>
            <a:endParaRPr lang="en-IN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Login</a:t>
            </a:r>
            <a:endParaRPr lang="en-IN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Restaurant Display as per user’s choices.</a:t>
            </a:r>
            <a:endParaRPr lang="en-IN" sz="2400" dirty="0" smtClean="0"/>
          </a:p>
          <a:p>
            <a:pPr algn="just">
              <a:lnSpc>
                <a:spcPct val="120000"/>
              </a:lnSpc>
            </a:pPr>
            <a:endParaRPr lang="en-IN" sz="2400" dirty="0" smtClean="0"/>
          </a:p>
          <a:p>
            <a:pPr marL="596646" indent="-514350" algn="just">
              <a:lnSpc>
                <a:spcPct val="120000"/>
              </a:lnSpc>
              <a:buFont typeface="+mj-lt"/>
              <a:buAutoNum type="arabicPeriod"/>
            </a:pPr>
            <a:endParaRPr lang="en-IN" sz="2400" dirty="0" smtClean="0"/>
          </a:p>
          <a:p>
            <a:pPr marL="596646" indent="-514350" algn="just">
              <a:lnSpc>
                <a:spcPct val="120000"/>
              </a:lnSpc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Windows version; The application cannot run below 7</a:t>
            </a:r>
            <a:endParaRPr lang="en-IN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RAM - more than 4 GB.</a:t>
            </a:r>
            <a:endParaRPr lang="en-IN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Space on disk is 3-4 MB.</a:t>
            </a:r>
            <a:endParaRPr lang="en-IN" sz="2400" dirty="0" smtClean="0"/>
          </a:p>
          <a:p>
            <a:pPr marL="596646" indent="-514350" algn="just">
              <a:lnSpc>
                <a:spcPct val="150000"/>
              </a:lnSpc>
              <a:buFont typeface="+mj-lt"/>
              <a:buAutoNum type="arabicPeriod"/>
            </a:pPr>
            <a:endParaRPr lang="en-IN" sz="2400" dirty="0" smtClean="0"/>
          </a:p>
          <a:p>
            <a:pPr marL="596646" indent="-514350" algn="just">
              <a:lnSpc>
                <a:spcPct val="150000"/>
              </a:lnSpc>
              <a:buFont typeface="+mj-lt"/>
              <a:buAutoNum type="arabicPeriod"/>
            </a:pPr>
            <a:endParaRPr lang="en-IN" sz="2400" dirty="0" smtClean="0"/>
          </a:p>
          <a:p>
            <a:pPr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 </a:t>
            </a:r>
            <a:r>
              <a:rPr lang="en-IN" dirty="0" smtClean="0"/>
              <a:t>diagram</a:t>
            </a:r>
            <a:endParaRPr lang="en-IN" dirty="0"/>
          </a:p>
        </p:txBody>
      </p:sp>
      <p:pic>
        <p:nvPicPr>
          <p:cNvPr id="7" name="Picture 6" descr="C:\Users\Administrator\Pictures\Final Resto  Report\UI1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35811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</a:t>
            </a:r>
            <a:endParaRPr lang="en-IN" dirty="0"/>
          </a:p>
        </p:txBody>
      </p:sp>
      <p:pic>
        <p:nvPicPr>
          <p:cNvPr id="6" name="Picture 5" descr="C:\Users\Administrator\Pictures\Final Resto  Report\dfdNew1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35824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Sequence diagram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7" name="Picture 6" descr="C:\Users\Administrator\Pictures\Final Resto  Report\SequenceNew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21537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1296974"/>
          </a:xfrm>
        </p:spPr>
        <p:txBody>
          <a:bodyPr>
            <a:no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Activity </a:t>
            </a:r>
            <a:r>
              <a:rPr lang="en-IN" dirty="0" smtClean="0"/>
              <a:t>diagram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7" name="Picture 6" descr="C:\Users\Administrator\Pictures\Final Resto  Report\ActivityDiagram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81439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Group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Kamble Hema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Karvekar Vrushali</a:t>
            </a:r>
          </a:p>
          <a:p>
            <a:pPr algn="just">
              <a:lnSpc>
                <a:spcPct val="150000"/>
              </a:lnSpc>
            </a:pPr>
            <a:r>
              <a:rPr lang="en-IN" sz="2400" dirty="0" err="1" smtClean="0"/>
              <a:t>Ghatage</a:t>
            </a:r>
            <a:r>
              <a:rPr lang="en-IN" sz="2400" dirty="0" smtClean="0"/>
              <a:t> </a:t>
            </a:r>
            <a:r>
              <a:rPr lang="en-IN" sz="2400" dirty="0" err="1" smtClean="0"/>
              <a:t>Rutuja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err="1" smtClean="0"/>
              <a:t>Tezad</a:t>
            </a:r>
            <a:r>
              <a:rPr lang="en-IN" sz="2400" dirty="0" smtClean="0"/>
              <a:t> </a:t>
            </a:r>
            <a:r>
              <a:rPr lang="en-IN" sz="2400" dirty="0" err="1" smtClean="0"/>
              <a:t>Komal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400" dirty="0" smtClean="0"/>
              <a:t>15CMPN17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/>
              <a:t>15CMPN21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/>
              <a:t>16MHTRCMPN67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/>
              <a:t>16DSCMPN11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/>
            <a:r>
              <a:rPr lang="en-US" b="1" dirty="0" smtClean="0"/>
              <a:t> </a:t>
            </a:r>
            <a:r>
              <a:rPr lang="en-US" b="1" dirty="0" smtClean="0"/>
              <a:t>Real </a:t>
            </a:r>
            <a:r>
              <a:rPr lang="en-US" b="1" dirty="0" smtClean="0"/>
              <a:t>time implementation with the help of  map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 </a:t>
            </a:r>
            <a:r>
              <a:rPr lang="en-US" dirty="0" smtClean="0"/>
              <a:t>The </a:t>
            </a:r>
            <a:r>
              <a:rPr lang="en-US" dirty="0" smtClean="0"/>
              <a:t>proposed system will guide the user, by plotting the paths on the map to the recommended </a:t>
            </a:r>
            <a:r>
              <a:rPr lang="en-US" dirty="0" smtClean="0"/>
              <a:t>location.</a:t>
            </a:r>
            <a:r>
              <a:rPr lang="en-IN" dirty="0" smtClean="0"/>
              <a:t> </a:t>
            </a:r>
            <a:r>
              <a:rPr lang="en-US" dirty="0" smtClean="0"/>
              <a:t>It </a:t>
            </a:r>
            <a:r>
              <a:rPr lang="en-US" dirty="0" smtClean="0"/>
              <a:t>will also point to the </a:t>
            </a:r>
            <a:r>
              <a:rPr lang="en-US" dirty="0" smtClean="0"/>
              <a:t>favorite restaurant </a:t>
            </a:r>
            <a:r>
              <a:rPr lang="en-US" dirty="0" smtClean="0"/>
              <a:t>in a nearby </a:t>
            </a:r>
            <a:r>
              <a:rPr lang="en-US" dirty="0" smtClean="0"/>
              <a:t>area.</a:t>
            </a:r>
            <a:r>
              <a:rPr lang="en-IN" dirty="0" smtClean="0"/>
              <a:t> T</a:t>
            </a:r>
            <a:r>
              <a:rPr lang="en-US" dirty="0" smtClean="0"/>
              <a:t>he </a:t>
            </a:r>
            <a:r>
              <a:rPr lang="en-US" dirty="0" smtClean="0"/>
              <a:t>map can be used for the same.  The web provides wide varieties of services for user to embed into website.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 marL="514350" indent="-514350" algn="just"/>
            <a:r>
              <a:rPr lang="en-US" b="1" dirty="0" smtClean="0"/>
              <a:t>Tourism or hotel booking system or </a:t>
            </a:r>
            <a:r>
              <a:rPr lang="en-US" b="1" dirty="0" smtClean="0"/>
              <a:t>shopping</a:t>
            </a:r>
            <a:endParaRPr lang="en-IN" b="1" dirty="0" smtClean="0"/>
          </a:p>
          <a:p>
            <a:pPr marL="514350" indent="-514350" algn="just">
              <a:buNone/>
            </a:pPr>
            <a:r>
              <a:rPr lang="en-IN" b="1" dirty="0" smtClean="0"/>
              <a:t>	</a:t>
            </a:r>
            <a:r>
              <a:rPr lang="en-US" dirty="0" smtClean="0"/>
              <a:t> </a:t>
            </a:r>
            <a:r>
              <a:rPr lang="en-US" dirty="0" smtClean="0"/>
              <a:t>This </a:t>
            </a:r>
            <a:r>
              <a:rPr lang="en-US" dirty="0" smtClean="0"/>
              <a:t>system can also be useful for tourism as well as for hotel </a:t>
            </a:r>
            <a:r>
              <a:rPr lang="en-US" dirty="0" smtClean="0"/>
              <a:t>booking</a:t>
            </a:r>
            <a:r>
              <a:rPr lang="en-IN" dirty="0" smtClean="0"/>
              <a:t>. </a:t>
            </a:r>
            <a:r>
              <a:rPr lang="en-US" dirty="0" smtClean="0"/>
              <a:t>This </a:t>
            </a:r>
            <a:r>
              <a:rPr lang="en-US" dirty="0" smtClean="0"/>
              <a:t>system can </a:t>
            </a:r>
            <a:r>
              <a:rPr lang="en-US" dirty="0" smtClean="0"/>
              <a:t>be proposed for </a:t>
            </a:r>
            <a:r>
              <a:rPr lang="en-US" dirty="0" smtClean="0"/>
              <a:t>the user based on preference transaction network when a user selects hotels. </a:t>
            </a:r>
            <a:r>
              <a:rPr lang="en-US" dirty="0" smtClean="0"/>
              <a:t>The </a:t>
            </a:r>
            <a:r>
              <a:rPr lang="en-US" dirty="0" smtClean="0"/>
              <a:t>proposed system is available for repeatable purchases without explicit product evaluation.</a:t>
            </a:r>
            <a:endParaRPr lang="en-IN" dirty="0" smtClean="0"/>
          </a:p>
          <a:p>
            <a:pPr marL="514350" indent="-514350" algn="just"/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429684" cy="4767282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GB" sz="2200" dirty="0" smtClean="0"/>
              <a:t>Wei-Ta Chu, </a:t>
            </a:r>
            <a:r>
              <a:rPr lang="en-GB" sz="2200" dirty="0" err="1" smtClean="0"/>
              <a:t>Ya-Lun</a:t>
            </a:r>
            <a:r>
              <a:rPr lang="en-GB" sz="2200" dirty="0" smtClean="0"/>
              <a:t> Tsai, “A hybrid recommendation system considering visual information for predicting favourite restaurants”, World Wide Web </a:t>
            </a:r>
            <a:r>
              <a:rPr lang="en-IN" sz="2200" dirty="0" smtClean="0"/>
              <a:t>DOI 10.1007/s11280-017-0437-1, January 2017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GB" sz="2200" dirty="0" smtClean="0"/>
              <a:t>A </a:t>
            </a:r>
            <a:r>
              <a:rPr lang="en-GB" sz="2200" dirty="0" err="1" smtClean="0"/>
              <a:t>Jayasimhan</a:t>
            </a:r>
            <a:r>
              <a:rPr lang="en-GB" sz="2200" dirty="0" smtClean="0"/>
              <a:t>, P </a:t>
            </a:r>
            <a:r>
              <a:rPr lang="en-GB" sz="2200" dirty="0" err="1" smtClean="0"/>
              <a:t>Rai</a:t>
            </a:r>
            <a:r>
              <a:rPr lang="en-GB" sz="2200" dirty="0" smtClean="0"/>
              <a:t>, Y Parekh, O </a:t>
            </a:r>
            <a:r>
              <a:rPr lang="en-GB" sz="2200" dirty="0" err="1" smtClean="0"/>
              <a:t>Patwardhan</a:t>
            </a:r>
            <a:r>
              <a:rPr lang="en-GB" sz="2200" dirty="0" smtClean="0"/>
              <a:t>, “Recommendation System for     Restaurants”, International Journal of Computer Applications (0975-8887), Volume 167-No.6, June 2017.</a:t>
            </a:r>
            <a:endParaRPr lang="en-IN" sz="2200" dirty="0" smtClean="0"/>
          </a:p>
          <a:p>
            <a:pPr marL="457200" lvl="0" indent="-457200" algn="just">
              <a:buFont typeface="+mj-lt"/>
              <a:buAutoNum type="arabicPeriod"/>
            </a:pPr>
            <a:r>
              <a:rPr lang="en-IN" sz="2200" dirty="0" err="1" smtClean="0"/>
              <a:t>Badrul</a:t>
            </a:r>
            <a:r>
              <a:rPr lang="en-IN" sz="2200" dirty="0" smtClean="0"/>
              <a:t> </a:t>
            </a:r>
            <a:r>
              <a:rPr lang="en-IN" sz="2200" dirty="0" err="1" smtClean="0"/>
              <a:t>Sarwar</a:t>
            </a:r>
            <a:r>
              <a:rPr lang="en-IN" sz="2200" dirty="0" smtClean="0"/>
              <a:t>, George </a:t>
            </a:r>
            <a:r>
              <a:rPr lang="en-IN" sz="2200" dirty="0" err="1" smtClean="0"/>
              <a:t>Karypis</a:t>
            </a:r>
            <a:r>
              <a:rPr lang="en-IN" sz="2200" dirty="0" smtClean="0"/>
              <a:t>, Joseph </a:t>
            </a:r>
            <a:r>
              <a:rPr lang="en-IN" sz="2200" dirty="0" err="1" smtClean="0"/>
              <a:t>Konstan</a:t>
            </a:r>
            <a:r>
              <a:rPr lang="en-IN" sz="2200" dirty="0" smtClean="0"/>
              <a:t>, and John </a:t>
            </a:r>
            <a:r>
              <a:rPr lang="en-IN" sz="2200" dirty="0" err="1" smtClean="0"/>
              <a:t>Riedl</a:t>
            </a:r>
            <a:r>
              <a:rPr lang="en-IN" sz="2200" dirty="0" smtClean="0"/>
              <a:t>, “Item-based Collaborative Filtering Recommendation Algorithms” , WWW10, May 1-5, 2001, Hong Kong</a:t>
            </a:r>
            <a:r>
              <a:rPr lang="en-IN" sz="2200" dirty="0" smtClean="0"/>
              <a:t>.</a:t>
            </a:r>
            <a:endParaRPr lang="en-IN" sz="2200" dirty="0" smtClean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200" dirty="0" err="1" smtClean="0"/>
              <a:t>Prem</a:t>
            </a:r>
            <a:r>
              <a:rPr lang="en-US" sz="2200" dirty="0" smtClean="0"/>
              <a:t> Melville and Raymond J. Mooney and </a:t>
            </a:r>
            <a:r>
              <a:rPr lang="en-US" sz="2200" dirty="0" err="1" smtClean="0"/>
              <a:t>RamadassNagarajan</a:t>
            </a:r>
            <a:r>
              <a:rPr lang="en-US" sz="2200" dirty="0" smtClean="0"/>
              <a:t>. “Content-Boosted Collaborative Filtering for Improved Recommendations”, Proceedings of the Eighteenth National Conference on Artificial Intelligence(AAAI-2002), pp. 187-192, Edmonton, Canada, July 2002</a:t>
            </a:r>
            <a:endParaRPr lang="en-IN" sz="2200" dirty="0" smtClean="0"/>
          </a:p>
          <a:p>
            <a:pPr marL="457200" indent="-457200" algn="just">
              <a:buFont typeface="+mj-lt"/>
              <a:buAutoNum type="arabicPeriod"/>
            </a:pPr>
            <a:endParaRPr lang="en-IN" sz="2200" dirty="0" smtClean="0"/>
          </a:p>
          <a:p>
            <a:pPr marL="457200" indent="-457200" algn="just">
              <a:buFont typeface="+mj-lt"/>
              <a:buAutoNum type="arabicPeriod"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1447800"/>
            <a:ext cx="7498080" cy="5410200"/>
          </a:xfrm>
        </p:spPr>
        <p:txBody>
          <a:bodyPr numCol="1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Introduction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Related work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Problem Statement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Objectives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Scope </a:t>
            </a:r>
            <a:endParaRPr lang="en-IN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System architecture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Methodology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IN" sz="2400" dirty="0" smtClean="0"/>
              <a:t>Functional Requirements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Design </a:t>
            </a:r>
            <a:r>
              <a:rPr lang="en-IN" sz="2400" dirty="0" smtClean="0"/>
              <a:t>Constraints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Software </a:t>
            </a:r>
            <a:r>
              <a:rPr lang="en-IN" sz="2400" dirty="0" smtClean="0"/>
              <a:t>design diagrams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References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1500174"/>
            <a:ext cx="7858180" cy="519591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The recommendation system is widely used in various fields such as health, travel, eateries, etc.</a:t>
            </a:r>
          </a:p>
          <a:p>
            <a:pPr algn="just"/>
            <a:r>
              <a:rPr lang="en-IN" sz="2400" dirty="0" smtClean="0"/>
              <a:t>Machine learning uses statistical  techniques to give computers the ability to “learn” with data, without being explicitly programmed</a:t>
            </a:r>
          </a:p>
          <a:p>
            <a:pPr algn="just"/>
            <a:r>
              <a:rPr lang="en-IN" sz="2400" dirty="0" smtClean="0"/>
              <a:t>This project implements machine learning algorithm for restaurant recommendation system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The underlying assumption of the </a:t>
            </a:r>
            <a:r>
              <a:rPr lang="en-IN" sz="2400" dirty="0" smtClean="0"/>
              <a:t>collaborative filtering </a:t>
            </a:r>
            <a:r>
              <a:rPr lang="en-IN" sz="2400" dirty="0" smtClean="0"/>
              <a:t>approach is that if a person A has the same opinion as </a:t>
            </a:r>
            <a:r>
              <a:rPr lang="en-IN" sz="2400" dirty="0" smtClean="0"/>
              <a:t>a person </a:t>
            </a:r>
            <a:r>
              <a:rPr lang="en-IN" sz="2400" dirty="0" smtClean="0"/>
              <a:t>B on an issue, A is more likely to have B's opinion on </a:t>
            </a:r>
            <a:r>
              <a:rPr lang="en-IN" sz="2400" dirty="0" smtClean="0"/>
              <a:t>a different </a:t>
            </a:r>
            <a:r>
              <a:rPr lang="en-IN" sz="2400" dirty="0" smtClean="0"/>
              <a:t>issue than that of a randomly chosen </a:t>
            </a:r>
            <a:r>
              <a:rPr lang="en-IN" sz="2400" dirty="0" smtClean="0"/>
              <a:t>person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7772400" cy="1143000"/>
          </a:xfrm>
        </p:spPr>
        <p:txBody>
          <a:bodyPr/>
          <a:lstStyle/>
          <a:p>
            <a:r>
              <a:rPr lang="en-IN" dirty="0" smtClean="0"/>
              <a:t>Related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1357298"/>
            <a:ext cx="7786742" cy="4800600"/>
          </a:xfrm>
        </p:spPr>
        <p:txBody>
          <a:bodyPr>
            <a:noAutofit/>
          </a:bodyPr>
          <a:lstStyle/>
          <a:p>
            <a:pPr lvl="0" algn="just"/>
            <a:r>
              <a:rPr lang="en-GB" sz="2400" dirty="0" smtClean="0"/>
              <a:t>Wei-Ta Chu, </a:t>
            </a:r>
            <a:r>
              <a:rPr lang="en-GB" sz="2400" dirty="0" err="1" smtClean="0"/>
              <a:t>Ya-Lun</a:t>
            </a:r>
            <a:r>
              <a:rPr lang="en-GB" sz="2400" dirty="0" smtClean="0"/>
              <a:t> Tsai, 2017, proposed a hybrid recommendation system by combining content based approach and collaborative filtering approach</a:t>
            </a:r>
            <a:endParaRPr lang="en-IN" sz="2400" dirty="0" smtClean="0"/>
          </a:p>
          <a:p>
            <a:pPr lvl="0" algn="just"/>
            <a:r>
              <a:rPr lang="en-GB" sz="2400" dirty="0" smtClean="0"/>
              <a:t>A </a:t>
            </a:r>
            <a:r>
              <a:rPr lang="en-GB" sz="2400" dirty="0" err="1" smtClean="0"/>
              <a:t>Jayasimhan</a:t>
            </a:r>
            <a:r>
              <a:rPr lang="en-GB" sz="2400" dirty="0" smtClean="0"/>
              <a:t>, P </a:t>
            </a:r>
            <a:r>
              <a:rPr lang="en-GB" sz="2400" dirty="0" err="1" smtClean="0"/>
              <a:t>Rai</a:t>
            </a:r>
            <a:r>
              <a:rPr lang="en-GB" sz="2400" dirty="0" smtClean="0"/>
              <a:t>, Y Parekh, O </a:t>
            </a:r>
            <a:r>
              <a:rPr lang="en-GB" sz="2400" dirty="0" err="1" smtClean="0"/>
              <a:t>Patwardhan</a:t>
            </a:r>
            <a:r>
              <a:rPr lang="en-GB" sz="2400" dirty="0" smtClean="0"/>
              <a:t>, 2017, proposed a recommendation system for restaurants using open source dataset and applying machine learning techniques and algorithms</a:t>
            </a:r>
            <a:endParaRPr lang="en-IN" sz="2400" dirty="0" smtClean="0"/>
          </a:p>
          <a:p>
            <a:pPr lvl="0" algn="just"/>
            <a:r>
              <a:rPr lang="en-IN" sz="2400" dirty="0" err="1" smtClean="0"/>
              <a:t>Badrul</a:t>
            </a:r>
            <a:r>
              <a:rPr lang="en-IN" sz="2400" dirty="0" smtClean="0"/>
              <a:t> </a:t>
            </a:r>
            <a:r>
              <a:rPr lang="en-IN" sz="2400" dirty="0" err="1" smtClean="0"/>
              <a:t>Sarwar</a:t>
            </a:r>
            <a:r>
              <a:rPr lang="en-IN" sz="2400" dirty="0" smtClean="0"/>
              <a:t>, George </a:t>
            </a:r>
            <a:r>
              <a:rPr lang="en-IN" sz="2400" dirty="0" err="1" smtClean="0"/>
              <a:t>Karypis</a:t>
            </a:r>
            <a:r>
              <a:rPr lang="en-IN" sz="2400" dirty="0" smtClean="0"/>
              <a:t>, Joseph </a:t>
            </a:r>
            <a:r>
              <a:rPr lang="en-IN" sz="2400" dirty="0" err="1" smtClean="0"/>
              <a:t>Konstan</a:t>
            </a:r>
            <a:r>
              <a:rPr lang="en-IN" sz="2400" dirty="0" smtClean="0"/>
              <a:t>, and John </a:t>
            </a:r>
            <a:r>
              <a:rPr lang="en-IN" sz="2400" dirty="0" err="1" smtClean="0"/>
              <a:t>Riedl</a:t>
            </a:r>
            <a:r>
              <a:rPr lang="en-IN" sz="2400" dirty="0" smtClean="0"/>
              <a:t>, 2001, proposed analysis of different item-based recommendation generation algorithms.</a:t>
            </a:r>
          </a:p>
          <a:p>
            <a:pPr lvl="0" algn="just"/>
            <a:r>
              <a:rPr lang="en-IN" sz="2400" dirty="0" err="1" smtClean="0"/>
              <a:t>Prem</a:t>
            </a:r>
            <a:r>
              <a:rPr lang="en-IN" sz="2400" dirty="0" smtClean="0"/>
              <a:t> Melville and Raymond J. Mooney and </a:t>
            </a:r>
            <a:r>
              <a:rPr lang="en-IN" sz="2400" dirty="0" err="1" smtClean="0"/>
              <a:t>Ramadass</a:t>
            </a:r>
            <a:r>
              <a:rPr lang="en-IN" sz="2400" dirty="0" smtClean="0"/>
              <a:t> </a:t>
            </a:r>
            <a:r>
              <a:rPr lang="en-IN" sz="2400" dirty="0" err="1" smtClean="0"/>
              <a:t>Nagarajan</a:t>
            </a:r>
            <a:r>
              <a:rPr lang="en-IN" sz="2400" dirty="0" smtClean="0"/>
              <a:t>, 2002, proposed Content-Boosted Collaborative Filtering for Improved Recommendations</a:t>
            </a:r>
            <a:endParaRPr lang="en-IN" sz="2400" dirty="0" smtClean="0"/>
          </a:p>
          <a:p>
            <a:pPr algn="just"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To develop restaurant recommendation system using collaborative filtering algorithm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 By developing a recommendation system which could help a user to decide which restaurant one should visit, the person can save a lot of his time, efforts and money and thus have a great experience and satisfaction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To display list of restaurant as per the users choice.</a:t>
            </a:r>
            <a:endParaRPr lang="en-IN" sz="2400" dirty="0" smtClean="0"/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To develop user friendly system that can recommend list of restaurant as per the choice and mood of the user.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restaurant recommendation system is basically the recommendation system so that users can provide the login id as input and get the best suitable restaurant according to the ratings. </a:t>
            </a:r>
          </a:p>
          <a:p>
            <a:pPr algn="just"/>
            <a:r>
              <a:rPr lang="en-IN" dirty="0" smtClean="0"/>
              <a:t>The project is specifically designed for the use of consumers who like to visit the restaurants. The product will work as a complete user interface for restaurant recommendation process and restaurant usage from ordinary users. </a:t>
            </a:r>
          </a:p>
          <a:p>
            <a:pPr algn="just"/>
            <a:r>
              <a:rPr lang="en-US" dirty="0" smtClean="0"/>
              <a:t>The restaurant recommendation system can work as powerful recommendation system for large area</a:t>
            </a:r>
            <a:endParaRPr lang="en-IN" dirty="0" smtClean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architecture</a:t>
            </a:r>
            <a:endParaRPr lang="en-IN" dirty="0"/>
          </a:p>
        </p:txBody>
      </p:sp>
      <p:pic>
        <p:nvPicPr>
          <p:cNvPr id="4" name="Picture 3" descr="C:\Users\Administrator\Pictures\Final Resto  Report\NewArchitecture1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92961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1582</TotalTime>
  <Words>782</Words>
  <Application>Microsoft Office PowerPoint</Application>
  <PresentationFormat>On-screen Show 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Restaurant Recommendation system using Machine learning</vt:lpstr>
      <vt:lpstr>Group members</vt:lpstr>
      <vt:lpstr>Overview </vt:lpstr>
      <vt:lpstr>Introduction </vt:lpstr>
      <vt:lpstr>Related work</vt:lpstr>
      <vt:lpstr>Problem Statement</vt:lpstr>
      <vt:lpstr>Objectives </vt:lpstr>
      <vt:lpstr>Scope </vt:lpstr>
      <vt:lpstr>System architecture</vt:lpstr>
      <vt:lpstr>Algorithmic description </vt:lpstr>
      <vt:lpstr>Methodology</vt:lpstr>
      <vt:lpstr>Methodology </vt:lpstr>
      <vt:lpstr>Methodology</vt:lpstr>
      <vt:lpstr>Functional Requirements</vt:lpstr>
      <vt:lpstr>Design constraints</vt:lpstr>
      <vt:lpstr>User interface diagram</vt:lpstr>
      <vt:lpstr>Data flow diagram</vt:lpstr>
      <vt:lpstr> Sequence diagram  </vt:lpstr>
      <vt:lpstr>            Activity diagram  </vt:lpstr>
      <vt:lpstr>Applications </vt:lpstr>
      <vt:lpstr>References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recommendation system using Machine learning</dc:title>
  <dc:creator>Windows User</dc:creator>
  <cp:lastModifiedBy>Windows User</cp:lastModifiedBy>
  <cp:revision>49</cp:revision>
  <dcterms:created xsi:type="dcterms:W3CDTF">2018-09-02T11:18:43Z</dcterms:created>
  <dcterms:modified xsi:type="dcterms:W3CDTF">2019-04-11T19:25:08Z</dcterms:modified>
</cp:coreProperties>
</file>