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9" r:id="rId4"/>
    <p:sldId id="276" r:id="rId5"/>
    <p:sldId id="260" r:id="rId6"/>
    <p:sldId id="275" r:id="rId7"/>
    <p:sldId id="277" r:id="rId8"/>
    <p:sldId id="279" r:id="rId9"/>
    <p:sldId id="262" r:id="rId10"/>
    <p:sldId id="263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80" r:id="rId20"/>
    <p:sldId id="291" r:id="rId21"/>
    <p:sldId id="273" r:id="rId22"/>
    <p:sldId id="274" r:id="rId23"/>
    <p:sldId id="271" r:id="rId24"/>
    <p:sldId id="292" r:id="rId25"/>
    <p:sldId id="293" r:id="rId26"/>
    <p:sldId id="294" r:id="rId27"/>
    <p:sldId id="295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D8979-384D-4D91-9E6A-B19921FB64CA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5558EC-900F-4923-90CB-6D8A130ED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187011-4405-4180-9071-3A27E2FDF384}" type="slidenum">
              <a:rPr lang="en-GB"/>
              <a:pPr/>
              <a:t>11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890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7A7D9E-2BAA-4A8E-B637-89FD4A28F087}" type="slidenum">
              <a:rPr lang="en-GB"/>
              <a:pPr/>
              <a:t>12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901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9436B3-DCE9-48E2-96F2-D54D28CB1613}" type="slidenum">
              <a:rPr lang="en-GB"/>
              <a:pPr/>
              <a:t>13</a:t>
            </a:fld>
            <a:endParaRPr lang="en-GB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911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A0C96B-6792-4E36-9C59-F6D7B6B61F53}" type="slidenum">
              <a:rPr lang="en-GB"/>
              <a:pPr/>
              <a:t>14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921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7908B8-F461-4AFE-9EC5-A66F0373C48D}" type="slidenum">
              <a:rPr lang="en-GB"/>
              <a:pPr/>
              <a:t>15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931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F0D06B-929E-4659-9E27-E1E86B9C4687}" type="slidenum">
              <a:rPr lang="en-GB"/>
              <a:pPr/>
              <a:t>16</a:t>
            </a:fld>
            <a:endParaRPr lang="en-GB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942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B7D967-A86F-4FCB-821C-5334B7CF02CC}" type="slidenum">
              <a:rPr lang="en-GB"/>
              <a:pPr/>
              <a:t>17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991745" y="766763"/>
            <a:ext cx="5115812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endParaRPr lang="en-US"/>
          </a:p>
        </p:txBody>
      </p:sp>
      <p:sp>
        <p:nvSpPr>
          <p:cNvPr id="952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297" y="4860926"/>
            <a:ext cx="5677536" cy="46021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Sulochana</a:t>
            </a:r>
          </a:p>
          <a:p>
            <a:r>
              <a:rPr lang="en-US" dirty="0" smtClean="0"/>
              <a:t>CS2032 – Principles of Computer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dirty="0" smtClean="0"/>
              <a:t>4.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181600" cy="4389120"/>
          </a:xfrm>
        </p:spPr>
        <p:txBody>
          <a:bodyPr/>
          <a:lstStyle/>
          <a:p>
            <a:r>
              <a:rPr lang="en-US" dirty="0" smtClean="0"/>
              <a:t>Open System Interconnect (OSI)</a:t>
            </a:r>
          </a:p>
          <a:p>
            <a:pPr lvl="1"/>
            <a:r>
              <a:rPr lang="en-US" dirty="0" smtClean="0"/>
              <a:t>Communication regardless of underlying architecture</a:t>
            </a:r>
          </a:p>
          <a:p>
            <a:r>
              <a:rPr lang="en-US" dirty="0" smtClean="0"/>
              <a:t>7 Layers</a:t>
            </a:r>
          </a:p>
          <a:p>
            <a:pPr lvl="1"/>
            <a:r>
              <a:rPr lang="en-US" dirty="0" smtClean="0"/>
              <a:t>Layer – well defined function</a:t>
            </a:r>
          </a:p>
          <a:p>
            <a:pPr lvl="1"/>
            <a:r>
              <a:rPr lang="en-US" dirty="0" smtClean="0"/>
              <a:t>Boundaries – minimum information flow across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r="41379"/>
          <a:stretch>
            <a:fillRect/>
          </a:stretch>
        </p:blipFill>
        <p:spPr bwMode="auto">
          <a:xfrm>
            <a:off x="5943600" y="1905000"/>
            <a:ext cx="2590800" cy="428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A5E12F-4196-4ABD-83D3-2E582DAA0060}" type="slidenum">
              <a:rPr lang="en-US"/>
              <a:pPr/>
              <a:t>11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4.1 Physical Layer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Purpose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Accept a raw string of bits and deliver it across a link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Encoding and signaling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Data transmission and reception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Topology and physical network design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Hardware Specifications – operations of cables, connectors, wireless radio transceivers, network interface cards and other hardware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030CAA-3485-4BAC-A657-A6C1E2D53213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4.2 Data Link Layer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Purpose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Provide error free transmission across a single link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Data framing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Error Detection and handling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Flow Control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Addressing – hardware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E97959-039E-44B3-87A0-DEDF2E050C2E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8382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4.3 Network Layer…</a:t>
            </a:r>
            <a:r>
              <a:rPr lang="en-US" dirty="0" err="1" smtClean="0"/>
              <a:t>cntd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Purpose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Deliver packets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datagrams</a:t>
            </a:r>
            <a:r>
              <a:rPr lang="en-US" dirty="0">
                <a:latin typeface="Arial" pitchFamily="34" charset="0"/>
                <a:cs typeface="Arial" pitchFamily="34" charset="0"/>
              </a:rPr>
              <a:t>) from sender to the receiver (host-to-host) across a communications network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Shield higher layers from the details of how packets got to their destination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7336E3-DE08-4F4A-9A1E-C75D7B49807D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4.3 Network Layer</a:t>
            </a: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18037"/>
          </a:xfrm>
          <a:ln/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Functions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Logical Addressing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Which machine to send the packet 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Routing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How to get there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Datagram encapsulation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Congestion Control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Lot of packets in the network core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Quality of Service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Guarantee levels of service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C605EA-A8F3-49AD-B7F7-2A1287A99CB4}" type="slidenum">
              <a:rPr lang="en-US"/>
              <a:pPr/>
              <a:t>15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8382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4.4 Transport Layer</a:t>
            </a:r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Purpose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Provide end-to-end delivery from one host to the other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Connection establishment, management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termination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Multiplexing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demultiplexing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Error detection and correction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Flow Control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Quality of Service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2CAF7D-6F1D-453E-80FF-A6AE431B3783}" type="slidenum">
              <a:rPr lang="en-US"/>
              <a:pPr/>
              <a:t>16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4.5 </a:t>
            </a:r>
            <a:r>
              <a:rPr lang="en-GB" sz="5400" dirty="0" smtClean="0"/>
              <a:t>Session Layer</a:t>
            </a:r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dirty="0" smtClean="0">
                <a:latin typeface="Arial" pitchFamily="34" charset="0"/>
                <a:cs typeface="Arial" pitchFamily="34" charset="0"/>
              </a:rPr>
              <a:t>Purpose</a:t>
            </a:r>
            <a:endParaRPr lang="en-GB" sz="27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500" dirty="0">
                <a:latin typeface="Arial" pitchFamily="34" charset="0"/>
                <a:cs typeface="Arial" pitchFamily="34" charset="0"/>
              </a:rPr>
              <a:t>Provide a means of controlling the dialog between two 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end-users </a:t>
            </a:r>
            <a:r>
              <a:rPr lang="en-GB" sz="2500" dirty="0">
                <a:latin typeface="Arial" pitchFamily="34" charset="0"/>
                <a:cs typeface="Arial" pitchFamily="34" charset="0"/>
              </a:rPr>
              <a:t>(applications)</a:t>
            </a:r>
            <a:r>
              <a:rPr lang="ar-SA" sz="2500" dirty="0">
                <a:latin typeface="Arial" pitchFamily="34" charset="0"/>
                <a:cs typeface="Arial" pitchFamily="34" charset="0"/>
              </a:rPr>
              <a:t>‏</a:t>
            </a:r>
            <a:endParaRPr lang="en-GB" sz="25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Dialog Control (full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half duplex)</a:t>
            </a:r>
            <a:r>
              <a:rPr lang="ar-SA" sz="2400" dirty="0">
                <a:latin typeface="Arial" pitchFamily="34" charset="0"/>
                <a:cs typeface="Arial" pitchFamily="34" charset="0"/>
              </a:rPr>
              <a:t>‏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Token Management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Synchronisation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Recovery Management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Not often implemented in real systems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BCE8A7-B8AE-4004-BCD3-488E7C481BE1}" type="slidenum">
              <a:rPr lang="en-US"/>
              <a:pPr/>
              <a:t>17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7543800" cy="1295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4.6 </a:t>
            </a:r>
            <a:r>
              <a:rPr lang="en-US" sz="5400" dirty="0" smtClean="0"/>
              <a:t>Presentation Layer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 vert="horz"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Purpose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Formatting data for transmission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Translation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Compression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Encryption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practice not implemented in a separate layer but included elsewhere – e.g. in the applications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ln/>
        </p:spPr>
        <p:txBody>
          <a:bodyPr vert="horz" lIns="0" rIns="0" bIns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+mj-lt"/>
                <a:cs typeface="+mj-cs"/>
              </a:rPr>
              <a:t>4.7 Application Layer 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Purpose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500" dirty="0" smtClean="0"/>
              <a:t>Provide network based applications to users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File transfer, Electronic Mail, World Wide Web, Virtual Terminal, Instant Messaging, Directory Services, Remote file systems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Some widely used applications are standardized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en-US" dirty="0" smtClean="0"/>
              <a:t>Acknowledgment: Mr. Samantha </a:t>
            </a:r>
            <a:r>
              <a:rPr lang="en-US" dirty="0" err="1" smtClean="0"/>
              <a:t>Senaratne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4.8 A Quick Recap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138987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to : http://ccna-cisco.webs.com/osiiiii.png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successful completion of this lesson you will be able to:</a:t>
            </a:r>
          </a:p>
          <a:p>
            <a:pPr lvl="1"/>
            <a:r>
              <a:rPr lang="en-US" sz="2800" dirty="0" smtClean="0"/>
              <a:t>List down the generic components of a communication network</a:t>
            </a:r>
          </a:p>
          <a:p>
            <a:pPr lvl="1"/>
            <a:r>
              <a:rPr lang="en-US" sz="2800" dirty="0" smtClean="0"/>
              <a:t>Illustrate the layered network architecture</a:t>
            </a:r>
          </a:p>
          <a:p>
            <a:pPr lvl="1"/>
            <a:r>
              <a:rPr lang="en-US" sz="2800" dirty="0" smtClean="0"/>
              <a:t>Describe the functions of  each layer of the OSI model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4.9 OSI Layers in Operation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87B4-0622-43BE-98FA-1DC882FE8E0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C:\Users\Administrator\Desktop\net.png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152400" y="2133600"/>
            <a:ext cx="8605308" cy="3581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6200000" flipH="1">
            <a:off x="1943100" y="3086100"/>
            <a:ext cx="16764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1675863" y="3390900"/>
            <a:ext cx="533400" cy="152400"/>
          </a:xfrm>
          <a:prstGeom prst="bentConnector3">
            <a:avLst>
              <a:gd name="adj1" fmla="val 41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94079" y="3733800"/>
            <a:ext cx="228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2514600" y="3276600"/>
            <a:ext cx="1600200" cy="457200"/>
          </a:xfrm>
          <a:prstGeom prst="bentConnector3">
            <a:avLst>
              <a:gd name="adj1" fmla="val 10070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115594" y="3810000"/>
            <a:ext cx="608806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3810000" y="4267200"/>
            <a:ext cx="685800" cy="304800"/>
          </a:xfrm>
          <a:prstGeom prst="bentConnector3">
            <a:avLst>
              <a:gd name="adj1" fmla="val 11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694906" y="4660542"/>
            <a:ext cx="228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1250" t="25000" r="78125" b="69000"/>
          <a:stretch>
            <a:fillRect/>
          </a:stretch>
        </p:blipFill>
        <p:spPr bwMode="auto">
          <a:xfrm>
            <a:off x="2895600" y="5514109"/>
            <a:ext cx="876300" cy="15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4.10 Communication in OSI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http://www.supportsages.com/blog/wp-content/uploads/2010/09/Osi_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115971" cy="464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6248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http://www.supportsages.com/blog/wp-content/uploads/2010/09/Osi_layer.png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CS 2032 -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9718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Physical Layer in depth </a:t>
            </a:r>
          </a:p>
          <a:p>
            <a:r>
              <a:rPr lang="en-US" dirty="0" smtClean="0"/>
              <a:t>Touches DLL </a:t>
            </a:r>
          </a:p>
          <a:p>
            <a:r>
              <a:rPr lang="en-US" dirty="0" smtClean="0"/>
              <a:t>Introduce briefly Network layer and Application layer</a:t>
            </a:r>
          </a:p>
          <a:p>
            <a:endParaRPr lang="en-US" dirty="0"/>
          </a:p>
        </p:txBody>
      </p:sp>
      <p:pic>
        <p:nvPicPr>
          <p:cNvPr id="1026" name="Picture 2" descr="http://media.techtarget.com/digitalguide/images/Misc/os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399" y="1828800"/>
            <a:ext cx="5111989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5.1 CS2032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Principles of Computer Communications</a:t>
            </a:r>
          </a:p>
          <a:p>
            <a:pPr lvl="1"/>
            <a:r>
              <a:rPr lang="en-US" dirty="0" smtClean="0"/>
              <a:t>Data Communications</a:t>
            </a:r>
          </a:p>
          <a:p>
            <a:r>
              <a:rPr lang="en-US" dirty="0" smtClean="0"/>
              <a:t>Course Outline</a:t>
            </a:r>
          </a:p>
          <a:p>
            <a:r>
              <a:rPr lang="en-US" dirty="0" smtClean="0"/>
              <a:t>Mode of Delivery</a:t>
            </a:r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Labs</a:t>
            </a:r>
          </a:p>
          <a:p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CA % Exam 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5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686425"/>
            <a:ext cx="8382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250" t="10000" r="19375" b="16000"/>
          <a:stretch>
            <a:fillRect/>
          </a:stretch>
        </p:blipFill>
        <p:spPr bwMode="auto">
          <a:xfrm>
            <a:off x="457200" y="270309"/>
            <a:ext cx="8305800" cy="646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down the generic components of a communication network.</a:t>
            </a:r>
          </a:p>
          <a:p>
            <a:r>
              <a:rPr lang="en-US" dirty="0" smtClean="0"/>
              <a:t>What are the layers in OSI model?</a:t>
            </a:r>
          </a:p>
          <a:p>
            <a:r>
              <a:rPr lang="en-US" dirty="0" smtClean="0"/>
              <a:t>Write down a functionality per each 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information from one place to another</a:t>
            </a:r>
          </a:p>
          <a:p>
            <a:r>
              <a:rPr lang="en-US" dirty="0" smtClean="0"/>
              <a:t>Transmission of signals that will be interpreted as data</a:t>
            </a:r>
          </a:p>
          <a:p>
            <a:r>
              <a:rPr lang="en-US" dirty="0" smtClean="0"/>
              <a:t>An information could be transmitted electronically between two points over a physical connection medium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648200"/>
            <a:ext cx="1676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Human voice,</a:t>
            </a:r>
          </a:p>
          <a:p>
            <a:r>
              <a:rPr lang="en-US" dirty="0" smtClean="0"/>
              <a:t>Human visualization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10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Telegraph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9" idx="3"/>
          </p:cNvCxnSpPr>
          <p:nvPr/>
        </p:nvCxnSpPr>
        <p:spPr>
          <a:xfrm>
            <a:off x="3232597" y="6246254"/>
            <a:ext cx="4768403" cy="3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3" idx="2"/>
          </p:cNvCxnSpPr>
          <p:nvPr/>
        </p:nvCxnSpPr>
        <p:spPr>
          <a:xfrm rot="5400000">
            <a:off x="4457700" y="62103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44494" y="6209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1837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579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1876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908479" y="5997262"/>
            <a:ext cx="332704" cy="452907"/>
          </a:xfrm>
          <a:custGeom>
            <a:avLst/>
            <a:gdLst>
              <a:gd name="connsiteX0" fmla="*/ 40783 w 332704"/>
              <a:gd name="connsiteY0" fmla="*/ 236113 h 452907"/>
              <a:gd name="connsiteX1" fmla="*/ 40783 w 332704"/>
              <a:gd name="connsiteY1" fmla="*/ 30051 h 452907"/>
              <a:gd name="connsiteX2" fmla="*/ 285482 w 332704"/>
              <a:gd name="connsiteY2" fmla="*/ 416417 h 452907"/>
              <a:gd name="connsiteX3" fmla="*/ 324118 w 332704"/>
              <a:gd name="connsiteY3" fmla="*/ 248992 h 4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04" h="452907">
                <a:moveTo>
                  <a:pt x="40783" y="236113"/>
                </a:moveTo>
                <a:cubicBezTo>
                  <a:pt x="20391" y="118056"/>
                  <a:pt x="0" y="0"/>
                  <a:pt x="40783" y="30051"/>
                </a:cubicBezTo>
                <a:cubicBezTo>
                  <a:pt x="81566" y="60102"/>
                  <a:pt x="238260" y="379927"/>
                  <a:pt x="285482" y="416417"/>
                </a:cubicBezTo>
                <a:cubicBezTo>
                  <a:pt x="332704" y="452907"/>
                  <a:pt x="328411" y="350949"/>
                  <a:pt x="324118" y="2489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10800000">
            <a:off x="1219200" y="62484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48006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Morse Code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Telephone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Video, Text, Voice, Data, Multimedia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Direction of Information Flow</a:t>
            </a:r>
          </a:p>
          <a:p>
            <a:pPr marL="880110" lvl="1" indent="-514350"/>
            <a:r>
              <a:rPr lang="en-US" sz="2800" dirty="0" smtClean="0"/>
              <a:t>One-way </a:t>
            </a:r>
          </a:p>
          <a:p>
            <a:pPr marL="880110" lvl="1" indent="-514350"/>
            <a:r>
              <a:rPr lang="en-US" sz="2800" dirty="0" smtClean="0"/>
              <a:t>Interactive – Non real time</a:t>
            </a:r>
          </a:p>
          <a:p>
            <a:pPr marL="880110" lvl="1" indent="-514350"/>
            <a:r>
              <a:rPr lang="en-US" sz="2800" dirty="0" smtClean="0"/>
              <a:t>Interactive – Real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Number of parties involved </a:t>
            </a:r>
          </a:p>
          <a:p>
            <a:pPr marL="880110" lvl="1" indent="-514350"/>
            <a:r>
              <a:rPr lang="en-US" sz="2800" dirty="0" smtClean="0"/>
              <a:t>Two-party</a:t>
            </a:r>
          </a:p>
          <a:p>
            <a:pPr marL="880110" lvl="1" indent="-514350"/>
            <a:r>
              <a:rPr lang="en-US" sz="2800" dirty="0" smtClean="0"/>
              <a:t>Multi-party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system that connects devices for communication:</a:t>
            </a:r>
          </a:p>
          <a:p>
            <a:pPr lvl="1"/>
            <a:r>
              <a:rPr lang="en-US" sz="2800" dirty="0" smtClean="0"/>
              <a:t>PSTN: Public Switched Telephone Network</a:t>
            </a:r>
          </a:p>
          <a:p>
            <a:pPr lvl="1"/>
            <a:r>
              <a:rPr lang="en-US" sz="2800" dirty="0" smtClean="0"/>
              <a:t>LAN: Local Area Networks</a:t>
            </a:r>
          </a:p>
          <a:p>
            <a:pPr lvl="1"/>
            <a:r>
              <a:rPr lang="en-US" sz="2800" dirty="0" smtClean="0"/>
              <a:t>Television Network</a:t>
            </a:r>
          </a:p>
          <a:p>
            <a:pPr lvl="1"/>
            <a:r>
              <a:rPr lang="en-US" sz="2800" dirty="0" smtClean="0"/>
              <a:t>Vehicular Networks</a:t>
            </a:r>
          </a:p>
          <a:p>
            <a:pPr lvl="1"/>
            <a:r>
              <a:rPr lang="en-US" sz="2800" dirty="0" smtClean="0"/>
              <a:t>Internet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2.1 Components of a Network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Terminals for </a:t>
            </a:r>
            <a:r>
              <a:rPr lang="en-US" b="1" dirty="0" smtClean="0"/>
              <a:t>Access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Equipment for </a:t>
            </a:r>
            <a:r>
              <a:rPr lang="en-US" b="1" dirty="0" smtClean="0"/>
              <a:t>Switching</a:t>
            </a:r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Media for </a:t>
            </a:r>
            <a:r>
              <a:rPr lang="en-US" b="1" dirty="0" smtClean="0"/>
              <a:t>Transmission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 descr="E:\teaching\subjects\CS203=EN252\09S3\mine\material\wireless\A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581400"/>
            <a:ext cx="889000" cy="762000"/>
          </a:xfrm>
          <a:prstGeom prst="rect">
            <a:avLst/>
          </a:prstGeom>
          <a:noFill/>
        </p:spPr>
      </p:pic>
      <p:pic>
        <p:nvPicPr>
          <p:cNvPr id="1027" name="Picture 3" descr="E:\teaching\subjects\CS203=EN252\09S3\mine\material\wireless\rout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810000"/>
            <a:ext cx="787400" cy="520700"/>
          </a:xfrm>
          <a:prstGeom prst="rect">
            <a:avLst/>
          </a:prstGeom>
          <a:noFill/>
        </p:spPr>
      </p:pic>
      <p:pic>
        <p:nvPicPr>
          <p:cNvPr id="1028" name="Picture 4" descr="E:\teaching\subjects\CS203=EN252\09S3\mine\material\wireless\laptop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981200"/>
            <a:ext cx="1000897" cy="914400"/>
          </a:xfrm>
          <a:prstGeom prst="rect">
            <a:avLst/>
          </a:prstGeom>
          <a:noFill/>
        </p:spPr>
      </p:pic>
      <p:pic>
        <p:nvPicPr>
          <p:cNvPr id="1029" name="Picture 5" descr="E:\teaching\subjects\CS203=EN252\09S3\mine\material\wireless\switch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4038600"/>
            <a:ext cx="1270000" cy="3302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1981200"/>
            <a:ext cx="457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E:\teaching\subjects\CS203=EN252\09S3\mine\material\wireless\PC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1981200"/>
            <a:ext cx="876300" cy="939800"/>
          </a:xfrm>
          <a:prstGeom prst="rect">
            <a:avLst/>
          </a:prstGeom>
          <a:noFill/>
        </p:spPr>
      </p:pic>
      <p:pic>
        <p:nvPicPr>
          <p:cNvPr id="8194" name="Picture 2" descr="http://t0.gstatic.com/images?q=tbn:ANd9GcQCxz1N125LQvoZNDChBjP_-eltcp2b2Wv3e7OLVx6eZ6q2tuJ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24200" y="5410200"/>
            <a:ext cx="1371600" cy="1118213"/>
          </a:xfrm>
          <a:prstGeom prst="rect">
            <a:avLst/>
          </a:prstGeom>
          <a:noFill/>
        </p:spPr>
      </p:pic>
      <p:pic>
        <p:nvPicPr>
          <p:cNvPr id="8197" name="Picture 5" descr="C:\Users\Sulochana\Desktop\coax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0" y="5334000"/>
            <a:ext cx="1664512" cy="1104900"/>
          </a:xfrm>
          <a:prstGeom prst="rect">
            <a:avLst/>
          </a:prstGeom>
          <a:noFill/>
        </p:spPr>
      </p:pic>
      <p:pic>
        <p:nvPicPr>
          <p:cNvPr id="8199" name="Picture 7" descr="http://t0.gstatic.com/images?q=tbn:ANd9GcQNcoux_rUE98sQTy4jXty5TXbxkoUGRU8th6uUryKvMFXyl6BKlw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86600" y="5334000"/>
            <a:ext cx="1441116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How to study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8" name="Picture 4" descr="http://www.ornets.com/Products/fiber_optics/images/Optical%20System.gif"/>
          <p:cNvPicPr>
            <a:picLocks noChangeAspect="1" noChangeArrowheads="1"/>
          </p:cNvPicPr>
          <p:nvPr/>
        </p:nvPicPr>
        <p:blipFill>
          <a:blip r:embed="rId2"/>
          <a:srcRect t="12141" b="8939"/>
          <a:stretch>
            <a:fillRect/>
          </a:stretch>
        </p:blipFill>
        <p:spPr bwMode="auto">
          <a:xfrm>
            <a:off x="762000" y="1905000"/>
            <a:ext cx="7391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/>
              <a:t>Different architecture</a:t>
            </a:r>
          </a:p>
          <a:p>
            <a:pPr algn="ctr">
              <a:buNone/>
            </a:pPr>
            <a:r>
              <a:rPr lang="en-US" sz="2800" dirty="0" smtClean="0"/>
              <a:t>Different languages</a:t>
            </a:r>
          </a:p>
          <a:p>
            <a:pPr algn="ctr">
              <a:buNone/>
            </a:pPr>
            <a:r>
              <a:rPr lang="en-US" sz="2800" dirty="0" smtClean="0"/>
              <a:t>Different data formats</a:t>
            </a:r>
          </a:p>
          <a:p>
            <a:pPr algn="ctr">
              <a:buNone/>
            </a:pPr>
            <a:r>
              <a:rPr lang="en-US" sz="2800" dirty="0" smtClean="0"/>
              <a:t>Different communication rates</a:t>
            </a:r>
          </a:p>
          <a:p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Modularization</a:t>
            </a:r>
          </a:p>
          <a:p>
            <a:pPr algn="ctr">
              <a:buNone/>
            </a:pPr>
            <a:r>
              <a:rPr lang="en-US" sz="2800" dirty="0" smtClean="0"/>
              <a:t>Layering</a:t>
            </a:r>
          </a:p>
          <a:p>
            <a:pPr algn="ctr">
              <a:buNone/>
            </a:pPr>
            <a:r>
              <a:rPr lang="en-US" sz="2800" smtClean="0"/>
              <a:t>Standardization</a:t>
            </a:r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4191000" y="39624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Separate functions</a:t>
            </a:r>
          </a:p>
          <a:p>
            <a:r>
              <a:rPr lang="en-US" dirty="0" smtClean="0"/>
              <a:t>Transparent Implementation</a:t>
            </a:r>
          </a:p>
          <a:p>
            <a:pPr lvl="1"/>
            <a:r>
              <a:rPr lang="en-US" dirty="0" smtClean="0"/>
              <a:t>Flexible to modify </a:t>
            </a:r>
          </a:p>
          <a:p>
            <a:pPr lvl="1"/>
            <a:r>
              <a:rPr lang="en-US" sz="2800" dirty="0" smtClean="0"/>
              <a:t>Independent design and testing</a:t>
            </a:r>
          </a:p>
          <a:p>
            <a:r>
              <a:rPr lang="en-US" sz="2800" dirty="0" err="1" smtClean="0"/>
              <a:t>E.g</a:t>
            </a:r>
            <a:r>
              <a:rPr lang="en-US" sz="2800" dirty="0" smtClean="0"/>
              <a:t>: </a:t>
            </a:r>
            <a:r>
              <a:rPr lang="en-US" sz="2800" b="1" dirty="0" smtClean="0"/>
              <a:t>OSI Reference Model</a:t>
            </a:r>
            <a:r>
              <a:rPr lang="en-US" sz="2800" dirty="0" smtClean="0"/>
              <a:t>, TCP/IP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779</TotalTime>
  <Words>681</Words>
  <Application>Microsoft Office PowerPoint</Application>
  <PresentationFormat>On-screen Show (4:3)</PresentationFormat>
  <Paragraphs>176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Introduction to communications</vt:lpstr>
      <vt:lpstr>Lesson Outcomes</vt:lpstr>
      <vt:lpstr>1. Communication</vt:lpstr>
      <vt:lpstr>1.1 Types of Communication</vt:lpstr>
      <vt:lpstr>2. Network</vt:lpstr>
      <vt:lpstr>2.1 Components of a Network </vt:lpstr>
      <vt:lpstr>2.2 How to study a Network</vt:lpstr>
      <vt:lpstr>2.3 Challenge</vt:lpstr>
      <vt:lpstr>3. Layered Architecture</vt:lpstr>
      <vt:lpstr>4. OSI Model</vt:lpstr>
      <vt:lpstr>4.1 Physical Layer</vt:lpstr>
      <vt:lpstr>4.2 Data Link Layer</vt:lpstr>
      <vt:lpstr>4.3 Network Layer…cntd</vt:lpstr>
      <vt:lpstr>4.3 Network Layer</vt:lpstr>
      <vt:lpstr>4.4 Transport Layer</vt:lpstr>
      <vt:lpstr>4.5 Session Layer</vt:lpstr>
      <vt:lpstr>4.6 Presentation Layer</vt:lpstr>
      <vt:lpstr>4.7 Application Layer </vt:lpstr>
      <vt:lpstr>4.8 A Quick Recap</vt:lpstr>
      <vt:lpstr>4.9 OSI Layers in Operation</vt:lpstr>
      <vt:lpstr>4.10 Communication in OSI Model</vt:lpstr>
      <vt:lpstr>5. CS 2032 - Scope</vt:lpstr>
      <vt:lpstr>5.1 CS2032</vt:lpstr>
      <vt:lpstr>5.2 Course Outline</vt:lpstr>
      <vt:lpstr>Slide 25</vt:lpstr>
      <vt:lpstr>6. Revision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</dc:title>
  <dc:creator>Sulo</dc:creator>
  <cp:lastModifiedBy>Sulo</cp:lastModifiedBy>
  <cp:revision>193</cp:revision>
  <dcterms:created xsi:type="dcterms:W3CDTF">2006-08-16T00:00:00Z</dcterms:created>
  <dcterms:modified xsi:type="dcterms:W3CDTF">2012-04-02T04:00:09Z</dcterms:modified>
</cp:coreProperties>
</file>