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B54F-0BC7-466F-A5EC-57DB75F6F23F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33CF-FBED-4619-98CC-7D2A0230C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type of pointer can be converted into another type of pointer. </a:t>
            </a:r>
            <a:endParaRPr lang="en-US" dirty="0" smtClean="0"/>
          </a:p>
          <a:p>
            <a:r>
              <a:rPr lang="en-US" dirty="0" smtClean="0"/>
              <a:t>In C, it is permissible to assign a void * pointer to any other type of pointer. It is also permissible to assign any other type of pointer to a void * pointer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void * pointer is called a </a:t>
            </a:r>
            <a:r>
              <a:rPr lang="en-US" b="1" dirty="0" smtClean="0"/>
              <a:t>generic pointer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void * pointer is used to specify a pointer </a:t>
            </a:r>
            <a:r>
              <a:rPr lang="en-US" b="1" dirty="0" smtClean="0"/>
              <a:t>whose base type is unknown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void * type allows a function to specify a parameter that is capable of receiving any type of pointer argument without reporting a type mismatch. </a:t>
            </a:r>
            <a:r>
              <a:rPr lang="en-US" b="1" dirty="0" smtClean="0"/>
              <a:t>No explicit cast is required </a:t>
            </a:r>
            <a:r>
              <a:rPr lang="en-US" dirty="0" smtClean="0"/>
              <a:t>to convert to or from a void * pointer.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 for void *, all other pointer conversions must be performed by using an explicit cast.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the conversion of one type of pointer into another type may create </a:t>
            </a:r>
            <a:r>
              <a:rPr lang="en-US" b="1" dirty="0" smtClean="0"/>
              <a:t>undefined behavior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smtClean="0"/>
              <a:t>x = 100.1, 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p = (</a:t>
            </a:r>
            <a:r>
              <a:rPr lang="en-US" dirty="0" err="1" smtClean="0"/>
              <a:t>int</a:t>
            </a:r>
            <a:r>
              <a:rPr lang="en-US" dirty="0" smtClean="0"/>
              <a:t> *) &amp;x;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y = *p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("The (incorrect) value of x is: %lf   %lf", </a:t>
            </a:r>
            <a:r>
              <a:rPr lang="en-US" dirty="0" err="1" smtClean="0"/>
              <a:t>y,x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</a:t>
            </a:r>
            <a:r>
              <a:rPr lang="en-US" dirty="0" smtClean="0"/>
              <a:t> (incorrect) value of x is: 1717986918.000000   </a:t>
            </a:r>
            <a:r>
              <a:rPr lang="en-US" dirty="0" smtClean="0"/>
              <a:t>100.100000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Notice that an explicit cast is used when assigning the address of x (which is implicitly a double * pointer) to p, which is an </a:t>
            </a:r>
            <a:r>
              <a:rPr lang="en-US" dirty="0" err="1" smtClean="0"/>
              <a:t>int</a:t>
            </a:r>
            <a:r>
              <a:rPr lang="en-US" dirty="0" smtClean="0"/>
              <a:t> * pointer.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smtClean="0"/>
              <a:t>this cast is correct, it does not cause the program to act as intended (at least not in most environments).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understand the problem, assume 4-byte </a:t>
            </a:r>
            <a:r>
              <a:rPr lang="en-US" dirty="0" err="1" smtClean="0"/>
              <a:t>ints</a:t>
            </a:r>
            <a:r>
              <a:rPr lang="en-US" dirty="0" smtClean="0"/>
              <a:t> and 8-byte doubles. Because p is declared as an integer pointer, only 4 bytes of information will be transferred to y by this assignment statement, y = *p; not the 8 bytes that make up a double.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 </a:t>
            </a:r>
            <a:r>
              <a:rPr lang="en-US" b="1" dirty="0" smtClean="0"/>
              <a:t>subtract one pointer from another</a:t>
            </a:r>
            <a:r>
              <a:rPr lang="en-US" dirty="0" smtClean="0"/>
              <a:t> in order to find the number of objects of their base type that separate the two.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other arithmetic operations are prohibited. </a:t>
            </a:r>
            <a:endParaRPr lang="en-US" dirty="0" smtClean="0"/>
          </a:p>
          <a:p>
            <a:r>
              <a:rPr lang="en-US" dirty="0" smtClean="0"/>
              <a:t>Specifically</a:t>
            </a:r>
            <a:r>
              <a:rPr lang="en-US" dirty="0" smtClean="0"/>
              <a:t>, </a:t>
            </a:r>
            <a:r>
              <a:rPr lang="en-US" b="1" dirty="0" smtClean="0"/>
              <a:t>you cannot </a:t>
            </a:r>
            <a:endParaRPr lang="en-US" b="1" dirty="0" smtClean="0"/>
          </a:p>
          <a:p>
            <a:pPr lvl="1"/>
            <a:r>
              <a:rPr lang="en-US" dirty="0" smtClean="0"/>
              <a:t>multiply </a:t>
            </a:r>
            <a:r>
              <a:rPr lang="en-US" dirty="0" smtClean="0"/>
              <a:t>or divide pointers;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two pointers; </a:t>
            </a:r>
            <a:endParaRPr lang="en-US" dirty="0" smtClean="0"/>
          </a:p>
          <a:p>
            <a:pPr lvl="1"/>
            <a:r>
              <a:rPr lang="en-US" dirty="0" smtClean="0"/>
              <a:t>apply </a:t>
            </a:r>
            <a:r>
              <a:rPr lang="en-US" dirty="0" smtClean="0"/>
              <a:t>the bitwise operators to them; and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or subtract type float or double to or from </a:t>
            </a:r>
            <a:r>
              <a:rPr lang="en-US" dirty="0" smtClean="0"/>
              <a:t>pointers</a:t>
            </a:r>
          </a:p>
          <a:p>
            <a:r>
              <a:rPr lang="en-US" dirty="0" smtClean="0"/>
              <a:t>Pointer </a:t>
            </a:r>
            <a:r>
              <a:rPr lang="en-US" dirty="0" smtClean="0"/>
              <a:t>Comparisons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can compare two pointers in a relational expression.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instance, given two pointers p and q, the following statement is perfectly valid: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if(p </a:t>
            </a:r>
            <a:r>
              <a:rPr lang="en-US" dirty="0" smtClean="0"/>
              <a:t>&lt; q) </a:t>
            </a:r>
            <a:r>
              <a:rPr lang="en-US" dirty="0" err="1" smtClean="0"/>
              <a:t>printf</a:t>
            </a:r>
            <a:r>
              <a:rPr lang="en-US" dirty="0" smtClean="0"/>
              <a:t>("p points to lower memory than q\n");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Pointers and </a:t>
            </a:r>
            <a:r>
              <a:rPr lang="en-US" dirty="0" smtClean="0"/>
              <a:t>Arrays: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There is a close relationship between pointers and arrays.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Consider </a:t>
            </a:r>
            <a:r>
              <a:rPr lang="en-US" dirty="0" smtClean="0"/>
              <a:t>this program fragment: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[80], *p1;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p1 </a:t>
            </a:r>
            <a:r>
              <a:rPr lang="en-US" dirty="0" smtClean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Here</a:t>
            </a:r>
            <a:r>
              <a:rPr lang="en-US" dirty="0" smtClean="0"/>
              <a:t>, p1 has been set to the address of the first array element in str.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</a:t>
            </a:r>
            <a:r>
              <a:rPr lang="en-US" dirty="0" smtClean="0"/>
              <a:t>access the fifth element in </a:t>
            </a:r>
            <a:r>
              <a:rPr lang="en-US" dirty="0" err="1" smtClean="0"/>
              <a:t>str</a:t>
            </a:r>
            <a:r>
              <a:rPr lang="en-US" dirty="0" smtClean="0"/>
              <a:t>, you could write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[4]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*(</a:t>
            </a:r>
            <a:r>
              <a:rPr lang="en-US" dirty="0" smtClean="0"/>
              <a:t>p1+4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Recall that an array name without an index returns the starting address of the array, which is the address of the first element.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Generating a Pointer to an </a:t>
            </a:r>
            <a:r>
              <a:rPr lang="en-US" b="1" dirty="0" smtClean="0"/>
              <a:t>Array:</a:t>
            </a:r>
          </a:p>
          <a:p>
            <a:r>
              <a:rPr lang="en-US" dirty="0" smtClean="0"/>
              <a:t> </a:t>
            </a:r>
            <a:r>
              <a:rPr lang="en-US" dirty="0" smtClean="0"/>
              <a:t>You can generate a pointer to the first element of an array by simply specifying the array name, without any index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sample[10</a:t>
            </a:r>
            <a:r>
              <a:rPr lang="en-US" dirty="0" smtClean="0"/>
              <a:t>];</a:t>
            </a:r>
          </a:p>
          <a:p>
            <a:r>
              <a:rPr lang="en-US" dirty="0" smtClean="0"/>
              <a:t>you can generate a pointer to the first element by using the name sample.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 smtClean="0"/>
              <a:t>, the following program fragment assigns p the address of the first element of sample: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*p;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sample[10];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 </a:t>
            </a:r>
            <a:r>
              <a:rPr lang="en-US" dirty="0" smtClean="0"/>
              <a:t>= sample; 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 p=&amp;sample[0];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also specify the address of the first element of an array by using the &amp;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For example, sample and &amp;sample[0] both produce the same results.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500" t="32889" r="37500" b="49333"/>
          <a:stretch>
            <a:fillRect/>
          </a:stretch>
        </p:blipFill>
        <p:spPr bwMode="auto">
          <a:xfrm>
            <a:off x="685800" y="51816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Passing </a:t>
            </a:r>
            <a:r>
              <a:rPr lang="en-US" dirty="0" smtClean="0"/>
              <a:t>Single-Dimension Arrays to </a:t>
            </a:r>
            <a:r>
              <a:rPr lang="en-US" dirty="0" smtClean="0"/>
              <a:t>Functions(3 ways)</a:t>
            </a:r>
            <a:r>
              <a:rPr lang="en-US" dirty="0" smtClean="0">
                <a:sym typeface="Wingdings" pitchFamily="2" charset="2"/>
              </a:rPr>
              <a:t>: or passing array as an argument)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C, you cannot pass an entire array as an argument to a function.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You </a:t>
            </a:r>
            <a:r>
              <a:rPr lang="en-US" dirty="0" smtClean="0"/>
              <a:t>can, however, pass a pointer to an array by specifying the array's name without an index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[10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func1(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/* </a:t>
            </a:r>
            <a:r>
              <a:rPr lang="en-US" dirty="0" smtClean="0"/>
              <a:t>. . . */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func1(</a:t>
            </a:r>
            <a:r>
              <a:rPr lang="en-US" dirty="0" err="1" smtClean="0"/>
              <a:t>int</a:t>
            </a:r>
            <a:r>
              <a:rPr lang="en-US" dirty="0" smtClean="0"/>
              <a:t> *x) </a:t>
            </a:r>
            <a:r>
              <a:rPr lang="en-US" dirty="0" smtClean="0"/>
              <a:t>//formal parameter as a pointer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{…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func1(</a:t>
            </a:r>
            <a:r>
              <a:rPr lang="en-US" dirty="0" err="1" smtClean="0"/>
              <a:t>int</a:t>
            </a:r>
            <a:r>
              <a:rPr lang="en-US" dirty="0" smtClean="0"/>
              <a:t> x[10]) </a:t>
            </a:r>
            <a:r>
              <a:rPr lang="en-US" dirty="0" smtClean="0"/>
              <a:t>// formal </a:t>
            </a:r>
            <a:r>
              <a:rPr lang="en-US" dirty="0" err="1" smtClean="0"/>
              <a:t>parameteras</a:t>
            </a:r>
            <a:r>
              <a:rPr lang="en-US" dirty="0" smtClean="0"/>
              <a:t> a sized </a:t>
            </a:r>
            <a:r>
              <a:rPr lang="en-US" dirty="0" smtClean="0"/>
              <a:t>array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/* . . . */ 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finally as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func1 (</a:t>
            </a:r>
            <a:r>
              <a:rPr lang="en-US" dirty="0" err="1" smtClean="0"/>
              <a:t>int</a:t>
            </a:r>
            <a:r>
              <a:rPr lang="en-US" dirty="0" smtClean="0"/>
              <a:t> x[]) </a:t>
            </a:r>
            <a:r>
              <a:rPr lang="en-US" dirty="0" smtClean="0"/>
              <a:t>//formal parameter as an </a:t>
            </a:r>
            <a:r>
              <a:rPr lang="en-US" dirty="0" err="1" smtClean="0"/>
              <a:t>unsized</a:t>
            </a:r>
            <a:r>
              <a:rPr lang="en-US" dirty="0" smtClean="0"/>
              <a:t> array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smtClean="0"/>
              <a:t>/* . . . */ 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// Program to calculate the sum of array elements by passing to a function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calculateSum</a:t>
            </a:r>
            <a:r>
              <a:rPr lang="en-US" dirty="0" smtClean="0"/>
              <a:t>(float age[]);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float result, age[] = {23.4, 55, 22.6, 3, 40.5, 18};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  </a:t>
            </a:r>
            <a:r>
              <a:rPr lang="en-US" dirty="0" smtClean="0"/>
              <a:t>// age array is passed to </a:t>
            </a:r>
            <a:r>
              <a:rPr lang="en-US" dirty="0" err="1" smtClean="0"/>
              <a:t>calculateSum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result = </a:t>
            </a:r>
            <a:r>
              <a:rPr lang="en-US" dirty="0" err="1" smtClean="0"/>
              <a:t>calculateSum</a:t>
            </a:r>
            <a:r>
              <a:rPr lang="en-US" dirty="0" smtClean="0"/>
              <a:t>(age);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("Result = %.2f", result);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calculateSum</a:t>
            </a:r>
            <a:r>
              <a:rPr lang="en-US" dirty="0" smtClean="0"/>
              <a:t>(float age[])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</a:t>
            </a:r>
            <a:r>
              <a:rPr lang="en-US" dirty="0" smtClean="0"/>
              <a:t>float sum = 0.0;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6;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sum += age[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</a:t>
            </a:r>
            <a:r>
              <a:rPr lang="en-US" dirty="0" smtClean="0"/>
              <a:t>return sum;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a[]);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[]={</a:t>
            </a:r>
            <a:r>
              <a:rPr lang="en-US" dirty="0" smtClean="0"/>
              <a:t>10,20,30};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sum=sum(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d”,sum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a[])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s=</a:t>
            </a:r>
            <a:r>
              <a:rPr lang="en-US" dirty="0" err="1" smtClean="0"/>
              <a:t>s+a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return s;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i-0;i&lt;3;i++)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d”,p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//or *(</a:t>
            </a:r>
            <a:r>
              <a:rPr lang="en-US" dirty="0" err="1" smtClean="0"/>
              <a:t>p+i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a[]={10,20,30};</a:t>
            </a:r>
          </a:p>
          <a:p>
            <a:pPr>
              <a:buNone/>
            </a:pPr>
            <a:r>
              <a:rPr lang="en-US" dirty="0" smtClean="0"/>
              <a:t>sum(a);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Passing two-dimensional arrays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displayNumbers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num[2][2]);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num[2][2];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4 numbers:\n");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2;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2; ++j)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scanf</a:t>
            </a:r>
            <a:r>
              <a:rPr lang="en-US" dirty="0" smtClean="0"/>
              <a:t>("%d", &amp;num[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// passing multi-dimensional array to a function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displayNumbers</a:t>
            </a:r>
            <a:r>
              <a:rPr lang="en-US" dirty="0" smtClean="0"/>
              <a:t>(num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displayNumbers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num[2][2])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("Displaying:\n");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2;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2; ++j)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("%d\n", num[</a:t>
            </a:r>
            <a:r>
              <a:rPr lang="en-US" dirty="0" err="1" smtClean="0"/>
              <a:t>i</a:t>
            </a:r>
            <a:r>
              <a:rPr lang="en-US" dirty="0" smtClean="0"/>
              <a:t>][j]);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Output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Enter 4 numbers: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Displaying: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Pointers (pointer variables) are special variables that are used to store addresses rather than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stores address of another variable.</a:t>
            </a:r>
          </a:p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decaration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Syntax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 is how we can declare pointers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atatype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pointervariable_name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p;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*p1, *p2; //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declaraing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two pointer variables.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Let's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take another example of declaring pointers.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p1, p2;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Here, we have declared a pointer p1 and a normal variable p2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Times New Roman" pitchFamily="18" charset="0"/>
                <a:cs typeface="Times New Roman" pitchFamily="18" charset="0"/>
              </a:rPr>
              <a:t>How to declare a pointer?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*p1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/*Pointer to an integer variable*/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*p2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/*Pointer to a variable of data type double*/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*p3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/*Pointer to a character variable*/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*p4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/*pointer to a float variable*/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6248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Assigning addresses to Pointers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pointervariablename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&amp;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already_existing_varaiblename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pointer_varaiblename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Pointervariablename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=&amp;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already_existing_varaiblename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%p is a format </a:t>
            </a:r>
            <a:r>
              <a:rPr lang="en-US" dirty="0" err="1" smtClean="0">
                <a:solidFill>
                  <a:srgbClr val="FF0066"/>
                </a:solidFill>
              </a:rPr>
              <a:t>specifier</a:t>
            </a:r>
            <a:r>
              <a:rPr lang="en-US" dirty="0" smtClean="0">
                <a:solidFill>
                  <a:srgbClr val="FF0066"/>
                </a:solidFill>
              </a:rPr>
              <a:t> which is used for displaying the address in hex format</a:t>
            </a:r>
            <a:r>
              <a:rPr lang="en-US" dirty="0" smtClean="0">
                <a:solidFill>
                  <a:srgbClr val="FF0066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u="sng" dirty="0" smtClean="0"/>
              <a:t>The Pointer </a:t>
            </a:r>
            <a:r>
              <a:rPr lang="en-US" b="1" u="sng" dirty="0" smtClean="0"/>
              <a:t>Operators:</a:t>
            </a:r>
          </a:p>
          <a:p>
            <a:pPr>
              <a:buNone/>
            </a:pPr>
            <a:r>
              <a:rPr lang="en-US" dirty="0" smtClean="0"/>
              <a:t>There are two pointer operators: * and &amp;.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&amp; is a unary operator that returns the memory address of its operand. </a:t>
            </a:r>
            <a:endParaRPr lang="en-US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The second pointer operator, </a:t>
            </a:r>
            <a:r>
              <a:rPr lang="en-US" dirty="0" smtClean="0"/>
              <a:t>*, it </a:t>
            </a:r>
            <a:r>
              <a:rPr lang="en-US" dirty="0" smtClean="0"/>
              <a:t>is a unary operator that returns the value located at the address that follows. can think of * as "at address.</a:t>
            </a:r>
            <a:endParaRPr lang="en-US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 Pointer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00" t="15000" b="25000"/>
          <a:stretch>
            <a:fillRect/>
          </a:stretch>
        </p:blipFill>
        <p:spPr bwMode="auto">
          <a:xfrm>
            <a:off x="4038600" y="381000"/>
            <a:ext cx="3848100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num=10;</a:t>
            </a:r>
            <a:endParaRPr lang="en-US" dirty="0"/>
          </a:p>
        </p:txBody>
      </p:sp>
      <p:pic>
        <p:nvPicPr>
          <p:cNvPr id="1029" name="Picture 5" descr="pointer_memory_represent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6858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=&amp;a;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d”,&amp;a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d”,&amp;ptr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=20;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*ptr2;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ptr2=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(“%d”,*ptr2);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Can you guess the output of following C program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main()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=10;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*p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p= &amp;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"Address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%p", &amp;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nAddress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%p", p);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nValue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%d",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nValue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%d", *p);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nValue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%d", *( &amp;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)); /* Note I have used %p for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value as it represents an address*/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nValue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pointer p is: %p", p);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 "\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nAddress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pointer p is: %p", &amp;p);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0;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0x7fff5d027c58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0x7fff5d027c58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10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is: 10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pointer p is: 0x7fff5d027c58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pointer p is: 0x7fff5d027c50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only two arithmetic operations that you can use on pointers: addition and subtraction.</a:t>
            </a:r>
          </a:p>
          <a:p>
            <a:r>
              <a:rPr lang="en-US" dirty="0"/>
              <a:t>There are four arithmetic operators that can be used on pointers: ++, --, +, and </a:t>
            </a:r>
            <a:r>
              <a:rPr lang="en-US" dirty="0" smtClean="0"/>
              <a:t>-.</a:t>
            </a:r>
          </a:p>
          <a:p>
            <a:endParaRPr lang="en-US" dirty="0"/>
          </a:p>
          <a:p>
            <a:r>
              <a:rPr lang="en-US" dirty="0" smtClean="0"/>
              <a:t>move </a:t>
            </a:r>
            <a:r>
              <a:rPr lang="en-US" dirty="0"/>
              <a:t>to the next location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/>
              <a:t>ptr</a:t>
            </a:r>
            <a:r>
              <a:rPr lang="en-US" dirty="0" smtClean="0"/>
              <a:t>++;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move to the previous location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-;</a:t>
            </a:r>
          </a:p>
          <a:p>
            <a:pPr>
              <a:buNone/>
            </a:pPr>
            <a:r>
              <a:rPr lang="en-US" dirty="0" smtClean="0"/>
              <a:t>All </a:t>
            </a:r>
            <a:r>
              <a:rPr lang="en-US" dirty="0" smtClean="0"/>
              <a:t>pointers </a:t>
            </a:r>
            <a:r>
              <a:rPr lang="en-US" dirty="0" smtClean="0"/>
              <a:t>will increase or decrease by the length of the data type they point to.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=&amp;a;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lu",ptr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=ptr+10;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n%lu",ptr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140729114185908                                                                                                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140729114185948 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 a pointer on the right-hand side of an assignment statement to assign its value to another </a:t>
            </a:r>
            <a:r>
              <a:rPr lang="en-US" dirty="0" smtClean="0"/>
              <a:t>pointer.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main(void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 = 99;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*p1, *p2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p1 = &amp;x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p2 = p1;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(''Values at p1 and p2: %d </a:t>
            </a:r>
            <a:r>
              <a:rPr lang="en-US" dirty="0" smtClean="0"/>
              <a:t>  % </a:t>
            </a:r>
            <a:r>
              <a:rPr lang="en-US" dirty="0" smtClean="0"/>
              <a:t>d\n", *p1, *p2);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("Addresses pointed to by p1 and p2: %</a:t>
            </a:r>
            <a:r>
              <a:rPr lang="en-US" dirty="0" smtClean="0"/>
              <a:t>p  </a:t>
            </a:r>
            <a:r>
              <a:rPr lang="en-US" dirty="0" smtClean="0"/>
              <a:t>%p", p1, p2);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Values at p1 and p2: 99 </a:t>
            </a:r>
            <a:r>
              <a:rPr lang="en-US" dirty="0" smtClean="0"/>
              <a:t>   99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Addresses pointed to by p1 and p2: 0063FDF0 </a:t>
            </a:r>
            <a:r>
              <a:rPr lang="en-US" dirty="0" smtClean="0"/>
              <a:t>   </a:t>
            </a:r>
            <a:r>
              <a:rPr lang="en-US" dirty="0" err="1" smtClean="0"/>
              <a:t>0063FDF0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1493</Words>
  <Application>Microsoft Office PowerPoint</Application>
  <PresentationFormat>On-screen Show (4:3)</PresentationFormat>
  <Paragraphs>293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pointers </vt:lpstr>
      <vt:lpstr>Introduction </vt:lpstr>
      <vt:lpstr>Slide 3</vt:lpstr>
      <vt:lpstr>Slide 4</vt:lpstr>
      <vt:lpstr>Slide 5</vt:lpstr>
      <vt:lpstr>Slide 6</vt:lpstr>
      <vt:lpstr>Pointer Arithmetic</vt:lpstr>
      <vt:lpstr>Slide 8</vt:lpstr>
      <vt:lpstr>Pointer Assignments</vt:lpstr>
      <vt:lpstr>Pointer Conversions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pointers </dc:title>
  <dc:creator>HP</dc:creator>
  <cp:lastModifiedBy>HP</cp:lastModifiedBy>
  <cp:revision>19</cp:revision>
  <dcterms:created xsi:type="dcterms:W3CDTF">2021-02-11T00:56:24Z</dcterms:created>
  <dcterms:modified xsi:type="dcterms:W3CDTF">2021-02-18T02:00:01Z</dcterms:modified>
</cp:coreProperties>
</file>