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6" r:id="rId18"/>
    <p:sldId id="277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3263-B875-4C6B-AF22-AF4F28BFAEF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4374-BE3C-47D6-B848-D9E571C4B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3263-B875-4C6B-AF22-AF4F28BFAEF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4374-BE3C-47D6-B848-D9E571C4B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3263-B875-4C6B-AF22-AF4F28BFAEF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4374-BE3C-47D6-B848-D9E571C4B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3263-B875-4C6B-AF22-AF4F28BFAEF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4374-BE3C-47D6-B848-D9E571C4B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3263-B875-4C6B-AF22-AF4F28BFAEF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4374-BE3C-47D6-B848-D9E571C4B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3263-B875-4C6B-AF22-AF4F28BFAEF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4374-BE3C-47D6-B848-D9E571C4B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3263-B875-4C6B-AF22-AF4F28BFAEF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4374-BE3C-47D6-B848-D9E571C4B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3263-B875-4C6B-AF22-AF4F28BFAEF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4374-BE3C-47D6-B848-D9E571C4B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3263-B875-4C6B-AF22-AF4F28BFAEF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4374-BE3C-47D6-B848-D9E571C4B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3263-B875-4C6B-AF22-AF4F28BFAEF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4374-BE3C-47D6-B848-D9E571C4B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3263-B875-4C6B-AF22-AF4F28BFAEF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54374-BE3C-47D6-B848-D9E571C4B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83263-B875-4C6B-AF22-AF4F28BFAEF6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54374-BE3C-47D6-B848-D9E571C4BE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array index starts at 0?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Consider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[100]. The answer lies in the fact how the compiler interprets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( 0&lt;=</a:t>
            </a:r>
            <a:r>
              <a:rPr lang="en-US" dirty="0" err="1"/>
              <a:t>i</a:t>
            </a:r>
            <a:r>
              <a:rPr lang="en-US" dirty="0"/>
              <a:t>&lt;100). 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is interpreted as *(</a:t>
            </a:r>
            <a:r>
              <a:rPr lang="en-US" dirty="0" err="1"/>
              <a:t>arr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Now</a:t>
            </a:r>
            <a:r>
              <a:rPr lang="en-US" dirty="0"/>
              <a:t>, </a:t>
            </a:r>
            <a:r>
              <a:rPr lang="en-US" dirty="0" err="1"/>
              <a:t>arr</a:t>
            </a:r>
            <a:r>
              <a:rPr lang="en-US" dirty="0"/>
              <a:t> is the address of the array or address of 0th index element of the array.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address of next element in the array is </a:t>
            </a:r>
            <a:r>
              <a:rPr lang="en-US" dirty="0" err="1"/>
              <a:t>arr</a:t>
            </a:r>
            <a:r>
              <a:rPr lang="en-US" dirty="0"/>
              <a:t> + 1 (because elements in the array are stored in consecutive memory locations), further address of next location is </a:t>
            </a:r>
            <a:r>
              <a:rPr lang="en-US" dirty="0" err="1"/>
              <a:t>arr</a:t>
            </a:r>
            <a:r>
              <a:rPr lang="en-US" dirty="0"/>
              <a:t> + 2 and so on. </a:t>
            </a:r>
            <a:endParaRPr lang="en-US" dirty="0" smtClean="0"/>
          </a:p>
          <a:p>
            <a:r>
              <a:rPr lang="en-US" dirty="0" smtClean="0"/>
              <a:t>Going </a:t>
            </a:r>
            <a:r>
              <a:rPr lang="en-US" dirty="0"/>
              <a:t>with the above arguments, </a:t>
            </a:r>
            <a:r>
              <a:rPr lang="en-US" dirty="0" err="1"/>
              <a:t>arr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 mean the address at </a:t>
            </a:r>
            <a:r>
              <a:rPr lang="en-US" dirty="0" err="1"/>
              <a:t>i</a:t>
            </a:r>
            <a:r>
              <a:rPr lang="en-US" dirty="0"/>
              <a:t> distance away from the starting element of the array.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going by this definition, </a:t>
            </a:r>
            <a:r>
              <a:rPr lang="en-US" dirty="0" err="1"/>
              <a:t>i</a:t>
            </a:r>
            <a:r>
              <a:rPr lang="en-US" dirty="0"/>
              <a:t> will be zero for the starting element of the array because the starting element is at 0 distance away from the starting element of the array.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fit this definition of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indexing of array starts from 0.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324600"/>
          </a:xfrm>
        </p:spPr>
        <p:txBody>
          <a:bodyPr>
            <a:normAutofit fontScale="55000" lnSpcReduction="20000"/>
          </a:bodyPr>
          <a:lstStyle/>
          <a:p>
            <a:pPr fontAlgn="base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[] = {1, 2, 3, 4};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// Below two statements mean same thing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*(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+ 1) &lt;&lt; " ";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&lt;&lt;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[1] &lt;&lt; " ";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return 0; </a:t>
            </a: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fontAlgn="base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find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next location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the help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starting </a:t>
            </a:r>
            <a:r>
              <a:rPr lang="en-US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address+size</a:t>
            </a:r>
            <a:r>
              <a:rPr lang="en-US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element type(</a:t>
            </a:r>
            <a:r>
              <a:rPr lang="en-US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int:4bytes, char:1bytes)</a:t>
            </a:r>
          </a:p>
          <a:p>
            <a:pPr fontAlgn="base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starting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address is 1000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1000+4 =&gt;1004</a:t>
            </a: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1004+4=&gt;1008</a:t>
            </a:r>
          </a:p>
          <a:p>
            <a:pPr fontAlgn="base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char, size of char is 1 byte</a:t>
            </a: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1000+1=&gt;1001</a:t>
            </a: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1002+1=&gt;1002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2590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array of arrays is known as 2D array.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two-dimensional array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in C can be thought of as a matrix with rows and columns.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general syntax used to declare a two-dimensional array is:</a:t>
            </a:r>
          </a:p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[rows][cols];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two-dimensional array is an array of several one-dimensional arrays.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Following is an array with five rows, each row has three columns:</a:t>
            </a:r>
          </a:p>
          <a:p>
            <a:pPr>
              <a:buNone/>
            </a:pPr>
            <a:r>
              <a:rPr lang="en-US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my_array</a:t>
            </a:r>
            <a:r>
              <a:rPr lang="en-US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[5][3];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30500" t="34667" r="34500" b="20000"/>
          <a:stretch>
            <a:fillRect/>
          </a:stretch>
        </p:blipFill>
        <p:spPr bwMode="auto">
          <a:xfrm>
            <a:off x="4953000" y="3860073"/>
            <a:ext cx="4114800" cy="2997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Two dimensional array in C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76200" y="3657600"/>
            <a:ext cx="5029199" cy="32003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overiq.com/media/uploads/conceptual-representation-of-2-d-array-1-1504593656108.png"/>
          <p:cNvPicPr>
            <a:picLocks noChangeAspect="1" noChangeArrowheads="1"/>
          </p:cNvPicPr>
          <p:nvPr/>
        </p:nvPicPr>
        <p:blipFill>
          <a:blip r:embed="rId2"/>
          <a:srcRect l="12632" r="6316" b="18109"/>
          <a:stretch>
            <a:fillRect/>
          </a:stretch>
        </p:blipFill>
        <p:spPr bwMode="auto">
          <a:xfrm>
            <a:off x="1066800" y="304799"/>
            <a:ext cx="5867400" cy="3505201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4800" y="4602540"/>
            <a:ext cx="8305800" cy="1569660"/>
          </a:xfrm>
          <a:prstGeom prst="rect">
            <a:avLst/>
          </a:prstGeom>
          <a:solidFill>
            <a:srgbClr val="F9F2F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Times New Roman" pitchFamily="18" charset="0"/>
                <a:cs typeface="Times New Roman" pitchFamily="18" charset="0"/>
              </a:rPr>
              <a:t>arr[0][0]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- refers to the first element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Times New Roman" pitchFamily="18" charset="0"/>
                <a:cs typeface="Times New Roman" pitchFamily="18" charset="0"/>
              </a:rPr>
              <a:t>arr[0][1]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- refers to the second element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Times New Roman" pitchFamily="18" charset="0"/>
                <a:cs typeface="Times New Roman" pitchFamily="18" charset="0"/>
              </a:rPr>
              <a:t>arr[0][2]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- refers to the third element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Times New Roman" pitchFamily="18" charset="0"/>
                <a:cs typeface="Times New Roman" pitchFamily="18" charset="0"/>
              </a:rPr>
              <a:t>arr[1][0]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- refers to the fourth element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Times New Roman" pitchFamily="18" charset="0"/>
                <a:cs typeface="Times New Roman" pitchFamily="18" charset="0"/>
              </a:rPr>
              <a:t>arr[1][1]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- refers to the fifth element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C7254E"/>
                </a:solidFill>
                <a:effectLst/>
                <a:latin typeface="Times New Roman" pitchFamily="18" charset="0"/>
                <a:cs typeface="Times New Roman" pitchFamily="18" charset="0"/>
              </a:rPr>
              <a:t>arr[1][2]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- refers to the sixth element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25876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Various Initialization of two-dimensional a​</a:t>
            </a:r>
            <a:r>
              <a:rPr lang="en-US" sz="2800" b="1" dirty="0" err="1" smtClean="0"/>
              <a:t>rrays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867400"/>
          </a:xfrm>
        </p:spPr>
        <p:txBody>
          <a:bodyPr numCol="2"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 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main()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my_array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[5][3] = 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{1, 2, 3},      //row 1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{4, 5, 6},      //row 2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{7, 8, 9},      //row 3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{10, 11, 12},   //row 4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  {13, 14, 15}    //row 5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};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 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main()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my_array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[5][3] = {1, 2, 3, 4, 5, 6, 7, 8, 9, 10, 11, 12, 13, 14, 15};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initialization:</a:t>
            </a:r>
          </a:p>
          <a:p>
            <a:pPr>
              <a:lnSpc>
                <a:spcPct val="12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a[2][2]={1,2,3,4};//valid</a:t>
            </a:r>
          </a:p>
          <a:p>
            <a:pPr>
              <a:lnSpc>
                <a:spcPct val="12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a[][2]={1,2,3,4};//valid</a:t>
            </a:r>
          </a:p>
          <a:p>
            <a:pPr>
              <a:lnSpc>
                <a:spcPct val="120000"/>
              </a:lnSpc>
              <a:buNone/>
            </a:pPr>
            <a:r>
              <a:rPr lang="en-US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a[][]={1,2,3,4};//invalid</a:t>
            </a:r>
          </a:p>
          <a:p>
            <a:pPr>
              <a:lnSpc>
                <a:spcPct val="120000"/>
              </a:lnSpc>
              <a:buNone/>
            </a:pPr>
            <a:r>
              <a:rPr lang="en-US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a[2][]={1,2,3,4};//invalid   : must need </a:t>
            </a:r>
            <a:r>
              <a:rPr lang="en-US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atleast</a:t>
            </a:r>
            <a:r>
              <a:rPr lang="en-US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 second dimension</a:t>
            </a:r>
          </a:p>
          <a:p>
            <a:pPr>
              <a:lnSpc>
                <a:spcPct val="120000"/>
              </a:lnSpc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a[] = {[0]=10,[1]=20,[2]=30};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Accessing elements in two-dimensional arrays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#include &lt;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main()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// array declaration and initialization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my_array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[5][3] = 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 {1, 2, 3},      //row 1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 {4, 5, 6},      //row 2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 {7, 8, 9},      //row 3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 {10, 11, 12},   //row 4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 {13, 14, 15}    //row 5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};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// accessing and printing the elements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for (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= 0;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&lt; 5;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++ ) {   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   // variable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traverses the rows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   for (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j = 0; j &lt; 3; j++ ) {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      // variable j traverses the columns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     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my_array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[%d][%d] = %d\n",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my_array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][j] 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   }   }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  return 0;  }</a:t>
            </a:r>
          </a:p>
          <a:p>
            <a:pPr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792162"/>
          </a:xfrm>
        </p:spPr>
        <p:txBody>
          <a:bodyPr/>
          <a:lstStyle/>
          <a:p>
            <a:r>
              <a:rPr lang="en-US" dirty="0" smtClean="0"/>
              <a:t>3D array</a:t>
            </a:r>
            <a:endParaRPr lang="en-US" dirty="0"/>
          </a:p>
        </p:txBody>
      </p:sp>
      <p:pic>
        <p:nvPicPr>
          <p:cNvPr id="27650" name="Picture 2" descr="https://media.geeksforgeeks.org/wp-content/uploads/3D-array.jpg"/>
          <p:cNvPicPr>
            <a:picLocks noChangeAspect="1" noChangeArrowheads="1"/>
          </p:cNvPicPr>
          <p:nvPr/>
        </p:nvPicPr>
        <p:blipFill>
          <a:blip r:embed="rId2"/>
          <a:srcRect l="2891" t="5808" r="3884"/>
          <a:stretch>
            <a:fillRect/>
          </a:stretch>
        </p:blipFill>
        <p:spPr bwMode="auto">
          <a:xfrm>
            <a:off x="304800" y="1600200"/>
            <a:ext cx="8333549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 descr="3D Array Conceptual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6" name="AutoShape 4" descr="3D Array Conceptual 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/>
          <a:srcRect l="8785" t="39583" r="37921" b="21875"/>
          <a:stretch>
            <a:fillRect/>
          </a:stretch>
        </p:blipFill>
        <p:spPr bwMode="auto">
          <a:xfrm>
            <a:off x="304800" y="1447800"/>
            <a:ext cx="862858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33400" y="381000"/>
            <a:ext cx="44396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 smtClean="0"/>
              <a:t>Syntax of a 3D Array in C:</a:t>
            </a:r>
          </a:p>
          <a:p>
            <a:endParaRPr lang="en-US" b="1" dirty="0" smtClean="0"/>
          </a:p>
          <a:p>
            <a:r>
              <a:rPr lang="en-US" b="1" dirty="0" err="1" smtClean="0"/>
              <a:t>data_type</a:t>
            </a:r>
            <a:r>
              <a:rPr lang="en-US" b="1" dirty="0" smtClean="0"/>
              <a:t> </a:t>
            </a:r>
            <a:r>
              <a:rPr lang="en-US" b="1" dirty="0" err="1" smtClean="0"/>
              <a:t>array_name</a:t>
            </a:r>
            <a:r>
              <a:rPr lang="en-US" b="1" dirty="0" smtClean="0"/>
              <a:t>[table][row][column];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2137" t="21887" r="58519" b="5717"/>
          <a:stretch>
            <a:fillRect/>
          </a:stretch>
        </p:blipFill>
        <p:spPr bwMode="auto">
          <a:xfrm>
            <a:off x="138223" y="304799"/>
            <a:ext cx="6186377" cy="615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458200" cy="57451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smtClean="0"/>
              <a:t>int main(){ </a:t>
            </a:r>
          </a:p>
          <a:p>
            <a:pPr>
              <a:buNone/>
            </a:pPr>
            <a:r>
              <a:rPr lang="pt-BR" dirty="0" smtClean="0"/>
              <a:t>   int a[2][2]={10,20,30,40};       </a:t>
            </a:r>
          </a:p>
          <a:p>
            <a:pPr>
              <a:buNone/>
            </a:pPr>
            <a:r>
              <a:rPr lang="pt-BR" dirty="0" smtClean="0"/>
              <a:t> printf("%d",a[0][0]);  </a:t>
            </a:r>
          </a:p>
          <a:p>
            <a:pPr>
              <a:buNone/>
            </a:pPr>
            <a:r>
              <a:rPr lang="pt-BR" dirty="0" smtClean="0"/>
              <a:t>  printf("%d",a[0][1]);  </a:t>
            </a:r>
          </a:p>
          <a:p>
            <a:pPr>
              <a:buNone/>
            </a:pPr>
            <a:r>
              <a:rPr lang="pt-BR" dirty="0" smtClean="0"/>
              <a:t>  printf("%d",a[1][0]);    </a:t>
            </a:r>
          </a:p>
          <a:p>
            <a:pPr>
              <a:buNone/>
            </a:pPr>
            <a:r>
              <a:rPr lang="pt-BR" dirty="0" smtClean="0"/>
              <a:t>printf("%d",a[1][1]);  </a:t>
            </a:r>
          </a:p>
          <a:p>
            <a:pPr>
              <a:buNone/>
            </a:pPr>
            <a:r>
              <a:rPr lang="pt-BR" dirty="0" smtClean="0"/>
              <a:t>  printf("\n");  </a:t>
            </a:r>
          </a:p>
          <a:p>
            <a:pPr>
              <a:buNone/>
            </a:pPr>
            <a:r>
              <a:rPr lang="pt-BR" dirty="0" smtClean="0"/>
              <a:t>   printf("%u",a);  </a:t>
            </a:r>
          </a:p>
          <a:p>
            <a:pPr>
              <a:buNone/>
            </a:pPr>
            <a:r>
              <a:rPr lang="pt-BR" dirty="0" smtClean="0"/>
              <a:t>   printf("\n%u",&amp;a);    </a:t>
            </a:r>
          </a:p>
          <a:p>
            <a:pPr>
              <a:buNone/>
            </a:pPr>
            <a:r>
              <a:rPr lang="pt-BR" dirty="0" smtClean="0"/>
              <a:t>printf("\n%u",&amp;a[0][0]); </a:t>
            </a:r>
          </a:p>
          <a:p>
            <a:pPr>
              <a:buNone/>
            </a:pPr>
            <a:r>
              <a:rPr lang="pt-BR" dirty="0" smtClean="0"/>
              <a:t>printf("\n%u",&amp;a[0][1]);  </a:t>
            </a:r>
          </a:p>
          <a:p>
            <a:pPr>
              <a:buNone/>
            </a:pPr>
            <a:r>
              <a:rPr lang="pt-BR" dirty="0" smtClean="0"/>
              <a:t>printf("\n%u",&amp;a[1][0]); </a:t>
            </a:r>
          </a:p>
          <a:p>
            <a:pPr>
              <a:buNone/>
            </a:pPr>
            <a:r>
              <a:rPr lang="pt-BR" dirty="0" smtClean="0"/>
              <a:t>  printf("\n%u",&amp;a[1][1]);   </a:t>
            </a:r>
          </a:p>
          <a:p>
            <a:pPr>
              <a:buNone/>
            </a:pPr>
            <a:r>
              <a:rPr lang="pt-BR" dirty="0" smtClean="0"/>
              <a:t> return 0;}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10203040                                                                                                       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>
              <a:buNone/>
            </a:pPr>
            <a:r>
              <a:rPr lang="en-US" dirty="0" smtClean="0"/>
              <a:t>1351672384                                                                                                     </a:t>
            </a:r>
          </a:p>
          <a:p>
            <a:pPr>
              <a:buNone/>
            </a:pPr>
            <a:r>
              <a:rPr lang="en-US" dirty="0" smtClean="0"/>
              <a:t>1351672384                                                                                                     </a:t>
            </a:r>
          </a:p>
          <a:p>
            <a:pPr>
              <a:buNone/>
            </a:pPr>
            <a:r>
              <a:rPr lang="en-US" dirty="0" smtClean="0"/>
              <a:t>1351672384                                                                                                     </a:t>
            </a:r>
          </a:p>
          <a:p>
            <a:pPr>
              <a:buNone/>
            </a:pPr>
            <a:r>
              <a:rPr lang="en-US" dirty="0" smtClean="0"/>
              <a:t>1351672388  </a:t>
            </a:r>
          </a:p>
          <a:p>
            <a:pPr>
              <a:buNone/>
            </a:pPr>
            <a:r>
              <a:rPr lang="en-US" dirty="0" smtClean="0"/>
              <a:t>1351672392                                                                                                     </a:t>
            </a:r>
          </a:p>
          <a:p>
            <a:pPr>
              <a:buNone/>
            </a:pPr>
            <a:r>
              <a:rPr lang="en-US" dirty="0" smtClean="0"/>
              <a:t>1351672396 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 </a:t>
            </a:r>
            <a:r>
              <a:rPr lang="en-US" b="1" dirty="0"/>
              <a:t>array in C</a:t>
            </a:r>
            <a:r>
              <a:rPr lang="en-US" dirty="0"/>
              <a:t> or C++ is a collection of items stored at contiguous memory locations and elements can be accessed randomly using indices of an </a:t>
            </a:r>
            <a:r>
              <a:rPr lang="en-US" b="1" dirty="0"/>
              <a:t>array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used to store similar type of elements as in the data type must be the </a:t>
            </a:r>
            <a:r>
              <a:rPr lang="en-US" dirty="0" smtClean="0"/>
              <a:t>same </a:t>
            </a:r>
            <a:r>
              <a:rPr lang="en-US" dirty="0"/>
              <a:t>for all </a:t>
            </a:r>
            <a:r>
              <a:rPr lang="en-US" dirty="0" smtClean="0"/>
              <a:t>elements.</a:t>
            </a:r>
          </a:p>
          <a:p>
            <a:r>
              <a:rPr lang="en-US" dirty="0"/>
              <a:t>They can be used to store collection of primitive data types such as </a:t>
            </a:r>
            <a:r>
              <a:rPr lang="en-US" dirty="0" err="1"/>
              <a:t>int</a:t>
            </a:r>
            <a:r>
              <a:rPr lang="en-US" dirty="0"/>
              <a:t>, float, double, char, etc of any particular type.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add to it, an array in C or C++ can store derived data types such as the structures, pointers etc.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534400" cy="6248400"/>
          </a:xfrm>
        </p:spPr>
        <p:txBody>
          <a:bodyPr/>
          <a:lstStyle/>
          <a:p>
            <a:r>
              <a:rPr lang="en-US" dirty="0" smtClean="0"/>
              <a:t>Sum of all elements in an array</a:t>
            </a:r>
          </a:p>
          <a:p>
            <a:r>
              <a:rPr lang="en-US" dirty="0" smtClean="0"/>
              <a:t>Sum of odd numbers in an array</a:t>
            </a:r>
          </a:p>
          <a:p>
            <a:r>
              <a:rPr lang="en-US" dirty="0" smtClean="0"/>
              <a:t>Count of even numbers in an array</a:t>
            </a:r>
          </a:p>
          <a:p>
            <a:r>
              <a:rPr lang="en-US" dirty="0" smtClean="0"/>
              <a:t>Frequency of a number in an array</a:t>
            </a:r>
          </a:p>
          <a:p>
            <a:r>
              <a:rPr lang="en-US" dirty="0" smtClean="0"/>
              <a:t>Union and intersection of two arrays</a:t>
            </a:r>
          </a:p>
          <a:p>
            <a:r>
              <a:rPr lang="en-US" dirty="0" smtClean="0"/>
              <a:t>Reversing an array</a:t>
            </a:r>
          </a:p>
          <a:p>
            <a:r>
              <a:rPr lang="en-US" dirty="0" smtClean="0"/>
              <a:t>Sum of all elements in a 2D array of size 2*2 matrix size.</a:t>
            </a:r>
          </a:p>
          <a:p>
            <a:r>
              <a:rPr lang="en-US" dirty="0" smtClean="0"/>
              <a:t>Finding an element in an array.</a:t>
            </a:r>
            <a:endParaRPr lang="en-US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ray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92216"/>
            <a:ext cx="8078521" cy="236078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04800" y="4921984"/>
            <a:ext cx="8534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Why do we need arrays?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can use normal variables (v1, v2, v3, ..) when we have a small number of objects, but if we want to store a large number of instances, it becomes difficult to manage them with normal variables. The idea of an array is to represent many instances in one variable.</a:t>
            </a:r>
          </a:p>
        </p:txBody>
      </p:sp>
      <p:pic>
        <p:nvPicPr>
          <p:cNvPr id="1028" name="Picture 4" descr="C arrays"/>
          <p:cNvPicPr>
            <a:picLocks noChangeAspect="1" noChangeArrowheads="1"/>
          </p:cNvPicPr>
          <p:nvPr/>
        </p:nvPicPr>
        <p:blipFill>
          <a:blip r:embed="rId3"/>
          <a:srcRect l="12928" t="12000" r="24369" b="22000"/>
          <a:stretch>
            <a:fillRect/>
          </a:stretch>
        </p:blipFill>
        <p:spPr bwMode="auto">
          <a:xfrm>
            <a:off x="1219200" y="228601"/>
            <a:ext cx="4953000" cy="205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media.geeksforgeeks.org/wp-content/cdn-uploads/Array-Declaration-In-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152400"/>
            <a:ext cx="8077201" cy="4371786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6200" y="4549676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a[4]={ [0 ... 1]=3 </a:t>
            </a:r>
            <a:r>
              <a:rPr lang="en-US" b="1" dirty="0" smtClean="0"/>
              <a:t>};</a:t>
            </a:r>
          </a:p>
          <a:p>
            <a:r>
              <a:rPr lang="en-US" b="1" dirty="0" smtClean="0"/>
              <a:t>for(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i</a:t>
            </a:r>
            <a:r>
              <a:rPr lang="en-US" b="1" dirty="0"/>
              <a:t>=0;i&lt;4;i++) 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err="1"/>
              <a:t>printf</a:t>
            </a:r>
            <a:r>
              <a:rPr lang="en-US" b="1" dirty="0"/>
              <a:t>(" %</a:t>
            </a:r>
            <a:r>
              <a:rPr lang="en-US" b="1" dirty="0" err="1"/>
              <a:t>d",a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]);</a:t>
            </a:r>
            <a:endParaRPr lang="en-US" b="1" dirty="0" smtClean="0"/>
          </a:p>
          <a:p>
            <a:r>
              <a:rPr lang="en-US" b="1" dirty="0" smtClean="0"/>
              <a:t>return </a:t>
            </a:r>
            <a:r>
              <a:rPr lang="en-US" b="1" dirty="0"/>
              <a:t>0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Output: </a:t>
            </a:r>
            <a:r>
              <a:rPr lang="en-US" b="1" dirty="0"/>
              <a:t>3 3 0 0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Note: </a:t>
            </a:r>
            <a:r>
              <a:rPr lang="en-US" dirty="0"/>
              <a:t>In above image </a:t>
            </a:r>
            <a:r>
              <a:rPr lang="en-US" dirty="0" err="1"/>
              <a:t>int</a:t>
            </a:r>
            <a:r>
              <a:rPr lang="en-US" dirty="0"/>
              <a:t> a[3]={[0…1]=3}; this kind of declaration has been obsolete since GCC 2.5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458200" cy="5745163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dirty="0"/>
              <a:t>// Array declaration by specifying size</a:t>
            </a:r>
          </a:p>
          <a:p>
            <a:pPr fontAlgn="base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arr1[10</a:t>
            </a:r>
            <a:r>
              <a:rPr lang="en-US" dirty="0"/>
              <a:t>];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/>
              <a:t>// With recent C/C++ versions, we can </a:t>
            </a:r>
            <a:r>
              <a:rPr lang="en-US" dirty="0" err="1" smtClean="0"/>
              <a:t>alsodeclare</a:t>
            </a:r>
            <a:r>
              <a:rPr lang="en-US" dirty="0" smtClean="0"/>
              <a:t> </a:t>
            </a:r>
            <a:r>
              <a:rPr lang="en-US" dirty="0"/>
              <a:t>an array of user specified size</a:t>
            </a:r>
          </a:p>
          <a:p>
            <a:pPr fontAlgn="base">
              <a:buNone/>
            </a:pPr>
            <a:r>
              <a:rPr lang="en-US" dirty="0" err="1"/>
              <a:t>int</a:t>
            </a:r>
            <a:r>
              <a:rPr lang="en-US" dirty="0"/>
              <a:t> n = 10;</a:t>
            </a:r>
          </a:p>
          <a:p>
            <a:pPr fontAlgn="base">
              <a:buNone/>
            </a:pPr>
            <a:r>
              <a:rPr lang="en-US" dirty="0" err="1"/>
              <a:t>int</a:t>
            </a:r>
            <a:r>
              <a:rPr lang="en-US" dirty="0"/>
              <a:t> arr2[n</a:t>
            </a:r>
            <a:r>
              <a:rPr lang="en-US" dirty="0" smtClean="0"/>
              <a:t>];</a:t>
            </a:r>
          </a:p>
          <a:p>
            <a:pPr fontAlgn="base">
              <a:buNone/>
            </a:pPr>
            <a:endParaRPr lang="en-US" dirty="0"/>
          </a:p>
          <a:p>
            <a:pPr fontAlgn="base">
              <a:buNone/>
            </a:pPr>
            <a:r>
              <a:rPr lang="en-US" dirty="0"/>
              <a:t>// Array declaration by initializing elements</a:t>
            </a:r>
          </a:p>
          <a:p>
            <a:pPr fontAlgn="base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 = { 10, 20, 30, 40 }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r>
              <a:rPr lang="en-US" dirty="0" smtClean="0"/>
              <a:t>// </a:t>
            </a:r>
            <a:r>
              <a:rPr lang="en-US" dirty="0"/>
              <a:t>Array declaration by specifying size and </a:t>
            </a:r>
            <a:r>
              <a:rPr lang="en-US" dirty="0" smtClean="0"/>
              <a:t>initializing </a:t>
            </a:r>
            <a:r>
              <a:rPr lang="en-US" dirty="0"/>
              <a:t>elements</a:t>
            </a:r>
          </a:p>
          <a:p>
            <a:pPr fontAlgn="base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[6] = { 10, 20, 30, 40 </a:t>
            </a:r>
            <a:r>
              <a:rPr lang="en-US" dirty="0" smtClean="0"/>
              <a:t>}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[5]={[0]=10,[2]=20,[3]=30,[4]=40,[5]=50};</a:t>
            </a:r>
            <a:endParaRPr lang="en-US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2484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Advantages of an Array in C/C++: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Random access of elements using array index.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of less line of code as it creates a single array of multiple elements.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Easy access to all the elements.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Traversal through the array becomes easy using a single loop.</a:t>
            </a:r>
          </a:p>
          <a:p>
            <a:pPr fontAlgn="base"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Disadvantages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of an Array in C/C++: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Allows a fixed number of elements to be entered which is decided at the time of declaration. Unlike a linked list, an array in C is not dynamic.</a:t>
            </a:r>
          </a:p>
          <a:p>
            <a:pPr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Insertion and deletion of elements can be costly since the elements are needed to be managed in accordance with the new memory allocation.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610600" cy="6248400"/>
          </a:xfrm>
        </p:spPr>
        <p:txBody>
          <a:bodyPr numCol="2">
            <a:normAutofit fontScale="70000" lnSpcReduction="20000"/>
          </a:bodyPr>
          <a:lstStyle/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[5];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[0] = 5;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[2] = -10;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[3 / 2] = 2;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// this is same as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[1] = 2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[3] 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[0];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("%d %d %d %d",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[0], 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  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[1],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[2],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[3]);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return 0;</a:t>
            </a: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fontAlgn="base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Index Out of bound Checking: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// This C program compiles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fine as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index out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bound 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not checked in C.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[2];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("%d ",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[3]);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("%d ",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[-2]);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return 0;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fontAlgn="base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 fontAlgn="base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-449684907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4195777 </a:t>
            </a:r>
          </a:p>
          <a:p>
            <a:pPr fontAlgn="base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458200" cy="5745163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[6]={11,12,13,14,15,16};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// Way -1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for(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=0;i&lt;6;i++)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]&lt;&lt;" ";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// Way 2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&lt;&lt;"By Other Method:"&lt;&lt;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for(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=0;i&lt;6;i++)   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&lt;&lt;"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    return 0;</a:t>
            </a:r>
          </a:p>
          <a:p>
            <a:pPr fontAlgn="base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62484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a[5]={10,20,30,40,50}; Or  </a:t>
            </a:r>
            <a:r>
              <a:rPr lang="en-US" dirty="0" err="1" smtClean="0"/>
              <a:t>int</a:t>
            </a:r>
            <a:r>
              <a:rPr lang="en-US" dirty="0" smtClean="0"/>
              <a:t> a[]={10,20,30,40,50};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a[5]={10,20,30,40,50,</a:t>
            </a:r>
            <a:r>
              <a:rPr lang="en-US" dirty="0" smtClean="0">
                <a:solidFill>
                  <a:srgbClr val="FF0066"/>
                </a:solidFill>
              </a:rPr>
              <a:t>60</a:t>
            </a:r>
            <a:r>
              <a:rPr lang="en-US" dirty="0" smtClean="0"/>
              <a:t>}; // syntax </a:t>
            </a:r>
            <a:r>
              <a:rPr lang="en-US" dirty="0" err="1" smtClean="0"/>
              <a:t>error:too</a:t>
            </a:r>
            <a:r>
              <a:rPr lang="en-US" dirty="0" smtClean="0"/>
              <a:t> many </a:t>
            </a:r>
            <a:r>
              <a:rPr lang="en-US" dirty="0" err="1" smtClean="0"/>
              <a:t>initializer</a:t>
            </a:r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a[5]={10,20}; //remaining 3 spaces filled with 0.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(“%</a:t>
            </a:r>
            <a:r>
              <a:rPr lang="en-US" dirty="0" err="1" smtClean="0"/>
              <a:t>d”,a</a:t>
            </a:r>
            <a:r>
              <a:rPr lang="en-US" dirty="0" smtClean="0"/>
              <a:t>[6]); //garbage value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n=10;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[n]; </a:t>
            </a:r>
            <a:r>
              <a:rPr lang="en-US" dirty="0" smtClean="0">
                <a:solidFill>
                  <a:srgbClr val="FF0066"/>
                </a:solidFill>
              </a:rPr>
              <a:t>// this is not possible in turbo c </a:t>
            </a:r>
            <a:r>
              <a:rPr lang="en-US" dirty="0" err="1" smtClean="0">
                <a:solidFill>
                  <a:srgbClr val="FF0066"/>
                </a:solidFill>
              </a:rPr>
              <a:t>bez</a:t>
            </a:r>
            <a:r>
              <a:rPr lang="en-US" dirty="0" smtClean="0">
                <a:solidFill>
                  <a:srgbClr val="FF0066"/>
                </a:solidFill>
              </a:rPr>
              <a:t> it follows c89/90 std.</a:t>
            </a:r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		        But works in GCC compilers </a:t>
            </a:r>
            <a:r>
              <a:rPr lang="en-US" dirty="0" err="1" smtClean="0">
                <a:solidFill>
                  <a:srgbClr val="FF0066"/>
                </a:solidFill>
              </a:rPr>
              <a:t>bez</a:t>
            </a:r>
            <a:r>
              <a:rPr lang="en-US" dirty="0" smtClean="0">
                <a:solidFill>
                  <a:srgbClr val="FF0066"/>
                </a:solidFill>
              </a:rPr>
              <a:t> it is following c99 std.</a:t>
            </a:r>
          </a:p>
          <a:p>
            <a:pPr>
              <a:buNone/>
            </a:pPr>
            <a:endParaRPr lang="en-US" dirty="0" smtClean="0">
              <a:solidFill>
                <a:srgbClr val="FF0066"/>
              </a:solidFill>
            </a:endParaRPr>
          </a:p>
          <a:p>
            <a:r>
              <a:rPr lang="en-US" dirty="0" err="1" smtClean="0"/>
              <a:t>int</a:t>
            </a:r>
            <a:r>
              <a:rPr lang="en-US" dirty="0" smtClean="0"/>
              <a:t> a[-5];  // specifying negative size is compiler error</a:t>
            </a:r>
          </a:p>
          <a:p>
            <a:r>
              <a:rPr lang="en-US" dirty="0" err="1" smtClean="0"/>
              <a:t>printf</a:t>
            </a:r>
            <a:r>
              <a:rPr lang="en-US" dirty="0" smtClean="0"/>
              <a:t>(“%</a:t>
            </a:r>
            <a:r>
              <a:rPr lang="en-US" dirty="0" err="1" smtClean="0"/>
              <a:t>d”,a</a:t>
            </a:r>
            <a:r>
              <a:rPr lang="en-US" dirty="0" smtClean="0"/>
              <a:t>[-1]);// no error: gives garbage value</a:t>
            </a:r>
          </a:p>
          <a:p>
            <a:endParaRPr lang="en-US" dirty="0" smtClean="0"/>
          </a:p>
          <a:p>
            <a:r>
              <a:rPr lang="en-US" dirty="0" smtClean="0"/>
              <a:t>a[0]  </a:t>
            </a:r>
            <a:r>
              <a:rPr lang="en-US" dirty="0" smtClean="0">
                <a:sym typeface="Wingdings" pitchFamily="2" charset="2"/>
              </a:rPr>
              <a:t> *(a+0)</a:t>
            </a:r>
          </a:p>
          <a:p>
            <a:r>
              <a:rPr lang="en-US" dirty="0" smtClean="0">
                <a:sym typeface="Wingdings" pitchFamily="2" charset="2"/>
              </a:rPr>
              <a:t>a[1]  *(a+1)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371</Words>
  <Application>Microsoft Office PowerPoint</Application>
  <PresentationFormat>On-screen Show (4:3)</PresentationFormat>
  <Paragraphs>218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Array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array index starts at 0?</vt:lpstr>
      <vt:lpstr>PowerPoint Presentation</vt:lpstr>
      <vt:lpstr>2D Array</vt:lpstr>
      <vt:lpstr>PowerPoint Presentation</vt:lpstr>
      <vt:lpstr>Various Initialization of two-dimensional a​rrays</vt:lpstr>
      <vt:lpstr>Accessing elements in two-dimensional arrays</vt:lpstr>
      <vt:lpstr>3D array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HP</dc:creator>
  <cp:lastModifiedBy>Student</cp:lastModifiedBy>
  <cp:revision>78</cp:revision>
  <dcterms:created xsi:type="dcterms:W3CDTF">2021-02-02T00:18:26Z</dcterms:created>
  <dcterms:modified xsi:type="dcterms:W3CDTF">2024-11-04T04:11:24Z</dcterms:modified>
</cp:coreProperties>
</file>