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66" r:id="rId4"/>
    <p:sldId id="272" r:id="rId5"/>
    <p:sldId id="273" r:id="rId6"/>
    <p:sldId id="258" r:id="rId7"/>
    <p:sldId id="267" r:id="rId8"/>
    <p:sldId id="268" r:id="rId9"/>
    <p:sldId id="269" r:id="rId10"/>
    <p:sldId id="270" r:id="rId11"/>
    <p:sldId id="271" r:id="rId12"/>
    <p:sldId id="259" r:id="rId13"/>
    <p:sldId id="260" r:id="rId14"/>
    <p:sldId id="261" r:id="rId15"/>
    <p:sldId id="274" r:id="rId16"/>
    <p:sldId id="275" r:id="rId17"/>
    <p:sldId id="263" r:id="rId18"/>
    <p:sldId id="264" r:id="rId19"/>
    <p:sldId id="276" r:id="rId20"/>
    <p:sldId id="26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301" r:id="rId31"/>
    <p:sldId id="302" r:id="rId32"/>
    <p:sldId id="286" r:id="rId33"/>
    <p:sldId id="287" r:id="rId34"/>
    <p:sldId id="297" r:id="rId35"/>
    <p:sldId id="288" r:id="rId36"/>
    <p:sldId id="289" r:id="rId37"/>
    <p:sldId id="291" r:id="rId38"/>
    <p:sldId id="290" r:id="rId39"/>
    <p:sldId id="292" r:id="rId40"/>
    <p:sldId id="293" r:id="rId41"/>
    <p:sldId id="299" r:id="rId42"/>
    <p:sldId id="298" r:id="rId43"/>
    <p:sldId id="300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FF00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2A5BE-C975-4E6D-97D5-106FDEADC469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DB00F-3190-437B-93C1-D54462DCC2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DB00F-3190-437B-93C1-D54462DCC259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467-507F-4221-A222-8D427206C3F2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3E04-E6E9-4EAB-880B-C25AB86E8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467-507F-4221-A222-8D427206C3F2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3E04-E6E9-4EAB-880B-C25AB86E8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467-507F-4221-A222-8D427206C3F2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3E04-E6E9-4EAB-880B-C25AB86E8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467-507F-4221-A222-8D427206C3F2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3E04-E6E9-4EAB-880B-C25AB86E8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467-507F-4221-A222-8D427206C3F2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3E04-E6E9-4EAB-880B-C25AB86E8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467-507F-4221-A222-8D427206C3F2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3E04-E6E9-4EAB-880B-C25AB86E8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467-507F-4221-A222-8D427206C3F2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3E04-E6E9-4EAB-880B-C25AB86E8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467-507F-4221-A222-8D427206C3F2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3E04-E6E9-4EAB-880B-C25AB86E8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467-507F-4221-A222-8D427206C3F2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3E04-E6E9-4EAB-880B-C25AB86E8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467-507F-4221-A222-8D427206C3F2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3E04-E6E9-4EAB-880B-C25AB86E8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44467-507F-4221-A222-8D427206C3F2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B3E04-E6E9-4EAB-880B-C25AB86E8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44467-507F-4221-A222-8D427206C3F2}" type="datetimeFigureOut">
              <a:rPr lang="en-US" smtClean="0"/>
              <a:pPr/>
              <a:t>11/2/2023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B3E04-E6E9-4EAB-880B-C25AB86E809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50000"/>
        </a:lnSpc>
        <a:spcBef>
          <a:spcPts val="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ts val="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udytonight.com/plsql/plsql-procedure-and-funct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PL/SQL </a:t>
            </a:r>
            <a:r>
              <a:rPr lang="en-US" dirty="0" smtClean="0"/>
              <a:t>– stored Procedures, </a:t>
            </a:r>
            <a:r>
              <a:rPr lang="en-US" dirty="0" err="1" smtClean="0"/>
              <a:t>functions,packages</a:t>
            </a:r>
            <a:r>
              <a:rPr lang="en-US" dirty="0" smtClean="0"/>
              <a:t>, cursor, trigger and exception handling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 to create and execute the named blocks (procedures and functions).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is Procedure in PL/SQL?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791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Procedure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in PL/SQL is a subprogram unit that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consists of a group of PL/SQL statements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can be called by name. 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Each procedure in PL/SQL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has its own unique name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which it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can be referred to and called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This subprogram unit in the Oracle database is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stored as a database object.</a:t>
            </a:r>
          </a:p>
          <a:p>
            <a:pPr>
              <a:lnSpc>
                <a:spcPct val="17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Subprogram is nothing but a procedure, and it needs to be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created manually as per the requirement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Once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created they will be stored as database objects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686800" cy="6477000"/>
          </a:xfrm>
        </p:spPr>
        <p:txBody>
          <a:bodyPr numCol="2">
            <a:normAutofit fontScale="47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Below are the characteristics of Procedure subprogram unit in PL/SQL:</a:t>
            </a:r>
          </a:p>
          <a:p>
            <a:pPr>
              <a:lnSpc>
                <a:spcPct val="17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Procedures are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standalone blocks of a program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can be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stored in the database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Call to these PLSQL procedures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can be made by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referring to their 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to execute the PL/SQL statements.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mainly used to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execute a process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PL/SQL.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can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have nested blocks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or it can be defined and nested inside the other blocks or packages.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contains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declaration part (optional), execution part, exception handling part (optional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values can be passed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into Oracle procedure or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fetched from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procedure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through parameters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parameters should be included in the calling statement.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Procedure in SQL can have a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RETURN statement to return the control to the calling block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but it </a:t>
            </a:r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cannot return any values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through the RETURN statement.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Procedures cannot be called directly from SELECT statements. They can be called from another block or through EXEC keyword.</a:t>
            </a:r>
          </a:p>
          <a:p>
            <a:pPr>
              <a:lnSpc>
                <a:spcPct val="17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58213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Parts of a PL/SQL </a:t>
            </a:r>
            <a:r>
              <a:rPr lang="en-US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Subprogram</a:t>
            </a:r>
          </a:p>
          <a:p>
            <a:pPr>
              <a:buNone/>
            </a:pPr>
            <a:endParaRPr lang="en-US" b="1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Each PL/SQL subprogram has a name, and may also have a parameter list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fontAlgn="t"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Declarative Part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en-US" dirty="0">
                <a:latin typeface="Times New Roman" pitchFamily="18" charset="0"/>
                <a:cs typeface="Times New Roman" pitchFamily="18" charset="0"/>
              </a:rPr>
              <a:t>It is an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optional part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However, the declarative part for a subprogram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does not start with the DECLARE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keyword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It contains declarations of types,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cursors, constants, variables, exceptions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nested subprograms.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items are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local to the subprogram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cease to exist when the subprogram completes execution.</a:t>
            </a:r>
          </a:p>
          <a:p>
            <a:pPr fontAlgn="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Executable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Part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en-US" dirty="0">
                <a:latin typeface="Times New Roman" pitchFamily="18" charset="0"/>
                <a:cs typeface="Times New Roman" pitchFamily="18" charset="0"/>
              </a:rPr>
              <a:t>This is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mandatory part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contains statements that perform the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designated action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Exception-handling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fontAlgn="t"/>
            <a:r>
              <a:rPr lang="en-US" dirty="0">
                <a:latin typeface="Times New Roman" pitchFamily="18" charset="0"/>
                <a:cs typeface="Times New Roman" pitchFamily="18" charset="0"/>
              </a:rPr>
              <a:t>This is again an </a:t>
            </a:r>
            <a:r>
              <a:rPr 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optional part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It contains the code that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handles run-time errors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9906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/>
              <a:t>Creating a Procedure</a:t>
            </a:r>
          </a:p>
          <a:p>
            <a:r>
              <a:rPr lang="en-US" dirty="0"/>
              <a:t>A procedure is created with the </a:t>
            </a:r>
            <a:r>
              <a:rPr lang="en-US" b="1" dirty="0"/>
              <a:t>CREATE OR REPLACE PROCEDURE</a:t>
            </a:r>
            <a:r>
              <a:rPr lang="en-US" dirty="0"/>
              <a:t> statement. The simplified syntax for the CREATE OR REPLACE PROCEDURE statement is as follows −</a:t>
            </a:r>
          </a:p>
          <a:p>
            <a:endParaRPr lang="en-US" i="1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47800"/>
            <a:ext cx="54864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6" y="3571875"/>
            <a:ext cx="6172338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8661" y="1143000"/>
            <a:ext cx="296533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324600" y="4343400"/>
            <a:ext cx="2819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Keyword </a:t>
            </a:r>
            <a:r>
              <a:rPr lang="en-US" b="1" dirty="0" smtClean="0">
                <a:solidFill>
                  <a:srgbClr val="0000FF"/>
                </a:solidFill>
              </a:rPr>
              <a:t>‘IS’ </a:t>
            </a:r>
            <a:r>
              <a:rPr lang="en-US" dirty="0" smtClean="0"/>
              <a:t>will be used, when the stored procedure in Oracle is </a:t>
            </a:r>
            <a:r>
              <a:rPr lang="en-US" b="1" dirty="0" smtClean="0">
                <a:solidFill>
                  <a:srgbClr val="0000FF"/>
                </a:solidFill>
              </a:rPr>
              <a:t>nested into some other blocks</a:t>
            </a:r>
            <a:r>
              <a:rPr lang="en-US" dirty="0" smtClean="0"/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the procedure is </a:t>
            </a:r>
            <a:r>
              <a:rPr lang="en-US" b="1" dirty="0" smtClean="0">
                <a:solidFill>
                  <a:srgbClr val="0000FF"/>
                </a:solidFill>
              </a:rPr>
              <a:t>standalone</a:t>
            </a:r>
            <a:r>
              <a:rPr lang="en-US" dirty="0" smtClean="0"/>
              <a:t> then ‘</a:t>
            </a:r>
            <a:r>
              <a:rPr lang="en-US" b="1" dirty="0" smtClean="0">
                <a:solidFill>
                  <a:srgbClr val="0000FF"/>
                </a:solidFill>
              </a:rPr>
              <a:t>AS’</a:t>
            </a:r>
            <a:r>
              <a:rPr lang="en-US" dirty="0" smtClean="0"/>
              <a:t> will be used.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46024"/>
            <a:ext cx="6096000" cy="2373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2677360"/>
            <a:ext cx="6096000" cy="418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6400800" y="533400"/>
            <a:ext cx="2743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Executing a Standalone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Procedure: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be called in two ways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−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Using the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EXECUTE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keyword.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Calling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name of the procedure from a PL/SQL block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4800600"/>
            <a:ext cx="430823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3429000" y="0"/>
            <a:ext cx="29429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Standalone Procedure:</a:t>
            </a:r>
            <a:endParaRPr lang="en-US" sz="2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57150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638800" y="838200"/>
            <a:ext cx="3810000" cy="6019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SQL&gt; declare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2  a number;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3  b number;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4  c number;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5  procedure addition(x in number, y in number, z out number) is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6  begin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7  z:=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x+y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8  end;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 9  begin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10  a:=10;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11  b:=20;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12  addition(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a,b,c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13 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('added value:'||c);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14  end;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15  /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added value:30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PL/SQL procedure successfully completed.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304800"/>
            <a:ext cx="6934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solidFill>
                  <a:srgbClr val="C00000"/>
                </a:solidFill>
              </a:rPr>
              <a:t>LOCAL PROCEDURE with  IN, OUT parameters</a:t>
            </a:r>
            <a:endParaRPr lang="en-US" sz="2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3733800" cy="63246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SQL&gt; declare</a:t>
            </a:r>
          </a:p>
          <a:p>
            <a:pPr>
              <a:buNone/>
            </a:pPr>
            <a:r>
              <a:rPr lang="en-US" dirty="0" smtClean="0"/>
              <a:t>  2  a number;</a:t>
            </a:r>
          </a:p>
          <a:p>
            <a:pPr>
              <a:buNone/>
            </a:pPr>
            <a:r>
              <a:rPr lang="en-US" dirty="0" smtClean="0"/>
              <a:t>  3  procedure </a:t>
            </a:r>
            <a:r>
              <a:rPr lang="en-US" dirty="0" err="1" smtClean="0"/>
              <a:t>incre</a:t>
            </a:r>
            <a:r>
              <a:rPr lang="en-US" dirty="0" smtClean="0"/>
              <a:t>(x in out number) is</a:t>
            </a:r>
          </a:p>
          <a:p>
            <a:pPr>
              <a:buNone/>
            </a:pPr>
            <a:r>
              <a:rPr lang="en-US" dirty="0" smtClean="0"/>
              <a:t>  4  begin</a:t>
            </a:r>
          </a:p>
          <a:p>
            <a:pPr>
              <a:buNone/>
            </a:pPr>
            <a:r>
              <a:rPr lang="en-US" dirty="0" smtClean="0"/>
              <a:t>  5  x:=x+10;</a:t>
            </a:r>
          </a:p>
          <a:p>
            <a:pPr>
              <a:buNone/>
            </a:pPr>
            <a:r>
              <a:rPr lang="en-US" dirty="0" smtClean="0"/>
              <a:t>  6  end;</a:t>
            </a:r>
          </a:p>
          <a:p>
            <a:pPr>
              <a:buNone/>
            </a:pPr>
            <a:r>
              <a:rPr lang="en-US" dirty="0" smtClean="0"/>
              <a:t>  7  begin</a:t>
            </a:r>
          </a:p>
          <a:p>
            <a:pPr>
              <a:buNone/>
            </a:pPr>
            <a:r>
              <a:rPr lang="en-US" dirty="0" smtClean="0"/>
              <a:t>  8  a:=10;</a:t>
            </a:r>
          </a:p>
          <a:p>
            <a:pPr>
              <a:buNone/>
            </a:pPr>
            <a:r>
              <a:rPr lang="en-US" dirty="0" smtClean="0"/>
              <a:t>  9  </a:t>
            </a:r>
            <a:r>
              <a:rPr lang="en-US" dirty="0" err="1" smtClean="0"/>
              <a:t>incre</a:t>
            </a:r>
            <a:r>
              <a:rPr lang="en-US" dirty="0" smtClean="0"/>
              <a:t>(a);</a:t>
            </a:r>
          </a:p>
          <a:p>
            <a:pPr>
              <a:buNone/>
            </a:pPr>
            <a:r>
              <a:rPr lang="en-US" dirty="0" smtClean="0"/>
              <a:t> 10  </a:t>
            </a:r>
            <a:r>
              <a:rPr lang="en-US" dirty="0" err="1" smtClean="0"/>
              <a:t>dbms_output.put_line</a:t>
            </a:r>
            <a:r>
              <a:rPr lang="en-US" dirty="0" smtClean="0"/>
              <a:t>('value is:'||a);</a:t>
            </a:r>
          </a:p>
          <a:p>
            <a:pPr>
              <a:buNone/>
            </a:pPr>
            <a:r>
              <a:rPr lang="en-US" dirty="0" smtClean="0"/>
              <a:t> 11  end;</a:t>
            </a:r>
          </a:p>
          <a:p>
            <a:pPr>
              <a:buNone/>
            </a:pPr>
            <a:r>
              <a:rPr lang="en-US" dirty="0" smtClean="0"/>
              <a:t> 12  /</a:t>
            </a:r>
          </a:p>
          <a:p>
            <a:pPr>
              <a:buNone/>
            </a:pPr>
            <a:r>
              <a:rPr lang="en-US" dirty="0" smtClean="0"/>
              <a:t>value is:20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PL/SQL procedure successfully completed.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447800"/>
            <a:ext cx="499154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495800" y="228600"/>
            <a:ext cx="2438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 OUT parameter: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Methods for Passing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Actual </a:t>
            </a:r>
            <a:r>
              <a:rPr lang="en-US" dirty="0"/>
              <a:t>parameters can be passed in three ways −</a:t>
            </a:r>
          </a:p>
          <a:p>
            <a:r>
              <a:rPr lang="en-US" dirty="0"/>
              <a:t>Positional notation</a:t>
            </a:r>
          </a:p>
          <a:p>
            <a:r>
              <a:rPr lang="en-US" dirty="0"/>
              <a:t>Named notation</a:t>
            </a:r>
          </a:p>
          <a:p>
            <a:r>
              <a:rPr lang="en-US" dirty="0"/>
              <a:t>Mixed </a:t>
            </a:r>
            <a:r>
              <a:rPr lang="en-US" dirty="0" smtClean="0"/>
              <a:t>notation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477000"/>
          </a:xfrm>
        </p:spPr>
        <p:txBody>
          <a:bodyPr numCol="2">
            <a:normAutofit fontScale="550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Positional Notation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positional notation, you can call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procedure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as −</a:t>
            </a:r>
          </a:p>
          <a:p>
            <a:pPr>
              <a:lnSpc>
                <a:spcPct val="170000"/>
              </a:lnSpc>
              <a:buNone/>
            </a:pP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findMin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(a, b, c, d); 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positional notation, the first actual parameter is substituted for the first formal parameter; the second actual parameter is substituted for the second formal parameter, and so on. So,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substituted for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x, b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substituted for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y, 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substituted for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substituted for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n-US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Named Notation</a:t>
            </a:r>
          </a:p>
          <a:p>
            <a:pPr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named notation, the actual parameter is associated with the formal parameter using the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arrow symbol ( =&gt; 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The procedure call will be like the following −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findMin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(x =&gt; a, y =&gt; b, z =&gt; c, m =&gt; d); </a:t>
            </a:r>
          </a:p>
          <a:p>
            <a:pPr>
              <a:lnSpc>
                <a:spcPct val="170000"/>
              </a:lnSpc>
              <a:buNone/>
            </a:pPr>
            <a:r>
              <a:rPr lang="en-US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   Mixed </a:t>
            </a:r>
            <a:r>
              <a:rPr lang="en-US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Notation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mixed notation, you can mix both notations in procedure call; however, the positional notation should precede the named notation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following call is legal −</a:t>
            </a:r>
          </a:p>
          <a:p>
            <a:pPr>
              <a:lnSpc>
                <a:spcPct val="170000"/>
              </a:lnSpc>
              <a:buNone/>
            </a:pP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findMin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(a, b, c, m =&gt; d); 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However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this is not legal:</a:t>
            </a:r>
          </a:p>
          <a:p>
            <a:pPr>
              <a:lnSpc>
                <a:spcPct val="170000"/>
              </a:lnSpc>
              <a:buNone/>
            </a:pP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findMin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(x =&gt; a, b, c, d); </a:t>
            </a:r>
            <a:endParaRPr lang="en-US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3124200" cy="65532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SQL&gt; declare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2  a number;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3  b number;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4  c number;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5  procedure sub(x in number, y in number, z out number) is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6  begin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7  z:=x-y;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8  end;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9  begin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10  a:=&amp;a;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11  b:=&amp;b;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12  sub(x=&gt;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b,y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a,z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=&gt;c);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13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('value is:'||c);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14  end;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15  /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Enter value for a: 10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old  10: a:=&amp;a;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 10: a:=10;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Enter value for b: 20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old  11: b:=&amp;b;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new  11: b:=20;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value is:10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PL/SQL procedure successfully completed.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227" y="228600"/>
            <a:ext cx="6228773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770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subprogram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is a program unit/module that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performs a particular task. </a:t>
            </a:r>
            <a:endParaRPr lang="en-US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subprograms are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combined to form larger programs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basically called the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'Modular design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'.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 subprogram can be invoked by another subprogram or program which is called the 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calling program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n-US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Stored procedures: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PLSQL components: procedures, functions and packages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collectively called as SPs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Program units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can be created with PL/SQL and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store in the db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standalone procedures and functions and packages.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Once stored 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will be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called as stored procedures.</a:t>
            </a:r>
          </a:p>
          <a:p>
            <a:pPr>
              <a:lnSpc>
                <a:spcPct val="170000"/>
              </a:lnSpc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Functions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60959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function is same as a procedure except that it returns a </a:t>
            </a:r>
            <a:r>
              <a:rPr lang="en-US" dirty="0" smtClean="0"/>
              <a:t>value.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143000"/>
            <a:ext cx="500146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48141" y="2438400"/>
            <a:ext cx="709586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5029200" cy="6705600"/>
          </a:xfrm>
        </p:spPr>
        <p:txBody>
          <a:bodyPr numCol="1">
            <a:noAutofit/>
          </a:bodyPr>
          <a:lstStyle/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 create or replace function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studdet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2  return number is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3  total number:=0;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4  begin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5  select count(*) into total from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stud_marks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6  return total;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7  end;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8  /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created.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&gt; declare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2  c number;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3  begin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4  c:=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studdet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5 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('total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studets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are:'||c);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6  end;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7  /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total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studets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are:3</a:t>
            </a:r>
          </a:p>
          <a:p>
            <a:pPr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PL/SQL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procedure successfully completed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r="3125"/>
          <a:stretch>
            <a:fillRect/>
          </a:stretch>
        </p:blipFill>
        <p:spPr bwMode="auto">
          <a:xfrm>
            <a:off x="4267200" y="1437736"/>
            <a:ext cx="4876800" cy="542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4572000" y="1"/>
            <a:ext cx="4191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SQL&gt; select * from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stud_marks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SSID    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SUBJECT  MARKS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---------- ----------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----------</a:t>
            </a: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22mcr002   node.js      99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22mcr001   Java          98</a:t>
            </a:r>
          </a:p>
          <a:p>
            <a:pPr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22mcr050   Python      60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3581400" cy="6858000"/>
          </a:xfrm>
        </p:spPr>
        <p:txBody>
          <a:bodyPr numCol="1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SQL&gt; DECLARE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2     a number;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3     b number;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4     c number;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5  FUNCTION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findMax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(x IN number, y IN number)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6  RETURN number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7  IS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8      z number;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9  BEGIN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10     IF x &gt; y THEN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11        z:= x;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12     ELSE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13        Z:= y;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14     END IF;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15     RETURN z;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16  END;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17  BEGIN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18     a:= 23;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19     b:= 45;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20     c :=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findMax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(a, b);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21    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(' Maximum of (23,45): ' || c);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22  END;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23  /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Maximum of (23,45): 45</a:t>
            </a:r>
          </a:p>
          <a:p>
            <a:pPr>
              <a:lnSpc>
                <a:spcPct val="100000"/>
              </a:lnSpc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PL/SQL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procedure successfully completed.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2800" y="228600"/>
            <a:ext cx="5791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0"/>
            <a:ext cx="8229600" cy="1143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5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PACKAGES</a:t>
            </a:r>
            <a:endParaRPr lang="en-US" sz="5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008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4700" b="1" dirty="0" smtClean="0">
                <a:solidFill>
                  <a:srgbClr val="C00000"/>
                </a:solidFill>
              </a:rPr>
              <a:t>PACKAGES</a:t>
            </a:r>
          </a:p>
          <a:p>
            <a:r>
              <a:rPr lang="en-US" dirty="0" smtClean="0"/>
              <a:t>A package is a way of logically storing the subprograms like </a:t>
            </a:r>
            <a:r>
              <a:rPr lang="en-US" u="sng" dirty="0" smtClean="0">
                <a:hlinkClick r:id="rId2"/>
              </a:rPr>
              <a:t>procedures</a:t>
            </a:r>
            <a:r>
              <a:rPr lang="en-US" dirty="0" smtClean="0"/>
              <a:t>, </a:t>
            </a:r>
            <a:r>
              <a:rPr lang="en-US" u="sng" dirty="0" smtClean="0">
                <a:hlinkClick r:id="rId2"/>
              </a:rPr>
              <a:t>functions</a:t>
            </a:r>
            <a:r>
              <a:rPr lang="en-US" dirty="0" smtClean="0"/>
              <a:t>, exception or cursor into a single common unit.</a:t>
            </a:r>
          </a:p>
          <a:p>
            <a:r>
              <a:rPr lang="en-US" dirty="0" smtClean="0"/>
              <a:t>A package can be defined as an oracle object that is compiled and stored in the </a:t>
            </a:r>
            <a:r>
              <a:rPr lang="en-US" dirty="0" err="1" smtClean="0"/>
              <a:t>database,where</a:t>
            </a:r>
            <a:r>
              <a:rPr lang="en-US" dirty="0" smtClean="0"/>
              <a:t> many applications can share its contents.</a:t>
            </a:r>
          </a:p>
          <a:p>
            <a:pPr>
              <a:buNone/>
            </a:pPr>
            <a:r>
              <a:rPr lang="en-US" dirty="0" smtClean="0"/>
              <a:t>Components of Package</a:t>
            </a:r>
          </a:p>
          <a:p>
            <a:pPr>
              <a:buNone/>
            </a:pPr>
            <a:r>
              <a:rPr lang="en-US" dirty="0" smtClean="0"/>
              <a:t>Package has two basic components:</a:t>
            </a:r>
          </a:p>
          <a:p>
            <a:r>
              <a:rPr lang="en-US" b="1" dirty="0" smtClean="0"/>
              <a:t>Specification</a:t>
            </a:r>
            <a:r>
              <a:rPr lang="en-US" dirty="0" smtClean="0"/>
              <a:t>: It is the declaration section of a Package</a:t>
            </a:r>
          </a:p>
          <a:p>
            <a:r>
              <a:rPr lang="en-US" b="1" dirty="0" smtClean="0"/>
              <a:t>Body</a:t>
            </a:r>
            <a:r>
              <a:rPr lang="en-US" dirty="0" smtClean="0"/>
              <a:t>: It is the definition section of a Package.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Package specification: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package specification is the package interface which declares the types, variables, constants, exceptions, cursors and subprograms that can be referenced from outside the package.</a:t>
            </a:r>
            <a:br>
              <a:rPr lang="en-US" dirty="0" smtClean="0"/>
            </a:br>
            <a:r>
              <a:rPr lang="en-US" b="1" dirty="0" smtClean="0"/>
              <a:t>Note: All objects in the package specification are known as public objects.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"/>
            <a:ext cx="8305800" cy="1219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Syntax of package specification/declaration: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143000"/>
            <a:ext cx="4953000" cy="1671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685800" y="5334000"/>
            <a:ext cx="7620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r>
              <a:rPr lang="en-US" sz="2000" dirty="0" smtClean="0"/>
              <a:t>CREATE PACKAGE </a:t>
            </a:r>
            <a:r>
              <a:rPr lang="en-US" sz="2000" dirty="0" err="1" smtClean="0"/>
              <a:t>cust_sal</a:t>
            </a:r>
            <a:r>
              <a:rPr lang="en-US" sz="2000" dirty="0" smtClean="0"/>
              <a:t> AS </a:t>
            </a:r>
          </a:p>
          <a:p>
            <a:r>
              <a:rPr lang="en-US" sz="2000" dirty="0" smtClean="0"/>
              <a:t>       PROCEDURE </a:t>
            </a:r>
            <a:r>
              <a:rPr lang="en-US" sz="2000" dirty="0" err="1" smtClean="0"/>
              <a:t>find_sal</a:t>
            </a:r>
            <a:r>
              <a:rPr lang="en-US" sz="2000" dirty="0" smtClean="0"/>
              <a:t>(</a:t>
            </a:r>
            <a:r>
              <a:rPr lang="en-US" sz="2000" dirty="0" err="1" smtClean="0"/>
              <a:t>c_id</a:t>
            </a:r>
            <a:r>
              <a:rPr lang="en-US" sz="2000" dirty="0" smtClean="0"/>
              <a:t> </a:t>
            </a:r>
            <a:r>
              <a:rPr lang="en-US" sz="2000" dirty="0" err="1" smtClean="0"/>
              <a:t>customers.id%type</a:t>
            </a:r>
            <a:r>
              <a:rPr lang="en-US" sz="2000" dirty="0" smtClean="0"/>
              <a:t>); </a:t>
            </a:r>
          </a:p>
          <a:p>
            <a:r>
              <a:rPr lang="en-US" sz="2000" dirty="0" smtClean="0"/>
              <a:t>END </a:t>
            </a:r>
            <a:r>
              <a:rPr lang="en-US" sz="2000" dirty="0" err="1" smtClean="0"/>
              <a:t>cust_sal</a:t>
            </a:r>
            <a:r>
              <a:rPr lang="en-US" sz="2000" dirty="0" smtClean="0"/>
              <a:t>; /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/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724150"/>
            <a:ext cx="7639050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Package body or definition: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686800" cy="1981200"/>
          </a:xfrm>
        </p:spPr>
        <p:txBody>
          <a:bodyPr numCol="2">
            <a:normAutofit fontScale="70000" lnSpcReduction="20000"/>
          </a:bodyPr>
          <a:lstStyle/>
          <a:p>
            <a:r>
              <a:rPr lang="en-US" dirty="0" smtClean="0"/>
              <a:t>The package body or definition defines the queries for the cursors and the code for the subprograms.</a:t>
            </a:r>
            <a:br>
              <a:rPr lang="en-US" dirty="0" smtClean="0"/>
            </a:br>
            <a:r>
              <a:rPr lang="en-US" b="1" dirty="0" smtClean="0"/>
              <a:t>Note: All objects in the package body or definition are known as private objects.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67000"/>
            <a:ext cx="366822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505200" y="1905000"/>
            <a:ext cx="5867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 smtClean="0">
                <a:solidFill>
                  <a:srgbClr val="0000FF"/>
                </a:solidFill>
              </a:rPr>
              <a:t>Example: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CREATE OR REPLACE PACKAGE BODY </a:t>
            </a:r>
            <a:r>
              <a:rPr lang="en-US" b="1" dirty="0" err="1" smtClean="0">
                <a:solidFill>
                  <a:srgbClr val="0000FF"/>
                </a:solidFill>
              </a:rPr>
              <a:t>cust_sal</a:t>
            </a:r>
            <a:r>
              <a:rPr lang="en-US" b="1" dirty="0" smtClean="0">
                <a:solidFill>
                  <a:srgbClr val="0000FF"/>
                </a:solidFill>
              </a:rPr>
              <a:t> AS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   PROCEDURE </a:t>
            </a:r>
            <a:r>
              <a:rPr lang="en-US" b="1" dirty="0" err="1" smtClean="0">
                <a:solidFill>
                  <a:srgbClr val="0000FF"/>
                </a:solidFill>
              </a:rPr>
              <a:t>find_sal</a:t>
            </a:r>
            <a:r>
              <a:rPr lang="en-US" b="1" dirty="0" smtClean="0">
                <a:solidFill>
                  <a:srgbClr val="0000FF"/>
                </a:solidFill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</a:rPr>
              <a:t>c_id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customers.id%TYPE</a:t>
            </a:r>
            <a:r>
              <a:rPr lang="en-US" b="1" dirty="0" smtClean="0">
                <a:solidFill>
                  <a:srgbClr val="0000FF"/>
                </a:solidFill>
              </a:rPr>
              <a:t>) IS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   </a:t>
            </a:r>
            <a:r>
              <a:rPr lang="en-US" b="1" dirty="0" err="1" smtClean="0">
                <a:solidFill>
                  <a:srgbClr val="0000FF"/>
                </a:solidFill>
              </a:rPr>
              <a:t>c_sal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customers.salary%TYPE</a:t>
            </a:r>
            <a:r>
              <a:rPr lang="en-US" b="1" dirty="0" smtClean="0">
                <a:solidFill>
                  <a:srgbClr val="0000FF"/>
                </a:solidFill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  BEGIN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     SELECT salary INTO </a:t>
            </a:r>
            <a:r>
              <a:rPr lang="en-US" b="1" dirty="0" err="1" smtClean="0">
                <a:solidFill>
                  <a:srgbClr val="0000FF"/>
                </a:solidFill>
              </a:rPr>
              <a:t>c_sal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     FROM customers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     WHERE id = </a:t>
            </a:r>
            <a:r>
              <a:rPr lang="en-US" b="1" dirty="0" err="1" smtClean="0">
                <a:solidFill>
                  <a:srgbClr val="0000FF"/>
                </a:solidFill>
              </a:rPr>
              <a:t>c_id</a:t>
            </a:r>
            <a:r>
              <a:rPr lang="en-US" b="1" dirty="0" smtClean="0">
                <a:solidFill>
                  <a:srgbClr val="0000FF"/>
                </a:solidFill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      </a:t>
            </a:r>
            <a:r>
              <a:rPr lang="en-US" b="1" dirty="0" err="1" smtClean="0">
                <a:solidFill>
                  <a:srgbClr val="0000FF"/>
                </a:solidFill>
              </a:rPr>
              <a:t>dbms_output.put_line</a:t>
            </a:r>
            <a:r>
              <a:rPr lang="en-US" b="1" dirty="0" smtClean="0">
                <a:solidFill>
                  <a:srgbClr val="0000FF"/>
                </a:solidFill>
              </a:rPr>
              <a:t>('Salary: '|| </a:t>
            </a:r>
            <a:r>
              <a:rPr lang="en-US" b="1" dirty="0" err="1" smtClean="0">
                <a:solidFill>
                  <a:srgbClr val="0000FF"/>
                </a:solidFill>
              </a:rPr>
              <a:t>c_sal</a:t>
            </a:r>
            <a:r>
              <a:rPr lang="en-US" b="1" dirty="0" smtClean="0">
                <a:solidFill>
                  <a:srgbClr val="0000FF"/>
                </a:solidFill>
              </a:rPr>
              <a:t>);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    END </a:t>
            </a:r>
            <a:r>
              <a:rPr lang="en-US" b="1" dirty="0" err="1" smtClean="0">
                <a:solidFill>
                  <a:srgbClr val="0000FF"/>
                </a:solidFill>
              </a:rPr>
              <a:t>find_sal</a:t>
            </a:r>
            <a:r>
              <a:rPr lang="en-US" b="1" dirty="0" smtClean="0">
                <a:solidFill>
                  <a:srgbClr val="0000FF"/>
                </a:solidFill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    END </a:t>
            </a:r>
            <a:r>
              <a:rPr lang="en-US" b="1" dirty="0" err="1" smtClean="0">
                <a:solidFill>
                  <a:srgbClr val="0000FF"/>
                </a:solidFill>
              </a:rPr>
              <a:t>cust_sal</a:t>
            </a:r>
            <a:r>
              <a:rPr lang="en-US" b="1" dirty="0" smtClean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 /                                           =&gt;</a:t>
            </a:r>
            <a:r>
              <a:rPr lang="en-US" b="1" dirty="0" smtClean="0">
                <a:solidFill>
                  <a:srgbClr val="FF0066"/>
                </a:solidFill>
              </a:rPr>
              <a:t>Package body created.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u="sng" dirty="0" smtClean="0">
                <a:solidFill>
                  <a:srgbClr val="C00000"/>
                </a:solidFill>
              </a:rPr>
              <a:t>Using the Package Elements</a:t>
            </a:r>
          </a:p>
          <a:p>
            <a:r>
              <a:rPr lang="en-US" dirty="0" smtClean="0"/>
              <a:t>The package elements (variables, procedures or functions) are accessed with the following syntax −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0066"/>
                </a:solidFill>
              </a:rPr>
              <a:t>package_name.element_name</a:t>
            </a:r>
            <a:r>
              <a:rPr lang="en-US" b="1" dirty="0" smtClean="0">
                <a:solidFill>
                  <a:srgbClr val="FF0066"/>
                </a:solidFill>
              </a:rPr>
              <a:t>;</a:t>
            </a:r>
          </a:p>
          <a:p>
            <a:pPr>
              <a:buNone/>
            </a:pPr>
            <a:r>
              <a:rPr lang="en-US" b="1" dirty="0" smtClean="0">
                <a:solidFill>
                  <a:srgbClr val="0000FF"/>
                </a:solidFill>
              </a:rPr>
              <a:t>Example:</a:t>
            </a:r>
          </a:p>
          <a:p>
            <a:pPr>
              <a:buNone/>
            </a:pPr>
            <a:r>
              <a:rPr lang="en-US" b="1" dirty="0" smtClean="0">
                <a:solidFill>
                  <a:srgbClr val="FF0066"/>
                </a:solidFill>
              </a:rPr>
              <a:t>DECLARE </a:t>
            </a:r>
          </a:p>
          <a:p>
            <a:pPr>
              <a:buNone/>
            </a:pPr>
            <a:r>
              <a:rPr lang="en-US" b="1" dirty="0" smtClean="0">
                <a:solidFill>
                  <a:srgbClr val="FF0066"/>
                </a:solidFill>
              </a:rPr>
              <a:t>code </a:t>
            </a:r>
            <a:r>
              <a:rPr lang="en-US" b="1" dirty="0" err="1" smtClean="0">
                <a:solidFill>
                  <a:srgbClr val="FF0066"/>
                </a:solidFill>
              </a:rPr>
              <a:t>customers.id%type</a:t>
            </a:r>
            <a:r>
              <a:rPr lang="en-US" b="1" dirty="0" smtClean="0">
                <a:solidFill>
                  <a:srgbClr val="FF0066"/>
                </a:solidFill>
              </a:rPr>
              <a:t> := &amp;</a:t>
            </a:r>
            <a:r>
              <a:rPr lang="en-US" b="1" dirty="0" err="1" smtClean="0">
                <a:solidFill>
                  <a:srgbClr val="FF0066"/>
                </a:solidFill>
              </a:rPr>
              <a:t>cc_id</a:t>
            </a:r>
            <a:r>
              <a:rPr lang="en-US" b="1" dirty="0" smtClean="0">
                <a:solidFill>
                  <a:srgbClr val="FF0066"/>
                </a:solidFill>
              </a:rPr>
              <a:t>; </a:t>
            </a:r>
          </a:p>
          <a:p>
            <a:pPr>
              <a:buNone/>
            </a:pPr>
            <a:r>
              <a:rPr lang="en-US" b="1" dirty="0" smtClean="0">
                <a:solidFill>
                  <a:srgbClr val="FF0066"/>
                </a:solidFill>
              </a:rPr>
              <a:t>BEGIN 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FF0066"/>
                </a:solidFill>
              </a:rPr>
              <a:t>cust_sal.find_sal</a:t>
            </a:r>
            <a:r>
              <a:rPr lang="en-US" b="1" dirty="0" smtClean="0">
                <a:solidFill>
                  <a:srgbClr val="FF0066"/>
                </a:solidFill>
              </a:rPr>
              <a:t>(code); </a:t>
            </a:r>
          </a:p>
          <a:p>
            <a:pPr>
              <a:buNone/>
            </a:pPr>
            <a:r>
              <a:rPr lang="en-US" b="1" dirty="0" smtClean="0">
                <a:solidFill>
                  <a:srgbClr val="FF0066"/>
                </a:solidFill>
              </a:rPr>
              <a:t>END; </a:t>
            </a:r>
          </a:p>
          <a:p>
            <a:pPr>
              <a:buNone/>
            </a:pPr>
            <a:r>
              <a:rPr lang="en-US" b="1" dirty="0" smtClean="0">
                <a:solidFill>
                  <a:srgbClr val="FF0066"/>
                </a:solidFill>
              </a:rPr>
              <a:t>/</a:t>
            </a:r>
          </a:p>
          <a:p>
            <a:pPr>
              <a:buNone/>
            </a:pPr>
            <a:endParaRPr lang="en-US" b="1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dirty="0" smtClean="0"/>
              <a:t>Enter value for </a:t>
            </a:r>
            <a:r>
              <a:rPr lang="en-US" dirty="0" err="1" smtClean="0"/>
              <a:t>cc_id</a:t>
            </a:r>
            <a:r>
              <a:rPr lang="en-US" dirty="0" smtClean="0"/>
              <a:t>: 1 </a:t>
            </a:r>
          </a:p>
          <a:p>
            <a:pPr>
              <a:buNone/>
            </a:pPr>
            <a:r>
              <a:rPr lang="en-US" dirty="0" smtClean="0"/>
              <a:t>Salary: 3000 </a:t>
            </a:r>
          </a:p>
          <a:p>
            <a:pPr>
              <a:buNone/>
            </a:pPr>
            <a:r>
              <a:rPr lang="en-US" dirty="0" smtClean="0"/>
              <a:t>PL/SQL procedure successfully completed.</a:t>
            </a:r>
            <a:endParaRPr lang="en-US" b="1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534400" cy="6126163"/>
          </a:xfrm>
        </p:spPr>
        <p:txBody>
          <a:bodyPr numCol="2"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SQL&gt; create or replace package </a:t>
            </a:r>
            <a:r>
              <a:rPr lang="en-US" dirty="0" err="1" smtClean="0"/>
              <a:t>samp_pack</a:t>
            </a:r>
            <a:r>
              <a:rPr lang="en-US" dirty="0" smtClean="0"/>
              <a:t> as</a:t>
            </a:r>
          </a:p>
          <a:p>
            <a:pPr>
              <a:buNone/>
            </a:pPr>
            <a:r>
              <a:rPr lang="en-US" dirty="0" smtClean="0"/>
              <a:t>  2  procedure add(n1 IN number, n2 IN </a:t>
            </a:r>
            <a:r>
              <a:rPr lang="en-US" dirty="0" err="1" smtClean="0"/>
              <a:t>number,r</a:t>
            </a:r>
            <a:r>
              <a:rPr lang="en-US" dirty="0" smtClean="0"/>
              <a:t> OUT number);</a:t>
            </a:r>
          </a:p>
          <a:p>
            <a:pPr>
              <a:buNone/>
            </a:pPr>
            <a:r>
              <a:rPr lang="en-US" dirty="0" smtClean="0"/>
              <a:t>  3  end </a:t>
            </a:r>
            <a:r>
              <a:rPr lang="en-US" dirty="0" err="1" smtClean="0"/>
              <a:t>samp_pack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4  /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Package created.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SQL&gt; create or replace package body </a:t>
            </a:r>
            <a:r>
              <a:rPr lang="en-US" dirty="0" err="1" smtClean="0"/>
              <a:t>samp_pack</a:t>
            </a:r>
            <a:r>
              <a:rPr lang="en-US" dirty="0" smtClean="0"/>
              <a:t> as</a:t>
            </a:r>
          </a:p>
          <a:p>
            <a:pPr>
              <a:buNone/>
            </a:pPr>
            <a:r>
              <a:rPr lang="en-US" dirty="0" smtClean="0"/>
              <a:t>  2  procedure add(n1 IN number, n2 IN number, r OUT number) as</a:t>
            </a:r>
          </a:p>
          <a:p>
            <a:pPr>
              <a:buNone/>
            </a:pPr>
            <a:r>
              <a:rPr lang="en-US" dirty="0" smtClean="0"/>
              <a:t>  3  begin</a:t>
            </a:r>
          </a:p>
          <a:p>
            <a:pPr>
              <a:buNone/>
            </a:pPr>
            <a:r>
              <a:rPr lang="en-US" dirty="0" smtClean="0"/>
              <a:t>  4  r:=n1+n2;</a:t>
            </a:r>
          </a:p>
          <a:p>
            <a:pPr>
              <a:buNone/>
            </a:pPr>
            <a:r>
              <a:rPr lang="en-US" dirty="0" smtClean="0"/>
              <a:t>  5  end add;</a:t>
            </a:r>
          </a:p>
          <a:p>
            <a:pPr>
              <a:buNone/>
            </a:pPr>
            <a:r>
              <a:rPr lang="en-US" dirty="0" smtClean="0"/>
              <a:t>  6  end </a:t>
            </a:r>
            <a:r>
              <a:rPr lang="en-US" dirty="0" err="1" smtClean="0"/>
              <a:t>samp_pack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7  /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Package body created.</a:t>
            </a:r>
          </a:p>
          <a:p>
            <a:pPr>
              <a:buNone/>
            </a:pPr>
            <a:r>
              <a:rPr lang="en-US" dirty="0" smtClean="0"/>
              <a:t>SQL&gt; declare</a:t>
            </a:r>
          </a:p>
          <a:p>
            <a:pPr>
              <a:buNone/>
            </a:pPr>
            <a:r>
              <a:rPr lang="en-US" dirty="0" smtClean="0"/>
              <a:t>  2  x number:=&amp;x;</a:t>
            </a:r>
          </a:p>
          <a:p>
            <a:pPr>
              <a:buNone/>
            </a:pPr>
            <a:r>
              <a:rPr lang="en-US" dirty="0" smtClean="0"/>
              <a:t>  3  y number:=&amp;y;</a:t>
            </a:r>
          </a:p>
          <a:p>
            <a:pPr>
              <a:buNone/>
            </a:pPr>
            <a:r>
              <a:rPr lang="en-US" dirty="0" smtClean="0"/>
              <a:t>  4  z number;</a:t>
            </a:r>
          </a:p>
          <a:p>
            <a:pPr>
              <a:buNone/>
            </a:pPr>
            <a:r>
              <a:rPr lang="en-US" dirty="0" smtClean="0"/>
              <a:t>  5  begin</a:t>
            </a:r>
          </a:p>
          <a:p>
            <a:pPr>
              <a:buNone/>
            </a:pPr>
            <a:r>
              <a:rPr lang="en-US" dirty="0" smtClean="0"/>
              <a:t>  6  samp_pack.add(</a:t>
            </a:r>
            <a:r>
              <a:rPr lang="en-US" dirty="0" err="1" smtClean="0"/>
              <a:t>x,y,z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 7  end;</a:t>
            </a:r>
          </a:p>
          <a:p>
            <a:pPr>
              <a:buNone/>
            </a:pPr>
            <a:r>
              <a:rPr lang="en-US" dirty="0" smtClean="0"/>
              <a:t>  8  /</a:t>
            </a:r>
          </a:p>
          <a:p>
            <a:pPr>
              <a:buNone/>
            </a:pPr>
            <a:r>
              <a:rPr lang="en-US" dirty="0" smtClean="0"/>
              <a:t>Enter value for x: 10</a:t>
            </a:r>
          </a:p>
          <a:p>
            <a:pPr>
              <a:buNone/>
            </a:pPr>
            <a:r>
              <a:rPr lang="en-US" dirty="0" smtClean="0"/>
              <a:t>old   2: x number:=&amp;x;</a:t>
            </a:r>
          </a:p>
          <a:p>
            <a:pPr>
              <a:buNone/>
            </a:pPr>
            <a:r>
              <a:rPr lang="en-US" dirty="0" smtClean="0"/>
              <a:t>new   2: x number:=10;</a:t>
            </a:r>
          </a:p>
          <a:p>
            <a:pPr>
              <a:buNone/>
            </a:pPr>
            <a:r>
              <a:rPr lang="en-US" dirty="0" smtClean="0"/>
              <a:t>Enter value for y: 20</a:t>
            </a:r>
          </a:p>
          <a:p>
            <a:pPr>
              <a:buNone/>
            </a:pPr>
            <a:r>
              <a:rPr lang="en-US" dirty="0" smtClean="0"/>
              <a:t>old   3: y number:=&amp;y;</a:t>
            </a:r>
          </a:p>
          <a:p>
            <a:pPr>
              <a:buNone/>
            </a:pPr>
            <a:r>
              <a:rPr lang="en-US" dirty="0" smtClean="0"/>
              <a:t>new   3: y number:=20;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PL/SQL procedure successfully completed.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4008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Procedures and Functions are the subprograms which can be created and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saved in the database as database objects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They can be called or referred inside the other blocks also.</a:t>
            </a:r>
          </a:p>
          <a:p>
            <a:pPr>
              <a:lnSpc>
                <a:spcPct val="17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subprogram can be created −</a:t>
            </a:r>
          </a:p>
          <a:p>
            <a:pPr>
              <a:lnSpc>
                <a:spcPct val="17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At the schema level (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standalone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Inside a package (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packaged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Inside a PL/SQL block (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local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7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Other types: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Private, public, one time only</a:t>
            </a:r>
          </a:p>
          <a:p>
            <a:pPr>
              <a:lnSpc>
                <a:spcPct val="17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990600"/>
            <a:ext cx="8534400" cy="594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Example for procedure overloading with package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534400" cy="5715000"/>
          </a:xfrm>
          <a:solidFill>
            <a:schemeClr val="bg1"/>
          </a:solidFill>
          <a:ln>
            <a:solidFill>
              <a:srgbClr val="FF0066"/>
            </a:solidFill>
          </a:ln>
        </p:spPr>
        <p:txBody>
          <a:bodyPr numCol="2">
            <a:normAutofit fontScale="400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SQL&gt; CREATE PACKAGE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overloadingprocedure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2      Procedure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overl_method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(p varchar2);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3      Procedure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overl_method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numbr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number);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4  END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overloadingprocedure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5  /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Package created.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SQL&gt; CREATE OR REPLACE PACKAGE BODY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overloadingprocedure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2   --procedure implemented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3      Procedure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overl_method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(p varchar2) AS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4      BEGIN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5           DBMS_OUTPUT.PUT_LINE ('First Procedure: ' || p);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6      END;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7       --procedure implemented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8      Procedure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overl_method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numbr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number) AS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9      BEGIN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10           DBMS_OUTPUT.PUT_LINE ('Second Procedure: ' ||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numbr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11      END;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12  END;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13  /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Package body created.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SQL&gt; BEGIN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2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overloadingprocedure.overl_method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('Software Testing Help');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3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overloadingprocedure.overl_method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(1);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4  END;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5  /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First Procedure: Software Testing Help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Second Procedure: 1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PL/SQL procedure successfully completed.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>
            <a:stCxn id="3" idx="0"/>
            <a:endCxn id="4" idx="2"/>
          </p:cNvCxnSpPr>
          <p:nvPr/>
        </p:nvCxnSpPr>
        <p:spPr>
          <a:xfrm rot="16200000" flipH="1">
            <a:off x="1676400" y="3962400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3" idx="0"/>
            <a:endCxn id="4" idx="2"/>
          </p:cNvCxnSpPr>
          <p:nvPr/>
        </p:nvCxnSpPr>
        <p:spPr>
          <a:xfrm rot="16200000" flipH="1">
            <a:off x="1676400" y="3962400"/>
            <a:ext cx="5943600" cy="1588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SQL&gt; select * from </a:t>
            </a:r>
            <a:r>
              <a:rPr lang="en-US" b="1" dirty="0" err="1" smtClean="0"/>
              <a:t>user_procedures</a:t>
            </a:r>
            <a:r>
              <a:rPr lang="en-US" b="1" smtClean="0"/>
              <a:t>;</a:t>
            </a:r>
          </a:p>
          <a:p>
            <a:pPr>
              <a:buNone/>
            </a:pPr>
            <a:r>
              <a:rPr lang="en-US" b="1" dirty="0" smtClean="0"/>
              <a:t>PLSQL Package Dependency</a:t>
            </a:r>
          </a:p>
          <a:p>
            <a:pPr>
              <a:buNone/>
            </a:pPr>
            <a:r>
              <a:rPr lang="en-US" b="1" dirty="0" smtClean="0"/>
              <a:t>The package dependencies in PL/SQL are listed below: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C00000"/>
                </a:solidFill>
              </a:rPr>
              <a:t>package specification is an independent </a:t>
            </a:r>
            <a:r>
              <a:rPr lang="en-US" dirty="0" smtClean="0"/>
              <a:t>identity.</a:t>
            </a:r>
          </a:p>
          <a:p>
            <a:r>
              <a:rPr lang="en-US" dirty="0" smtClean="0"/>
              <a:t>Package </a:t>
            </a:r>
            <a:r>
              <a:rPr lang="en-US" dirty="0" smtClean="0">
                <a:solidFill>
                  <a:srgbClr val="C00000"/>
                </a:solidFill>
              </a:rPr>
              <a:t>body is dependent on </a:t>
            </a:r>
            <a:r>
              <a:rPr lang="en-US" dirty="0" smtClean="0"/>
              <a:t>the package </a:t>
            </a:r>
            <a:r>
              <a:rPr lang="en-US" dirty="0" smtClean="0">
                <a:solidFill>
                  <a:srgbClr val="C00000"/>
                </a:solidFill>
              </a:rPr>
              <a:t>specification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package body can only be </a:t>
            </a:r>
            <a:r>
              <a:rPr lang="en-US" dirty="0" smtClean="0">
                <a:solidFill>
                  <a:srgbClr val="C00000"/>
                </a:solidFill>
              </a:rPr>
              <a:t>compiled separately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However, if a package specification is compiled then the body needs to be compiled again.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229600" cy="1143000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67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Cursor</a:t>
            </a:r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en-US" sz="6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5400" dirty="0" smtClean="0"/>
              <a:t> </a:t>
            </a:r>
            <a:r>
              <a:rPr lang="en-US" sz="5400" u="sng" dirty="0" err="1" smtClean="0">
                <a:solidFill>
                  <a:srgbClr val="C00000"/>
                </a:solidFill>
              </a:rPr>
              <a:t>CUR</a:t>
            </a:r>
            <a:r>
              <a:rPr lang="en-US" sz="5400" dirty="0" err="1" smtClean="0"/>
              <a:t>rent</a:t>
            </a:r>
            <a:r>
              <a:rPr lang="en-US" sz="5400" dirty="0" smtClean="0"/>
              <a:t> </a:t>
            </a:r>
            <a:r>
              <a:rPr lang="en-US" sz="5400" u="sng" dirty="0" smtClean="0">
                <a:solidFill>
                  <a:srgbClr val="C00000"/>
                </a:solidFill>
              </a:rPr>
              <a:t>S</a:t>
            </a:r>
            <a:r>
              <a:rPr lang="en-US" sz="5400" dirty="0" smtClean="0"/>
              <a:t>et </a:t>
            </a:r>
            <a:r>
              <a:rPr lang="en-US" sz="5400" u="sng" dirty="0" smtClean="0">
                <a:solidFill>
                  <a:srgbClr val="C00000"/>
                </a:solidFill>
              </a:rPr>
              <a:t>O</a:t>
            </a:r>
            <a:r>
              <a:rPr lang="en-US" sz="5400" dirty="0" smtClean="0"/>
              <a:t>f </a:t>
            </a:r>
            <a:r>
              <a:rPr lang="en-US" sz="5400" u="sng" dirty="0" smtClean="0">
                <a:solidFill>
                  <a:srgbClr val="C00000"/>
                </a:solidFill>
              </a:rPr>
              <a:t>R</a:t>
            </a:r>
            <a:r>
              <a:rPr lang="en-US" sz="5400" dirty="0" smtClean="0"/>
              <a:t>ecords</a:t>
            </a:r>
            <a:endParaRPr lang="en-US" sz="6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Cursor in SQL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991600" cy="5791200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 execute SQL statements, a </a:t>
            </a:r>
            <a:r>
              <a:rPr lang="en-US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work/context area </a:t>
            </a:r>
            <a:r>
              <a:rPr lang="en-US" sz="16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(predefined area in the main memory Set) </a:t>
            </a:r>
            <a:r>
              <a:rPr lang="en-US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 used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by the Oracle </a:t>
            </a:r>
            <a:r>
              <a:rPr lang="en-US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engine for its internal processing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storing the information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Simply saying, </a:t>
            </a:r>
            <a:r>
              <a:rPr lang="en-US" sz="1600" b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Oracle uses temporary work area cursor for storing output of an SQL statement.</a:t>
            </a:r>
          </a:p>
          <a:p>
            <a:pPr>
              <a:lnSpc>
                <a:spcPct val="1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This work area is </a:t>
            </a:r>
            <a:r>
              <a:rPr lang="en-US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private to SQL’s operations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‘Cursor’ is the </a:t>
            </a:r>
            <a:r>
              <a:rPr lang="en-US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PL/SQL construct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that allows the user to name the </a:t>
            </a:r>
            <a:r>
              <a:rPr lang="en-US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work area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and access the stored information in it.</a:t>
            </a:r>
          </a:p>
          <a:p>
            <a:pPr>
              <a:lnSpc>
                <a:spcPct val="1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 Cursor </a:t>
            </a:r>
            <a:r>
              <a:rPr lang="en-US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 a pointer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to this </a:t>
            </a:r>
            <a:r>
              <a:rPr lang="en-US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context area. 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PL/SQL allows the </a:t>
            </a:r>
            <a:r>
              <a:rPr lang="en-US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programmer to control the context area through the cursor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cursor holds the rows returned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by the SQL statement. </a:t>
            </a:r>
          </a:p>
          <a:p>
            <a:pPr>
              <a:lnSpc>
                <a:spcPct val="1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set of rows the cursor holds is referred as </a:t>
            </a:r>
            <a:r>
              <a:rPr lang="en-US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active set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cursors can also be named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so that they can be referred from another place of the code.</a:t>
            </a:r>
          </a:p>
          <a:p>
            <a:pPr>
              <a:lnSpc>
                <a:spcPct val="170000"/>
              </a:lnSpc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cursor is defined and used within the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block of stored procedure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which means it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can be only used with PL/SQL.</a:t>
            </a:r>
            <a:endParaRPr lang="en-US" sz="1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8" name="AutoShape 2" descr="Cursors in PL/SQL - GeeksforGee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view is a virtual table that gives logical view of data from base table.</a:t>
            </a:r>
          </a:p>
          <a:p>
            <a:r>
              <a:rPr lang="en-US" dirty="0" smtClean="0"/>
              <a:t>A CURSOR (</a:t>
            </a:r>
            <a:r>
              <a:rPr lang="en-US" dirty="0" err="1" smtClean="0"/>
              <a:t>CURrent</a:t>
            </a:r>
            <a:r>
              <a:rPr lang="en-US" dirty="0" smtClean="0"/>
              <a:t> Set of Records) is a temporary workstation created in the database server when the SQL statement is executed.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Types of cursors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5626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cursor is of two types.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Implicit Cursor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Explicit Cursor</a:t>
            </a:r>
          </a:p>
          <a:p>
            <a:pPr>
              <a:lnSpc>
                <a:spcPct val="17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Implicit Cursor</a:t>
            </a:r>
          </a:p>
          <a:p>
            <a:pPr>
              <a:lnSpc>
                <a:spcPct val="170000"/>
              </a:lnSpc>
            </a:pP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Whenever any DML operations occur in the database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 </a:t>
            </a:r>
            <a:r>
              <a:rPr lang="en-US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implicit cursor is automatically created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holds the rows affected, in that particular operation. 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cursors cannot be named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and, hence they cannot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be controlled or referred from another place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of the code. We can refer only to the most recent cursor through the cursor attributes.</a:t>
            </a:r>
          </a:p>
          <a:p>
            <a:pPr>
              <a:lnSpc>
                <a:spcPct val="17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Explicit Cursor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Programmers are allowed to create named context area to execute their DML operations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 get more control over 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The explicit cursor should be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defined in the declaration section of the PL/SQL bloc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k, and it is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created for the ‘SELECT’ statement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needs to be used in the code.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Cursor Actions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15000"/>
          </a:xfrm>
        </p:spPr>
        <p:txBody>
          <a:bodyPr numCol="2">
            <a:noAutofit/>
          </a:bodyPr>
          <a:lstStyle/>
          <a:p>
            <a:pPr>
              <a:lnSpc>
                <a:spcPct val="170000"/>
              </a:lnSpc>
            </a:pP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Declaring the cursor:  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Declaring the cursor simply means </a:t>
            </a:r>
            <a:r>
              <a:rPr lang="en-US" sz="15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 create one named context area for the ‘SELECT’ statement 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that is defined in the declaration part. The name of this </a:t>
            </a:r>
            <a:r>
              <a:rPr lang="en-US" sz="15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context area is same as the cursor name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Opening Cursor : 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Opening the </a:t>
            </a:r>
            <a:r>
              <a:rPr lang="en-US" sz="15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cursor will instruct the PL/SQL to allocate the memory 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for this cursor. It will make the cursor ready to fetch the records.</a:t>
            </a:r>
          </a:p>
          <a:p>
            <a:pPr>
              <a:lnSpc>
                <a:spcPct val="170000"/>
              </a:lnSpc>
            </a:pP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Fetching Data from the Cursor: 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In this process, the ‘</a:t>
            </a:r>
            <a:r>
              <a:rPr lang="en-US" sz="15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SELECT’ statement is executed 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US" sz="15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rows fetched is stored in the allocated memory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. These are now called as </a:t>
            </a:r>
            <a:r>
              <a:rPr lang="en-US" sz="15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active sets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. Fetching data from the cursor is a </a:t>
            </a:r>
            <a:r>
              <a:rPr lang="en-US" sz="15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record-level activity 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that means we can access the </a:t>
            </a:r>
            <a:r>
              <a:rPr lang="en-US" sz="15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data in a record-by-record way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. Each fetch statement will fetch one active set and holds the information of that particular record. This statement is same as ‘SELECT’ statement that fetches the record and </a:t>
            </a:r>
            <a:r>
              <a:rPr lang="en-US" sz="15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assigns to the variable in the ‘INTO’ clause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, but it will </a:t>
            </a:r>
            <a:r>
              <a:rPr lang="en-US" sz="15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not throw any exceptions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Closing the Cursor: 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Once all the record is fetched now, we need to close the cursor so that the </a:t>
            </a:r>
            <a:r>
              <a:rPr lang="en-US" sz="15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memory allocated to this context area will be released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en-US" sz="1500" b="1" dirty="0" err="1" smtClean="0">
                <a:latin typeface="Times New Roman" pitchFamily="18" charset="0"/>
                <a:cs typeface="Times New Roman" pitchFamily="18" charset="0"/>
              </a:rPr>
              <a:t>Deallocate</a:t>
            </a:r>
            <a:r>
              <a:rPr lang="en-US" sz="15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 Finally, </a:t>
            </a:r>
            <a:r>
              <a:rPr lang="en-US" sz="15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delete the cursor 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definition and release all the </a:t>
            </a:r>
            <a:r>
              <a:rPr lang="en-US" sz="15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system resources associated with the cursor</a:t>
            </a:r>
            <a:r>
              <a:rPr lang="en-US" sz="1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</a:pPr>
            <a:endParaRPr lang="en-US" sz="15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endParaRPr lang="en-US" sz="15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lnSpcReduction="10000"/>
          </a:bodyPr>
          <a:lstStyle/>
          <a:p>
            <a:pPr fontAlgn="base">
              <a:buNone/>
            </a:pPr>
            <a:r>
              <a:rPr lang="en-US" b="1" dirty="0" smtClean="0"/>
              <a:t>How to use Explicit Cursor?</a:t>
            </a:r>
            <a:endParaRPr lang="en-US" dirty="0" smtClean="0"/>
          </a:p>
          <a:p>
            <a:pPr fontAlgn="base">
              <a:buNone/>
            </a:pPr>
            <a:r>
              <a:rPr lang="en-US" dirty="0" smtClean="0"/>
              <a:t>There are four steps in using an Explicit Cursor.</a:t>
            </a:r>
          </a:p>
          <a:p>
            <a:pPr fontAlgn="base"/>
            <a:r>
              <a:rPr lang="en-US" b="1" dirty="0" smtClean="0">
                <a:solidFill>
                  <a:srgbClr val="0000FF"/>
                </a:solidFill>
              </a:rPr>
              <a:t>DECLARE </a:t>
            </a:r>
            <a:r>
              <a:rPr lang="en-US" dirty="0" smtClean="0"/>
              <a:t>the cursor in the Declaration section.</a:t>
            </a:r>
          </a:p>
          <a:p>
            <a:pPr fontAlgn="base"/>
            <a:r>
              <a:rPr lang="en-US" b="1" dirty="0" smtClean="0">
                <a:solidFill>
                  <a:srgbClr val="0000FF"/>
                </a:solidFill>
              </a:rPr>
              <a:t>OPEN</a:t>
            </a:r>
            <a:r>
              <a:rPr lang="en-US" dirty="0" smtClean="0"/>
              <a:t> the cursor in the Execution Section.</a:t>
            </a:r>
          </a:p>
          <a:p>
            <a:pPr fontAlgn="base"/>
            <a:r>
              <a:rPr lang="en-US" b="1" dirty="0" smtClean="0">
                <a:solidFill>
                  <a:srgbClr val="0000FF"/>
                </a:solidFill>
              </a:rPr>
              <a:t>FETCH</a:t>
            </a:r>
            <a:r>
              <a:rPr lang="en-US" dirty="0" smtClean="0"/>
              <a:t> the data from the cursor into PL/SQL variables or records in the Execution Section.</a:t>
            </a:r>
          </a:p>
          <a:p>
            <a:pPr fontAlgn="base"/>
            <a:r>
              <a:rPr lang="en-US" b="1" dirty="0" smtClean="0">
                <a:solidFill>
                  <a:srgbClr val="0000FF"/>
                </a:solidFill>
              </a:rPr>
              <a:t>CLOSE</a:t>
            </a:r>
            <a:r>
              <a:rPr lang="en-US" dirty="0" smtClean="0"/>
              <a:t> the cursor in the Execution Section before you end the PL/SQL Block.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81000"/>
            <a:ext cx="51530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581400"/>
            <a:ext cx="6467476" cy="2991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533400"/>
            <a:ext cx="307657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Example for implicit cursor with cursor attributes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867400"/>
          </a:xfrm>
        </p:spPr>
        <p:txBody>
          <a:bodyPr numCol="2">
            <a:normAutofit fontScale="47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SQL&gt; set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serveroutput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on;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SQL&gt; declare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2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totalcount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number;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3  begin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4  update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stud_marks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set marks=70 where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ssid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='22mcr050';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5  if </a:t>
            </a:r>
            <a:r>
              <a:rPr lang="en-US" b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sql%notfound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then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6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('no marks updated');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7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elsif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sql%found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then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8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totalcount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b="1" dirty="0" err="1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sql%rowcoun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9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dbms_output.put_line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totalcount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||' affected');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10   end if;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11  end;</a:t>
            </a:r>
          </a:p>
          <a:p>
            <a:pPr>
              <a:lnSpc>
                <a:spcPct val="17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12  /</a:t>
            </a:r>
          </a:p>
          <a:p>
            <a:pPr>
              <a:lnSpc>
                <a:spcPct val="170000"/>
              </a:lnSpc>
              <a:buNone/>
            </a:pP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 affected</a:t>
            </a:r>
          </a:p>
          <a:p>
            <a:pPr>
              <a:lnSpc>
                <a:spcPct val="17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PL/SQL procedure successfully completed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70000"/>
              </a:lnSpc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SQL%FOUND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SQL%NOTFOUND, and SQL%ROWCOUNT are PL/SQL attributes that can be used to determine the effect of an SQL statement.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SQL%FOUND attribute has a Boolean value that returns TRUE if at least one row was affected by an INSERT, UPDATE, or DELETE statement, 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SELECT INTO statement retrieved one row.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SQL%ROWCOUNT </a:t>
            </a:r>
            <a:r>
              <a:rPr lang="en-US" b="1" dirty="0" smtClean="0">
                <a:solidFill>
                  <a:srgbClr val="0000FF"/>
                </a:solidFill>
              </a:rPr>
              <a:t>returns </a:t>
            </a:r>
            <a:r>
              <a:rPr lang="en-US" b="1" dirty="0" smtClean="0">
                <a:solidFill>
                  <a:srgbClr val="0000FF"/>
                </a:solidFill>
              </a:rPr>
              <a:t>the numbers of rows affected </a:t>
            </a:r>
            <a:r>
              <a:rPr lang="en-US" dirty="0" smtClean="0"/>
              <a:t>by the most recent INSERT, UPDATE, or DELETE statement executed in your session.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58213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Procedures and functions that are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created outside of a package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called stored or 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standalone subprograms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6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Procedures and functions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defined within a package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known as 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packaged subprograms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Procedures and functions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nested inside other subprograms or within a PL/SQL block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known as 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local subprograms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which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cannot be referenced by other applications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exist only inside of the enclosing block. 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8382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Example for Explicit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6019800"/>
          </a:xfrm>
        </p:spPr>
        <p:txBody>
          <a:bodyPr numCol="2"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SQL&gt; declare</a:t>
            </a:r>
          </a:p>
          <a:p>
            <a:pPr>
              <a:buNone/>
            </a:pPr>
            <a:r>
              <a:rPr lang="en-US" dirty="0" smtClean="0"/>
              <a:t>  2  id </a:t>
            </a:r>
            <a:r>
              <a:rPr lang="en-US" dirty="0" err="1" smtClean="0"/>
              <a:t>stud_marks.ssid%type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3  sub </a:t>
            </a:r>
            <a:r>
              <a:rPr lang="en-US" dirty="0" err="1" smtClean="0"/>
              <a:t>stud_marks.subject%type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4  mark </a:t>
            </a:r>
            <a:r>
              <a:rPr lang="en-US" dirty="0" err="1" smtClean="0"/>
              <a:t>stud_marks.marks%type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>
                <a:solidFill>
                  <a:srgbClr val="0000FF"/>
                </a:solidFill>
              </a:rPr>
              <a:t>5  cursor </a:t>
            </a:r>
            <a:r>
              <a:rPr lang="en-US" b="1" dirty="0" err="1" smtClean="0">
                <a:solidFill>
                  <a:srgbClr val="0000FF"/>
                </a:solidFill>
              </a:rPr>
              <a:t>stud_cur</a:t>
            </a:r>
            <a:r>
              <a:rPr lang="en-US" b="1" dirty="0" smtClean="0">
                <a:solidFill>
                  <a:srgbClr val="0000FF"/>
                </a:solidFill>
              </a:rPr>
              <a:t> is select * from </a:t>
            </a:r>
            <a:r>
              <a:rPr lang="en-US" b="1" dirty="0" err="1" smtClean="0">
                <a:solidFill>
                  <a:srgbClr val="0000FF"/>
                </a:solidFill>
              </a:rPr>
              <a:t>stud_marks</a:t>
            </a:r>
            <a:r>
              <a:rPr lang="en-US" b="1" dirty="0" smtClean="0">
                <a:solidFill>
                  <a:srgbClr val="0000FF"/>
                </a:solidFill>
              </a:rPr>
              <a:t>;</a:t>
            </a:r>
          </a:p>
          <a:p>
            <a:pPr>
              <a:buNone/>
            </a:pPr>
            <a:r>
              <a:rPr lang="en-US" dirty="0" smtClean="0"/>
              <a:t>  6  begin</a:t>
            </a:r>
          </a:p>
          <a:p>
            <a:pPr>
              <a:buNone/>
            </a:pPr>
            <a:r>
              <a:rPr lang="en-US" dirty="0" smtClean="0"/>
              <a:t>  7  </a:t>
            </a:r>
            <a:r>
              <a:rPr lang="en-US" b="1" dirty="0" smtClean="0">
                <a:solidFill>
                  <a:srgbClr val="0000FF"/>
                </a:solidFill>
              </a:rPr>
              <a:t>open </a:t>
            </a:r>
            <a:r>
              <a:rPr lang="en-US" b="1" dirty="0" err="1" smtClean="0">
                <a:solidFill>
                  <a:srgbClr val="0000FF"/>
                </a:solidFill>
              </a:rPr>
              <a:t>stud_cur</a:t>
            </a:r>
            <a:r>
              <a:rPr lang="en-US" b="1" dirty="0" smtClean="0">
                <a:solidFill>
                  <a:srgbClr val="0000FF"/>
                </a:solidFill>
              </a:rPr>
              <a:t>;</a:t>
            </a:r>
          </a:p>
          <a:p>
            <a:pPr>
              <a:buNone/>
            </a:pPr>
            <a:r>
              <a:rPr lang="en-US" dirty="0" smtClean="0"/>
              <a:t>  8  loop</a:t>
            </a:r>
          </a:p>
          <a:p>
            <a:pPr>
              <a:buNone/>
            </a:pPr>
            <a:r>
              <a:rPr lang="en-US" dirty="0" smtClean="0"/>
              <a:t>  9  </a:t>
            </a:r>
            <a:r>
              <a:rPr lang="en-US" b="1" dirty="0" smtClean="0">
                <a:solidFill>
                  <a:srgbClr val="0000FF"/>
                </a:solidFill>
              </a:rPr>
              <a:t>fetch </a:t>
            </a:r>
            <a:r>
              <a:rPr lang="en-US" b="1" dirty="0" err="1" smtClean="0">
                <a:solidFill>
                  <a:srgbClr val="0000FF"/>
                </a:solidFill>
              </a:rPr>
              <a:t>stud_cur</a:t>
            </a:r>
            <a:r>
              <a:rPr lang="en-US" b="1" dirty="0" smtClean="0">
                <a:solidFill>
                  <a:srgbClr val="0000FF"/>
                </a:solidFill>
              </a:rPr>
              <a:t> into </a:t>
            </a:r>
            <a:r>
              <a:rPr lang="en-US" b="1" dirty="0" err="1" smtClean="0">
                <a:solidFill>
                  <a:srgbClr val="0000FF"/>
                </a:solidFill>
              </a:rPr>
              <a:t>id,sub,mark</a:t>
            </a:r>
            <a:r>
              <a:rPr lang="en-US" b="1" dirty="0" smtClean="0">
                <a:solidFill>
                  <a:srgbClr val="0000FF"/>
                </a:solidFill>
              </a:rPr>
              <a:t>;</a:t>
            </a:r>
          </a:p>
          <a:p>
            <a:pPr>
              <a:buNone/>
            </a:pPr>
            <a:r>
              <a:rPr lang="en-US" dirty="0" smtClean="0"/>
              <a:t> 10  exit when </a:t>
            </a:r>
            <a:r>
              <a:rPr lang="en-US" dirty="0" err="1" smtClean="0"/>
              <a:t>stud_cur%notfound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11  </a:t>
            </a:r>
            <a:r>
              <a:rPr lang="en-US" dirty="0" err="1" smtClean="0"/>
              <a:t>dbms_output.put_line</a:t>
            </a:r>
            <a:r>
              <a:rPr lang="en-US" dirty="0" smtClean="0"/>
              <a:t>(id||'  '||sub||'  '||mark);</a:t>
            </a:r>
          </a:p>
          <a:p>
            <a:pPr>
              <a:buNone/>
            </a:pPr>
            <a:r>
              <a:rPr lang="en-US" dirty="0" smtClean="0"/>
              <a:t> 12  end loop;</a:t>
            </a:r>
          </a:p>
          <a:p>
            <a:pPr>
              <a:buNone/>
            </a:pPr>
            <a:r>
              <a:rPr lang="en-US" dirty="0" smtClean="0"/>
              <a:t> 13  </a:t>
            </a:r>
            <a:r>
              <a:rPr lang="en-US" b="1" dirty="0" smtClean="0">
                <a:solidFill>
                  <a:srgbClr val="0000FF"/>
                </a:solidFill>
              </a:rPr>
              <a:t>close </a:t>
            </a:r>
            <a:r>
              <a:rPr lang="en-US" b="1" dirty="0" err="1" smtClean="0">
                <a:solidFill>
                  <a:srgbClr val="0000FF"/>
                </a:solidFill>
              </a:rPr>
              <a:t>stud_cur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14  end;</a:t>
            </a:r>
          </a:p>
          <a:p>
            <a:pPr>
              <a:buNone/>
            </a:pPr>
            <a:r>
              <a:rPr lang="en-US" dirty="0" smtClean="0"/>
              <a:t> 15  /</a:t>
            </a:r>
          </a:p>
          <a:p>
            <a:pPr>
              <a:buNone/>
            </a:pPr>
            <a:r>
              <a:rPr lang="en-US" b="1" dirty="0" smtClean="0">
                <a:solidFill>
                  <a:srgbClr val="FF0066"/>
                </a:solidFill>
              </a:rPr>
              <a:t>22mcr002  node.js  99</a:t>
            </a:r>
          </a:p>
          <a:p>
            <a:pPr>
              <a:buNone/>
            </a:pPr>
            <a:r>
              <a:rPr lang="en-US" b="1" dirty="0" smtClean="0">
                <a:solidFill>
                  <a:srgbClr val="FF0066"/>
                </a:solidFill>
              </a:rPr>
              <a:t>22mcr001  Java  98</a:t>
            </a:r>
          </a:p>
          <a:p>
            <a:pPr>
              <a:buNone/>
            </a:pPr>
            <a:r>
              <a:rPr lang="en-US" b="1" dirty="0" smtClean="0">
                <a:solidFill>
                  <a:srgbClr val="FF0066"/>
                </a:solidFill>
              </a:rPr>
              <a:t>22mcr050  Python  70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PL/SQL procedure successfully completed.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Parameterized cursors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1"/>
            <a:ext cx="8839200" cy="1219199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An explicit cursor may </a:t>
            </a:r>
            <a:r>
              <a:rPr lang="en-US" b="1" dirty="0" smtClean="0">
                <a:solidFill>
                  <a:srgbClr val="0000FF"/>
                </a:solidFill>
              </a:rPr>
              <a:t>accept a list of parameters</a:t>
            </a:r>
            <a:r>
              <a:rPr lang="en-US" dirty="0" smtClean="0"/>
              <a:t>. 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Each time </a:t>
            </a:r>
            <a:r>
              <a:rPr lang="en-US" dirty="0" smtClean="0"/>
              <a:t>you open the cursor, you </a:t>
            </a:r>
            <a:r>
              <a:rPr lang="en-US" b="1" dirty="0" smtClean="0">
                <a:solidFill>
                  <a:srgbClr val="0000FF"/>
                </a:solidFill>
              </a:rPr>
              <a:t>can pass different arguments to the cursor</a:t>
            </a:r>
            <a:r>
              <a:rPr lang="en-US" dirty="0" smtClean="0"/>
              <a:t>, which results in different result sets.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351367"/>
            <a:ext cx="4114800" cy="1001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r="6003"/>
          <a:stretch>
            <a:fillRect/>
          </a:stretch>
        </p:blipFill>
        <p:spPr bwMode="auto">
          <a:xfrm>
            <a:off x="5334000" y="2819400"/>
            <a:ext cx="3124200" cy="438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04800" y="3429000"/>
            <a:ext cx="883920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b="1" dirty="0" smtClean="0">
                <a:solidFill>
                  <a:srgbClr val="C00000"/>
                </a:solidFill>
              </a:rPr>
              <a:t>parameterized cursor with default values</a:t>
            </a:r>
            <a:endParaRPr lang="en-US" sz="3400" b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403860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A parameterized cursor can have </a:t>
            </a:r>
            <a:r>
              <a:rPr lang="en-US" b="1" dirty="0" smtClean="0">
                <a:solidFill>
                  <a:srgbClr val="0000FF"/>
                </a:solidFill>
              </a:rPr>
              <a:t>default values for its parameters</a:t>
            </a:r>
            <a:r>
              <a:rPr lang="en-US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If you open the parameterized cursor </a:t>
            </a:r>
            <a:r>
              <a:rPr lang="en-US" b="1" dirty="0" smtClean="0">
                <a:solidFill>
                  <a:srgbClr val="0000FF"/>
                </a:solidFill>
              </a:rPr>
              <a:t>without passing any argument</a:t>
            </a:r>
            <a:r>
              <a:rPr lang="en-US" dirty="0" smtClean="0"/>
              <a:t>, the cursor </a:t>
            </a:r>
            <a:r>
              <a:rPr lang="en-US" b="1" dirty="0" smtClean="0">
                <a:solidFill>
                  <a:srgbClr val="0000FF"/>
                </a:solidFill>
              </a:rPr>
              <a:t>will use </a:t>
            </a:r>
            <a:r>
              <a:rPr lang="en-US" dirty="0" smtClean="0"/>
              <a:t>the </a:t>
            </a:r>
            <a:r>
              <a:rPr lang="en-US" b="1" dirty="0" smtClean="0">
                <a:solidFill>
                  <a:srgbClr val="0000FF"/>
                </a:solidFill>
              </a:rPr>
              <a:t>default values for its parameters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105400"/>
            <a:ext cx="423739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Example: Parameterized cursor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7150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SQL&gt; declare</a:t>
            </a:r>
          </a:p>
          <a:p>
            <a:pPr>
              <a:buNone/>
            </a:pPr>
            <a:r>
              <a:rPr lang="en-US" dirty="0" smtClean="0"/>
              <a:t>  2  </a:t>
            </a:r>
            <a:r>
              <a:rPr lang="en-US" dirty="0" err="1" smtClean="0"/>
              <a:t>myrec</a:t>
            </a:r>
            <a:r>
              <a:rPr lang="en-US" dirty="0" smtClean="0"/>
              <a:t> </a:t>
            </a:r>
            <a:r>
              <a:rPr lang="en-US" dirty="0" err="1" smtClean="0"/>
              <a:t>stud_marks%rowtype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3  </a:t>
            </a:r>
            <a:r>
              <a:rPr lang="en-US" b="1" dirty="0" smtClean="0">
                <a:solidFill>
                  <a:srgbClr val="0000FF"/>
                </a:solidFill>
              </a:rPr>
              <a:t>cursor c1(</a:t>
            </a:r>
            <a:r>
              <a:rPr lang="en-US" b="1" dirty="0" err="1" smtClean="0">
                <a:solidFill>
                  <a:srgbClr val="0000FF"/>
                </a:solidFill>
              </a:rPr>
              <a:t>max_mark</a:t>
            </a:r>
            <a:r>
              <a:rPr lang="en-US" b="1" dirty="0" smtClean="0">
                <a:solidFill>
                  <a:srgbClr val="0000FF"/>
                </a:solidFill>
              </a:rPr>
              <a:t> number) is</a:t>
            </a:r>
          </a:p>
          <a:p>
            <a:pPr>
              <a:buNone/>
            </a:pPr>
            <a:r>
              <a:rPr lang="en-US" dirty="0" smtClean="0"/>
              <a:t>  4  select * from </a:t>
            </a:r>
            <a:r>
              <a:rPr lang="en-US" dirty="0" err="1" smtClean="0"/>
              <a:t>stud_marks</a:t>
            </a:r>
            <a:r>
              <a:rPr lang="en-US" dirty="0" smtClean="0"/>
              <a:t> where marks&lt;</a:t>
            </a:r>
            <a:r>
              <a:rPr lang="en-US" dirty="0" err="1" smtClean="0"/>
              <a:t>max_mark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5  begin</a:t>
            </a:r>
          </a:p>
          <a:p>
            <a:pPr>
              <a:buNone/>
            </a:pPr>
            <a:r>
              <a:rPr lang="en-US" dirty="0" smtClean="0"/>
              <a:t>  6  </a:t>
            </a:r>
            <a:r>
              <a:rPr lang="en-US" b="1" dirty="0" smtClean="0">
                <a:solidFill>
                  <a:srgbClr val="0000FF"/>
                </a:solidFill>
              </a:rPr>
              <a:t>open c1(80);</a:t>
            </a:r>
          </a:p>
          <a:p>
            <a:pPr>
              <a:buNone/>
            </a:pPr>
            <a:r>
              <a:rPr lang="en-US" dirty="0" smtClean="0"/>
              <a:t>  7  loop</a:t>
            </a:r>
          </a:p>
          <a:p>
            <a:pPr>
              <a:buNone/>
            </a:pPr>
            <a:r>
              <a:rPr lang="en-US" dirty="0" smtClean="0"/>
              <a:t>  8  fetch c1 into </a:t>
            </a:r>
            <a:r>
              <a:rPr lang="en-US" dirty="0" err="1" smtClean="0"/>
              <a:t>myrec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9  exit when c1%notfound;</a:t>
            </a:r>
          </a:p>
          <a:p>
            <a:pPr>
              <a:buNone/>
            </a:pPr>
            <a:r>
              <a:rPr lang="en-US" dirty="0" smtClean="0"/>
              <a:t> 10  </a:t>
            </a:r>
            <a:r>
              <a:rPr lang="en-US" dirty="0" err="1" smtClean="0"/>
              <a:t>dbms_output.put_line</a:t>
            </a:r>
            <a:r>
              <a:rPr lang="en-US" dirty="0" smtClean="0"/>
              <a:t>(‘id='||</a:t>
            </a:r>
            <a:r>
              <a:rPr lang="en-US" dirty="0" err="1" smtClean="0"/>
              <a:t>myrec.ssid</a:t>
            </a:r>
            <a:r>
              <a:rPr lang="en-US" dirty="0" smtClean="0"/>
              <a:t>||'marks:'||</a:t>
            </a:r>
            <a:r>
              <a:rPr lang="en-US" dirty="0" err="1" smtClean="0"/>
              <a:t>myrec.marks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11  end loop;</a:t>
            </a:r>
          </a:p>
          <a:p>
            <a:pPr>
              <a:buNone/>
            </a:pPr>
            <a:r>
              <a:rPr lang="en-US" dirty="0" smtClean="0"/>
              <a:t> 12  close c1;</a:t>
            </a:r>
          </a:p>
          <a:p>
            <a:pPr>
              <a:buNone/>
            </a:pPr>
            <a:r>
              <a:rPr lang="en-US" dirty="0" smtClean="0"/>
              <a:t> 13  end;</a:t>
            </a:r>
          </a:p>
          <a:p>
            <a:pPr>
              <a:buNone/>
            </a:pPr>
            <a:r>
              <a:rPr lang="en-US" dirty="0" smtClean="0"/>
              <a:t> 14  /</a:t>
            </a:r>
          </a:p>
          <a:p>
            <a:pPr>
              <a:buNone/>
            </a:pPr>
            <a:r>
              <a:rPr lang="en-US" dirty="0" smtClean="0"/>
              <a:t>id=22mcr050marks:70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PL/SQL procedure successfully completed.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67400" y="4876800"/>
            <a:ext cx="3124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Note:</a:t>
            </a:r>
          </a:p>
          <a:p>
            <a:r>
              <a:rPr lang="en-US" b="1" dirty="0" smtClean="0"/>
              <a:t>%</a:t>
            </a:r>
            <a:r>
              <a:rPr lang="en-US" b="1" dirty="0" err="1" smtClean="0"/>
              <a:t>RowType</a:t>
            </a:r>
            <a:r>
              <a:rPr lang="en-US" b="1" dirty="0" smtClean="0"/>
              <a:t> is used to fetch the entire rows of the table </a:t>
            </a:r>
          </a:p>
          <a:p>
            <a:r>
              <a:rPr lang="en-US" b="1" dirty="0" smtClean="0"/>
              <a:t>whereas </a:t>
            </a:r>
          </a:p>
          <a:p>
            <a:r>
              <a:rPr lang="en-US" b="1" dirty="0" smtClean="0"/>
              <a:t>the %</a:t>
            </a:r>
            <a:r>
              <a:rPr lang="en-US" b="1" dirty="0" err="1" smtClean="0"/>
              <a:t>Typeis</a:t>
            </a:r>
            <a:r>
              <a:rPr lang="en-US" b="1" dirty="0" smtClean="0"/>
              <a:t> used to fetch the </a:t>
            </a:r>
            <a:r>
              <a:rPr lang="en-US" b="1" dirty="0" err="1" smtClean="0"/>
              <a:t>enire</a:t>
            </a:r>
            <a:r>
              <a:rPr lang="en-US" b="1" dirty="0" smtClean="0"/>
              <a:t> columns of the table of the views or variables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With default value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SQL&gt; declare</a:t>
            </a:r>
          </a:p>
          <a:p>
            <a:pPr>
              <a:buNone/>
            </a:pPr>
            <a:r>
              <a:rPr lang="en-US" dirty="0" smtClean="0"/>
              <a:t>  2  </a:t>
            </a:r>
            <a:r>
              <a:rPr lang="en-US" dirty="0" err="1" smtClean="0"/>
              <a:t>myrec</a:t>
            </a:r>
            <a:r>
              <a:rPr lang="en-US" dirty="0" smtClean="0"/>
              <a:t> </a:t>
            </a:r>
            <a:r>
              <a:rPr lang="en-US" dirty="0" err="1" smtClean="0"/>
              <a:t>stud_marks%rowtype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3  cursor </a:t>
            </a:r>
            <a:r>
              <a:rPr lang="en-US" b="1" dirty="0" smtClean="0">
                <a:solidFill>
                  <a:srgbClr val="0000FF"/>
                </a:solidFill>
              </a:rPr>
              <a:t>c1(</a:t>
            </a:r>
            <a:r>
              <a:rPr lang="en-US" b="1" dirty="0" err="1" smtClean="0">
                <a:solidFill>
                  <a:srgbClr val="0000FF"/>
                </a:solidFill>
              </a:rPr>
              <a:t>max_mark</a:t>
            </a:r>
            <a:r>
              <a:rPr lang="en-US" b="1" dirty="0" smtClean="0">
                <a:solidFill>
                  <a:srgbClr val="0000FF"/>
                </a:solidFill>
              </a:rPr>
              <a:t> number :=100</a:t>
            </a:r>
            <a:r>
              <a:rPr lang="en-US" dirty="0" smtClean="0"/>
              <a:t>) is</a:t>
            </a:r>
          </a:p>
          <a:p>
            <a:pPr>
              <a:buNone/>
            </a:pPr>
            <a:r>
              <a:rPr lang="en-US" dirty="0" smtClean="0"/>
              <a:t>  4   select * from </a:t>
            </a:r>
            <a:r>
              <a:rPr lang="en-US" dirty="0" err="1" smtClean="0"/>
              <a:t>stud_marks</a:t>
            </a:r>
            <a:r>
              <a:rPr lang="en-US" dirty="0" smtClean="0"/>
              <a:t> where marks&lt;</a:t>
            </a:r>
            <a:r>
              <a:rPr lang="en-US" dirty="0" err="1" smtClean="0"/>
              <a:t>max_mark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 5   begin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>
                <a:solidFill>
                  <a:srgbClr val="0000FF"/>
                </a:solidFill>
              </a:rPr>
              <a:t>6  open c1;</a:t>
            </a:r>
          </a:p>
          <a:p>
            <a:pPr>
              <a:buNone/>
            </a:pPr>
            <a:r>
              <a:rPr lang="en-US" dirty="0" smtClean="0"/>
              <a:t>  7</a:t>
            </a:r>
          </a:p>
          <a:p>
            <a:pPr>
              <a:buNone/>
            </a:pPr>
            <a:r>
              <a:rPr lang="en-US" dirty="0" smtClean="0"/>
              <a:t>  8  loop</a:t>
            </a:r>
          </a:p>
          <a:p>
            <a:pPr>
              <a:buNone/>
            </a:pPr>
            <a:r>
              <a:rPr lang="en-US" dirty="0" smtClean="0"/>
              <a:t>  9  fetch c1 into </a:t>
            </a:r>
            <a:r>
              <a:rPr lang="en-US" dirty="0" err="1" smtClean="0"/>
              <a:t>myrec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10  exit when c1%notfound;</a:t>
            </a:r>
          </a:p>
          <a:p>
            <a:pPr>
              <a:buNone/>
            </a:pPr>
            <a:r>
              <a:rPr lang="en-US" dirty="0" smtClean="0"/>
              <a:t> 11  </a:t>
            </a:r>
            <a:r>
              <a:rPr lang="en-US" dirty="0" err="1" smtClean="0"/>
              <a:t>dbms_output.put_line</a:t>
            </a:r>
            <a:r>
              <a:rPr lang="en-US" dirty="0" smtClean="0"/>
              <a:t>('is='||</a:t>
            </a:r>
            <a:r>
              <a:rPr lang="en-US" dirty="0" err="1" smtClean="0"/>
              <a:t>myrec.ssid</a:t>
            </a:r>
            <a:r>
              <a:rPr lang="en-US" dirty="0" smtClean="0"/>
              <a:t>||'marks:'||</a:t>
            </a:r>
            <a:r>
              <a:rPr lang="en-US" dirty="0" err="1" smtClean="0"/>
              <a:t>myrec.marks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 12  end loop;</a:t>
            </a:r>
          </a:p>
          <a:p>
            <a:pPr>
              <a:buNone/>
            </a:pPr>
            <a:r>
              <a:rPr lang="en-US" dirty="0" smtClean="0"/>
              <a:t> 13  close c1;</a:t>
            </a:r>
          </a:p>
          <a:p>
            <a:pPr>
              <a:buNone/>
            </a:pPr>
            <a:r>
              <a:rPr lang="en-US" dirty="0" smtClean="0"/>
              <a:t> 14  end;</a:t>
            </a:r>
          </a:p>
          <a:p>
            <a:pPr>
              <a:buNone/>
            </a:pPr>
            <a:r>
              <a:rPr lang="en-US" dirty="0" smtClean="0"/>
              <a:t> 15  /</a:t>
            </a:r>
          </a:p>
          <a:p>
            <a:pPr>
              <a:buNone/>
            </a:pPr>
            <a:r>
              <a:rPr lang="en-US" dirty="0" smtClean="0"/>
              <a:t>is=22mcr002marks:99</a:t>
            </a:r>
          </a:p>
          <a:p>
            <a:pPr>
              <a:buNone/>
            </a:pPr>
            <a:r>
              <a:rPr lang="en-US" dirty="0" smtClean="0"/>
              <a:t>is=22mcr001marks:98</a:t>
            </a:r>
          </a:p>
          <a:p>
            <a:pPr>
              <a:buNone/>
            </a:pPr>
            <a:r>
              <a:rPr lang="en-US" dirty="0" smtClean="0"/>
              <a:t>is=22mcr050marks:70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PL/SQL procedure successfully completed.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Workout Problems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7150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Given the table EMPLOYEE 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EmpNo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Name, Salary, Designation,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DeptID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 write a cursor to select the five highest paid employees from the table.  EMPLOYEE (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EmpNo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, Name, Salary, Designation,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DeptID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Write a PL/SQL block that will display the employee details along with salary using cursors.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To write a Cursor to display the list of employees who are working as a Managers or Analyst.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To write a Cursor to find employee with given designation and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deptid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Write a PL/SQL block using implicit cursor that will display message, the salaries of all the employees in the „employee‟ table are updated. If none of the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employee‟s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salary are updated we get a message 'None of the salaries were updated'. Else we get a message like for example, 'Salaries for 1000 employees are updated' if there are 1000 rows in „employee‟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To write a Cursor to display the list of employees getting&gt;50000 salary.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Display salary of all employee in descending order using cursor?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Write a query to find the details of those employee who have same job using cursor?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Write a query to show dept where no sales representative works using cursor? 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200" dirty="0" smtClean="0">
                <a:latin typeface="Times New Roman" pitchFamily="18" charset="0"/>
                <a:cs typeface="Times New Roman" pitchFamily="18" charset="0"/>
              </a:rPr>
            </a:b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CREATE TABLE EMPLOYEE (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EMPNO INTEGER PRIMARY KEY, 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NAME VARCHAR(20), 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SALARY NUMBER(7,2),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DESIGNATION VARCHAR(10), </a:t>
            </a:r>
          </a:p>
          <a:p>
            <a:pPr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DEPTID INTEGER);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1 declare </a:t>
            </a:r>
          </a:p>
          <a:p>
            <a:pPr>
              <a:buNone/>
            </a:pPr>
            <a:r>
              <a:rPr lang="en-US" dirty="0" smtClean="0"/>
              <a:t>2 </a:t>
            </a:r>
            <a:r>
              <a:rPr lang="en-US" dirty="0" err="1" smtClean="0"/>
              <a:t>i</a:t>
            </a:r>
            <a:r>
              <a:rPr lang="en-US" dirty="0" smtClean="0"/>
              <a:t> number:=0; </a:t>
            </a:r>
          </a:p>
          <a:p>
            <a:pPr>
              <a:buNone/>
            </a:pPr>
            <a:r>
              <a:rPr lang="en-US" dirty="0" smtClean="0"/>
              <a:t>3 cursor </a:t>
            </a:r>
            <a:r>
              <a:rPr lang="en-US" dirty="0" err="1" smtClean="0"/>
              <a:t>ec</a:t>
            </a:r>
            <a:r>
              <a:rPr lang="en-US" dirty="0" smtClean="0"/>
              <a:t> is select </a:t>
            </a:r>
            <a:r>
              <a:rPr lang="en-US" dirty="0" err="1" smtClean="0"/>
              <a:t>empno</a:t>
            </a:r>
            <a:r>
              <a:rPr lang="en-US" dirty="0" smtClean="0"/>
              <a:t>, name, salary </a:t>
            </a:r>
            <a:r>
              <a:rPr lang="en-US" dirty="0" smtClean="0"/>
              <a:t>from employee order </a:t>
            </a:r>
            <a:r>
              <a:rPr lang="en-US" dirty="0" smtClean="0"/>
              <a:t>salary </a:t>
            </a:r>
            <a:r>
              <a:rPr lang="en-US" dirty="0" err="1" smtClean="0"/>
              <a:t>desc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4  </a:t>
            </a:r>
            <a:r>
              <a:rPr lang="en-US" dirty="0" err="1" smtClean="0"/>
              <a:t>r%rowtype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5 begin </a:t>
            </a:r>
          </a:p>
          <a:p>
            <a:pPr>
              <a:buNone/>
            </a:pPr>
            <a:r>
              <a:rPr lang="en-US" dirty="0" smtClean="0"/>
              <a:t>6 open </a:t>
            </a:r>
            <a:r>
              <a:rPr lang="en-US" dirty="0" err="1" smtClean="0"/>
              <a:t>ec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7 loop </a:t>
            </a:r>
          </a:p>
          <a:p>
            <a:pPr>
              <a:buNone/>
            </a:pPr>
            <a:r>
              <a:rPr lang="en-US" dirty="0" smtClean="0"/>
              <a:t>8 exit when </a:t>
            </a:r>
            <a:r>
              <a:rPr lang="en-US" dirty="0" err="1" smtClean="0"/>
              <a:t>i</a:t>
            </a:r>
            <a:r>
              <a:rPr lang="en-US" dirty="0" smtClean="0"/>
              <a:t>=5; </a:t>
            </a:r>
          </a:p>
          <a:p>
            <a:pPr>
              <a:buNone/>
            </a:pPr>
            <a:r>
              <a:rPr lang="en-US" dirty="0" smtClean="0"/>
              <a:t>9 fetch </a:t>
            </a:r>
            <a:r>
              <a:rPr lang="en-US" dirty="0" err="1" smtClean="0"/>
              <a:t>ec</a:t>
            </a:r>
            <a:r>
              <a:rPr lang="en-US" dirty="0" smtClean="0"/>
              <a:t> into r; </a:t>
            </a:r>
          </a:p>
          <a:p>
            <a:pPr>
              <a:buNone/>
            </a:pPr>
            <a:r>
              <a:rPr lang="en-US" dirty="0" smtClean="0"/>
              <a:t>10 </a:t>
            </a:r>
            <a:r>
              <a:rPr lang="en-US" dirty="0" err="1" smtClean="0"/>
              <a:t>dbms_output.put_line</a:t>
            </a:r>
            <a:r>
              <a:rPr lang="en-US" dirty="0" smtClean="0"/>
              <a:t>(</a:t>
            </a:r>
            <a:r>
              <a:rPr lang="en-US" dirty="0" err="1" smtClean="0"/>
              <a:t>r.emp_no</a:t>
            </a:r>
            <a:r>
              <a:rPr lang="en-US" dirty="0" smtClean="0"/>
              <a:t>||' '||</a:t>
            </a:r>
            <a:r>
              <a:rPr lang="en-US" dirty="0" err="1" smtClean="0"/>
              <a:t>r.employee_name</a:t>
            </a:r>
            <a:r>
              <a:rPr lang="en-US" dirty="0" smtClean="0"/>
              <a:t>||' '||</a:t>
            </a:r>
            <a:r>
              <a:rPr lang="en-US" dirty="0" err="1" smtClean="0"/>
              <a:t>r.salary</a:t>
            </a:r>
            <a:r>
              <a:rPr lang="en-US" dirty="0" smtClean="0"/>
              <a:t>); </a:t>
            </a:r>
          </a:p>
          <a:p>
            <a:pPr>
              <a:buNone/>
            </a:pPr>
            <a:r>
              <a:rPr lang="en-US" dirty="0" smtClean="0"/>
              <a:t>11 </a:t>
            </a:r>
            <a:r>
              <a:rPr lang="en-US" dirty="0" err="1" smtClean="0"/>
              <a:t>i</a:t>
            </a:r>
            <a:r>
              <a:rPr lang="en-US" dirty="0" smtClean="0"/>
              <a:t>:=i+1; </a:t>
            </a:r>
          </a:p>
          <a:p>
            <a:pPr>
              <a:buNone/>
            </a:pPr>
            <a:r>
              <a:rPr lang="en-US" dirty="0" smtClean="0"/>
              <a:t>12 end loop; </a:t>
            </a:r>
          </a:p>
          <a:p>
            <a:pPr>
              <a:buNone/>
            </a:pPr>
            <a:r>
              <a:rPr lang="en-US" dirty="0" smtClean="0"/>
              <a:t>13 close </a:t>
            </a:r>
            <a:r>
              <a:rPr lang="en-US" dirty="0" err="1" smtClean="0"/>
              <a:t>ec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 smtClean="0"/>
              <a:t>14 end; </a:t>
            </a:r>
          </a:p>
          <a:p>
            <a:pPr>
              <a:buNone/>
            </a:pPr>
            <a:r>
              <a:rPr lang="en-US" dirty="0" smtClean="0"/>
              <a:t>15 /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dirty="0" smtClean="0"/>
              <a:t>DECLARE      </a:t>
            </a:r>
          </a:p>
          <a:p>
            <a:pPr>
              <a:buNone/>
            </a:pPr>
            <a:r>
              <a:rPr lang="en-US" dirty="0" smtClean="0"/>
              <a:t>cursor c1 is select * from </a:t>
            </a:r>
            <a:r>
              <a:rPr lang="en-US" dirty="0" err="1" smtClean="0"/>
              <a:t>emp</a:t>
            </a:r>
            <a:r>
              <a:rPr lang="en-US" dirty="0" smtClean="0"/>
              <a:t> order by </a:t>
            </a:r>
            <a:r>
              <a:rPr lang="en-US" dirty="0" err="1" smtClean="0"/>
              <a:t>sal</a:t>
            </a:r>
            <a:r>
              <a:rPr lang="en-US" dirty="0" smtClean="0"/>
              <a:t> </a:t>
            </a:r>
            <a:r>
              <a:rPr lang="en-US" dirty="0" err="1" smtClean="0"/>
              <a:t>desc</a:t>
            </a:r>
            <a:r>
              <a:rPr lang="en-US" dirty="0" smtClean="0"/>
              <a:t>;      </a:t>
            </a:r>
          </a:p>
          <a:p>
            <a:pPr>
              <a:buNone/>
            </a:pPr>
            <a:r>
              <a:rPr lang="en-US" dirty="0" smtClean="0"/>
              <a:t>a c1%rowtype;</a:t>
            </a:r>
          </a:p>
          <a:p>
            <a:pPr>
              <a:buNone/>
            </a:pPr>
            <a:r>
              <a:rPr lang="en-US" dirty="0" smtClean="0"/>
              <a:t>begin      </a:t>
            </a:r>
          </a:p>
          <a:p>
            <a:pPr>
              <a:buNone/>
            </a:pPr>
            <a:r>
              <a:rPr lang="en-US" dirty="0" smtClean="0"/>
              <a:t>open c1;       </a:t>
            </a:r>
          </a:p>
          <a:p>
            <a:pPr>
              <a:buNone/>
            </a:pPr>
            <a:r>
              <a:rPr lang="en-US" dirty="0" smtClean="0"/>
              <a:t>loop      </a:t>
            </a:r>
          </a:p>
          <a:p>
            <a:pPr>
              <a:buNone/>
            </a:pPr>
            <a:r>
              <a:rPr lang="en-US" dirty="0" smtClean="0"/>
              <a:t>fetch c1 into a;      </a:t>
            </a:r>
          </a:p>
          <a:p>
            <a:pPr>
              <a:buNone/>
            </a:pPr>
            <a:r>
              <a:rPr lang="en-US" dirty="0" smtClean="0"/>
              <a:t>exit when c1%rowcount&gt;6;      </a:t>
            </a:r>
          </a:p>
          <a:p>
            <a:pPr>
              <a:buNone/>
            </a:pPr>
            <a:r>
              <a:rPr lang="en-US" dirty="0" err="1" smtClean="0"/>
              <a:t>dbms_output.put_line</a:t>
            </a:r>
            <a:r>
              <a:rPr lang="en-US" dirty="0" smtClean="0"/>
              <a:t>(</a:t>
            </a:r>
            <a:r>
              <a:rPr lang="en-US" dirty="0" err="1" smtClean="0"/>
              <a:t>a.ename</a:t>
            </a:r>
            <a:r>
              <a:rPr lang="en-US" dirty="0" smtClean="0"/>
              <a:t>||' '||a.sal||' '||</a:t>
            </a:r>
            <a:r>
              <a:rPr lang="en-US" dirty="0" err="1" smtClean="0"/>
              <a:t>a.job</a:t>
            </a:r>
            <a:r>
              <a:rPr lang="en-US" dirty="0" smtClean="0"/>
              <a:t>||'        </a:t>
            </a:r>
          </a:p>
          <a:p>
            <a:pPr>
              <a:buNone/>
            </a:pPr>
            <a:r>
              <a:rPr lang="en-US" dirty="0" smtClean="0"/>
              <a:t>'||C1%ROWCOUNT);      </a:t>
            </a:r>
          </a:p>
          <a:p>
            <a:pPr>
              <a:buNone/>
            </a:pPr>
            <a:r>
              <a:rPr lang="en-US" dirty="0" smtClean="0"/>
              <a:t>end loop;      </a:t>
            </a:r>
          </a:p>
          <a:p>
            <a:pPr>
              <a:buNone/>
            </a:pPr>
            <a:r>
              <a:rPr lang="en-US" dirty="0" smtClean="0"/>
              <a:t>close c1;</a:t>
            </a:r>
          </a:p>
          <a:p>
            <a:pPr>
              <a:buNone/>
            </a:pPr>
            <a:r>
              <a:rPr lang="en-US" dirty="0" smtClean="0"/>
              <a:t>end;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6429" y="3962400"/>
            <a:ext cx="5117571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657600"/>
            <a:ext cx="3276600" cy="914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u="sng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Packaged procedure:</a:t>
            </a:r>
            <a:endParaRPr lang="en-US" b="1" u="sng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3509"/>
          <a:stretch>
            <a:fillRect/>
          </a:stretch>
        </p:blipFill>
        <p:spPr bwMode="auto">
          <a:xfrm>
            <a:off x="0" y="4267200"/>
            <a:ext cx="419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685800"/>
            <a:ext cx="7086600" cy="286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52400" y="0"/>
            <a:ext cx="8686800" cy="914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Local procedure: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scope will be from begin to end of pl/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sql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component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458200" cy="58213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PL/SQL subprograms are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named PL/SQL blocks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can be invoked with a set of parameters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PL/SQL provides two kinds of subprograms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−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Functions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− These subprograms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return a single value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 mainly used to compute and return a 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Procedures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− These subprograms d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 not return a value directly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; mainly used to perform an action.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Terminologies in PL/SQL Subprograms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Parameter: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parameter is variable or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placeholder of any valid PL/SQL </a:t>
            </a:r>
            <a:r>
              <a:rPr lang="en-US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through which the PL/SQL subprogram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exchange the values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the main code. This parameter allows to give input to the subprograms and to extract from these subprograms.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parameters are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included in the calling statement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these subprograms to interact the values with the subprograms.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of the parameter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subprogram and the calling statement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should be same.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size of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should not mention at the time of parameter declaration, as the size is dynamic for this type.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 Parameter</a:t>
            </a:r>
          </a:p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OUT Parameter</a:t>
            </a:r>
          </a:p>
          <a:p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 OUT Parameter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553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 Parameter: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This parameter is used for </a:t>
            </a:r>
            <a:r>
              <a:rPr lang="en-US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giving input to the subprograms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US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read-only variable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inside the subprograms. Their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values cannot be changed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inside the subprogram.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 the calling statement, these </a:t>
            </a:r>
            <a:r>
              <a:rPr lang="en-US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parameters can be a variable or a literal value or an expression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for example, it could be the arithmetic expression like ‘5*8’ or ‘a/b’ where ‘a’ and ‘b’ are variables.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By defaul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t, the parameters </a:t>
            </a:r>
            <a:r>
              <a:rPr lang="en-US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are of IN type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OUT Parameter: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This parameter is used for </a:t>
            </a:r>
            <a:r>
              <a:rPr lang="en-US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getting output from the subprograms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US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read-write variable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inside the subprograms. Their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values can be changed inside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subprograms.</a:t>
            </a:r>
          </a:p>
          <a:p>
            <a:pPr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 OUT Parameter: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This parameter is used for </a:t>
            </a:r>
            <a:r>
              <a:rPr lang="en-US" sz="1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both giving input and for getting output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from the subprograms.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read-write variable inside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the subprograms. Their values can be </a:t>
            </a:r>
            <a:r>
              <a:rPr lang="en-US" sz="1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changed inside the subprograms.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008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RETURN</a:t>
            </a: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 is the keyword that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instructs the compiler to switch the control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the subprogram to the calling statement. </a:t>
            </a:r>
          </a:p>
          <a:p>
            <a:pPr>
              <a:lnSpc>
                <a:spcPct val="17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subprogram RETURN simply means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the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control needs to exit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from the subprogram. </a:t>
            </a:r>
          </a:p>
          <a:p>
            <a:pPr>
              <a:lnSpc>
                <a:spcPct val="17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Normally,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parent or main block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call the subprograms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then the control will shift from those parent block to the called subprograms. </a:t>
            </a:r>
          </a:p>
          <a:p>
            <a:pPr>
              <a:lnSpc>
                <a:spcPct val="17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RETURN in the subprogram will </a:t>
            </a: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return the control back to their parent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block. </a:t>
            </a:r>
          </a:p>
          <a:p>
            <a:pPr>
              <a:lnSpc>
                <a:spcPct val="17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case of </a:t>
            </a: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functions RETURN statement also returns the value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lnSpc>
                <a:spcPct val="17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7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this value is always mentioned at the time of function declaration.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can be of any valid PL/SQL data type.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3085</Words>
  <Application>Microsoft Office PowerPoint</Application>
  <PresentationFormat>On-screen Show (4:3)</PresentationFormat>
  <Paragraphs>532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PL/SQL – stored Procedures, functions,packages, cursor, trigger and exception handling</vt:lpstr>
      <vt:lpstr>Slide 2</vt:lpstr>
      <vt:lpstr>Slide 3</vt:lpstr>
      <vt:lpstr>Slide 4</vt:lpstr>
      <vt:lpstr>Slide 5</vt:lpstr>
      <vt:lpstr>Slide 6</vt:lpstr>
      <vt:lpstr>Terminologies in PL/SQL Subprograms</vt:lpstr>
      <vt:lpstr>Slide 8</vt:lpstr>
      <vt:lpstr>Slide 9</vt:lpstr>
      <vt:lpstr>What is Procedure in PL/SQL?</vt:lpstr>
      <vt:lpstr>Slide 11</vt:lpstr>
      <vt:lpstr>Slide 12</vt:lpstr>
      <vt:lpstr>Slide 13</vt:lpstr>
      <vt:lpstr>Slide 14</vt:lpstr>
      <vt:lpstr>Slide 15</vt:lpstr>
      <vt:lpstr>Slide 16</vt:lpstr>
      <vt:lpstr>Methods for Passing Parameters</vt:lpstr>
      <vt:lpstr>Slide 18</vt:lpstr>
      <vt:lpstr>Slide 19</vt:lpstr>
      <vt:lpstr>Functions  </vt:lpstr>
      <vt:lpstr>Slide 21</vt:lpstr>
      <vt:lpstr>Slide 22</vt:lpstr>
      <vt:lpstr>PACKAGES</vt:lpstr>
      <vt:lpstr>Slide 24</vt:lpstr>
      <vt:lpstr>Package specification:</vt:lpstr>
      <vt:lpstr>Slide 26</vt:lpstr>
      <vt:lpstr>Package body or definition:</vt:lpstr>
      <vt:lpstr>Slide 28</vt:lpstr>
      <vt:lpstr>Slide 29</vt:lpstr>
      <vt:lpstr>Example for procedure overloading with package</vt:lpstr>
      <vt:lpstr>Slide 31</vt:lpstr>
      <vt:lpstr>Cursor   CURrent Set Of Records</vt:lpstr>
      <vt:lpstr>Cursor in SQL</vt:lpstr>
      <vt:lpstr>Slide 34</vt:lpstr>
      <vt:lpstr>Types of cursors</vt:lpstr>
      <vt:lpstr>Cursor Actions</vt:lpstr>
      <vt:lpstr>Slide 37</vt:lpstr>
      <vt:lpstr>Slide 38</vt:lpstr>
      <vt:lpstr>Example for implicit cursor with cursor attributes</vt:lpstr>
      <vt:lpstr>Example for Explicit cursor</vt:lpstr>
      <vt:lpstr>Parameterized cursors</vt:lpstr>
      <vt:lpstr>Example: Parameterized cursor</vt:lpstr>
      <vt:lpstr>With default value</vt:lpstr>
      <vt:lpstr>Workout Problems </vt:lpstr>
      <vt:lpstr>Slide 45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 - Procedures</dc:title>
  <dc:creator>HP</dc:creator>
  <cp:lastModifiedBy>Hema</cp:lastModifiedBy>
  <cp:revision>66</cp:revision>
  <dcterms:created xsi:type="dcterms:W3CDTF">2022-12-01T16:03:13Z</dcterms:created>
  <dcterms:modified xsi:type="dcterms:W3CDTF">2023-11-02T20:21:07Z</dcterms:modified>
</cp:coreProperties>
</file>