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9" r:id="rId4"/>
    <p:sldId id="266" r:id="rId5"/>
    <p:sldId id="267" r:id="rId6"/>
    <p:sldId id="307" r:id="rId7"/>
    <p:sldId id="268" r:id="rId8"/>
    <p:sldId id="302" r:id="rId9"/>
    <p:sldId id="303" r:id="rId10"/>
    <p:sldId id="304" r:id="rId11"/>
    <p:sldId id="301" r:id="rId12"/>
    <p:sldId id="269" r:id="rId13"/>
    <p:sldId id="270" r:id="rId14"/>
    <p:sldId id="305" r:id="rId15"/>
    <p:sldId id="306" r:id="rId16"/>
    <p:sldId id="298" r:id="rId17"/>
    <p:sldId id="297" r:id="rId18"/>
    <p:sldId id="292" r:id="rId19"/>
    <p:sldId id="293" r:id="rId20"/>
    <p:sldId id="294" r:id="rId21"/>
    <p:sldId id="295" r:id="rId22"/>
    <p:sldId id="296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9" r:id="rId45"/>
    <p:sldId id="30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3AE0-18C2-4484-85B9-AE4510B1A40C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80974-144F-47DA-A9B8-CF35047A0E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B2B45-E415-4871-9B61-95894E1E3E1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4A7AB-8634-4F36-A008-418553169C93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89405-28EB-4EF1-9040-FAE60E96E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faq.com/wiki/D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objects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 numCol="2"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SQL&gt; create view v4 as select </a:t>
            </a:r>
            <a:r>
              <a:rPr lang="en-US" dirty="0" err="1" smtClean="0"/>
              <a:t>stud_id,sname</a:t>
            </a:r>
            <a:r>
              <a:rPr lang="en-US" dirty="0" smtClean="0"/>
              <a:t> from student;</a:t>
            </a:r>
          </a:p>
          <a:p>
            <a:pPr>
              <a:buNone/>
            </a:pPr>
            <a:r>
              <a:rPr lang="en-US" dirty="0" smtClean="0"/>
              <a:t>View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insert into v4 values(9,'ff');</a:t>
            </a:r>
          </a:p>
          <a:p>
            <a:pPr>
              <a:buNone/>
            </a:pPr>
            <a:r>
              <a:rPr lang="en-US" dirty="0" smtClean="0"/>
              <a:t>1 row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v4;</a:t>
            </a:r>
          </a:p>
          <a:p>
            <a:pPr>
              <a:buNone/>
            </a:pPr>
            <a:r>
              <a:rPr lang="en-US" dirty="0" smtClean="0"/>
              <a:t>   STUD_ID SNAME</a:t>
            </a:r>
          </a:p>
          <a:p>
            <a:pPr>
              <a:buNone/>
            </a:pPr>
            <a:r>
              <a:rPr lang="en-US" dirty="0" smtClean="0"/>
              <a:t>---------- ------------------------------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9 ff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4 </a:t>
            </a:r>
            <a:r>
              <a:rPr lang="en-US" dirty="0" err="1" smtClean="0"/>
              <a:t>vishnu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 rows selected.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student;</a:t>
            </a:r>
          </a:p>
          <a:p>
            <a:pPr>
              <a:buNone/>
            </a:pPr>
            <a:r>
              <a:rPr lang="en-US" dirty="0" smtClean="0"/>
              <a:t>   STUD_ID SNAME                                 AGE      MARKS</a:t>
            </a:r>
          </a:p>
          <a:p>
            <a:pPr>
              <a:buNone/>
            </a:pPr>
            <a:r>
              <a:rPr lang="en-US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r>
              <a:rPr lang="en-US" dirty="0" smtClean="0"/>
              <a:t>                               25         75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9 ff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21         80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4 </a:t>
            </a:r>
            <a:r>
              <a:rPr lang="en-US" dirty="0" err="1" smtClean="0"/>
              <a:t>vishnu</a:t>
            </a:r>
            <a:r>
              <a:rPr lang="en-US" dirty="0" smtClean="0"/>
              <a:t>                                 19         60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7 rows selected.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</a:t>
            </a:r>
            <a:r>
              <a:rPr lang="en-US" dirty="0" err="1" smtClean="0"/>
              <a:t>view_name</a:t>
            </a:r>
            <a:r>
              <a:rPr lang="en-US" dirty="0" smtClean="0"/>
              <a:t> from </a:t>
            </a:r>
            <a:r>
              <a:rPr lang="en-US" dirty="0" err="1" smtClean="0"/>
              <a:t>user_views</a:t>
            </a:r>
            <a:r>
              <a:rPr lang="en-US" dirty="0" smtClean="0"/>
              <a:t>;  </a:t>
            </a:r>
            <a:r>
              <a:rPr lang="en-US" b="1" dirty="0" smtClean="0">
                <a:solidFill>
                  <a:srgbClr val="C00000"/>
                </a:solidFill>
              </a:rPr>
              <a:t>//show all the user created views.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381000"/>
            <a:ext cx="899160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only views: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can only run SELECT and DESC statements against read only views.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SQL&gt; create view v2 as select * from student where age&lt;19 with </a:t>
            </a:r>
            <a:r>
              <a:rPr lang="en-US" b="1" dirty="0" smtClean="0">
                <a:solidFill>
                  <a:srgbClr val="0000CC"/>
                </a:solidFill>
              </a:rPr>
              <a:t>read only;</a:t>
            </a:r>
          </a:p>
          <a:p>
            <a:endParaRPr lang="en-US" dirty="0" smtClean="0"/>
          </a:p>
          <a:p>
            <a:r>
              <a:rPr lang="en-US" dirty="0" smtClean="0"/>
              <a:t>View created.</a:t>
            </a:r>
          </a:p>
          <a:p>
            <a:endParaRPr lang="en-US" dirty="0" smtClean="0"/>
          </a:p>
          <a:p>
            <a:r>
              <a:rPr lang="en-US" dirty="0" smtClean="0"/>
              <a:t>SQL&gt; select * from v2;</a:t>
            </a:r>
          </a:p>
          <a:p>
            <a:endParaRPr lang="en-US" dirty="0" smtClean="0"/>
          </a:p>
          <a:p>
            <a:r>
              <a:rPr lang="en-US" dirty="0" smtClean="0"/>
              <a:t>   STUD_ID SNAME                        AGE      MARKS</a:t>
            </a:r>
          </a:p>
          <a:p>
            <a:r>
              <a:rPr lang="en-US" dirty="0" smtClean="0"/>
              <a:t>---------- ------------------------------ ---------- ----------</a:t>
            </a:r>
          </a:p>
          <a:p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endParaRPr lang="en-US" dirty="0" smtClean="0"/>
          </a:p>
          <a:p>
            <a:r>
              <a:rPr lang="en-US" dirty="0" smtClean="0"/>
              <a:t>SQL&gt; insert into v2 values(2,'v2',9,78);</a:t>
            </a:r>
          </a:p>
          <a:p>
            <a:endParaRPr lang="en-US" dirty="0" smtClean="0"/>
          </a:p>
          <a:p>
            <a:r>
              <a:rPr lang="en-US" dirty="0" smtClean="0"/>
              <a:t>insert into v2 values(2,'v2',9,78)</a:t>
            </a:r>
          </a:p>
          <a:p>
            <a:r>
              <a:rPr lang="en-US" dirty="0" smtClean="0"/>
              <a:t>*</a:t>
            </a:r>
          </a:p>
          <a:p>
            <a:r>
              <a:rPr lang="en-US" dirty="0" smtClean="0"/>
              <a:t>ERROR at line 1:</a:t>
            </a:r>
          </a:p>
          <a:p>
            <a:r>
              <a:rPr lang="en-US" b="1" dirty="0" smtClean="0">
                <a:solidFill>
                  <a:srgbClr val="0000CC"/>
                </a:solidFill>
              </a:rPr>
              <a:t>ORA-01733: virtual column not allowed here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629400"/>
          </a:xfrm>
        </p:spPr>
        <p:txBody>
          <a:bodyPr numCol="2">
            <a:no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CREATE VIEW clerk (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id_number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person, department, position) AS SELECT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deptno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, job 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WHERE job = 'CLERK' WITH READ ONLY;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SQL&gt; create view vv1 as select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eid,dname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from dept with read only;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View created.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SQL&gt;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desc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vv1;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Name                                      Null?    Type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----------------------------------------- -------- --------------------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EID                                                NUMBER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DNAME                                        VARCHAR2(30)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SQL&gt; select * from vv1;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EID DNAME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---------- ------------------------------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1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mca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3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mba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4 it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6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cse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1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ww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10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ak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 rows selected.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629400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insert into vv1 values(&amp;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eid,'&amp;dname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');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value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value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  1: insert into vv1 values(&amp;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eid,'&amp;dname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  1: insert into vv1 values(1,'aa')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into vv1 values(1,'aa')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at line 1: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ORA-01733: virtual column not allowed here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4500" b="1" u="sng" dirty="0" smtClean="0"/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4500" b="1" u="sng" dirty="0" smtClean="0">
                <a:latin typeface="Times New Roman" pitchFamily="18" charset="0"/>
                <a:cs typeface="Times New Roman" pitchFamily="18" charset="0"/>
              </a:rPr>
              <a:t>WITH CHECK OPTION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45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WITH CHECK OPTION clause specifies the level of checking to be done when doing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DML"/>
              </a:rPr>
              <a:t>DML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against the view. If specified, every row that is inserted, updated or deleted through the view must conform to the definition of the view.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CREATE VIEW d20 AS SELECT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FROM emp2 WHERE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202 WITH CHECK OPTION;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SQL&gt; UPDATE d20 SET </a:t>
            </a:r>
            <a:r>
              <a:rPr lang="en-US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deptno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10;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*ERROR at line 1: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ORA-01402: view WITH CHECK OPTION where-clause violation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477000"/>
          </a:xfrm>
        </p:spPr>
        <p:txBody>
          <a:bodyPr numCol="2"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SQL&gt; create view </a:t>
            </a:r>
            <a:r>
              <a:rPr lang="en-US" dirty="0" err="1" smtClean="0"/>
              <a:t>achu</a:t>
            </a:r>
            <a:r>
              <a:rPr lang="en-US" dirty="0" smtClean="0"/>
              <a:t> as select </a:t>
            </a:r>
            <a:r>
              <a:rPr lang="en-US" dirty="0" err="1" smtClean="0"/>
              <a:t>stud_id,sname,age</a:t>
            </a:r>
            <a:r>
              <a:rPr lang="en-US" dirty="0" smtClean="0"/>
              <a:t> from student where </a:t>
            </a:r>
            <a:r>
              <a:rPr lang="en-US" b="1" dirty="0" smtClean="0">
                <a:solidFill>
                  <a:srgbClr val="0000CC"/>
                </a:solidFill>
              </a:rPr>
              <a:t>age&gt;19 with check option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View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</a:t>
            </a:r>
            <a:r>
              <a:rPr lang="en-US" dirty="0" err="1" smtClean="0"/>
              <a:t>achu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STUD_ID SNAME                      AGE</a:t>
            </a:r>
          </a:p>
          <a:p>
            <a:pPr>
              <a:buNone/>
            </a:pPr>
            <a:r>
              <a:rPr lang="en-US" dirty="0" smtClean="0"/>
              <a:t>---------- ------------------------------ ----------</a:t>
            </a:r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r>
              <a:rPr lang="en-US" dirty="0" smtClean="0"/>
              <a:t>                               25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insert into </a:t>
            </a:r>
            <a:r>
              <a:rPr lang="en-US" dirty="0" err="1" smtClean="0"/>
              <a:t>achu</a:t>
            </a:r>
            <a:r>
              <a:rPr lang="en-US" dirty="0" smtClean="0"/>
              <a:t> values(10,'hh',</a:t>
            </a:r>
            <a:r>
              <a:rPr lang="en-US" b="1" dirty="0" smtClean="0">
                <a:solidFill>
                  <a:srgbClr val="0000CC"/>
                </a:solidFill>
              </a:rPr>
              <a:t>11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achu</a:t>
            </a:r>
            <a:r>
              <a:rPr lang="en-US" dirty="0" smtClean="0"/>
              <a:t> values(10,'hh',11)</a:t>
            </a:r>
          </a:p>
          <a:p>
            <a:pPr>
              <a:buNone/>
            </a:pPr>
            <a:r>
              <a:rPr lang="en-US" dirty="0" smtClean="0"/>
              <a:t>            *</a:t>
            </a:r>
          </a:p>
          <a:p>
            <a:pPr>
              <a:buNone/>
            </a:pPr>
            <a:r>
              <a:rPr lang="en-US" dirty="0" smtClean="0"/>
              <a:t>ERROR at line 1:</a:t>
            </a:r>
          </a:p>
          <a:p>
            <a:pPr>
              <a:buNone/>
            </a:pPr>
            <a:r>
              <a:rPr lang="en-US" dirty="0" smtClean="0"/>
              <a:t>ORA-01402: view WITH CHECK OPTION where-clause violation</a:t>
            </a:r>
          </a:p>
          <a:p>
            <a:pPr>
              <a:buNone/>
            </a:pPr>
            <a:r>
              <a:rPr lang="en-US" dirty="0" smtClean="0"/>
              <a:t>SQL&gt; insert into </a:t>
            </a:r>
            <a:r>
              <a:rPr lang="en-US" dirty="0" err="1" smtClean="0"/>
              <a:t>achu</a:t>
            </a:r>
            <a:r>
              <a:rPr lang="en-US" dirty="0" smtClean="0"/>
              <a:t> values(10,'hh</a:t>
            </a:r>
            <a:r>
              <a:rPr lang="en-US" b="1" dirty="0" smtClean="0">
                <a:solidFill>
                  <a:srgbClr val="0000CC"/>
                </a:solidFill>
              </a:rPr>
              <a:t>',30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 row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</a:t>
            </a:r>
            <a:r>
              <a:rPr lang="en-US" dirty="0" err="1" smtClean="0"/>
              <a:t>achu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STUD_ID SNAME                     AGE</a:t>
            </a:r>
          </a:p>
          <a:p>
            <a:pPr>
              <a:buNone/>
            </a:pPr>
            <a:r>
              <a:rPr lang="en-US" dirty="0" smtClean="0"/>
              <a:t>---------- ------------------------------ ----------</a:t>
            </a:r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r>
              <a:rPr lang="en-US" dirty="0" smtClean="0"/>
              <a:t>                               25</a:t>
            </a:r>
          </a:p>
          <a:p>
            <a:pPr>
              <a:buNone/>
            </a:pPr>
            <a:r>
              <a:rPr lang="en-US" dirty="0" smtClean="0"/>
              <a:t>        10 </a:t>
            </a:r>
            <a:r>
              <a:rPr lang="en-US" dirty="0" err="1" smtClean="0"/>
              <a:t>hh</a:t>
            </a:r>
            <a:r>
              <a:rPr lang="en-US" dirty="0" smtClean="0"/>
              <a:t>                                          30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22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update </a:t>
            </a:r>
            <a:r>
              <a:rPr lang="en-US" dirty="0" err="1" smtClean="0"/>
              <a:t>achu</a:t>
            </a:r>
            <a:r>
              <a:rPr lang="en-US" dirty="0" smtClean="0"/>
              <a:t> set </a:t>
            </a:r>
            <a:r>
              <a:rPr lang="en-US" dirty="0" err="1" smtClean="0"/>
              <a:t>sname</a:t>
            </a:r>
            <a:r>
              <a:rPr lang="en-US" dirty="0" smtClean="0"/>
              <a:t>='</a:t>
            </a:r>
            <a:r>
              <a:rPr lang="en-US" dirty="0" err="1" smtClean="0"/>
              <a:t>jjjj</a:t>
            </a:r>
            <a:r>
              <a:rPr lang="en-US" dirty="0" smtClean="0"/>
              <a:t>';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 rows updated.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200" dirty="0" smtClean="0"/>
              <a:t>SQL&gt; select * from student;</a:t>
            </a:r>
          </a:p>
          <a:p>
            <a:pPr>
              <a:buNone/>
            </a:pPr>
            <a:r>
              <a:rPr lang="en-US" sz="1200" dirty="0" smtClean="0"/>
              <a:t>   STUD_ID SNAME                  AGE      MARKS</a:t>
            </a:r>
          </a:p>
          <a:p>
            <a:pPr>
              <a:buNone/>
            </a:pPr>
            <a:r>
              <a:rPr lang="en-US" sz="1200" dirty="0" smtClean="0"/>
              <a:t>---------- --------------------------- ---------- ----------</a:t>
            </a:r>
          </a:p>
          <a:p>
            <a:pPr>
              <a:buNone/>
            </a:pPr>
            <a:r>
              <a:rPr lang="en-US" sz="1200" dirty="0" smtClean="0"/>
              <a:t>         3 cc                                   10         45</a:t>
            </a:r>
          </a:p>
          <a:p>
            <a:pPr>
              <a:buNone/>
            </a:pPr>
            <a:r>
              <a:rPr lang="en-US" sz="1200" dirty="0" smtClean="0"/>
              <a:t>         5 </a:t>
            </a:r>
            <a:r>
              <a:rPr lang="en-US" sz="1200" dirty="0" err="1" smtClean="0"/>
              <a:t>viewname</a:t>
            </a:r>
            <a:r>
              <a:rPr lang="en-US" sz="1200" dirty="0" smtClean="0"/>
              <a:t>                      25         75</a:t>
            </a:r>
          </a:p>
          <a:p>
            <a:pPr>
              <a:buNone/>
            </a:pPr>
            <a:r>
              <a:rPr lang="en-US" sz="1200" dirty="0" smtClean="0"/>
              <a:t>         9 ff</a:t>
            </a:r>
          </a:p>
          <a:p>
            <a:pPr>
              <a:buNone/>
            </a:pPr>
            <a:r>
              <a:rPr lang="en-US" sz="1200" dirty="0" smtClean="0"/>
              <a:t>        10 </a:t>
            </a:r>
            <a:r>
              <a:rPr lang="en-US" sz="1200" dirty="0" err="1" smtClean="0"/>
              <a:t>dd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         2 </a:t>
            </a:r>
            <a:r>
              <a:rPr lang="en-US" sz="1200" dirty="0" err="1" smtClean="0"/>
              <a:t>mahanya</a:t>
            </a:r>
            <a:r>
              <a:rPr lang="en-US" sz="1200" dirty="0" smtClean="0"/>
              <a:t>                        22         80</a:t>
            </a:r>
          </a:p>
          <a:p>
            <a:pPr>
              <a:buNone/>
            </a:pPr>
            <a:r>
              <a:rPr lang="en-US" sz="1200" dirty="0" smtClean="0"/>
              <a:t>         3 cc                                 10         45</a:t>
            </a:r>
          </a:p>
          <a:p>
            <a:pPr>
              <a:buNone/>
            </a:pPr>
            <a:r>
              <a:rPr lang="en-US" sz="1200" dirty="0" smtClean="0"/>
              <a:t>         4 </a:t>
            </a:r>
            <a:r>
              <a:rPr lang="en-US" sz="1200" dirty="0" err="1" smtClean="0"/>
              <a:t>vishnu</a:t>
            </a:r>
            <a:r>
              <a:rPr lang="en-US" sz="1200" dirty="0" smtClean="0"/>
              <a:t>                         19         60</a:t>
            </a:r>
          </a:p>
          <a:p>
            <a:pPr>
              <a:buNone/>
            </a:pPr>
            <a:r>
              <a:rPr lang="en-US" sz="1200" dirty="0" smtClean="0"/>
              <a:t>         3 cc                                10         45</a:t>
            </a:r>
          </a:p>
          <a:p>
            <a:pPr>
              <a:buNone/>
            </a:pPr>
            <a:r>
              <a:rPr lang="en-US" sz="1200" dirty="0" smtClean="0"/>
              <a:t>8 rows selected.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SQL&gt; create view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as select * from student </a:t>
            </a:r>
            <a:r>
              <a:rPr lang="en-US" sz="1200" b="1" dirty="0" smtClean="0">
                <a:solidFill>
                  <a:srgbClr val="0000CC"/>
                </a:solidFill>
              </a:rPr>
              <a:t>where </a:t>
            </a:r>
            <a:r>
              <a:rPr lang="en-US" sz="1200" b="1" dirty="0" err="1" smtClean="0">
                <a:solidFill>
                  <a:srgbClr val="0000CC"/>
                </a:solidFill>
              </a:rPr>
              <a:t>stud_id</a:t>
            </a:r>
            <a:r>
              <a:rPr lang="en-US" sz="1200" b="1" dirty="0" smtClean="0">
                <a:solidFill>
                  <a:srgbClr val="0000CC"/>
                </a:solidFill>
              </a:rPr>
              <a:t>=3 with check option;</a:t>
            </a:r>
          </a:p>
          <a:p>
            <a:pPr>
              <a:buNone/>
            </a:pPr>
            <a:r>
              <a:rPr lang="en-US" sz="1200" dirty="0" smtClean="0"/>
              <a:t>View created.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SQL&gt; select * from </a:t>
            </a:r>
            <a:r>
              <a:rPr lang="en-US" sz="1200" dirty="0" err="1" smtClean="0"/>
              <a:t>chview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   STUD_ID SNAME                 AGE      MARKS</a:t>
            </a:r>
          </a:p>
          <a:p>
            <a:pPr>
              <a:buNone/>
            </a:pPr>
            <a:r>
              <a:rPr lang="en-US" sz="1200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sz="1200" dirty="0" smtClean="0"/>
              <a:t>         3 cc                                     10         45</a:t>
            </a:r>
          </a:p>
          <a:p>
            <a:pPr>
              <a:buNone/>
            </a:pPr>
            <a:r>
              <a:rPr lang="en-US" sz="1200" dirty="0" smtClean="0"/>
              <a:t>         3 cc                                     10         45</a:t>
            </a:r>
          </a:p>
          <a:p>
            <a:pPr>
              <a:buNone/>
            </a:pPr>
            <a:r>
              <a:rPr lang="en-US" sz="1200" dirty="0" smtClean="0"/>
              <a:t>         3 cc                                     10         45</a:t>
            </a:r>
          </a:p>
          <a:p>
            <a:pPr>
              <a:buNone/>
            </a:pPr>
            <a:r>
              <a:rPr lang="en-US" sz="1200" dirty="0" smtClean="0"/>
              <a:t>SQL&gt; insert into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values(</a:t>
            </a:r>
            <a:r>
              <a:rPr lang="en-US" sz="1300" b="1" dirty="0" smtClean="0">
                <a:solidFill>
                  <a:srgbClr val="0000CC"/>
                </a:solidFill>
              </a:rPr>
              <a:t>3</a:t>
            </a:r>
            <a:r>
              <a:rPr lang="en-US" sz="1200" dirty="0" smtClean="0"/>
              <a:t>,'ff',50,90);</a:t>
            </a:r>
          </a:p>
          <a:p>
            <a:pPr>
              <a:buNone/>
            </a:pPr>
            <a:r>
              <a:rPr lang="en-US" sz="1200" dirty="0" smtClean="0"/>
              <a:t>1 row created.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SQL&gt; insert into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values(</a:t>
            </a:r>
            <a:r>
              <a:rPr lang="en-US" sz="1300" b="1" dirty="0" smtClean="0">
                <a:solidFill>
                  <a:srgbClr val="0000CC"/>
                </a:solidFill>
              </a:rPr>
              <a:t>5</a:t>
            </a:r>
            <a:r>
              <a:rPr lang="en-US" sz="1200" dirty="0" smtClean="0"/>
              <a:t>,'yy',45,95);</a:t>
            </a:r>
          </a:p>
          <a:p>
            <a:pPr>
              <a:buNone/>
            </a:pPr>
            <a:r>
              <a:rPr lang="en-US" sz="1200" dirty="0" smtClean="0"/>
              <a:t>insert into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values(5,'yy',45,95)</a:t>
            </a:r>
          </a:p>
          <a:p>
            <a:pPr>
              <a:buNone/>
            </a:pPr>
            <a:r>
              <a:rPr lang="en-US" sz="1200" dirty="0" smtClean="0"/>
              <a:t>            *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00CC"/>
                </a:solidFill>
              </a:rPr>
              <a:t>ERROR at line 1:</a:t>
            </a:r>
          </a:p>
          <a:p>
            <a:pPr>
              <a:buNone/>
            </a:pPr>
            <a:r>
              <a:rPr lang="en-US" sz="1200" dirty="0" smtClean="0"/>
              <a:t>ORA-01402: view WITH CHECK OPTION where-clause violation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SQL&gt; update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set </a:t>
            </a:r>
            <a:r>
              <a:rPr lang="en-US" sz="1200" dirty="0" err="1" smtClean="0"/>
              <a:t>sname</a:t>
            </a:r>
            <a:r>
              <a:rPr lang="en-US" sz="1200" dirty="0" smtClean="0"/>
              <a:t>='</a:t>
            </a:r>
            <a:r>
              <a:rPr lang="en-US" sz="1200" dirty="0" err="1" smtClean="0"/>
              <a:t>ddd</a:t>
            </a:r>
            <a:r>
              <a:rPr lang="en-US" sz="1200" dirty="0" smtClean="0"/>
              <a:t>' where </a:t>
            </a:r>
            <a:r>
              <a:rPr lang="en-US" sz="1200" b="1" dirty="0" err="1" smtClean="0">
                <a:solidFill>
                  <a:srgbClr val="0000CC"/>
                </a:solidFill>
              </a:rPr>
              <a:t>stud_id</a:t>
            </a:r>
            <a:r>
              <a:rPr lang="en-US" sz="1200" b="1" dirty="0" smtClean="0">
                <a:solidFill>
                  <a:srgbClr val="0000CC"/>
                </a:solidFill>
              </a:rPr>
              <a:t>=3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00CC"/>
                </a:solidFill>
              </a:rPr>
              <a:t>4 rows updated.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SQL&gt; update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set </a:t>
            </a:r>
            <a:r>
              <a:rPr lang="en-US" sz="1200" b="1" dirty="0" err="1" smtClean="0">
                <a:solidFill>
                  <a:srgbClr val="0000CC"/>
                </a:solidFill>
              </a:rPr>
              <a:t>stud_id</a:t>
            </a:r>
            <a:r>
              <a:rPr lang="en-US" sz="1200" b="1" dirty="0" smtClean="0">
                <a:solidFill>
                  <a:srgbClr val="0000CC"/>
                </a:solidFill>
              </a:rPr>
              <a:t>=4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update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set </a:t>
            </a:r>
            <a:r>
              <a:rPr lang="en-US" sz="1200" dirty="0" err="1" smtClean="0"/>
              <a:t>stud_id</a:t>
            </a:r>
            <a:r>
              <a:rPr lang="en-US" sz="1200" dirty="0" smtClean="0"/>
              <a:t>=4</a:t>
            </a:r>
          </a:p>
          <a:p>
            <a:pPr>
              <a:buNone/>
            </a:pPr>
            <a:r>
              <a:rPr lang="en-US" sz="1200" dirty="0" smtClean="0"/>
              <a:t>       *</a:t>
            </a:r>
          </a:p>
          <a:p>
            <a:pPr>
              <a:buNone/>
            </a:pPr>
            <a:r>
              <a:rPr lang="en-US" sz="1200" dirty="0" smtClean="0"/>
              <a:t>ERROR at line 1:</a:t>
            </a:r>
          </a:p>
          <a:p>
            <a:pPr>
              <a:buNone/>
            </a:pPr>
            <a:r>
              <a:rPr lang="en-US" sz="1200" dirty="0" smtClean="0"/>
              <a:t>ORA-01402: view WITH CHECK OPTION where-clause violation</a:t>
            </a:r>
          </a:p>
          <a:p>
            <a:pPr>
              <a:buNone/>
            </a:pPr>
            <a:r>
              <a:rPr lang="en-US" sz="1200" dirty="0" smtClean="0"/>
              <a:t>SQL&gt; update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set </a:t>
            </a:r>
            <a:r>
              <a:rPr lang="en-US" sz="1200" b="1" dirty="0" err="1" smtClean="0">
                <a:solidFill>
                  <a:srgbClr val="0000CC"/>
                </a:solidFill>
              </a:rPr>
              <a:t>stud_id</a:t>
            </a:r>
            <a:r>
              <a:rPr lang="en-US" sz="1200" b="1" dirty="0" smtClean="0">
                <a:solidFill>
                  <a:srgbClr val="0000CC"/>
                </a:solidFill>
              </a:rPr>
              <a:t>=4 where </a:t>
            </a:r>
            <a:r>
              <a:rPr lang="en-US" sz="1200" b="1" dirty="0" err="1" smtClean="0">
                <a:solidFill>
                  <a:srgbClr val="0000CC"/>
                </a:solidFill>
              </a:rPr>
              <a:t>stud_id</a:t>
            </a:r>
            <a:r>
              <a:rPr lang="en-US" sz="1200" b="1" dirty="0" smtClean="0">
                <a:solidFill>
                  <a:srgbClr val="0000CC"/>
                </a:solidFill>
              </a:rPr>
              <a:t>=3</a:t>
            </a:r>
            <a:r>
              <a:rPr lang="en-US" sz="1200" dirty="0" smtClean="0"/>
              <a:t>;</a:t>
            </a:r>
          </a:p>
          <a:p>
            <a:pPr>
              <a:buNone/>
            </a:pPr>
            <a:r>
              <a:rPr lang="en-US" sz="1200" dirty="0" smtClean="0"/>
              <a:t>update </a:t>
            </a:r>
            <a:r>
              <a:rPr lang="en-US" sz="1200" dirty="0" err="1" smtClean="0"/>
              <a:t>chview</a:t>
            </a:r>
            <a:r>
              <a:rPr lang="en-US" sz="1200" dirty="0" smtClean="0"/>
              <a:t> set </a:t>
            </a:r>
            <a:r>
              <a:rPr lang="en-US" sz="1200" dirty="0" err="1" smtClean="0"/>
              <a:t>stud_id</a:t>
            </a:r>
            <a:r>
              <a:rPr lang="en-US" sz="1200" dirty="0" smtClean="0"/>
              <a:t>=4 where </a:t>
            </a:r>
            <a:r>
              <a:rPr lang="en-US" sz="1200" dirty="0" err="1" smtClean="0"/>
              <a:t>stud_id</a:t>
            </a:r>
            <a:r>
              <a:rPr lang="en-US" sz="1200" dirty="0" smtClean="0"/>
              <a:t>=3</a:t>
            </a:r>
          </a:p>
          <a:p>
            <a:pPr>
              <a:buNone/>
            </a:pPr>
            <a:r>
              <a:rPr lang="en-US" sz="1200" dirty="0" smtClean="0"/>
              <a:t>       *</a:t>
            </a:r>
          </a:p>
          <a:p>
            <a:pPr>
              <a:buNone/>
            </a:pPr>
            <a:r>
              <a:rPr lang="en-US" sz="1200" dirty="0" smtClean="0"/>
              <a:t>ERROR at line 1:</a:t>
            </a:r>
          </a:p>
          <a:p>
            <a:pPr>
              <a:buNone/>
            </a:pPr>
            <a:r>
              <a:rPr lang="en-US" sz="1200" dirty="0" smtClean="0"/>
              <a:t>ORA-01402: view WITH CHECK OPTION where-clause violation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324600"/>
          </a:xfrm>
        </p:spPr>
        <p:txBody>
          <a:bodyPr numCol="2"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SQL&gt; create table </a:t>
            </a:r>
            <a:r>
              <a:rPr lang="en-US" dirty="0" err="1" smtClean="0"/>
              <a:t>emp</a:t>
            </a:r>
            <a:r>
              <a:rPr lang="en-US" dirty="0" smtClean="0"/>
              <a:t> (</a:t>
            </a:r>
            <a:r>
              <a:rPr lang="en-US" dirty="0" err="1" smtClean="0"/>
              <a:t>empid</a:t>
            </a:r>
            <a:r>
              <a:rPr lang="en-US" dirty="0" smtClean="0"/>
              <a:t> number(5), </a:t>
            </a:r>
            <a:r>
              <a:rPr lang="en-US" dirty="0" err="1" smtClean="0"/>
              <a:t>ename</a:t>
            </a:r>
            <a:r>
              <a:rPr lang="en-US" dirty="0" smtClean="0"/>
              <a:t> varchar2(20),dept varchar2(20));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Table created.</a:t>
            </a:r>
          </a:p>
          <a:p>
            <a:pPr>
              <a:lnSpc>
                <a:spcPct val="170000"/>
              </a:lnSpc>
            </a:pP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SQL&gt; insert into </a:t>
            </a:r>
            <a:r>
              <a:rPr lang="en-US" dirty="0" err="1" smtClean="0"/>
              <a:t>emp</a:t>
            </a:r>
            <a:r>
              <a:rPr lang="en-US" dirty="0" smtClean="0"/>
              <a:t> values(&amp;</a:t>
            </a:r>
            <a:r>
              <a:rPr lang="en-US" dirty="0" err="1" smtClean="0"/>
              <a:t>empid,'&amp;ename','&amp;dept</a:t>
            </a:r>
            <a:r>
              <a:rPr lang="en-US" dirty="0" smtClean="0"/>
              <a:t>');</a:t>
            </a:r>
          </a:p>
          <a:p>
            <a:pPr>
              <a:lnSpc>
                <a:spcPct val="170000"/>
              </a:lnSpc>
              <a:buNone/>
            </a:pPr>
            <a:r>
              <a:rPr lang="en-US" dirty="0" err="1" smtClean="0"/>
              <a:t>empid</a:t>
            </a:r>
            <a:r>
              <a:rPr lang="en-US" dirty="0" smtClean="0"/>
              <a:t>     </a:t>
            </a:r>
            <a:r>
              <a:rPr lang="en-US" dirty="0" err="1" smtClean="0"/>
              <a:t>ename</a:t>
            </a:r>
            <a:r>
              <a:rPr lang="en-US" dirty="0" smtClean="0"/>
              <a:t>    dept</a:t>
            </a:r>
          </a:p>
          <a:p>
            <a:pPr marL="514350" indent="-514350">
              <a:lnSpc>
                <a:spcPct val="170000"/>
              </a:lnSpc>
              <a:buAutoNum type="arabicPlain"/>
            </a:pPr>
            <a:r>
              <a:rPr lang="en-US" dirty="0" err="1" smtClean="0"/>
              <a:t>ross</a:t>
            </a:r>
            <a:r>
              <a:rPr lang="en-US" dirty="0" smtClean="0"/>
              <a:t>	          </a:t>
            </a:r>
            <a:r>
              <a:rPr lang="en-US" dirty="0" err="1" smtClean="0"/>
              <a:t>univ</a:t>
            </a:r>
            <a:endParaRPr lang="en-US" dirty="0" smtClean="0"/>
          </a:p>
          <a:p>
            <a:pPr marL="514350" indent="-514350">
              <a:lnSpc>
                <a:spcPct val="170000"/>
              </a:lnSpc>
              <a:buAutoNum type="arabicPlain" startAt="2"/>
            </a:pPr>
            <a:r>
              <a:rPr lang="en-US" dirty="0" err="1" smtClean="0"/>
              <a:t>rachel</a:t>
            </a:r>
            <a:r>
              <a:rPr lang="en-US" dirty="0" smtClean="0"/>
              <a:t>         sales</a:t>
            </a:r>
          </a:p>
          <a:p>
            <a:pPr marL="514350" indent="-514350">
              <a:lnSpc>
                <a:spcPct val="170000"/>
              </a:lnSpc>
              <a:buAutoNum type="arabicPlain" startAt="3"/>
            </a:pPr>
            <a:r>
              <a:rPr lang="en-US" dirty="0" err="1" smtClean="0"/>
              <a:t>monika</a:t>
            </a:r>
            <a:r>
              <a:rPr lang="en-US" dirty="0" smtClean="0"/>
              <a:t>       chef</a:t>
            </a:r>
          </a:p>
          <a:p>
            <a:pPr marL="514350" indent="-514350">
              <a:lnSpc>
                <a:spcPct val="170000"/>
              </a:lnSpc>
              <a:buAutoNum type="arabicPlain" startAt="4"/>
            </a:pPr>
            <a:r>
              <a:rPr lang="en-US" dirty="0" err="1" smtClean="0"/>
              <a:t>joe</a:t>
            </a:r>
            <a:r>
              <a:rPr lang="en-US" dirty="0" smtClean="0"/>
              <a:t>	        actor</a:t>
            </a:r>
          </a:p>
          <a:p>
            <a:pPr marL="514350" indent="-514350">
              <a:lnSpc>
                <a:spcPct val="170000"/>
              </a:lnSpc>
              <a:buAutoNum type="arabicPlain" startAt="4"/>
            </a:pPr>
            <a:endParaRPr lang="en-US" dirty="0" smtClean="0"/>
          </a:p>
          <a:p>
            <a:pPr marL="514350" indent="-514350">
              <a:lnSpc>
                <a:spcPct val="170000"/>
              </a:lnSpc>
              <a:buNone/>
            </a:pPr>
            <a:r>
              <a:rPr lang="en-US" dirty="0" smtClean="0"/>
              <a:t>SQL&gt; create view </a:t>
            </a:r>
            <a:r>
              <a:rPr lang="en-US" dirty="0" err="1" smtClean="0"/>
              <a:t>myview</a:t>
            </a:r>
            <a:r>
              <a:rPr lang="en-US" dirty="0" smtClean="0"/>
              <a:t> as select </a:t>
            </a:r>
            <a:r>
              <a:rPr lang="en-US" dirty="0" err="1" smtClean="0"/>
              <a:t>empid,ename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ename</a:t>
            </a:r>
            <a:r>
              <a:rPr lang="en-US" dirty="0" smtClean="0"/>
              <a:t> like 'r%';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en-US" dirty="0" smtClean="0"/>
              <a:t>View created.</a:t>
            </a:r>
          </a:p>
          <a:p>
            <a:pPr marL="514350" indent="-514350">
              <a:lnSpc>
                <a:spcPct val="17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70000"/>
              </a:lnSpc>
              <a:buNone/>
            </a:pPr>
            <a:r>
              <a:rPr lang="en-US" dirty="0" smtClean="0"/>
              <a:t>SQL&gt; create view myview1 as select </a:t>
            </a:r>
            <a:r>
              <a:rPr lang="en-US" dirty="0" err="1" smtClean="0"/>
              <a:t>empid,ename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</a:t>
            </a:r>
            <a:r>
              <a:rPr lang="en-US" dirty="0" err="1" smtClean="0"/>
              <a:t>ename</a:t>
            </a:r>
            <a:r>
              <a:rPr lang="en-US" dirty="0" smtClean="0"/>
              <a:t> like 'r%' with check option;</a:t>
            </a:r>
          </a:p>
          <a:p>
            <a:pPr marL="514350" indent="-514350">
              <a:lnSpc>
                <a:spcPct val="170000"/>
              </a:lnSpc>
              <a:buNone/>
            </a:pPr>
            <a:r>
              <a:rPr lang="en-US" dirty="0" smtClean="0"/>
              <a:t>View created.</a:t>
            </a:r>
          </a:p>
          <a:p>
            <a:pPr marL="514350" indent="-514350">
              <a:lnSpc>
                <a:spcPct val="17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70000"/>
              </a:lnSpc>
              <a:buNone/>
            </a:pPr>
            <a:r>
              <a:rPr lang="en-US" dirty="0" smtClean="0"/>
              <a:t>SQL&gt; update </a:t>
            </a:r>
            <a:r>
              <a:rPr lang="en-US" dirty="0" err="1" smtClean="0"/>
              <a:t>myview</a:t>
            </a:r>
            <a:r>
              <a:rPr lang="en-US" dirty="0" smtClean="0"/>
              <a:t> set </a:t>
            </a:r>
            <a:r>
              <a:rPr lang="en-US" dirty="0" err="1" smtClean="0"/>
              <a:t>ename</a:t>
            </a:r>
            <a:r>
              <a:rPr lang="en-US" dirty="0" smtClean="0"/>
              <a:t>='</a:t>
            </a:r>
            <a:r>
              <a:rPr lang="en-US" dirty="0" err="1" smtClean="0"/>
              <a:t>david</a:t>
            </a:r>
            <a:r>
              <a:rPr lang="en-US" dirty="0" smtClean="0"/>
              <a:t>' where </a:t>
            </a:r>
            <a:r>
              <a:rPr lang="en-US" dirty="0" err="1" smtClean="0"/>
              <a:t>empid</a:t>
            </a:r>
            <a:r>
              <a:rPr lang="en-US" dirty="0" smtClean="0"/>
              <a:t>=1;</a:t>
            </a:r>
          </a:p>
          <a:p>
            <a:pPr marL="514350" indent="-514350">
              <a:lnSpc>
                <a:spcPct val="170000"/>
              </a:lnSpc>
              <a:buNone/>
            </a:pPr>
            <a:endParaRPr lang="en-US" dirty="0" smtClean="0"/>
          </a:p>
          <a:p>
            <a:pPr marL="514350" indent="-514350">
              <a:lnSpc>
                <a:spcPct val="170000"/>
              </a:lnSpc>
              <a:buNone/>
            </a:pPr>
            <a:r>
              <a:rPr lang="en-US" dirty="0" smtClean="0"/>
              <a:t>1 row updated.</a:t>
            </a:r>
          </a:p>
          <a:p>
            <a:pPr>
              <a:lnSpc>
                <a:spcPct val="170000"/>
              </a:lnSpc>
              <a:buNone/>
            </a:pPr>
            <a:endParaRPr lang="en-US" dirty="0" smtClean="0"/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SQL&gt; update myview1 set </a:t>
            </a:r>
            <a:r>
              <a:rPr lang="en-US" dirty="0" err="1" smtClean="0"/>
              <a:t>ename</a:t>
            </a:r>
            <a:r>
              <a:rPr lang="en-US" dirty="0" smtClean="0"/>
              <a:t>='</a:t>
            </a:r>
            <a:r>
              <a:rPr lang="en-US" dirty="0" err="1" smtClean="0"/>
              <a:t>david</a:t>
            </a:r>
            <a:r>
              <a:rPr lang="en-US" dirty="0" smtClean="0"/>
              <a:t>' where </a:t>
            </a:r>
            <a:r>
              <a:rPr lang="en-US" dirty="0" err="1" smtClean="0"/>
              <a:t>empid</a:t>
            </a:r>
            <a:r>
              <a:rPr lang="en-US" dirty="0" smtClean="0"/>
              <a:t>=2;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update myview1 set </a:t>
            </a:r>
            <a:r>
              <a:rPr lang="en-US" dirty="0" err="1" smtClean="0"/>
              <a:t>ename</a:t>
            </a:r>
            <a:r>
              <a:rPr lang="en-US" dirty="0" smtClean="0"/>
              <a:t>='</a:t>
            </a:r>
            <a:r>
              <a:rPr lang="en-US" dirty="0" err="1" smtClean="0"/>
              <a:t>david</a:t>
            </a:r>
            <a:r>
              <a:rPr lang="en-US" dirty="0" smtClean="0"/>
              <a:t>' where </a:t>
            </a:r>
            <a:r>
              <a:rPr lang="en-US" dirty="0" err="1" smtClean="0"/>
              <a:t>empid</a:t>
            </a:r>
            <a:r>
              <a:rPr lang="en-US" dirty="0" smtClean="0"/>
              <a:t>=2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       *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ERROR at line 1: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ORA-01402: view WITH CHECK OPTION where-clause violation</a:t>
            </a:r>
          </a:p>
          <a:p>
            <a:pPr>
              <a:lnSpc>
                <a:spcPct val="170000"/>
              </a:lnSpc>
              <a:buNone/>
            </a:pPr>
            <a:endParaRPr lang="en-US" dirty="0" smtClean="0"/>
          </a:p>
          <a:p>
            <a:pPr>
              <a:lnSpc>
                <a:spcPct val="170000"/>
              </a:lnSpc>
              <a:buNone/>
            </a:pPr>
            <a:endParaRPr lang="en-US" dirty="0" smtClean="0"/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SQL&gt; insert into myview1 values(23,'george');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insert into myview1 values(23,'george')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            *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ERROR at line 1: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/>
              <a:t>ORA-01402: view WITH CHECK OPTION where-clause violation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Options to work: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view from base table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view from another view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created from multiple tables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create table student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 primary key, name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(50),state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(10), country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varchar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(20),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number(10));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created.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insert into student values('&amp;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sid','&amp;name','&amp;state','&amp;country',&amp;phno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select * from student  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SID        NAME                               STATE            COUNTRY            PHNO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-------------------- -------------------- -------------------------------------------------- -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22mcr001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in                        45678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22mcr002   b          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in                        78900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22mcr050   up                                 in		us                        46758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SQL&gt; create table </a:t>
            </a:r>
            <a:r>
              <a:rPr lang="en-US" dirty="0" err="1" smtClean="0"/>
              <a:t>stud_marks</a:t>
            </a:r>
            <a:r>
              <a:rPr lang="en-US" dirty="0" smtClean="0"/>
              <a:t> (</a:t>
            </a:r>
            <a:r>
              <a:rPr lang="en-US" dirty="0" err="1" smtClean="0"/>
              <a:t>ssid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(10),subject </a:t>
            </a:r>
            <a:r>
              <a:rPr lang="en-US" dirty="0" err="1" smtClean="0"/>
              <a:t>varchar</a:t>
            </a:r>
            <a:r>
              <a:rPr lang="en-US" dirty="0" smtClean="0"/>
              <a:t>(10), marks number(3), foreign key(</a:t>
            </a:r>
            <a:r>
              <a:rPr lang="en-US" dirty="0" err="1" smtClean="0"/>
              <a:t>ssid</a:t>
            </a:r>
            <a:r>
              <a:rPr lang="en-US" dirty="0" smtClean="0"/>
              <a:t>) references student(</a:t>
            </a:r>
            <a:r>
              <a:rPr lang="en-US" dirty="0" err="1" smtClean="0"/>
              <a:t>sid</a:t>
            </a:r>
            <a:r>
              <a:rPr lang="en-US" dirty="0" smtClean="0"/>
              <a:t>));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/>
              <a:t>Table created.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SQL&gt; insert into </a:t>
            </a:r>
            <a:r>
              <a:rPr lang="en-US" dirty="0" err="1" smtClean="0"/>
              <a:t>stud_marks</a:t>
            </a:r>
            <a:r>
              <a:rPr lang="en-US" dirty="0" smtClean="0"/>
              <a:t> values('&amp;</a:t>
            </a:r>
            <a:r>
              <a:rPr lang="en-US" dirty="0" err="1" smtClean="0"/>
              <a:t>ssid','&amp;subject',&amp;marks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A database object in a relational database is </a:t>
            </a:r>
            <a:r>
              <a:rPr lang="en-US" b="1" dirty="0" smtClean="0">
                <a:solidFill>
                  <a:srgbClr val="C00000"/>
                </a:solidFill>
              </a:rPr>
              <a:t>a data structure used to either store or reference data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objects can be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made using the create command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en-US" dirty="0" smtClean="0"/>
              <a:t>Anything which we make from </a:t>
            </a:r>
            <a:r>
              <a:rPr lang="en-US" b="1" dirty="0" smtClean="0"/>
              <a:t>create command </a:t>
            </a:r>
            <a:r>
              <a:rPr lang="en-US" dirty="0" smtClean="0"/>
              <a:t>is known as Database Object.)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These database objects are used for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holding and manipulating the data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Some of the examples of database objects are : view, sequence, indexes, etc.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Table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Basic unit of storage; composed rows and columns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View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Logically represents subsets of data from one or more tables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Sequence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Generates primary key values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Index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Improves the performance of some queries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Synonym 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Alternative name for an object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from multiple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SQL&gt; create view </a:t>
            </a:r>
            <a:r>
              <a:rPr lang="en-US" dirty="0" err="1" smtClean="0"/>
              <a:t>stumarks_view</a:t>
            </a:r>
            <a:r>
              <a:rPr lang="en-US" dirty="0" smtClean="0"/>
              <a:t> as select student.name, </a:t>
            </a:r>
            <a:r>
              <a:rPr lang="en-US" dirty="0" err="1" smtClean="0"/>
              <a:t>stud_marks.marks</a:t>
            </a:r>
            <a:r>
              <a:rPr lang="en-US" dirty="0" smtClean="0"/>
              <a:t> from </a:t>
            </a:r>
            <a:r>
              <a:rPr lang="en-US" dirty="0" err="1" smtClean="0"/>
              <a:t>student,stud_marks</a:t>
            </a:r>
            <a:r>
              <a:rPr lang="en-US" dirty="0" smtClean="0"/>
              <a:t> where student.sid=</a:t>
            </a:r>
            <a:r>
              <a:rPr lang="en-US" dirty="0" err="1" smtClean="0"/>
              <a:t>stud_marks.ssid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View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</a:t>
            </a:r>
            <a:r>
              <a:rPr lang="en-US" dirty="0" err="1" smtClean="0"/>
              <a:t>stumarks_view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NAME                                                    MARKS</a:t>
            </a:r>
          </a:p>
          <a:p>
            <a:pPr>
              <a:buNone/>
            </a:pPr>
            <a:r>
              <a:rPr lang="en-US" dirty="0" smtClean="0"/>
              <a:t>-------------------------------------------------- ----------</a:t>
            </a:r>
          </a:p>
          <a:p>
            <a:pPr>
              <a:buNone/>
            </a:pPr>
            <a:r>
              <a:rPr lang="en-US" dirty="0" smtClean="0"/>
              <a:t>b                                                          70</a:t>
            </a:r>
          </a:p>
          <a:p>
            <a:pPr>
              <a:buNone/>
            </a:pPr>
            <a:r>
              <a:rPr lang="en-US" dirty="0" err="1" smtClean="0"/>
              <a:t>aa</a:t>
            </a:r>
            <a:r>
              <a:rPr lang="en-US" dirty="0" smtClean="0"/>
              <a:t>                                                         98</a:t>
            </a:r>
          </a:p>
          <a:p>
            <a:pPr>
              <a:buNone/>
            </a:pPr>
            <a:r>
              <a:rPr lang="en-US" dirty="0" smtClean="0"/>
              <a:t>up                                                         60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458200" cy="55927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drop 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stud_view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dropped.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create view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student_view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select * from student;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created.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select *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student_view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SID          NAME                 STATE   COUNTRY         PHNO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-----------  --------- ---------------------  -----------------  -------------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22mcr001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                        45678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22mcr002   b             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in                        78900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22mcr050   up                       in	us                        46758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SQL&gt; insert into </a:t>
            </a:r>
            <a:r>
              <a:rPr lang="en-US" dirty="0" err="1" smtClean="0"/>
              <a:t>student_view</a:t>
            </a:r>
            <a:r>
              <a:rPr lang="en-US" dirty="0" smtClean="0"/>
              <a:t> values('&amp;</a:t>
            </a:r>
            <a:r>
              <a:rPr lang="en-US" dirty="0" err="1" smtClean="0"/>
              <a:t>sid','&amp;name','&amp;state','&amp;country',&amp;phno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Enter value for </a:t>
            </a:r>
            <a:r>
              <a:rPr lang="en-US" dirty="0" err="1" smtClean="0"/>
              <a:t>sid</a:t>
            </a:r>
            <a:r>
              <a:rPr lang="en-US" dirty="0" smtClean="0"/>
              <a:t>: 22mcr060</a:t>
            </a:r>
          </a:p>
          <a:p>
            <a:pPr>
              <a:buNone/>
            </a:pPr>
            <a:r>
              <a:rPr lang="en-US" dirty="0" smtClean="0"/>
              <a:t>Enter value for name: </a:t>
            </a:r>
            <a:r>
              <a:rPr lang="en-US" dirty="0" err="1" smtClean="0"/>
              <a:t>yy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Enter value for state: </a:t>
            </a:r>
            <a:r>
              <a:rPr lang="en-US" dirty="0" err="1" smtClean="0"/>
              <a:t>ap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Enter value for country: in</a:t>
            </a:r>
          </a:p>
          <a:p>
            <a:pPr>
              <a:buNone/>
            </a:pPr>
            <a:r>
              <a:rPr lang="en-US" dirty="0" smtClean="0"/>
              <a:t>Enter value for </a:t>
            </a:r>
            <a:r>
              <a:rPr lang="en-US" dirty="0" err="1" smtClean="0"/>
              <a:t>phno</a:t>
            </a:r>
            <a:r>
              <a:rPr lang="en-US" dirty="0" smtClean="0"/>
              <a:t>: 890</a:t>
            </a:r>
          </a:p>
          <a:p>
            <a:r>
              <a:rPr lang="en-US" dirty="0" smtClean="0"/>
              <a:t>old   1: insert into </a:t>
            </a:r>
            <a:r>
              <a:rPr lang="en-US" dirty="0" err="1" smtClean="0"/>
              <a:t>student_view</a:t>
            </a:r>
            <a:r>
              <a:rPr lang="en-US" dirty="0" smtClean="0"/>
              <a:t> values('&amp;</a:t>
            </a:r>
            <a:r>
              <a:rPr lang="en-US" dirty="0" err="1" smtClean="0"/>
              <a:t>sid','&amp;name','&amp;state','&amp;country',&amp;phno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  1: insert into </a:t>
            </a:r>
            <a:r>
              <a:rPr lang="en-US" dirty="0" err="1" smtClean="0"/>
              <a:t>student_view</a:t>
            </a:r>
            <a:r>
              <a:rPr lang="en-US" dirty="0" smtClean="0"/>
              <a:t> values('22mcr060','yy','ap','in',890)</a:t>
            </a:r>
          </a:p>
          <a:p>
            <a:endParaRPr lang="en-US" dirty="0" smtClean="0"/>
          </a:p>
          <a:p>
            <a:r>
              <a:rPr lang="en-US" dirty="0" smtClean="0"/>
              <a:t>1 row created.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student;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SID        NAME                                        STATE 	COUNTRY            PHNO</a:t>
            </a:r>
          </a:p>
          <a:p>
            <a:pPr>
              <a:buNone/>
            </a:pPr>
            <a:r>
              <a:rPr lang="en-US" dirty="0" smtClean="0"/>
              <a:t>-------------------- -------------------- -------------------------------------------- ----------</a:t>
            </a:r>
          </a:p>
          <a:p>
            <a:pPr>
              <a:buNone/>
            </a:pPr>
            <a:r>
              <a:rPr lang="en-US" dirty="0" smtClean="0"/>
              <a:t>22mcr001   </a:t>
            </a:r>
            <a:r>
              <a:rPr lang="en-US" dirty="0" err="1" smtClean="0"/>
              <a:t>aa</a:t>
            </a:r>
            <a:r>
              <a:rPr lang="en-US" dirty="0" smtClean="0"/>
              <a:t>                                          </a:t>
            </a:r>
            <a:r>
              <a:rPr lang="en-US" dirty="0" err="1" smtClean="0"/>
              <a:t>tn</a:t>
            </a:r>
            <a:r>
              <a:rPr lang="en-US" dirty="0" smtClean="0"/>
              <a:t> 	 in                        45678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22mcr002   b                                            </a:t>
            </a:r>
            <a:r>
              <a:rPr lang="en-US" dirty="0" err="1" smtClean="0"/>
              <a:t>kl</a:t>
            </a:r>
            <a:r>
              <a:rPr lang="en-US" dirty="0" smtClean="0"/>
              <a:t>	  in                        78900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22mcr050   up                                          in  	 us                        46758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22mcr060   </a:t>
            </a:r>
            <a:r>
              <a:rPr lang="en-US" dirty="0" err="1" smtClean="0"/>
              <a:t>yy</a:t>
            </a:r>
            <a:r>
              <a:rPr lang="en-US" dirty="0" smtClean="0"/>
              <a:t>                                          </a:t>
            </a:r>
            <a:r>
              <a:rPr lang="en-US" dirty="0" err="1" smtClean="0"/>
              <a:t>ap</a:t>
            </a:r>
            <a:r>
              <a:rPr lang="en-US" dirty="0" smtClean="0"/>
              <a:t> 	 in                          890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SEQUENCE: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a database object that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generates unique numbers automatically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mostly used for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primary key values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Provides a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sequential series of numbers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just like a table or view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that represents a sequence of integers that can be used by any table or view in the global database namespace.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Sequence’s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values can be accessed using the NEXTVAL, and CURRVAL pseudo-columns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Sequence can be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ascending or descending.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Especially useful in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multiuser environments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generating unique sequential numbers without the overhead of disk I/O or transaction locking.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Sequence numbers are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generated independently of tables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Therefore, the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same sequence generator can be used for more than one table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Sequence number generation is useful to generate unique primary keys for your data automatically.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Selecting the NEXTVAL will automatically increment the sequence.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3000" y="3048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SEQUENCE </a:t>
            </a:r>
            <a:r>
              <a:rPr lang="en-US" dirty="0" err="1" smtClean="0"/>
              <a:t>sequencename</a:t>
            </a:r>
            <a:r>
              <a:rPr lang="en-US" dirty="0" smtClean="0"/>
              <a:t> </a:t>
            </a:r>
          </a:p>
        </p:txBody>
      </p:sp>
      <p:pic>
        <p:nvPicPr>
          <p:cNvPr id="6" name="Picture 2" descr="create_sequen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5901939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629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Parts: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INCREMENT BY: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specify the interval. positive or negative but not zero.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if positive, ascends. if negative, descends. default is 1.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START WITH: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specify a numeric value from which you want your sequence to start. Whatever number you specify will be the first number generated by your sequence.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MAXVALUE: </a:t>
            </a:r>
            <a:r>
              <a:rPr lang="en-US" sz="2000" dirty="0" smtClean="0"/>
              <a:t>set the maximum upper bound for your sequence.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MAXVALUE must be equal to or greater than START WITH and must be greater than MINVALUE.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NOMAXVALUE 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27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ascending. -1 for descending (default)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3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8915400" cy="6400800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MINVALUE:</a:t>
            </a:r>
            <a:r>
              <a:rPr lang="en-US" sz="1800" dirty="0" err="1" smtClean="0"/>
              <a:t>set</a:t>
            </a:r>
            <a:r>
              <a:rPr lang="en-US" sz="1800" dirty="0" smtClean="0"/>
              <a:t> the lower bound of our sequence.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MINVALUE must be less than or equal to START WITH and must be less than MAXVALUE.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NOMINVALUE: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minimum value of 1 for an ascending sequence or -10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 a descending sequence.(default)</a:t>
            </a:r>
          </a:p>
          <a:p>
            <a:pPr lvl="1"/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CYCLE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sequence continues to generate values after reaching either its maximum or minimum value.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NOCYCLE: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sequence cannot generate more values after reaching its maximum or minimum value. (default)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CACHE: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Specify how many values of the sequence the database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preallocates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keeps in memory for faster access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NOCACHE :if not specified any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cahce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nocache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database caches 20 sequence numbers by default. </a:t>
            </a:r>
            <a:r>
              <a:rPr lang="en-US" sz="1400" dirty="0" smtClean="0"/>
              <a:t>The minimum number of integers that may be cached is 2.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maximum integers that may be cached is determined by the formula: </a:t>
            </a:r>
          </a:p>
          <a:p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CEIL(</a:t>
            </a: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maximum_num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minimum_num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)/ABS(</a:t>
            </a:r>
            <a:r>
              <a:rPr lang="en-US" sz="1800" b="1" i="1" dirty="0" err="1" smtClean="0">
                <a:latin typeface="Times New Roman" pitchFamily="18" charset="0"/>
                <a:cs typeface="Times New Roman" pitchFamily="18" charset="0"/>
              </a:rPr>
              <a:t>increment_num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/>
              <a:t>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ORDER 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guarantee that sequence numbers are generated in order of request. 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NOORDER : default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 numCol="2">
            <a:no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SEQUENCE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customers_seq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 WITH 1000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INCREMENT BY 1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NOCACHE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NOCYCLE;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CREATE SEQUENCE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catalog_seq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START WITH     0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MINVALUE         0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INCREMENT BY   1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ORDER;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1800" b="1" u="sng" dirty="0" smtClean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b="1" u="sng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Alter a sequence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 the ALTER SEQUENCE statement to alter a database sequence. As an example, alter the 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catalog_seq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sequence, to set the MINVALUE to 1, MAXVALUE to 10, CACHE to 5, and set the CYCLE attribute: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ALTER SEQUENCE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catalog_seq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 MINVALUE 1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 MAXVALUE 10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 CYCLE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  CACHE 5;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77000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Create a simple sequence: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SQL&gt; CREATE SEQUENCE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Sequence created.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SQL&gt; select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emp_seq.nextval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emp_seq.currval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emp_seq.nextval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emp_seq.currval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from dual;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NEXTVAL CURRVAL NEXTVAL CURRVAL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---------- ---------- ---------- ---------- ------------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3                    3                 3                3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SQL&gt; select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emp_seq.nextval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emp_seq.currval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emp_seq.nextval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emp_seq.currval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 from (select 1 from dual union all select 2 from dual) ;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NEXTVAL CURRVAL NEXTVAL CURRVAL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---------- ---------- ---------- ---------- ------------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4                       4               4                  4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5                       5                5                 5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</p:spPr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Creating complicated sequence: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SEQUENCE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my_sequence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MINVALUE 1 MAXVALUE 1000 START WITH 1 INCREMENT BY 2 CACHE 5;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 in </a:t>
            </a:r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Views in SQL are considered as </a:t>
            </a:r>
            <a:r>
              <a:rPr lang="en-US" b="1" dirty="0">
                <a:solidFill>
                  <a:srgbClr val="0000CC"/>
                </a:solidFill>
              </a:rPr>
              <a:t>a virtual </a:t>
            </a:r>
            <a:r>
              <a:rPr lang="en-US" b="1" dirty="0" smtClean="0">
                <a:solidFill>
                  <a:srgbClr val="0000CC"/>
                </a:solidFill>
              </a:rPr>
              <a:t>table/stored query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/>
              <a:t>view also </a:t>
            </a:r>
            <a:r>
              <a:rPr lang="en-US" b="1" dirty="0">
                <a:solidFill>
                  <a:srgbClr val="0000CC"/>
                </a:solidFill>
              </a:rPr>
              <a:t>contains rows and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view is a </a:t>
            </a:r>
            <a:r>
              <a:rPr lang="en-US" b="1" dirty="0" smtClean="0">
                <a:solidFill>
                  <a:srgbClr val="0000CC"/>
                </a:solidFill>
              </a:rPr>
              <a:t>logical table based on a table or another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 view contains </a:t>
            </a:r>
            <a:r>
              <a:rPr lang="en-US" b="1" dirty="0" smtClean="0">
                <a:solidFill>
                  <a:srgbClr val="0000CC"/>
                </a:solidFill>
              </a:rPr>
              <a:t>no data of its own </a:t>
            </a:r>
            <a:r>
              <a:rPr lang="en-US" dirty="0" smtClean="0"/>
              <a:t>but is used to view data in other tables.</a:t>
            </a:r>
          </a:p>
          <a:p>
            <a:r>
              <a:rPr lang="en-US" dirty="0" smtClean="0"/>
              <a:t>The view is based on a table, and that table is known as the </a:t>
            </a:r>
            <a:r>
              <a:rPr lang="en-US" b="1" dirty="0" smtClean="0">
                <a:solidFill>
                  <a:srgbClr val="0000CC"/>
                </a:solidFill>
              </a:rPr>
              <a:t>base table</a:t>
            </a:r>
            <a:r>
              <a:rPr lang="en-US" dirty="0" smtClean="0"/>
              <a:t>. </a:t>
            </a:r>
            <a:endParaRPr lang="en-US" dirty="0"/>
          </a:p>
          <a:p>
            <a:r>
              <a:rPr lang="en-US" dirty="0"/>
              <a:t>To create the view, we can select the fields from one or more tables present in the database.</a:t>
            </a:r>
          </a:p>
          <a:p>
            <a:r>
              <a:rPr lang="en-US" dirty="0"/>
              <a:t>A view can either </a:t>
            </a:r>
            <a:r>
              <a:rPr lang="en-US" b="1" dirty="0">
                <a:solidFill>
                  <a:srgbClr val="0000CC"/>
                </a:solidFill>
              </a:rPr>
              <a:t>have specific rows </a:t>
            </a:r>
            <a:r>
              <a:rPr lang="en-US" dirty="0"/>
              <a:t>based on </a:t>
            </a:r>
            <a:r>
              <a:rPr lang="en-US" b="1" dirty="0">
                <a:solidFill>
                  <a:srgbClr val="0000CC"/>
                </a:solidFill>
              </a:rPr>
              <a:t>certain condition</a:t>
            </a:r>
            <a:r>
              <a:rPr lang="en-US" dirty="0"/>
              <a:t> or </a:t>
            </a:r>
            <a:r>
              <a:rPr lang="en-US" b="1" dirty="0">
                <a:solidFill>
                  <a:srgbClr val="0000CC"/>
                </a:solidFill>
              </a:rPr>
              <a:t>all the rows of a table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The data dictionary stores the view as a SELECT statement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 numCol="2">
            <a:normAutofit fontScale="550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create sequence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my_seq_rno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minvalue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maxvalue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start with 1 increment by 2 cache 5;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created.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create table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demoval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(name varchar2(20));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Table created.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insert 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demoval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values('&amp;name');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select *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demoval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--------------------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bb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cc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ff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qq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uu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rr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 numCol="2">
            <a:normAutofit fontScale="55000" lnSpcReduction="20000"/>
          </a:bodyPr>
          <a:lstStyle/>
          <a:p>
            <a:r>
              <a:rPr lang="en-US" dirty="0" smtClean="0"/>
              <a:t>SQL&gt; alter table </a:t>
            </a:r>
            <a:r>
              <a:rPr lang="en-US" dirty="0" err="1" smtClean="0"/>
              <a:t>demoval</a:t>
            </a:r>
            <a:r>
              <a:rPr lang="en-US" dirty="0" smtClean="0"/>
              <a:t> add id number(10);</a:t>
            </a:r>
          </a:p>
          <a:p>
            <a:r>
              <a:rPr lang="en-US" dirty="0" smtClean="0"/>
              <a:t>Table altered.</a:t>
            </a:r>
          </a:p>
          <a:p>
            <a:endParaRPr lang="en-US" dirty="0" smtClean="0"/>
          </a:p>
          <a:p>
            <a:r>
              <a:rPr lang="en-US" dirty="0" smtClean="0"/>
              <a:t>SQL&gt; </a:t>
            </a:r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 smtClean="0"/>
              <a:t>demoval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Name                        Null?    Type</a:t>
            </a:r>
          </a:p>
          <a:p>
            <a:pPr>
              <a:buNone/>
            </a:pPr>
            <a:r>
              <a:rPr lang="en-US" dirty="0" smtClean="0"/>
              <a:t> ----------------------- -------- -------------</a:t>
            </a:r>
          </a:p>
          <a:p>
            <a:pPr>
              <a:buNone/>
            </a:pPr>
            <a:r>
              <a:rPr lang="en-US" dirty="0" smtClean="0"/>
              <a:t> NAME                               VARCHAR2(20)</a:t>
            </a:r>
          </a:p>
          <a:p>
            <a:pPr>
              <a:buNone/>
            </a:pPr>
            <a:r>
              <a:rPr lang="en-US" dirty="0" smtClean="0"/>
              <a:t> ID                                       NUMBER(10)</a:t>
            </a:r>
          </a:p>
          <a:p>
            <a:endParaRPr lang="en-US" dirty="0" smtClean="0"/>
          </a:p>
          <a:p>
            <a:r>
              <a:rPr lang="en-US" dirty="0" smtClean="0"/>
              <a:t>SQL&gt; select * from </a:t>
            </a:r>
            <a:r>
              <a:rPr lang="en-US" dirty="0" err="1" smtClean="0"/>
              <a:t>demoval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NAME                         ID</a:t>
            </a:r>
          </a:p>
          <a:p>
            <a:pPr>
              <a:buNone/>
            </a:pPr>
            <a:r>
              <a:rPr lang="en-US" dirty="0" smtClean="0"/>
              <a:t>------------- ----------</a:t>
            </a:r>
          </a:p>
          <a:p>
            <a:pPr>
              <a:buNone/>
            </a:pPr>
            <a:r>
              <a:rPr lang="en-US" dirty="0" err="1" smtClean="0"/>
              <a:t>aa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bb</a:t>
            </a:r>
          </a:p>
          <a:p>
            <a:pPr>
              <a:buNone/>
            </a:pPr>
            <a:r>
              <a:rPr lang="en-US" dirty="0" smtClean="0"/>
              <a:t>cc</a:t>
            </a:r>
          </a:p>
          <a:p>
            <a:pPr>
              <a:buNone/>
            </a:pPr>
            <a:r>
              <a:rPr lang="en-US" dirty="0" err="1" smtClean="0"/>
              <a:t>dd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ff</a:t>
            </a:r>
          </a:p>
          <a:p>
            <a:pPr>
              <a:buNone/>
            </a:pPr>
            <a:r>
              <a:rPr lang="en-US" dirty="0" err="1" smtClean="0"/>
              <a:t>gg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qq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13 rows selected.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SQL&gt; insert into </a:t>
            </a:r>
            <a:r>
              <a:rPr lang="en-US" dirty="0" err="1" smtClean="0"/>
              <a:t>demoval</a:t>
            </a:r>
            <a:r>
              <a:rPr lang="en-US" dirty="0" smtClean="0"/>
              <a:t> values('</a:t>
            </a:r>
            <a:r>
              <a:rPr lang="en-US" dirty="0" err="1" smtClean="0"/>
              <a:t>yy',my_seq_rno.nextval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 row created.</a:t>
            </a:r>
          </a:p>
          <a:p>
            <a:endParaRPr lang="en-US" dirty="0" smtClean="0"/>
          </a:p>
          <a:p>
            <a:r>
              <a:rPr lang="en-US" dirty="0" smtClean="0"/>
              <a:t>SQL&gt; select * from </a:t>
            </a:r>
            <a:r>
              <a:rPr lang="en-US" dirty="0" err="1" smtClean="0"/>
              <a:t>demoval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NAME                         ID</a:t>
            </a:r>
          </a:p>
          <a:p>
            <a:pPr>
              <a:buNone/>
            </a:pPr>
            <a:r>
              <a:rPr lang="en-US" dirty="0" smtClean="0"/>
              <a:t>-------------- ----------</a:t>
            </a:r>
          </a:p>
          <a:p>
            <a:pPr>
              <a:buNone/>
            </a:pPr>
            <a:r>
              <a:rPr lang="en-US" dirty="0" err="1" smtClean="0"/>
              <a:t>aa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bb</a:t>
            </a:r>
          </a:p>
          <a:p>
            <a:pPr>
              <a:buNone/>
            </a:pPr>
            <a:r>
              <a:rPr lang="en-US" dirty="0" smtClean="0"/>
              <a:t>cc</a:t>
            </a:r>
          </a:p>
          <a:p>
            <a:pPr>
              <a:buNone/>
            </a:pPr>
            <a:r>
              <a:rPr lang="en-US" dirty="0" err="1" smtClean="0"/>
              <a:t>dd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ff</a:t>
            </a:r>
          </a:p>
          <a:p>
            <a:pPr>
              <a:buNone/>
            </a:pPr>
            <a:r>
              <a:rPr lang="en-US" dirty="0" err="1" smtClean="0"/>
              <a:t>gg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qq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ll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yy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14 rows selected.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SQL&gt; insert into </a:t>
            </a:r>
            <a:r>
              <a:rPr lang="en-US" dirty="0" err="1" smtClean="0"/>
              <a:t>demoval</a:t>
            </a:r>
            <a:r>
              <a:rPr lang="en-US" dirty="0" smtClean="0"/>
              <a:t> values(‘</a:t>
            </a:r>
            <a:r>
              <a:rPr lang="en-US" dirty="0" err="1" smtClean="0"/>
              <a:t>xy',my_seq_rno.currval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1 row created.</a:t>
            </a:r>
          </a:p>
          <a:p>
            <a:pPr>
              <a:buNone/>
            </a:pPr>
            <a:r>
              <a:rPr lang="en-US" dirty="0" smtClean="0"/>
              <a:t>NAME                         ID</a:t>
            </a:r>
          </a:p>
          <a:p>
            <a:pPr>
              <a:buNone/>
            </a:pPr>
            <a:r>
              <a:rPr lang="en-US" dirty="0" smtClean="0"/>
              <a:t>-------------- ----------</a:t>
            </a:r>
          </a:p>
          <a:p>
            <a:pPr>
              <a:buNone/>
            </a:pPr>
            <a:r>
              <a:rPr lang="en-US" dirty="0" err="1" smtClean="0"/>
              <a:t>aa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bb</a:t>
            </a:r>
          </a:p>
          <a:p>
            <a:pPr>
              <a:buNone/>
            </a:pPr>
            <a:r>
              <a:rPr lang="en-US" dirty="0" smtClean="0"/>
              <a:t>cc</a:t>
            </a:r>
          </a:p>
          <a:p>
            <a:pPr>
              <a:buNone/>
            </a:pPr>
            <a:r>
              <a:rPr lang="en-US" dirty="0" err="1" smtClean="0"/>
              <a:t>dd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ff</a:t>
            </a:r>
          </a:p>
          <a:p>
            <a:pPr>
              <a:buNone/>
            </a:pPr>
            <a:r>
              <a:rPr lang="en-US" dirty="0" err="1" smtClean="0"/>
              <a:t>gg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qq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ll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yy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3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xy</a:t>
            </a:r>
            <a:r>
              <a:rPr lang="en-US" b="1" dirty="0" smtClean="0">
                <a:solidFill>
                  <a:srgbClr val="C00000"/>
                </a:solidFill>
              </a:rPr>
              <a:t>		         3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81000"/>
            <a:ext cx="8686800" cy="6248400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SQL&gt; insert into </a:t>
            </a:r>
            <a:r>
              <a:rPr lang="en-US" dirty="0" err="1" smtClean="0"/>
              <a:t>demoval</a:t>
            </a:r>
            <a:r>
              <a:rPr lang="en-US" dirty="0" smtClean="0"/>
              <a:t> values('</a:t>
            </a:r>
            <a:r>
              <a:rPr lang="en-US" dirty="0" err="1" smtClean="0"/>
              <a:t>aksh',my_seq_rno.nextval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1 row created.</a:t>
            </a:r>
          </a:p>
          <a:p>
            <a:pPr>
              <a:buNone/>
            </a:pPr>
            <a:r>
              <a:rPr lang="en-US" dirty="0" smtClean="0"/>
              <a:t>NAME                         ID</a:t>
            </a:r>
          </a:p>
          <a:p>
            <a:pPr>
              <a:buNone/>
            </a:pPr>
            <a:r>
              <a:rPr lang="en-US" dirty="0" smtClean="0"/>
              <a:t>-------------- ----------</a:t>
            </a:r>
          </a:p>
          <a:p>
            <a:pPr>
              <a:buNone/>
            </a:pPr>
            <a:r>
              <a:rPr lang="en-US" dirty="0" err="1" smtClean="0"/>
              <a:t>aa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bb</a:t>
            </a:r>
          </a:p>
          <a:p>
            <a:pPr>
              <a:buNone/>
            </a:pPr>
            <a:r>
              <a:rPr lang="en-US" dirty="0" smtClean="0"/>
              <a:t>cc</a:t>
            </a:r>
          </a:p>
          <a:p>
            <a:pPr>
              <a:buNone/>
            </a:pPr>
            <a:r>
              <a:rPr lang="en-US" dirty="0" err="1" smtClean="0"/>
              <a:t>dd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ff</a:t>
            </a:r>
          </a:p>
          <a:p>
            <a:pPr>
              <a:buNone/>
            </a:pPr>
            <a:r>
              <a:rPr lang="en-US" dirty="0" err="1" smtClean="0"/>
              <a:t>gg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qq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ll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yy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       3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xy</a:t>
            </a:r>
            <a:r>
              <a:rPr lang="en-US" b="1" dirty="0" smtClean="0">
                <a:solidFill>
                  <a:srgbClr val="C00000"/>
                </a:solidFill>
              </a:rPr>
              <a:t>		                3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aksh</a:t>
            </a:r>
            <a:r>
              <a:rPr lang="en-US" b="1" dirty="0" smtClean="0">
                <a:solidFill>
                  <a:srgbClr val="C00000"/>
                </a:solidFill>
              </a:rPr>
              <a:t>	                            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 fontScale="32500" lnSpcReduction="20000"/>
          </a:bodyPr>
          <a:lstStyle/>
          <a:p>
            <a:r>
              <a:rPr lang="en-US" dirty="0" smtClean="0"/>
              <a:t>SQL&gt; insert into </a:t>
            </a:r>
            <a:r>
              <a:rPr lang="en-US" dirty="0" err="1" smtClean="0"/>
              <a:t>demoval</a:t>
            </a:r>
            <a:r>
              <a:rPr lang="en-US" dirty="0" smtClean="0"/>
              <a:t> values('</a:t>
            </a:r>
            <a:r>
              <a:rPr lang="en-US" dirty="0" err="1" smtClean="0"/>
              <a:t>achu',my_seq_rno.nextval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 row created.</a:t>
            </a:r>
          </a:p>
          <a:p>
            <a:r>
              <a:rPr lang="en-US" dirty="0" smtClean="0"/>
              <a:t>SQL&gt; insert into </a:t>
            </a:r>
            <a:r>
              <a:rPr lang="en-US" dirty="0" err="1" smtClean="0"/>
              <a:t>demoval</a:t>
            </a:r>
            <a:r>
              <a:rPr lang="en-US" dirty="0" smtClean="0"/>
              <a:t> values(</a:t>
            </a:r>
            <a:r>
              <a:rPr lang="en-US" dirty="0" err="1" smtClean="0"/>
              <a:t>kar‘',my_seq_rno.nextval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 row created.</a:t>
            </a:r>
          </a:p>
          <a:p>
            <a:pPr>
              <a:buNone/>
            </a:pPr>
            <a:r>
              <a:rPr lang="en-US" dirty="0" smtClean="0"/>
              <a:t>NAME                         ID</a:t>
            </a:r>
          </a:p>
          <a:p>
            <a:pPr>
              <a:buNone/>
            </a:pPr>
            <a:r>
              <a:rPr lang="en-US" dirty="0" smtClean="0"/>
              <a:t>-------------- ----------</a:t>
            </a:r>
          </a:p>
          <a:p>
            <a:pPr>
              <a:buNone/>
            </a:pPr>
            <a:r>
              <a:rPr lang="en-US" dirty="0" err="1" smtClean="0"/>
              <a:t>aa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bb</a:t>
            </a:r>
          </a:p>
          <a:p>
            <a:pPr>
              <a:buNone/>
            </a:pPr>
            <a:r>
              <a:rPr lang="en-US" dirty="0" smtClean="0"/>
              <a:t>cc</a:t>
            </a:r>
          </a:p>
          <a:p>
            <a:pPr>
              <a:buNone/>
            </a:pPr>
            <a:r>
              <a:rPr lang="en-US" dirty="0" err="1" smtClean="0"/>
              <a:t>dd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ff</a:t>
            </a:r>
          </a:p>
          <a:p>
            <a:pPr>
              <a:buNone/>
            </a:pPr>
            <a:r>
              <a:rPr lang="en-US" dirty="0" err="1" smtClean="0"/>
              <a:t>gg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qq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ll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yy</a:t>
            </a:r>
            <a:r>
              <a:rPr lang="en-US" b="1" dirty="0" smtClean="0">
                <a:solidFill>
                  <a:srgbClr val="C00000"/>
                </a:solidFill>
              </a:rPr>
              <a:t>                            3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xy</a:t>
            </a:r>
            <a:r>
              <a:rPr lang="en-US" b="1" dirty="0" smtClean="0">
                <a:solidFill>
                  <a:srgbClr val="C00000"/>
                </a:solidFill>
              </a:rPr>
              <a:t>		  3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aksh</a:t>
            </a:r>
            <a:r>
              <a:rPr lang="en-US" b="1" dirty="0" smtClean="0">
                <a:solidFill>
                  <a:srgbClr val="C00000"/>
                </a:solidFill>
              </a:rPr>
              <a:t>	        	  5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achu</a:t>
            </a:r>
            <a:r>
              <a:rPr lang="en-US" b="1" dirty="0" smtClean="0">
                <a:solidFill>
                  <a:srgbClr val="C00000"/>
                </a:solidFill>
              </a:rPr>
              <a:t>	       	   7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kar</a:t>
            </a:r>
            <a:r>
              <a:rPr lang="en-US" b="1" dirty="0" smtClean="0">
                <a:solidFill>
                  <a:srgbClr val="C00000"/>
                </a:solidFill>
              </a:rPr>
              <a:t>		   9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324600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SQL&gt; insert into </a:t>
            </a:r>
            <a:r>
              <a:rPr lang="en-US" dirty="0" err="1" smtClean="0"/>
              <a:t>demoval</a:t>
            </a:r>
            <a:r>
              <a:rPr lang="en-US" dirty="0" smtClean="0"/>
              <a:t> values('</a:t>
            </a:r>
            <a:r>
              <a:rPr lang="en-US" dirty="0" err="1" smtClean="0"/>
              <a:t>rachu',my_seq_rno.nextval</a:t>
            </a:r>
            <a:r>
              <a:rPr lang="en-US" dirty="0" smtClean="0"/>
              <a:t>);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insert into </a:t>
            </a:r>
            <a:r>
              <a:rPr lang="en-US" dirty="0" err="1" smtClean="0"/>
              <a:t>demoval</a:t>
            </a:r>
            <a:r>
              <a:rPr lang="en-US" dirty="0" smtClean="0"/>
              <a:t> values('</a:t>
            </a:r>
            <a:r>
              <a:rPr lang="en-US" dirty="0" err="1" smtClean="0"/>
              <a:t>rachu',my_seq_rno.nextval</a:t>
            </a:r>
            <a:r>
              <a:rPr lang="en-US" dirty="0" smtClean="0"/>
              <a:t>)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                                   *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ERROR at line 1: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ORA-08004: sequence MY_SEQ_RNO.NEXTVAL exceeds MAXVALUE and cannot be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instantiated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dirty="0" smtClean="0"/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SQL&gt; alter sequence </a:t>
            </a:r>
            <a:r>
              <a:rPr lang="en-US" dirty="0" err="1" smtClean="0"/>
              <a:t>my_seq_rno</a:t>
            </a:r>
            <a:r>
              <a:rPr lang="en-US" dirty="0" smtClean="0"/>
              <a:t> cycle;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Sequence altered.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/>
              <a:t>SQL&gt; insert into </a:t>
            </a:r>
            <a:r>
              <a:rPr lang="en-US" dirty="0" err="1" smtClean="0"/>
              <a:t>demoval</a:t>
            </a:r>
            <a:r>
              <a:rPr lang="en-US" dirty="0" smtClean="0"/>
              <a:t> values('</a:t>
            </a:r>
            <a:r>
              <a:rPr lang="en-US" dirty="0" err="1" smtClean="0"/>
              <a:t>rachu',my_seq_rno.nextval</a:t>
            </a:r>
            <a:r>
              <a:rPr lang="en-US" dirty="0" smtClean="0"/>
              <a:t>);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 smtClean="0"/>
              <a:t>1 row created.</a:t>
            </a:r>
          </a:p>
          <a:p>
            <a:pPr>
              <a:buNone/>
            </a:pPr>
            <a:r>
              <a:rPr lang="en-US" dirty="0" smtClean="0"/>
              <a:t>NAME              ID</a:t>
            </a:r>
          </a:p>
          <a:p>
            <a:pPr>
              <a:buNone/>
            </a:pPr>
            <a:r>
              <a:rPr lang="en-US" dirty="0" smtClean="0"/>
              <a:t>-------------- ----------</a:t>
            </a:r>
          </a:p>
          <a:p>
            <a:pPr>
              <a:buNone/>
            </a:pPr>
            <a:r>
              <a:rPr lang="en-US" dirty="0" err="1" smtClean="0"/>
              <a:t>aa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bb</a:t>
            </a:r>
          </a:p>
          <a:p>
            <a:pPr>
              <a:buNone/>
            </a:pPr>
            <a:r>
              <a:rPr lang="en-US" dirty="0" smtClean="0"/>
              <a:t>cc</a:t>
            </a:r>
          </a:p>
          <a:p>
            <a:pPr>
              <a:buNone/>
            </a:pPr>
            <a:r>
              <a:rPr lang="en-US" dirty="0" err="1" smtClean="0"/>
              <a:t>dd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ee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ff</a:t>
            </a:r>
          </a:p>
          <a:p>
            <a:pPr>
              <a:buNone/>
            </a:pPr>
            <a:r>
              <a:rPr lang="en-US" dirty="0" err="1" smtClean="0"/>
              <a:t>gg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hh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qq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uu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Rr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kk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ll</a:t>
            </a:r>
            <a:endParaRPr lang="en-US" dirty="0" smtClean="0"/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yy</a:t>
            </a:r>
            <a:r>
              <a:rPr lang="en-US" b="1" dirty="0" smtClean="0">
                <a:solidFill>
                  <a:srgbClr val="C00000"/>
                </a:solidFill>
              </a:rPr>
              <a:t>                    3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xy</a:t>
            </a:r>
            <a:r>
              <a:rPr lang="en-US" b="1" dirty="0" smtClean="0">
                <a:solidFill>
                  <a:srgbClr val="C00000"/>
                </a:solidFill>
              </a:rPr>
              <a:t>		     3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aksh</a:t>
            </a:r>
            <a:r>
              <a:rPr lang="en-US" b="1" dirty="0" smtClean="0">
                <a:solidFill>
                  <a:srgbClr val="C00000"/>
                </a:solidFill>
              </a:rPr>
              <a:t>	     5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achu</a:t>
            </a:r>
            <a:r>
              <a:rPr lang="en-US" b="1" dirty="0" smtClean="0">
                <a:solidFill>
                  <a:srgbClr val="C00000"/>
                </a:solidFill>
              </a:rPr>
              <a:t>	     7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kar</a:t>
            </a:r>
            <a:r>
              <a:rPr lang="en-US" b="1" dirty="0" smtClean="0">
                <a:solidFill>
                  <a:srgbClr val="C00000"/>
                </a:solidFill>
              </a:rPr>
              <a:t>		     9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rachu</a:t>
            </a:r>
            <a:r>
              <a:rPr lang="en-US" b="1" dirty="0" smtClean="0">
                <a:solidFill>
                  <a:srgbClr val="C00000"/>
                </a:solidFill>
              </a:rPr>
              <a:t> 	     1</a:t>
            </a: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705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Synonym: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an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alternative name for a table, view, sequence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procedure, stored function, package, materialized view, Java class schema object, user-defined object type, or another synonym.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Because a synonym is simply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an alias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 requires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storage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than its definition in the data dictionary.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refer to synonyms in the following statements: SELECT, INSERT, UPDATE, DELETE, FLASHBACK TABLE and GRANT, REVOKE.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IN" dirty="0" smtClean="0"/>
              <a:t>To create Private synonym: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</a:pP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your own schema</a:t>
            </a:r>
            <a:r>
              <a:rPr lang="en-US" dirty="0" smtClean="0"/>
              <a:t>, you must have the </a:t>
            </a:r>
            <a:r>
              <a:rPr lang="en-US" b="1" dirty="0" smtClean="0">
                <a:solidFill>
                  <a:srgbClr val="C00000"/>
                </a:solidFill>
              </a:rPr>
              <a:t>CREATE SYNONYM </a:t>
            </a:r>
            <a:r>
              <a:rPr lang="en-US" dirty="0" smtClean="0"/>
              <a:t>system privilege.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another user's schema</a:t>
            </a:r>
            <a:r>
              <a:rPr lang="en-US" dirty="0" smtClean="0"/>
              <a:t>, you must have the </a:t>
            </a:r>
            <a:r>
              <a:rPr lang="en-US" b="1" dirty="0" smtClean="0">
                <a:solidFill>
                  <a:srgbClr val="C00000"/>
                </a:solidFill>
              </a:rPr>
              <a:t>CREATE ANY SYNONYM </a:t>
            </a:r>
            <a:r>
              <a:rPr lang="en-US" dirty="0" smtClean="0"/>
              <a:t>system privilege.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To </a:t>
            </a:r>
            <a:r>
              <a:rPr lang="en-US" b="1" dirty="0" smtClean="0">
                <a:solidFill>
                  <a:srgbClr val="C00000"/>
                </a:solidFill>
              </a:rPr>
              <a:t>create a PUBLIC synonym</a:t>
            </a:r>
            <a:r>
              <a:rPr lang="en-US" dirty="0" smtClean="0"/>
              <a:t>, you must have the </a:t>
            </a:r>
            <a:r>
              <a:rPr lang="en-US" b="1" dirty="0" smtClean="0">
                <a:solidFill>
                  <a:srgbClr val="C00000"/>
                </a:solidFill>
              </a:rPr>
              <a:t>CREATE PUBLIC SYNONYM </a:t>
            </a:r>
            <a:r>
              <a:rPr lang="en-US" dirty="0" smtClean="0"/>
              <a:t>system privilege.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Synonym is </a:t>
            </a:r>
            <a:r>
              <a:rPr lang="en-US" b="1" dirty="0" smtClean="0">
                <a:solidFill>
                  <a:srgbClr val="C00000"/>
                </a:solidFill>
              </a:rPr>
              <a:t>private by default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Public synonym: can be </a:t>
            </a:r>
            <a:r>
              <a:rPr lang="en-US" b="1" dirty="0" smtClean="0">
                <a:solidFill>
                  <a:srgbClr val="C00000"/>
                </a:solidFill>
              </a:rPr>
              <a:t>accessed by any user </a:t>
            </a:r>
            <a:r>
              <a:rPr lang="en-US" dirty="0" smtClean="0"/>
              <a:t>on the database. The user who creates the synonym it does not own it – it's owned by the PUBLIC user group. </a:t>
            </a:r>
          </a:p>
          <a:p>
            <a:pPr>
              <a:lnSpc>
                <a:spcPct val="160000"/>
              </a:lnSpc>
            </a:pPr>
            <a:r>
              <a:rPr lang="en-US" dirty="0" smtClean="0"/>
              <a:t>Private synonym: can </a:t>
            </a:r>
            <a:r>
              <a:rPr lang="en-US" b="1" dirty="0" smtClean="0">
                <a:solidFill>
                  <a:srgbClr val="C00000"/>
                </a:solidFill>
              </a:rPr>
              <a:t>only be accessed by the person who created</a:t>
            </a:r>
            <a:r>
              <a:rPr lang="en-US" dirty="0" smtClean="0"/>
              <a:t> the synonym</a:t>
            </a:r>
          </a:p>
          <a:p>
            <a:pPr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Removing Synonyms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drop synonym command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used to drop public and private synonyms. Here is an example of dropping a private synonym and a public synonym with the drop synonym command: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DROP PUBLIC SYNONYM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DROP SYNONYM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0"/>
            <a:ext cx="8839200" cy="670560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SQL&gt; create synonym syn1 for dept;</a:t>
            </a:r>
          </a:p>
          <a:p>
            <a:pPr>
              <a:buNone/>
            </a:pPr>
            <a:r>
              <a:rPr lang="en-US" dirty="0" smtClean="0"/>
              <a:t>Synonym created.</a:t>
            </a:r>
          </a:p>
          <a:p>
            <a:pPr>
              <a:buNone/>
            </a:pPr>
            <a:r>
              <a:rPr lang="en-US" dirty="0" smtClean="0"/>
              <a:t>SQL&gt; select * from syn1;</a:t>
            </a:r>
          </a:p>
          <a:p>
            <a:pPr>
              <a:buNone/>
            </a:pPr>
            <a:r>
              <a:rPr lang="en-US" dirty="0" smtClean="0"/>
              <a:t>   EID     DNAME          STAFF</a:t>
            </a:r>
          </a:p>
          <a:p>
            <a:pPr>
              <a:buNone/>
            </a:pPr>
            <a:r>
              <a:rPr lang="en-US" dirty="0" smtClean="0"/>
              <a:t>---------- ---------------- ----------</a:t>
            </a:r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mca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mba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4 it</a:t>
            </a:r>
          </a:p>
          <a:p>
            <a:pPr>
              <a:buNone/>
            </a:pPr>
            <a:r>
              <a:rPr lang="en-US" dirty="0" smtClean="0"/>
              <a:t>         6 </a:t>
            </a:r>
            <a:r>
              <a:rPr lang="en-US" dirty="0" err="1" smtClean="0"/>
              <a:t>cse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ww</a:t>
            </a:r>
            <a:r>
              <a:rPr lang="en-US" dirty="0" smtClean="0"/>
              <a:t>                          1</a:t>
            </a:r>
          </a:p>
          <a:p>
            <a:pPr>
              <a:buNone/>
            </a:pPr>
            <a:r>
              <a:rPr lang="en-US" dirty="0" smtClean="0"/>
              <a:t>        10 </a:t>
            </a:r>
            <a:r>
              <a:rPr lang="en-US" dirty="0" err="1" smtClean="0"/>
              <a:t>ak</a:t>
            </a:r>
            <a:r>
              <a:rPr lang="en-US" dirty="0" smtClean="0"/>
              <a:t>                           2</a:t>
            </a:r>
          </a:p>
          <a:p>
            <a:pPr>
              <a:buNone/>
            </a:pPr>
            <a:r>
              <a:rPr lang="en-US" dirty="0" smtClean="0"/>
              <a:t>6 rows selected.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insert into syn1(</a:t>
            </a:r>
            <a:r>
              <a:rPr lang="en-US" dirty="0" err="1" smtClean="0"/>
              <a:t>eid,dname,staff</a:t>
            </a:r>
            <a:r>
              <a:rPr lang="en-US" dirty="0" smtClean="0"/>
              <a:t>) values(11,'dd',staff.nextval);</a:t>
            </a:r>
          </a:p>
          <a:p>
            <a:pPr>
              <a:buNone/>
            </a:pPr>
            <a:r>
              <a:rPr lang="en-US" dirty="0" smtClean="0"/>
              <a:t>1 row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syn1;</a:t>
            </a:r>
          </a:p>
          <a:p>
            <a:pPr>
              <a:buNone/>
            </a:pPr>
            <a:r>
              <a:rPr lang="en-US" dirty="0" smtClean="0"/>
              <a:t>       EID DNAME         STAFF</a:t>
            </a:r>
          </a:p>
          <a:p>
            <a:pPr>
              <a:buNone/>
            </a:pPr>
            <a:r>
              <a:rPr lang="en-US" dirty="0" smtClean="0"/>
              <a:t>---------- ---------------- ----------</a:t>
            </a:r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mca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mba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4 it</a:t>
            </a:r>
          </a:p>
          <a:p>
            <a:pPr>
              <a:buNone/>
            </a:pPr>
            <a:r>
              <a:rPr lang="en-US" dirty="0" smtClean="0"/>
              <a:t>         6 </a:t>
            </a:r>
            <a:r>
              <a:rPr lang="en-US" dirty="0" err="1" smtClean="0"/>
              <a:t>cse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ww</a:t>
            </a:r>
            <a:r>
              <a:rPr lang="en-US" dirty="0" smtClean="0"/>
              <a:t>                        1</a:t>
            </a:r>
          </a:p>
          <a:p>
            <a:pPr>
              <a:buNone/>
            </a:pPr>
            <a:r>
              <a:rPr lang="en-US" dirty="0" smtClean="0"/>
              <a:t>        10 </a:t>
            </a:r>
            <a:r>
              <a:rPr lang="en-US" dirty="0" err="1" smtClean="0"/>
              <a:t>ak</a:t>
            </a:r>
            <a:r>
              <a:rPr lang="en-US" dirty="0" smtClean="0"/>
              <a:t>                          2</a:t>
            </a:r>
          </a:p>
          <a:p>
            <a:pPr>
              <a:buNone/>
            </a:pPr>
            <a:r>
              <a:rPr lang="en-US" dirty="0" smtClean="0"/>
              <a:t>        11 </a:t>
            </a:r>
            <a:r>
              <a:rPr lang="en-US" dirty="0" err="1" smtClean="0"/>
              <a:t>dd</a:t>
            </a:r>
            <a:r>
              <a:rPr lang="en-US" dirty="0" smtClean="0"/>
              <a:t>                        3</a:t>
            </a:r>
          </a:p>
          <a:p>
            <a:pPr>
              <a:buNone/>
            </a:pPr>
            <a:r>
              <a:rPr lang="en-US" dirty="0" smtClean="0"/>
              <a:t>7 rows selected.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Views: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named and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validated SQL query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which is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stored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Oracle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dictionary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Views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 not contain any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it is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just a stored query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database that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 be executed when called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can think of a view as a </a:t>
            </a:r>
            <a:r>
              <a:rPr lang="en-US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virtual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mapping of data from one or more tables</a:t>
            </a:r>
            <a:r>
              <a:rPr lang="en-US" sz="2400" dirty="0" smtClean="0"/>
              <a:t>.</a:t>
            </a:r>
            <a:endParaRPr lang="en-US" sz="2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Necessary to prevent all users from accessing all columns of a table, for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 reasons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Achieved by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separate tables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having specific columns and assigning users for each tables.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but it leads to redundant data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To overcome the said problem: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reduce redundant data to minimum possible, by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creating view object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View mapped to table ,have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subset of actual columns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table.(this offers simple effective way of  hiding columns of table).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34400" cy="8382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objects:View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Sequence, Synonym, indexes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04800"/>
            <a:ext cx="8686800" cy="6248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SQL&gt; select * from dept;</a:t>
            </a:r>
          </a:p>
          <a:p>
            <a:pPr>
              <a:buNone/>
            </a:pPr>
            <a:r>
              <a:rPr lang="en-US" dirty="0" smtClean="0"/>
              <a:t>       EID DNAME                               STAFF</a:t>
            </a:r>
          </a:p>
          <a:p>
            <a:pPr>
              <a:buNone/>
            </a:pPr>
            <a:r>
              <a:rPr lang="en-US" dirty="0" smtClean="0"/>
              <a:t>---------- ------------------------------ -</a:t>
            </a:r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mca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mba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4 it</a:t>
            </a:r>
          </a:p>
          <a:p>
            <a:pPr>
              <a:buNone/>
            </a:pPr>
            <a:r>
              <a:rPr lang="en-US" dirty="0" smtClean="0"/>
              <a:t>         6 </a:t>
            </a:r>
            <a:r>
              <a:rPr lang="en-US" dirty="0" err="1" smtClean="0"/>
              <a:t>cse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ww</a:t>
            </a:r>
            <a:r>
              <a:rPr lang="en-US" dirty="0" smtClean="0"/>
              <a:t>                                      1</a:t>
            </a:r>
          </a:p>
          <a:p>
            <a:pPr>
              <a:buNone/>
            </a:pPr>
            <a:r>
              <a:rPr lang="en-US" dirty="0" smtClean="0"/>
              <a:t>        10 </a:t>
            </a:r>
            <a:r>
              <a:rPr lang="en-US" dirty="0" err="1" smtClean="0"/>
              <a:t>ak</a:t>
            </a:r>
            <a:r>
              <a:rPr lang="en-US" dirty="0" smtClean="0"/>
              <a:t>                                      2</a:t>
            </a:r>
          </a:p>
          <a:p>
            <a:pPr>
              <a:buNone/>
            </a:pPr>
            <a:r>
              <a:rPr lang="en-US" dirty="0" smtClean="0"/>
              <a:t>        11 </a:t>
            </a:r>
            <a:r>
              <a:rPr lang="en-US" dirty="0" err="1" smtClean="0"/>
              <a:t>dd</a:t>
            </a:r>
            <a:r>
              <a:rPr lang="en-US" dirty="0" smtClean="0"/>
              <a:t>                                      3</a:t>
            </a:r>
          </a:p>
          <a:p>
            <a:pPr>
              <a:buNone/>
            </a:pPr>
            <a:r>
              <a:rPr lang="en-US" dirty="0" smtClean="0"/>
              <a:t>7 rows selected.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629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SQL Index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Index in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created on existing tables to retrieve the rows quickly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there are thousands of records in a table, retrieving information will take a long time. Therefore indexes are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created on columns which are accessed frequently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so that the information can be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retrieved quickly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Indexes can be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created on a single column or a group of columns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When a index is created, it first sorts the data and then it assigns a ROWID for each row.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default, oracle have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B-Tree 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 to create Index: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INDEX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index_name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(column_name1,column_name2...);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Syntax to create SQL unique Index: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UNIQUE INDEX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index_name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(column_name1,column_name2...);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index_name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name of the INDEX.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table_name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name of the table to which the indexed column belongs.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column_name1, column_name2..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list of columns which make up the INDEX.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477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Oracle there are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types of SQL index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namely, implicit and explicit.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Implicit Indexes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are created when a column 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explicity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defined with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PRIMARY KEY, UNIQUE KEY Constraint.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Explicit Indexes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They are created using the "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index.. " syntax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Even though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indexes are created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to access the rows in the table quickly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they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slow down DML operations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like INSERT, UPDATE, DELETE on the table, because the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indexes and tables both are updated along when a DML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operation is performed. So use indexes only on columns which are used to search the table frequently.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 required to create indexes on table which have less data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oracle database you can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define up to sixteen (16) columns in an INDEX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2800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33400"/>
            <a:ext cx="8382000" cy="5473891"/>
          </a:xfrm>
        </p:spPr>
        <p:txBody>
          <a:bodyPr>
            <a:normAutofit lnSpcReduction="10000"/>
          </a:bodyPr>
          <a:lstStyle/>
          <a:p>
            <a:pPr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Altering an Index: 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modify an existing table’s index by rebuilding, or reorganizing the index.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ALTER INDEX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IndexName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REBUILD;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Drop the Index object: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Drop index </a:t>
            </a:r>
            <a:r>
              <a:rPr lang="en-US" sz="28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indexname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</p:spPr>
        <p:txBody>
          <a:bodyPr numCol="2">
            <a:noAutofit/>
          </a:bodyPr>
          <a:lstStyle/>
          <a:p>
            <a:r>
              <a:rPr lang="en-US" sz="1400" dirty="0" smtClean="0"/>
              <a:t>SQL&gt; select * from </a:t>
            </a:r>
            <a:r>
              <a:rPr lang="en-US" sz="1400" dirty="0" err="1" smtClean="0"/>
              <a:t>emp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     EMPID ENAME                DEPT</a:t>
            </a:r>
          </a:p>
          <a:p>
            <a:pPr>
              <a:buNone/>
            </a:pPr>
            <a:r>
              <a:rPr lang="en-US" sz="1400" dirty="0" smtClean="0"/>
              <a:t>---------- -------------------- --------------------</a:t>
            </a:r>
          </a:p>
          <a:p>
            <a:pPr>
              <a:buNone/>
            </a:pPr>
            <a:r>
              <a:rPr lang="en-US" sz="1400" dirty="0" smtClean="0"/>
              <a:t>         1 </a:t>
            </a:r>
            <a:r>
              <a:rPr lang="en-US" sz="1400" dirty="0" err="1" smtClean="0"/>
              <a:t>david</a:t>
            </a:r>
            <a:r>
              <a:rPr lang="en-US" sz="1400" dirty="0" smtClean="0"/>
              <a:t>                </a:t>
            </a:r>
            <a:r>
              <a:rPr lang="en-US" sz="1400" dirty="0" err="1" smtClean="0"/>
              <a:t>univ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2 </a:t>
            </a:r>
            <a:r>
              <a:rPr lang="en-US" sz="1400" dirty="0" err="1" smtClean="0"/>
              <a:t>rachel</a:t>
            </a:r>
            <a:r>
              <a:rPr lang="en-US" sz="1400" dirty="0" smtClean="0"/>
              <a:t>               sales</a:t>
            </a:r>
          </a:p>
          <a:p>
            <a:pPr>
              <a:buNone/>
            </a:pPr>
            <a:r>
              <a:rPr lang="en-US" sz="1400" dirty="0" smtClean="0"/>
              <a:t>         3 </a:t>
            </a:r>
            <a:r>
              <a:rPr lang="en-US" sz="1400" dirty="0" err="1" smtClean="0"/>
              <a:t>monika</a:t>
            </a:r>
            <a:r>
              <a:rPr lang="en-US" sz="1400" dirty="0" smtClean="0"/>
              <a:t>               chef</a:t>
            </a:r>
          </a:p>
          <a:p>
            <a:pPr>
              <a:buNone/>
            </a:pPr>
            <a:r>
              <a:rPr lang="en-US" sz="1400" dirty="0" smtClean="0"/>
              <a:t>         4 </a:t>
            </a:r>
            <a:r>
              <a:rPr lang="en-US" sz="1400" dirty="0" err="1" smtClean="0"/>
              <a:t>joe</a:t>
            </a:r>
            <a:r>
              <a:rPr lang="en-US" sz="1400" dirty="0" smtClean="0"/>
              <a:t>                  actor</a:t>
            </a:r>
          </a:p>
          <a:p>
            <a:endParaRPr lang="en-US" sz="1400" dirty="0" smtClean="0"/>
          </a:p>
          <a:p>
            <a:r>
              <a:rPr lang="en-US" sz="1400" dirty="0" smtClean="0"/>
              <a:t>SQL&gt; create index </a:t>
            </a:r>
            <a:r>
              <a:rPr lang="en-US" sz="1400" dirty="0" err="1" smtClean="0"/>
              <a:t>indemp</a:t>
            </a:r>
            <a:r>
              <a:rPr lang="en-US" sz="1400" dirty="0" smtClean="0"/>
              <a:t> on </a:t>
            </a:r>
            <a:r>
              <a:rPr lang="en-US" sz="1400" dirty="0" err="1" smtClean="0"/>
              <a:t>emp</a:t>
            </a:r>
            <a:r>
              <a:rPr lang="en-US" sz="1400" dirty="0" smtClean="0"/>
              <a:t>(</a:t>
            </a:r>
            <a:r>
              <a:rPr lang="en-US" sz="1400" dirty="0" err="1" smtClean="0"/>
              <a:t>empid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Index created.</a:t>
            </a:r>
          </a:p>
          <a:p>
            <a:pPr>
              <a:buNone/>
            </a:pPr>
            <a:r>
              <a:rPr lang="en-US" sz="1400" dirty="0" smtClean="0"/>
              <a:t>SQL&gt; insert into </a:t>
            </a:r>
            <a:r>
              <a:rPr lang="en-US" sz="1400" dirty="0" err="1" smtClean="0"/>
              <a:t>emp</a:t>
            </a:r>
            <a:r>
              <a:rPr lang="en-US" sz="1400" dirty="0" smtClean="0"/>
              <a:t> values(&amp;</a:t>
            </a:r>
            <a:r>
              <a:rPr lang="en-US" sz="1400" dirty="0" err="1" smtClean="0"/>
              <a:t>empid,'&amp;ename','&amp;dept</a:t>
            </a:r>
            <a:r>
              <a:rPr lang="en-US" sz="1400" dirty="0" smtClean="0"/>
              <a:t>');</a:t>
            </a:r>
          </a:p>
          <a:p>
            <a:pPr>
              <a:buNone/>
            </a:pPr>
            <a:r>
              <a:rPr lang="en-US" sz="1400" dirty="0" smtClean="0"/>
              <a:t>Enter value for </a:t>
            </a:r>
            <a:r>
              <a:rPr lang="en-US" sz="1400" dirty="0" err="1" smtClean="0"/>
              <a:t>empid</a:t>
            </a:r>
            <a:r>
              <a:rPr lang="en-US" sz="1400" dirty="0" smtClean="0"/>
              <a:t>: 5</a:t>
            </a:r>
          </a:p>
          <a:p>
            <a:pPr>
              <a:buNone/>
            </a:pPr>
            <a:r>
              <a:rPr lang="en-US" sz="1400" dirty="0" smtClean="0"/>
              <a:t>Enter value for </a:t>
            </a:r>
            <a:r>
              <a:rPr lang="en-US" sz="1400" dirty="0" err="1" smtClean="0"/>
              <a:t>ename</a:t>
            </a:r>
            <a:r>
              <a:rPr lang="en-US" sz="1400" dirty="0" smtClean="0"/>
              <a:t>: jack</a:t>
            </a:r>
          </a:p>
          <a:p>
            <a:pPr>
              <a:buNone/>
            </a:pPr>
            <a:r>
              <a:rPr lang="en-US" sz="1400" dirty="0" smtClean="0"/>
              <a:t>Enter value for dept: musician</a:t>
            </a:r>
          </a:p>
          <a:p>
            <a:pPr>
              <a:buNone/>
            </a:pPr>
            <a:r>
              <a:rPr lang="en-US" sz="1400" dirty="0" smtClean="0"/>
              <a:t>old   1: insert into </a:t>
            </a:r>
            <a:r>
              <a:rPr lang="en-US" sz="1400" dirty="0" err="1" smtClean="0"/>
              <a:t>emp</a:t>
            </a:r>
            <a:r>
              <a:rPr lang="en-US" sz="1400" dirty="0" smtClean="0"/>
              <a:t> values(&amp;</a:t>
            </a:r>
            <a:r>
              <a:rPr lang="en-US" sz="1400" dirty="0" err="1" smtClean="0"/>
              <a:t>empid,'&amp;ename','&amp;dept</a:t>
            </a:r>
            <a:r>
              <a:rPr lang="en-US" sz="1400" dirty="0" smtClean="0"/>
              <a:t>')</a:t>
            </a:r>
          </a:p>
          <a:p>
            <a:pPr>
              <a:buNone/>
            </a:pPr>
            <a:r>
              <a:rPr lang="en-US" sz="1400" dirty="0" smtClean="0"/>
              <a:t>new   1: insert into </a:t>
            </a:r>
            <a:r>
              <a:rPr lang="en-US" sz="1400" dirty="0" err="1" smtClean="0"/>
              <a:t>emp</a:t>
            </a:r>
            <a:r>
              <a:rPr lang="en-US" sz="1400" dirty="0" smtClean="0"/>
              <a:t> values(5,'jack','musician')</a:t>
            </a:r>
          </a:p>
          <a:p>
            <a:pPr>
              <a:buNone/>
            </a:pPr>
            <a:r>
              <a:rPr lang="en-US" sz="1400" dirty="0" smtClean="0"/>
              <a:t>1 row created.</a:t>
            </a:r>
          </a:p>
          <a:p>
            <a:pPr>
              <a:buNone/>
            </a:pPr>
            <a:r>
              <a:rPr lang="en-US" sz="1400" dirty="0" smtClean="0"/>
              <a:t>SQL&gt; /</a:t>
            </a:r>
          </a:p>
          <a:p>
            <a:pPr>
              <a:buNone/>
            </a:pPr>
            <a:r>
              <a:rPr lang="en-US" sz="1400" dirty="0" smtClean="0"/>
              <a:t>Enter value for </a:t>
            </a:r>
            <a:r>
              <a:rPr lang="en-US" sz="1400" dirty="0" err="1" smtClean="0"/>
              <a:t>empid</a:t>
            </a:r>
            <a:r>
              <a:rPr lang="en-US" sz="1400" dirty="0" smtClean="0"/>
              <a:t>: 5</a:t>
            </a:r>
          </a:p>
          <a:p>
            <a:pPr>
              <a:buNone/>
            </a:pPr>
            <a:r>
              <a:rPr lang="en-US" sz="1400" dirty="0" smtClean="0"/>
              <a:t>Enter value for </a:t>
            </a:r>
            <a:r>
              <a:rPr lang="en-US" sz="1400" dirty="0" err="1" smtClean="0"/>
              <a:t>ename</a:t>
            </a:r>
            <a:r>
              <a:rPr lang="en-US" sz="1400" dirty="0" smtClean="0"/>
              <a:t>: </a:t>
            </a:r>
            <a:r>
              <a:rPr lang="en-US" sz="1400" dirty="0" err="1" smtClean="0"/>
              <a:t>hilton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Enter value for dept: joker</a:t>
            </a:r>
          </a:p>
          <a:p>
            <a:pPr>
              <a:buNone/>
            </a:pPr>
            <a:r>
              <a:rPr lang="en-US" sz="1400" dirty="0" smtClean="0"/>
              <a:t>old   1: insert into </a:t>
            </a:r>
            <a:r>
              <a:rPr lang="en-US" sz="1400" dirty="0" err="1" smtClean="0"/>
              <a:t>emp</a:t>
            </a:r>
            <a:r>
              <a:rPr lang="en-US" sz="1400" dirty="0" smtClean="0"/>
              <a:t> values(&amp;</a:t>
            </a:r>
            <a:r>
              <a:rPr lang="en-US" sz="1400" dirty="0" err="1" smtClean="0"/>
              <a:t>empid,'&amp;ename','&amp;dept</a:t>
            </a:r>
            <a:r>
              <a:rPr lang="en-US" sz="1400" dirty="0" smtClean="0"/>
              <a:t>')</a:t>
            </a:r>
          </a:p>
          <a:p>
            <a:pPr>
              <a:buNone/>
            </a:pPr>
            <a:r>
              <a:rPr lang="en-US" sz="1400" dirty="0" smtClean="0"/>
              <a:t>new   1: insert into </a:t>
            </a:r>
            <a:r>
              <a:rPr lang="en-US" sz="1400" dirty="0" err="1" smtClean="0"/>
              <a:t>emp</a:t>
            </a:r>
            <a:r>
              <a:rPr lang="en-US" sz="1400" dirty="0" smtClean="0"/>
              <a:t> values(5,'hilton','joker')</a:t>
            </a:r>
          </a:p>
          <a:p>
            <a:pPr>
              <a:buNone/>
            </a:pPr>
            <a:r>
              <a:rPr lang="en-US" sz="1400" dirty="0" smtClean="0"/>
              <a:t>1 row created.</a:t>
            </a:r>
          </a:p>
          <a:p>
            <a:pPr>
              <a:buNone/>
            </a:pPr>
            <a:r>
              <a:rPr lang="en-US" sz="1400" dirty="0" smtClean="0"/>
              <a:t>SQL&gt; drop index </a:t>
            </a:r>
            <a:r>
              <a:rPr lang="en-US" sz="1400" dirty="0" err="1" smtClean="0"/>
              <a:t>indemp</a:t>
            </a:r>
            <a:r>
              <a:rPr lang="en-US" sz="1400" dirty="0" smtClean="0"/>
              <a:t>;</a:t>
            </a:r>
          </a:p>
          <a:p>
            <a:pPr>
              <a:buNone/>
            </a:pPr>
            <a:r>
              <a:rPr lang="en-US" sz="1400" dirty="0" smtClean="0"/>
              <a:t>Index dropped.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SQL&gt; create unique index </a:t>
            </a:r>
            <a:r>
              <a:rPr lang="en-US" sz="1400" dirty="0" err="1" smtClean="0"/>
              <a:t>indemp</a:t>
            </a:r>
            <a:r>
              <a:rPr lang="en-US" sz="1400" dirty="0" smtClean="0"/>
              <a:t> on </a:t>
            </a:r>
            <a:r>
              <a:rPr lang="en-US" sz="1400" dirty="0" err="1" smtClean="0"/>
              <a:t>emp</a:t>
            </a:r>
            <a:r>
              <a:rPr lang="en-US" sz="1400" dirty="0" smtClean="0"/>
              <a:t>(</a:t>
            </a:r>
            <a:r>
              <a:rPr lang="en-US" sz="1400" dirty="0" err="1" smtClean="0"/>
              <a:t>empid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create unique index </a:t>
            </a:r>
            <a:r>
              <a:rPr lang="en-US" sz="1400" dirty="0" err="1" smtClean="0"/>
              <a:t>indemp</a:t>
            </a:r>
            <a:r>
              <a:rPr lang="en-US" sz="1400" dirty="0" smtClean="0"/>
              <a:t> on </a:t>
            </a:r>
            <a:r>
              <a:rPr lang="en-US" sz="1400" dirty="0" err="1" smtClean="0"/>
              <a:t>emp</a:t>
            </a:r>
            <a:r>
              <a:rPr lang="en-US" sz="1400" dirty="0" smtClean="0"/>
              <a:t>(</a:t>
            </a:r>
            <a:r>
              <a:rPr lang="en-US" sz="1400" dirty="0" err="1" smtClean="0"/>
              <a:t>empid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 smtClean="0"/>
              <a:t>                             *</a:t>
            </a:r>
          </a:p>
          <a:p>
            <a:pPr>
              <a:buNone/>
            </a:pPr>
            <a:r>
              <a:rPr lang="en-US" sz="1400" dirty="0" smtClean="0"/>
              <a:t>ERROR at line 1:</a:t>
            </a:r>
          </a:p>
          <a:p>
            <a:pPr>
              <a:buNone/>
            </a:pPr>
            <a:r>
              <a:rPr lang="en-US" sz="1400" dirty="0" smtClean="0"/>
              <a:t>ORA-01452: cannot CREATE UNIQUE INDEX; duplicate keys found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SQL&gt; delete from </a:t>
            </a:r>
            <a:r>
              <a:rPr lang="en-US" sz="1400" dirty="0" err="1" smtClean="0"/>
              <a:t>emp</a:t>
            </a:r>
            <a:r>
              <a:rPr lang="en-US" sz="1400" dirty="0" smtClean="0"/>
              <a:t> where </a:t>
            </a:r>
            <a:r>
              <a:rPr lang="en-US" sz="1400" dirty="0" err="1" smtClean="0"/>
              <a:t>ename</a:t>
            </a:r>
            <a:r>
              <a:rPr lang="en-US" sz="1400" dirty="0" smtClean="0"/>
              <a:t>='</a:t>
            </a:r>
            <a:r>
              <a:rPr lang="en-US" sz="1400" dirty="0" err="1" smtClean="0"/>
              <a:t>hilton</a:t>
            </a:r>
            <a:r>
              <a:rPr lang="en-US" sz="1400" dirty="0" smtClean="0"/>
              <a:t>';</a:t>
            </a:r>
          </a:p>
          <a:p>
            <a:pPr>
              <a:buNone/>
            </a:pPr>
            <a:r>
              <a:rPr lang="en-US" sz="1400" dirty="0" smtClean="0"/>
              <a:t>1 row deleted.</a:t>
            </a:r>
          </a:p>
          <a:p>
            <a:pPr>
              <a:buNone/>
            </a:pPr>
            <a:r>
              <a:rPr lang="en-US" sz="1400" dirty="0" smtClean="0"/>
              <a:t>SQL&gt; create unique index </a:t>
            </a:r>
            <a:r>
              <a:rPr lang="en-US" sz="1400" dirty="0" err="1" smtClean="0"/>
              <a:t>indemp</a:t>
            </a:r>
            <a:r>
              <a:rPr lang="en-US" sz="1400" dirty="0" smtClean="0"/>
              <a:t> on </a:t>
            </a:r>
            <a:r>
              <a:rPr lang="en-US" sz="1400" dirty="0" err="1" smtClean="0"/>
              <a:t>emp</a:t>
            </a:r>
            <a:r>
              <a:rPr lang="en-US" sz="1400" dirty="0" smtClean="0"/>
              <a:t>(</a:t>
            </a:r>
            <a:r>
              <a:rPr lang="en-US" sz="1400" dirty="0" err="1" smtClean="0"/>
              <a:t>empid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Index created.</a:t>
            </a:r>
            <a:endParaRPr lang="en-US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578" b="34884"/>
          <a:stretch>
            <a:fillRect/>
          </a:stretch>
        </p:blipFill>
        <p:spPr bwMode="auto">
          <a:xfrm>
            <a:off x="76200" y="0"/>
            <a:ext cx="441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4643"/>
          <a:stretch>
            <a:fillRect/>
          </a:stretch>
        </p:blipFill>
        <p:spPr bwMode="auto">
          <a:xfrm>
            <a:off x="4524891" y="2819400"/>
            <a:ext cx="46953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705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Fact about view: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stored only as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definition in system catalog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When a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reference is made to view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its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definition is scanned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base table is opened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view created on top of the base table.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holds no data until the call is made to view.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Query on view run slower than query on base table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because 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1. view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definition has to retrieved from catalog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2.base table has to be identified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opened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 memory.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3.then view has to be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constructed on top of the base table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Then </a:t>
            </a:r>
            <a:r>
              <a:rPr lang="en-US" sz="1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query execute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Types of views: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read-only view :(views only for looking at table data)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Updateable view:(view for inserting, deleting, updating table data)</a:t>
            </a:r>
          </a:p>
          <a:p>
            <a:pPr>
              <a:buNone/>
            </a:pPr>
            <a:r>
              <a:rPr lang="en-US" sz="1800" b="1" u="sng" dirty="0" smtClean="0"/>
              <a:t>Note: The system catalog</a:t>
            </a:r>
            <a:r>
              <a:rPr lang="en-US" sz="1600" dirty="0" smtClean="0"/>
              <a:t> </a:t>
            </a:r>
            <a:r>
              <a:rPr lang="en-US" sz="1600" b="1" dirty="0" smtClean="0">
                <a:solidFill>
                  <a:srgbClr val="0000CC"/>
                </a:solidFill>
              </a:rPr>
              <a:t>consists of tables and views </a:t>
            </a:r>
            <a:r>
              <a:rPr lang="en-US" sz="1600" dirty="0" smtClean="0"/>
              <a:t>that describe the structure of the database. </a:t>
            </a:r>
          </a:p>
          <a:p>
            <a:r>
              <a:rPr lang="en-US" sz="1600" b="1" dirty="0" smtClean="0">
                <a:solidFill>
                  <a:srgbClr val="0000CC"/>
                </a:solidFill>
              </a:rPr>
              <a:t>Sometimes called the data dictionary</a:t>
            </a:r>
            <a:r>
              <a:rPr lang="en-US" sz="1600" dirty="0" smtClean="0"/>
              <a:t>, these table objects </a:t>
            </a:r>
            <a:r>
              <a:rPr lang="en-US" sz="1600" b="1" dirty="0" smtClean="0">
                <a:solidFill>
                  <a:srgbClr val="0000CC"/>
                </a:solidFill>
              </a:rPr>
              <a:t>contain everything that the database knows about itself</a:t>
            </a:r>
            <a:r>
              <a:rPr lang="en-US" sz="1600" dirty="0" smtClean="0"/>
              <a:t>. Each system catalog table contains information about specific elements in the database.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u="sng" dirty="0" smtClean="0"/>
              <a:t>view</a:t>
            </a:r>
            <a:r>
              <a:rPr lang="en-US" dirty="0" smtClean="0"/>
              <a:t> is utilized database space when a query runs.</a:t>
            </a:r>
          </a:p>
          <a:p>
            <a:r>
              <a:rPr lang="en-US" dirty="0" smtClean="0"/>
              <a:t>The </a:t>
            </a:r>
            <a:r>
              <a:rPr lang="en-US" b="1" u="sng" dirty="0" smtClean="0"/>
              <a:t>table</a:t>
            </a:r>
            <a:r>
              <a:rPr lang="en-US" dirty="0" smtClean="0"/>
              <a:t> utilized database space throughout its existence.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Creating view: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VIEW&lt;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viewname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AS SELECT&lt;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columnames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FROM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WHERE&lt;condition&gt; GROUP BY &lt;grouping criteria&gt; HAVING &lt;predicate&gt;;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Renaming columns in views: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CREATE VIEW&lt;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viewname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 AS SELECT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columnname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alias name,…. 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tablename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Selecting from view: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columnnam</a:t>
            </a:r>
            <a:r>
              <a:rPr lang="en-US" sz="2000" b="1" u="sng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…&gt; FROM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viewname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insert, delete and update the view contents if it is not a read only view.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For view to be updateable the view definition must not include: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Aggregate function.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Distinct, group by or having clause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 queries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Constants,string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or values expressions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*1.05;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Set operators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u="sng" dirty="0" smtClean="0">
                <a:latin typeface="Times New Roman" pitchFamily="18" charset="0"/>
                <a:cs typeface="Times New Roman" pitchFamily="18" charset="0"/>
              </a:rPr>
              <a:t>DROP views: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DROP VIEW 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viewnmae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&gt;;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05600"/>
          </a:xfrm>
        </p:spPr>
        <p:txBody>
          <a:bodyPr numCol="2"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SQL&gt; select *from student;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STUD_ID SNAME                     AGE      MARKS</a:t>
            </a:r>
          </a:p>
          <a:p>
            <a:pPr>
              <a:buNone/>
            </a:pPr>
            <a:r>
              <a:rPr lang="en-US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mahima</a:t>
            </a:r>
            <a:r>
              <a:rPr lang="en-US" dirty="0" smtClean="0"/>
              <a:t>                                 20         70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21         80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4 </a:t>
            </a:r>
            <a:r>
              <a:rPr lang="en-US" dirty="0" err="1" smtClean="0"/>
              <a:t>vishnu</a:t>
            </a:r>
            <a:r>
              <a:rPr lang="en-US" dirty="0" smtClean="0"/>
              <a:t>                                 19         60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 rows selected.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800" b="1" u="sng" dirty="0" smtClean="0">
                <a:solidFill>
                  <a:srgbClr val="C00000"/>
                </a:solidFill>
              </a:rPr>
              <a:t>Updatable views:</a:t>
            </a:r>
          </a:p>
          <a:p>
            <a:pPr>
              <a:buNone/>
            </a:pPr>
            <a:r>
              <a:rPr lang="en-US" dirty="0" smtClean="0"/>
              <a:t>SQL&gt; create view v1 as select * from student where age&gt;19;</a:t>
            </a:r>
          </a:p>
          <a:p>
            <a:pPr>
              <a:buNone/>
            </a:pPr>
            <a:r>
              <a:rPr lang="en-US" dirty="0" smtClean="0"/>
              <a:t>View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v1;</a:t>
            </a:r>
          </a:p>
          <a:p>
            <a:pPr>
              <a:buNone/>
            </a:pPr>
            <a:r>
              <a:rPr lang="en-US" dirty="0" smtClean="0"/>
              <a:t>   STUD_ID SNAME                      AGE      MARKS</a:t>
            </a:r>
          </a:p>
          <a:p>
            <a:pPr>
              <a:buNone/>
            </a:pPr>
            <a:r>
              <a:rPr lang="en-US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r>
              <a:rPr lang="en-US" dirty="0" smtClean="0"/>
              <a:t>                               25         75</a:t>
            </a:r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mahima</a:t>
            </a:r>
            <a:r>
              <a:rPr lang="en-US" dirty="0" smtClean="0"/>
              <a:t>                                 20         70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21         80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insert into v1 values(5,'viewname',25,75);</a:t>
            </a:r>
          </a:p>
          <a:p>
            <a:pPr>
              <a:buNone/>
            </a:pPr>
            <a:r>
              <a:rPr lang="en-US" dirty="0" smtClean="0"/>
              <a:t>1 row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student;</a:t>
            </a:r>
          </a:p>
          <a:p>
            <a:pPr>
              <a:buNone/>
            </a:pPr>
            <a:r>
              <a:rPr lang="en-US" dirty="0" smtClean="0"/>
              <a:t>   STUD_ID SNAME                    AGE      MARKS</a:t>
            </a:r>
          </a:p>
          <a:p>
            <a:pPr>
              <a:buNone/>
            </a:pPr>
            <a:r>
              <a:rPr lang="en-US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b="1" dirty="0" smtClean="0">
                <a:solidFill>
                  <a:srgbClr val="0000CC"/>
                </a:solidFill>
              </a:rPr>
              <a:t>5 </a:t>
            </a:r>
            <a:r>
              <a:rPr lang="en-US" b="1" dirty="0" err="1" smtClean="0">
                <a:solidFill>
                  <a:srgbClr val="0000CC"/>
                </a:solidFill>
              </a:rPr>
              <a:t>viewname</a:t>
            </a:r>
            <a:r>
              <a:rPr lang="en-US" b="1" dirty="0" smtClean="0">
                <a:solidFill>
                  <a:srgbClr val="0000CC"/>
                </a:solidFill>
              </a:rPr>
              <a:t>                           25         75</a:t>
            </a:r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mahima</a:t>
            </a:r>
            <a:r>
              <a:rPr lang="en-US" dirty="0" smtClean="0"/>
              <a:t>                                 20         70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21         80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4 </a:t>
            </a:r>
            <a:r>
              <a:rPr lang="en-US" dirty="0" err="1" smtClean="0"/>
              <a:t>vishnu</a:t>
            </a:r>
            <a:r>
              <a:rPr lang="en-US" dirty="0" smtClean="0"/>
              <a:t>                                 19         60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7 rows selected.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 numCol="2"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SQL&gt; select * from v1;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STUD_ID SNAME                    AGE      MARKS</a:t>
            </a:r>
          </a:p>
          <a:p>
            <a:pPr>
              <a:buNone/>
            </a:pPr>
            <a:r>
              <a:rPr lang="en-US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r>
              <a:rPr lang="en-US" dirty="0" smtClean="0"/>
              <a:t>                               25         75</a:t>
            </a:r>
          </a:p>
          <a:p>
            <a:pPr>
              <a:buNone/>
            </a:pPr>
            <a:r>
              <a:rPr lang="en-US" dirty="0" smtClean="0"/>
              <a:t>         1 </a:t>
            </a:r>
            <a:r>
              <a:rPr lang="en-US" dirty="0" err="1" smtClean="0"/>
              <a:t>mahima</a:t>
            </a:r>
            <a:r>
              <a:rPr lang="en-US" dirty="0" smtClean="0"/>
              <a:t>                                 20         70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21         80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delete from v1 where </a:t>
            </a:r>
            <a:r>
              <a:rPr lang="en-US" dirty="0" err="1" smtClean="0"/>
              <a:t>stud_id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smtClean="0"/>
              <a:t>1 row deleted.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v1;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STUD_ID SNAME                     GE      MARKS</a:t>
            </a:r>
          </a:p>
          <a:p>
            <a:pPr>
              <a:buNone/>
            </a:pPr>
            <a:r>
              <a:rPr lang="en-US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r>
              <a:rPr lang="en-US" dirty="0" smtClean="0"/>
              <a:t>                               25         75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21         80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select * from student;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STUD_ID SNAME                         AGE      MARKS</a:t>
            </a:r>
          </a:p>
          <a:p>
            <a:pPr>
              <a:buNone/>
            </a:pPr>
            <a:r>
              <a:rPr lang="en-US" dirty="0" smtClean="0"/>
              <a:t>---------- ------------------------------ ---------- ----------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5 </a:t>
            </a:r>
            <a:r>
              <a:rPr lang="en-US" dirty="0" err="1" smtClean="0"/>
              <a:t>viewname</a:t>
            </a:r>
            <a:r>
              <a:rPr lang="en-US" dirty="0" smtClean="0"/>
              <a:t>                               25         75</a:t>
            </a:r>
          </a:p>
          <a:p>
            <a:pPr>
              <a:buNone/>
            </a:pPr>
            <a:r>
              <a:rPr lang="en-US" dirty="0" smtClean="0"/>
              <a:t>         2 </a:t>
            </a:r>
            <a:r>
              <a:rPr lang="en-US" dirty="0" err="1" smtClean="0"/>
              <a:t>mahanya</a:t>
            </a:r>
            <a:r>
              <a:rPr lang="en-US" dirty="0" smtClean="0"/>
              <a:t>                                21         80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r>
              <a:rPr lang="en-US" dirty="0" smtClean="0"/>
              <a:t>         4 </a:t>
            </a:r>
            <a:r>
              <a:rPr lang="en-US" dirty="0" err="1" smtClean="0"/>
              <a:t>vishnu</a:t>
            </a:r>
            <a:r>
              <a:rPr lang="en-US" dirty="0" smtClean="0"/>
              <a:t>                                 19         60</a:t>
            </a:r>
          </a:p>
          <a:p>
            <a:pPr>
              <a:buNone/>
            </a:pPr>
            <a:r>
              <a:rPr lang="en-US" dirty="0" smtClean="0"/>
              <a:t>         3 </a:t>
            </a:r>
            <a:r>
              <a:rPr lang="en-US" dirty="0" err="1" smtClean="0"/>
              <a:t>vishwa</a:t>
            </a:r>
            <a:r>
              <a:rPr lang="en-US" dirty="0" smtClean="0"/>
              <a:t>                                 10         45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6 rows selected.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3282</Words>
  <Application>Microsoft Office PowerPoint</Application>
  <PresentationFormat>On-screen Show (4:3)</PresentationFormat>
  <Paragraphs>777</Paragraphs>
  <Slides>45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Database objects</vt:lpstr>
      <vt:lpstr>Slide 2</vt:lpstr>
      <vt:lpstr>Views in SQL</vt:lpstr>
      <vt:lpstr>Database objects:View, Sequence, Synonym, indexes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View from multiple table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objects</dc:title>
  <dc:creator>HP</dc:creator>
  <cp:lastModifiedBy>Student</cp:lastModifiedBy>
  <cp:revision>49</cp:revision>
  <dcterms:created xsi:type="dcterms:W3CDTF">2022-11-24T14:41:29Z</dcterms:created>
  <dcterms:modified xsi:type="dcterms:W3CDTF">2023-10-03T07:53:35Z</dcterms:modified>
</cp:coreProperties>
</file>