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73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B612-A411-4FC5-BF98-D95AA4DD6F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ACC5-72DD-465A-AF48-28D2A61728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Pl/</a:t>
            </a:r>
            <a:r>
              <a:rPr lang="en-US" dirty="0" err="1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 err="1"/>
              <a:t>VALUE_ERROR</a:t>
            </a:r>
            <a:r>
              <a:rPr lang="en-US" dirty="0" err="1"/>
              <a:t>:This</a:t>
            </a:r>
            <a:r>
              <a:rPr lang="en-US" dirty="0"/>
              <a:t> error is raised WHEN a statement is executed </a:t>
            </a:r>
            <a:r>
              <a:rPr lang="en-US" b="1" dirty="0">
                <a:solidFill>
                  <a:srgbClr val="0000CC"/>
                </a:solidFill>
              </a:rPr>
              <a:t>that resulted in an arithmetic, numeric, string, conversion, or constraint error</a:t>
            </a:r>
            <a:r>
              <a:rPr lang="en-US" dirty="0"/>
              <a:t>. This error mainly results from programmer error or invalid data input.</a:t>
            </a:r>
          </a:p>
          <a:p>
            <a:pPr fontAlgn="base">
              <a:buNone/>
            </a:pPr>
            <a:r>
              <a:rPr lang="en-US" dirty="0"/>
              <a:t>DECLARE</a:t>
            </a:r>
          </a:p>
          <a:p>
            <a:pPr fontAlgn="base">
              <a:buNone/>
            </a:pPr>
            <a:r>
              <a:rPr lang="en-US" dirty="0"/>
              <a:t>   temp number;   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BEGIN</a:t>
            </a:r>
          </a:p>
          <a:p>
            <a:pPr fontAlgn="base">
              <a:buNone/>
            </a:pPr>
            <a:r>
              <a:rPr lang="en-US" dirty="0"/>
              <a:t>   SELECT </a:t>
            </a:r>
            <a:r>
              <a:rPr lang="en-US" dirty="0" smtClean="0"/>
              <a:t>name</a:t>
            </a:r>
            <a:r>
              <a:rPr lang="en-US" dirty="0"/>
              <a:t>  into temp from </a:t>
            </a:r>
            <a:r>
              <a:rPr lang="en-US" dirty="0" smtClean="0"/>
              <a:t>customer </a:t>
            </a:r>
            <a:r>
              <a:rPr lang="en-US" dirty="0"/>
              <a:t>where </a:t>
            </a:r>
            <a:r>
              <a:rPr lang="en-US" dirty="0" smtClean="0"/>
              <a:t>name</a:t>
            </a:r>
            <a:r>
              <a:rPr lang="en-US" dirty="0"/>
              <a:t>='</a:t>
            </a:r>
            <a:r>
              <a:rPr lang="en-US" dirty="0" err="1"/>
              <a:t>Suraj</a:t>
            </a:r>
            <a:r>
              <a:rPr lang="en-US" dirty="0"/>
              <a:t>';</a:t>
            </a:r>
          </a:p>
          <a:p>
            <a:pPr fontAlgn="base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('the </a:t>
            </a:r>
            <a:r>
              <a:rPr lang="en-US" dirty="0" smtClean="0"/>
              <a:t> name </a:t>
            </a:r>
            <a:r>
              <a:rPr lang="en-US" dirty="0"/>
              <a:t>is '||temp);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EXCEPTION</a:t>
            </a:r>
          </a:p>
          <a:p>
            <a:pPr fontAlgn="base">
              <a:buNone/>
            </a:pPr>
            <a:r>
              <a:rPr lang="en-US" dirty="0"/>
              <a:t>   WHEN </a:t>
            </a:r>
            <a:r>
              <a:rPr lang="en-US" dirty="0" err="1"/>
              <a:t>value_error</a:t>
            </a:r>
            <a:r>
              <a:rPr lang="en-US" dirty="0"/>
              <a:t> THEN</a:t>
            </a:r>
          </a:p>
          <a:p>
            <a:pPr fontAlgn="base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('Error');</a:t>
            </a:r>
          </a:p>
          <a:p>
            <a:pPr fontAlgn="base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('Change data type of temp to </a:t>
            </a:r>
            <a:r>
              <a:rPr lang="en-US" dirty="0" err="1"/>
              <a:t>varchar</a:t>
            </a:r>
            <a:r>
              <a:rPr lang="en-US" dirty="0"/>
              <a:t>(20)');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/>
              <a:t>ZERO_DIVIDE</a:t>
            </a:r>
            <a:r>
              <a:rPr lang="en-US" dirty="0"/>
              <a:t> = raises exception </a:t>
            </a:r>
            <a:r>
              <a:rPr lang="en-US" b="1" dirty="0">
                <a:solidFill>
                  <a:srgbClr val="0000CC"/>
                </a:solidFill>
              </a:rPr>
              <a:t>WHEN dividing with zero</a:t>
            </a: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DECLARE</a:t>
            </a:r>
          </a:p>
          <a:p>
            <a:pPr fontAlgn="base">
              <a:buNone/>
            </a:pPr>
            <a:r>
              <a:rPr lang="en-US" dirty="0"/>
              <a:t>   a </a:t>
            </a:r>
            <a:r>
              <a:rPr lang="en-US" dirty="0" err="1"/>
              <a:t>int</a:t>
            </a:r>
            <a:r>
              <a:rPr lang="en-US" dirty="0"/>
              <a:t>:=10;</a:t>
            </a:r>
          </a:p>
          <a:p>
            <a:pPr fontAlgn="base">
              <a:buNone/>
            </a:pPr>
            <a:r>
              <a:rPr lang="en-US" dirty="0"/>
              <a:t>   b </a:t>
            </a:r>
            <a:r>
              <a:rPr lang="en-US" dirty="0" err="1"/>
              <a:t>int</a:t>
            </a:r>
            <a:r>
              <a:rPr lang="en-US" dirty="0"/>
              <a:t>:=0;</a:t>
            </a:r>
          </a:p>
          <a:p>
            <a:pPr fontAlgn="base">
              <a:buNone/>
            </a:pPr>
            <a:r>
              <a:rPr lang="en-US" dirty="0"/>
              <a:t>   answer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BEGIN</a:t>
            </a:r>
          </a:p>
          <a:p>
            <a:pPr fontAlgn="base">
              <a:buNone/>
            </a:pPr>
            <a:r>
              <a:rPr lang="en-US" dirty="0"/>
              <a:t>   answer:=a/b;</a:t>
            </a:r>
          </a:p>
          <a:p>
            <a:pPr fontAlgn="base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('the result after division is'||answer);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exception</a:t>
            </a:r>
          </a:p>
          <a:p>
            <a:pPr fontAlgn="base">
              <a:buNone/>
            </a:pPr>
            <a:r>
              <a:rPr lang="en-US" dirty="0"/>
              <a:t>   WHEN </a:t>
            </a:r>
            <a:r>
              <a:rPr lang="en-US" dirty="0" err="1"/>
              <a:t>zero_divide</a:t>
            </a:r>
            <a:r>
              <a:rPr lang="en-US" dirty="0"/>
              <a:t> THEN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('dividing by zero please check the values again');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('the value of a is '||a);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('the value of b is '||b);</a:t>
            </a:r>
          </a:p>
          <a:p>
            <a:pPr fontAlgn="base"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u="sng" dirty="0">
                <a:solidFill>
                  <a:srgbClr val="C00000"/>
                </a:solidFill>
              </a:rPr>
              <a:t>Unnamed system exceptions</a:t>
            </a:r>
            <a:r>
              <a:rPr lang="en-US" b="1" dirty="0" smtClean="0"/>
              <a:t>:  </a:t>
            </a:r>
            <a:r>
              <a:rPr lang="en-US" dirty="0" smtClean="0"/>
              <a:t>Oracle </a:t>
            </a:r>
            <a:r>
              <a:rPr lang="en-US" dirty="0"/>
              <a:t>doesn’t provide name for some system exceptions called unnamed system exceptions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These </a:t>
            </a:r>
            <a:r>
              <a:rPr lang="en-US" dirty="0"/>
              <a:t>exceptions </a:t>
            </a:r>
            <a:r>
              <a:rPr lang="en-US" i="1" dirty="0"/>
              <a:t>don’t</a:t>
            </a:r>
            <a:r>
              <a:rPr lang="en-US" dirty="0"/>
              <a:t> occur </a:t>
            </a:r>
            <a:r>
              <a:rPr lang="en-US" dirty="0" err="1" smtClean="0"/>
              <a:t>frequently.T</a:t>
            </a:r>
            <a:r>
              <a:rPr lang="en-US" dirty="0" smtClean="0"/>
              <a:t> </a:t>
            </a:r>
            <a:r>
              <a:rPr lang="en-US" dirty="0" err="1" smtClean="0"/>
              <a:t>hese</a:t>
            </a:r>
            <a:r>
              <a:rPr lang="en-US" dirty="0" smtClean="0"/>
              <a:t> </a:t>
            </a:r>
            <a:r>
              <a:rPr lang="en-US" dirty="0"/>
              <a:t>exceptions have two parts </a:t>
            </a:r>
            <a:r>
              <a:rPr lang="en-US" i="1" dirty="0"/>
              <a:t>code and an associated message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way to handle to these exceptions is to </a:t>
            </a:r>
            <a:r>
              <a:rPr lang="en-US" i="1" dirty="0"/>
              <a:t>assign name</a:t>
            </a:r>
            <a:r>
              <a:rPr lang="en-US" dirty="0"/>
              <a:t> to them using </a:t>
            </a:r>
            <a:r>
              <a:rPr lang="en-US" b="1" dirty="0" err="1"/>
              <a:t>Pragma</a:t>
            </a:r>
            <a:r>
              <a:rPr lang="en-US" b="1" dirty="0"/>
              <a:t> EXCEPTION_INIT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rgbClr val="FF0066"/>
                </a:solidFill>
              </a:rPr>
              <a:t>PRAGMA EXCEPTION_INIT(</a:t>
            </a:r>
            <a:r>
              <a:rPr lang="en-US" b="1" dirty="0" err="1" smtClean="0">
                <a:solidFill>
                  <a:srgbClr val="FF0066"/>
                </a:solidFill>
              </a:rPr>
              <a:t>exception_name</a:t>
            </a:r>
            <a:r>
              <a:rPr lang="en-US" b="1" dirty="0" smtClean="0">
                <a:solidFill>
                  <a:srgbClr val="FF0066"/>
                </a:solidFill>
              </a:rPr>
              <a:t>, -</a:t>
            </a:r>
            <a:r>
              <a:rPr lang="en-US" b="1" dirty="0" err="1" smtClean="0">
                <a:solidFill>
                  <a:srgbClr val="FF0066"/>
                </a:solidFill>
              </a:rPr>
              <a:t>error_number</a:t>
            </a:r>
            <a:r>
              <a:rPr lang="en-US" b="1" dirty="0" smtClean="0">
                <a:solidFill>
                  <a:srgbClr val="FF0066"/>
                </a:solidFill>
              </a:rPr>
              <a:t>); 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error_number</a:t>
            </a:r>
            <a:r>
              <a:rPr lang="en-US" dirty="0" smtClean="0"/>
              <a:t> </a:t>
            </a:r>
            <a:r>
              <a:rPr lang="en-US" dirty="0"/>
              <a:t>are pre-defined and have negative integer range from -20000 to -20999.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DECLARE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</a:t>
            </a:r>
            <a:r>
              <a:rPr lang="en-US" b="1" dirty="0">
                <a:solidFill>
                  <a:srgbClr val="0000CC"/>
                </a:solidFill>
              </a:rPr>
              <a:t>exp exception;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b="1" dirty="0">
                <a:solidFill>
                  <a:srgbClr val="0000CC"/>
                </a:solidFill>
              </a:rPr>
              <a:t>   </a:t>
            </a:r>
            <a:r>
              <a:rPr lang="en-US" b="1" dirty="0" err="1">
                <a:solidFill>
                  <a:srgbClr val="0000CC"/>
                </a:solidFill>
              </a:rPr>
              <a:t>pragma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exception_init</a:t>
            </a:r>
            <a:r>
              <a:rPr lang="en-US" b="1" dirty="0">
                <a:solidFill>
                  <a:srgbClr val="0000CC"/>
                </a:solidFill>
              </a:rPr>
              <a:t> (exp, -20015);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n </a:t>
            </a:r>
            <a:r>
              <a:rPr lang="en-US" dirty="0" err="1"/>
              <a:t>int</a:t>
            </a:r>
            <a:r>
              <a:rPr lang="en-US" dirty="0"/>
              <a:t>:=10;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BEGIN 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FOR </a:t>
            </a:r>
            <a:r>
              <a:rPr lang="en-US" dirty="0" err="1"/>
              <a:t>i</a:t>
            </a:r>
            <a:r>
              <a:rPr lang="en-US" dirty="0"/>
              <a:t> IN 1..n LOOP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      IF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=36 THEN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        </a:t>
            </a:r>
            <a:r>
              <a:rPr lang="en-US" b="1" dirty="0">
                <a:solidFill>
                  <a:srgbClr val="0000CC"/>
                </a:solidFill>
              </a:rPr>
              <a:t> RAISE exp;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      END IF;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 END LOOP;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b="1" dirty="0">
                <a:solidFill>
                  <a:srgbClr val="0000CC"/>
                </a:solidFill>
              </a:rPr>
              <a:t>EXCEPTION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b="1" dirty="0">
                <a:solidFill>
                  <a:srgbClr val="0000CC"/>
                </a:solidFill>
              </a:rPr>
              <a:t>   WHEN exp THEN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b="1" dirty="0">
                <a:solidFill>
                  <a:srgbClr val="0000CC"/>
                </a:solidFill>
              </a:rPr>
              <a:t>      </a:t>
            </a:r>
            <a:r>
              <a:rPr lang="en-US" b="1" dirty="0" err="1">
                <a:solidFill>
                  <a:srgbClr val="0000CC"/>
                </a:solidFill>
              </a:rPr>
              <a:t>dbms_output.put_line</a:t>
            </a:r>
            <a:r>
              <a:rPr lang="en-US" b="1" dirty="0" smtClean="0">
                <a:solidFill>
                  <a:srgbClr val="0000CC"/>
                </a:solidFill>
              </a:rPr>
              <a:t>(‘handled unnamed exception');</a:t>
            </a:r>
            <a:endParaRPr lang="en-US" b="1" dirty="0">
              <a:solidFill>
                <a:srgbClr val="0000CC"/>
              </a:solidFill>
            </a:endParaRP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  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dirty="0"/>
              <a:t>END;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Raising Exceptions</a:t>
            </a:r>
          </a:p>
          <a:p>
            <a:r>
              <a:rPr lang="en-US" dirty="0"/>
              <a:t>Exceptions are </a:t>
            </a:r>
            <a:r>
              <a:rPr lang="en-US" b="1" dirty="0">
                <a:solidFill>
                  <a:srgbClr val="0000CC"/>
                </a:solidFill>
              </a:rPr>
              <a:t>raised by the database server automatically </a:t>
            </a:r>
            <a:r>
              <a:rPr lang="en-US" dirty="0"/>
              <a:t>whenever there is any internal database error, but </a:t>
            </a:r>
            <a:r>
              <a:rPr lang="en-US" b="1" dirty="0">
                <a:solidFill>
                  <a:srgbClr val="0000CC"/>
                </a:solidFill>
              </a:rPr>
              <a:t>exceptions can be raised explicitly by the programmer </a:t>
            </a:r>
            <a:r>
              <a:rPr lang="en-US" dirty="0"/>
              <a:t>by using the command </a:t>
            </a:r>
            <a:r>
              <a:rPr lang="en-US" b="1" dirty="0">
                <a:solidFill>
                  <a:srgbClr val="0000CC"/>
                </a:solidFill>
              </a:rPr>
              <a:t>RAISE</a:t>
            </a:r>
            <a:r>
              <a:rPr lang="en-US" dirty="0" smtClean="0"/>
              <a:t>.</a:t>
            </a:r>
          </a:p>
          <a:p>
            <a:r>
              <a:rPr lang="en-US" dirty="0"/>
              <a:t>the procedure </a:t>
            </a:r>
            <a:r>
              <a:rPr lang="en-US" b="1" dirty="0"/>
              <a:t>DBMS_STANDARD.RAISE_APPLICATION_ERROR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676400"/>
            <a:ext cx="3114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User defined exceptions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This </a:t>
            </a:r>
            <a:r>
              <a:rPr lang="en-US" dirty="0"/>
              <a:t>type of users can create their own exceptions according to the need and to raise these exceptions explicitly </a:t>
            </a:r>
            <a:r>
              <a:rPr lang="en-US" b="1" i="1" dirty="0"/>
              <a:t>raise</a:t>
            </a:r>
            <a:r>
              <a:rPr lang="en-US" dirty="0"/>
              <a:t> command is used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  <a:endParaRPr lang="en-US" dirty="0"/>
          </a:p>
          <a:p>
            <a:pPr fontAlgn="base"/>
            <a:r>
              <a:rPr lang="en-US" dirty="0"/>
              <a:t>Divide non-negative integer x by y such that the result is greater than or equal to 1.From the given question we can conclude that there exist two exceptions</a:t>
            </a:r>
          </a:p>
          <a:p>
            <a:pPr lvl="1" fontAlgn="base"/>
            <a:r>
              <a:rPr lang="en-US" dirty="0"/>
              <a:t>Division be zero.</a:t>
            </a:r>
          </a:p>
          <a:p>
            <a:pPr lvl="1" fontAlgn="base"/>
            <a:r>
              <a:rPr lang="en-US" dirty="0"/>
              <a:t>If result is greater than or equal to 1 means y is less than or equal to x.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 numCol="2">
            <a:normAutofit fontScale="55000" lnSpcReduction="20000"/>
          </a:bodyPr>
          <a:lstStyle/>
          <a:p>
            <a:pPr fontAlgn="base">
              <a:buNone/>
            </a:pPr>
            <a:r>
              <a:rPr lang="en-US" dirty="0"/>
              <a:t>DECLARE</a:t>
            </a:r>
          </a:p>
          <a:p>
            <a:pPr fontAlgn="base">
              <a:buNone/>
            </a:pPr>
            <a:r>
              <a:rPr lang="en-US" dirty="0"/>
              <a:t>   x </a:t>
            </a:r>
            <a:r>
              <a:rPr lang="en-US" dirty="0" err="1"/>
              <a:t>int</a:t>
            </a:r>
            <a:r>
              <a:rPr lang="en-US" dirty="0"/>
              <a:t>:=&amp;x; /*taking value at run time*/</a:t>
            </a:r>
          </a:p>
          <a:p>
            <a:pPr fontAlgn="base">
              <a:buNone/>
            </a:pPr>
            <a:r>
              <a:rPr lang="en-US" dirty="0"/>
              <a:t>   y </a:t>
            </a:r>
            <a:r>
              <a:rPr lang="en-US" dirty="0" err="1"/>
              <a:t>int</a:t>
            </a:r>
            <a:r>
              <a:rPr lang="en-US" dirty="0"/>
              <a:t>:=&amp;y;</a:t>
            </a:r>
          </a:p>
          <a:p>
            <a:pPr fontAlgn="base">
              <a:buNone/>
            </a:pPr>
            <a:r>
              <a:rPr lang="en-US" dirty="0"/>
              <a:t>   </a:t>
            </a:r>
            <a:r>
              <a:rPr lang="en-US" dirty="0" err="1"/>
              <a:t>div_r</a:t>
            </a:r>
            <a:r>
              <a:rPr lang="en-US" dirty="0"/>
              <a:t> float;</a:t>
            </a:r>
          </a:p>
          <a:p>
            <a:pPr fontAlgn="base">
              <a:buNone/>
            </a:pPr>
            <a:r>
              <a:rPr lang="en-US" dirty="0"/>
              <a:t>   exp1 EXCEPTION;</a:t>
            </a:r>
          </a:p>
          <a:p>
            <a:pPr fontAlgn="base">
              <a:buNone/>
            </a:pPr>
            <a:r>
              <a:rPr lang="en-US" dirty="0"/>
              <a:t>   exp2 EXCEPTION;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BEGIN</a:t>
            </a:r>
          </a:p>
          <a:p>
            <a:pPr fontAlgn="base">
              <a:buNone/>
            </a:pPr>
            <a:r>
              <a:rPr lang="en-US" dirty="0"/>
              <a:t>   IF y=0 then</a:t>
            </a:r>
          </a:p>
          <a:p>
            <a:pPr fontAlgn="base">
              <a:buNone/>
            </a:pPr>
            <a:r>
              <a:rPr lang="en-US" dirty="0"/>
              <a:t>       raise exp1;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   ELSEIF y &gt; x then</a:t>
            </a:r>
          </a:p>
          <a:p>
            <a:pPr fontAlgn="base">
              <a:buNone/>
            </a:pPr>
            <a:r>
              <a:rPr lang="en-US" dirty="0"/>
              <a:t>      raise exp2;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   ELSE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div_r</a:t>
            </a:r>
            <a:r>
              <a:rPr lang="en-US" dirty="0"/>
              <a:t>:= x / y;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('the result is '||</a:t>
            </a:r>
            <a:r>
              <a:rPr lang="en-US" dirty="0" err="1"/>
              <a:t>div_r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   END IF;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EXCEPTION</a:t>
            </a:r>
          </a:p>
          <a:p>
            <a:pPr fontAlgn="base">
              <a:buNone/>
            </a:pPr>
            <a:r>
              <a:rPr lang="en-US" dirty="0"/>
              <a:t>   WHEN exp1 THEN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('Error');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('division by zero not allowed');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   WHEN exp2 THEN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('Error');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('y is greater than x please check the input');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4648200" cy="350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0"/>
            <a:ext cx="5638800" cy="278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i="1" dirty="0"/>
              <a:t>RAISE_APPLICATION_ERROR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It is used to display user-defined error messages with error number whose range is in between -20000 and -20999. When RAISE_APPLICATION_ERROR executes it returns error message and error code which looks </a:t>
            </a:r>
            <a:r>
              <a:rPr lang="en-US" b="1" i="1" dirty="0"/>
              <a:t>same as Oracle built-in error</a:t>
            </a:r>
            <a:r>
              <a:rPr lang="en-US" b="1" i="1" dirty="0" smtClean="0"/>
              <a:t>.</a:t>
            </a:r>
          </a:p>
          <a:p>
            <a:pPr fontAlgn="base">
              <a:buNone/>
            </a:pPr>
            <a:r>
              <a:rPr lang="en-US" dirty="0"/>
              <a:t>DECLARE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myex</a:t>
            </a:r>
            <a:r>
              <a:rPr lang="en-US" dirty="0"/>
              <a:t> EXCEPTION;</a:t>
            </a:r>
          </a:p>
          <a:p>
            <a:pPr fontAlgn="base">
              <a:buNone/>
            </a:pPr>
            <a:r>
              <a:rPr lang="en-US" dirty="0"/>
              <a:t>    n NUMBER :=10;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BEGIN</a:t>
            </a:r>
          </a:p>
          <a:p>
            <a:pPr fontAlgn="base">
              <a:buNone/>
            </a:pPr>
            <a:r>
              <a:rPr lang="en-US" dirty="0"/>
              <a:t>    FOR </a:t>
            </a:r>
            <a:r>
              <a:rPr lang="en-US" dirty="0" err="1"/>
              <a:t>i</a:t>
            </a:r>
            <a:r>
              <a:rPr lang="en-US" dirty="0"/>
              <a:t> IN 1..n LOOP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        IF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=36 THEN</a:t>
            </a:r>
          </a:p>
          <a:p>
            <a:pPr fontAlgn="base">
              <a:buNone/>
            </a:pPr>
            <a:r>
              <a:rPr lang="en-US" dirty="0"/>
              <a:t>        RAISE </a:t>
            </a:r>
            <a:r>
              <a:rPr lang="en-US" dirty="0" err="1"/>
              <a:t>myex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        END IF;</a:t>
            </a:r>
          </a:p>
          <a:p>
            <a:pPr fontAlgn="base">
              <a:buNone/>
            </a:pPr>
            <a:r>
              <a:rPr lang="en-US" dirty="0"/>
              <a:t>    END LOOP;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EXCEPTION</a:t>
            </a:r>
          </a:p>
          <a:p>
            <a:pPr fontAlgn="base">
              <a:buNone/>
            </a:pPr>
            <a:r>
              <a:rPr lang="en-US" dirty="0"/>
              <a:t>    WHEN </a:t>
            </a:r>
            <a:r>
              <a:rPr lang="en-US" dirty="0" err="1"/>
              <a:t>myex</a:t>
            </a:r>
            <a:r>
              <a:rPr lang="en-US" dirty="0"/>
              <a:t> THEN</a:t>
            </a:r>
          </a:p>
          <a:p>
            <a:pPr fontAlgn="base">
              <a:buNone/>
            </a:pPr>
            <a:r>
              <a:rPr lang="en-US" dirty="0"/>
              <a:t>        RAISE_APPLICATION_ERROR(-20015, 'Welcome to </a:t>
            </a:r>
            <a:r>
              <a:rPr lang="en-US" dirty="0" err="1"/>
              <a:t>GeeksForGeeks</a:t>
            </a:r>
            <a:r>
              <a:rPr lang="en-US" dirty="0"/>
              <a:t>');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i="1" dirty="0"/>
              <a:t>Scope rules in exception handling</a:t>
            </a:r>
            <a:r>
              <a:rPr lang="en-US" i="1" dirty="0"/>
              <a:t>:</a:t>
            </a:r>
            <a:endParaRPr lang="en-US" dirty="0"/>
          </a:p>
          <a:p>
            <a:pPr fontAlgn="base"/>
            <a:r>
              <a:rPr lang="en-US" i="1" dirty="0"/>
              <a:t>We can’t DECLARE an exception twice but we can DECLARE the same exception in </a:t>
            </a:r>
            <a:r>
              <a:rPr lang="en-US" b="1" i="1" dirty="0"/>
              <a:t>two </a:t>
            </a:r>
            <a:r>
              <a:rPr lang="en-US" b="1" i="1" dirty="0" err="1"/>
              <a:t>dIFferent</a:t>
            </a:r>
            <a:r>
              <a:rPr lang="en-US" b="1" i="1" dirty="0"/>
              <a:t> blocks.</a:t>
            </a:r>
            <a:endParaRPr lang="en-US" dirty="0"/>
          </a:p>
          <a:p>
            <a:pPr fontAlgn="base"/>
            <a:r>
              <a:rPr lang="en-US" i="1" dirty="0"/>
              <a:t>Exceptions </a:t>
            </a:r>
            <a:r>
              <a:rPr lang="en-US" i="1" dirty="0" err="1"/>
              <a:t>DECLAREd</a:t>
            </a:r>
            <a:r>
              <a:rPr lang="en-US" i="1" dirty="0"/>
              <a:t> inside a block are local to that block and global to all its sub-blocks.</a:t>
            </a:r>
            <a:endParaRPr lang="en-US" dirty="0"/>
          </a:p>
          <a:p>
            <a:pPr fontAlgn="base"/>
            <a:r>
              <a:rPr lang="en-US" i="1" dirty="0"/>
              <a:t>As a block can reference only local or global exceptions, enclosing blocks cannot reference exceptions </a:t>
            </a:r>
            <a:r>
              <a:rPr lang="en-US" i="1" dirty="0" err="1"/>
              <a:t>DECLAREd</a:t>
            </a:r>
            <a:r>
              <a:rPr lang="en-US" i="1" dirty="0"/>
              <a:t> in a sub-block.</a:t>
            </a:r>
            <a:br>
              <a:rPr lang="en-US" i="1" dirty="0"/>
            </a:br>
            <a:r>
              <a:rPr lang="en-US" i="1" dirty="0"/>
              <a:t>If we </a:t>
            </a:r>
            <a:r>
              <a:rPr lang="en-US" i="1" dirty="0" err="1"/>
              <a:t>reDECLARE</a:t>
            </a:r>
            <a:r>
              <a:rPr lang="en-US" i="1" dirty="0"/>
              <a:t> a global exception in a sub-block, the local declaration prevails i.e. the scope of local is more.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Exception and Exception handling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An exception is an error which </a:t>
            </a:r>
            <a:r>
              <a:rPr lang="en-US" b="1" dirty="0" smtClean="0">
                <a:solidFill>
                  <a:srgbClr val="0000CC"/>
                </a:solidFill>
              </a:rPr>
              <a:t>disrupts the normal flow of program instructions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An </a:t>
            </a:r>
            <a:r>
              <a:rPr lang="en-US" dirty="0"/>
              <a:t>exception occurs when the PL/SQL engine</a:t>
            </a:r>
            <a:r>
              <a:rPr lang="en-US" b="1" dirty="0">
                <a:solidFill>
                  <a:srgbClr val="0000CC"/>
                </a:solidFill>
              </a:rPr>
              <a:t> encounters an instruction </a:t>
            </a:r>
            <a:r>
              <a:rPr lang="en-US" dirty="0"/>
              <a:t>which it </a:t>
            </a:r>
            <a:r>
              <a:rPr lang="en-US" b="1" dirty="0">
                <a:solidFill>
                  <a:srgbClr val="0000CC"/>
                </a:solidFill>
              </a:rPr>
              <a:t>cannot execute due to an error </a:t>
            </a:r>
            <a:r>
              <a:rPr lang="en-US" dirty="0"/>
              <a:t>that </a:t>
            </a:r>
            <a:r>
              <a:rPr lang="en-US" b="1" dirty="0">
                <a:solidFill>
                  <a:srgbClr val="0000CC"/>
                </a:solidFill>
              </a:rPr>
              <a:t>occurs at run-time. </a:t>
            </a:r>
            <a:endParaRPr lang="en-US" b="1" dirty="0" smtClean="0">
              <a:solidFill>
                <a:srgbClr val="0000CC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These </a:t>
            </a:r>
            <a:r>
              <a:rPr lang="en-US" b="1" dirty="0">
                <a:solidFill>
                  <a:srgbClr val="0000CC"/>
                </a:solidFill>
              </a:rPr>
              <a:t>errors</a:t>
            </a:r>
            <a:r>
              <a:rPr lang="en-US" dirty="0"/>
              <a:t> will </a:t>
            </a:r>
            <a:r>
              <a:rPr lang="en-US" b="1" dirty="0">
                <a:solidFill>
                  <a:srgbClr val="0000CC"/>
                </a:solidFill>
              </a:rPr>
              <a:t>not be captured at the time of compilation </a:t>
            </a:r>
            <a:r>
              <a:rPr lang="en-US" dirty="0"/>
              <a:t>and hence these </a:t>
            </a:r>
            <a:r>
              <a:rPr lang="en-US" b="1" dirty="0">
                <a:solidFill>
                  <a:srgbClr val="0000CC"/>
                </a:solidFill>
              </a:rPr>
              <a:t>needed to </a:t>
            </a:r>
            <a:r>
              <a:rPr lang="en-US" b="1" dirty="0" smtClean="0">
                <a:solidFill>
                  <a:srgbClr val="0000CC"/>
                </a:solidFill>
              </a:rPr>
              <a:t>be captured and handled </a:t>
            </a:r>
            <a:r>
              <a:rPr lang="en-US" b="1" dirty="0">
                <a:solidFill>
                  <a:srgbClr val="0000CC"/>
                </a:solidFill>
              </a:rPr>
              <a:t>only at the </a:t>
            </a:r>
            <a:r>
              <a:rPr lang="en-US" b="1" dirty="0" smtClean="0">
                <a:solidFill>
                  <a:srgbClr val="0000CC"/>
                </a:solidFill>
              </a:rPr>
              <a:t>run-time- </a:t>
            </a:r>
            <a:r>
              <a:rPr lang="en-US" b="1" dirty="0" smtClean="0">
                <a:solidFill>
                  <a:srgbClr val="C00000"/>
                </a:solidFill>
              </a:rPr>
              <a:t>Exception Handling mechanism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PL/SQL </a:t>
            </a:r>
            <a:r>
              <a:rPr lang="en-US" dirty="0"/>
              <a:t>provides us the exception block which raises the exception thus helping the programmer to find out the fault and resolve it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dirty="0" smtClean="0"/>
          </a:p>
          <a:p>
            <a:pPr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There are two types of exceptions defined in PL/SQL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User defined exception.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System defined exceptions.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4038600" cy="64770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b="1" u="sng" dirty="0">
                <a:solidFill>
                  <a:srgbClr val="C00000"/>
                </a:solidFill>
              </a:rPr>
              <a:t>Syntax to write an exception</a:t>
            </a:r>
          </a:p>
          <a:p>
            <a:pPr>
              <a:buNone/>
            </a:pPr>
            <a:endParaRPr lang="en-US" sz="4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4200" b="1" dirty="0" smtClean="0">
                <a:solidFill>
                  <a:srgbClr val="FF0066"/>
                </a:solidFill>
              </a:rPr>
              <a:t>WHEN exception THEN statement;</a:t>
            </a:r>
          </a:p>
          <a:p>
            <a:endParaRPr lang="en-US" dirty="0"/>
          </a:p>
          <a:p>
            <a:pPr>
              <a:buNone/>
            </a:pPr>
            <a:r>
              <a:rPr lang="en-US" i="1" dirty="0"/>
              <a:t>DECLARE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declarations section</a:t>
            </a:r>
            <a:r>
              <a:rPr lang="en-US" i="1" dirty="0" smtClean="0"/>
              <a:t>;</a:t>
            </a:r>
          </a:p>
          <a:p>
            <a:pPr fontAlgn="base">
              <a:buNone/>
            </a:pPr>
            <a:r>
              <a:rPr lang="en-US" i="1" dirty="0"/>
              <a:t>BEGIN</a:t>
            </a:r>
            <a:br>
              <a:rPr lang="en-US" i="1" dirty="0"/>
            </a:br>
            <a:r>
              <a:rPr lang="en-US" i="1" dirty="0"/>
              <a:t>executable command(s);</a:t>
            </a:r>
          </a:p>
          <a:p>
            <a:pPr fontAlgn="base">
              <a:buNone/>
            </a:pPr>
            <a:r>
              <a:rPr lang="en-US" i="1" dirty="0"/>
              <a:t>EXCEPTION</a:t>
            </a:r>
            <a:br>
              <a:rPr lang="en-US" i="1" dirty="0"/>
            </a:br>
            <a:r>
              <a:rPr lang="en-US" i="1" dirty="0"/>
              <a:t>WHEN exception1 THEN</a:t>
            </a:r>
            <a:br>
              <a:rPr lang="en-US" i="1" dirty="0"/>
            </a:br>
            <a:r>
              <a:rPr lang="en-US" i="1" dirty="0"/>
              <a:t>statement1;</a:t>
            </a:r>
            <a:br>
              <a:rPr lang="en-US" i="1" dirty="0"/>
            </a:br>
            <a:r>
              <a:rPr lang="en-US" i="1" dirty="0"/>
              <a:t>WHEN exception2 THEN</a:t>
            </a:r>
            <a:br>
              <a:rPr lang="en-US" i="1" dirty="0"/>
            </a:br>
            <a:r>
              <a:rPr lang="en-US" i="1" dirty="0"/>
              <a:t>statement2;</a:t>
            </a:r>
            <a:br>
              <a:rPr lang="en-US" i="1" dirty="0"/>
            </a:br>
            <a:r>
              <a:rPr lang="en-US" i="1" dirty="0"/>
              <a:t>[WHEN others THEN]</a:t>
            </a:r>
            <a:br>
              <a:rPr lang="en-US" i="1" dirty="0"/>
            </a:br>
            <a:r>
              <a:rPr lang="en-US" i="1" dirty="0"/>
              <a:t>/* default exception handling code */</a:t>
            </a:r>
          </a:p>
          <a:p>
            <a:pPr fontAlgn="base">
              <a:buNone/>
            </a:pPr>
            <a:r>
              <a:rPr lang="en-US" i="1" dirty="0"/>
              <a:t>END</a:t>
            </a:r>
            <a:r>
              <a:rPr lang="en-US" i="1" dirty="0" smtClean="0"/>
              <a:t>;</a:t>
            </a:r>
          </a:p>
          <a:p>
            <a:pPr fontAlgn="base">
              <a:buNone/>
            </a:pPr>
            <a:r>
              <a:rPr lang="en-US" b="1" dirty="0" smtClean="0"/>
              <a:t>Note:</a:t>
            </a:r>
            <a:endParaRPr lang="en-US" b="1" dirty="0"/>
          </a:p>
          <a:p>
            <a:pPr fontAlgn="base"/>
            <a:r>
              <a:rPr lang="en-US" b="1" dirty="0" smtClean="0"/>
              <a:t>When other</a:t>
            </a:r>
            <a:r>
              <a:rPr lang="en-US" dirty="0" smtClean="0"/>
              <a:t> keyword </a:t>
            </a:r>
            <a:r>
              <a:rPr lang="en-US" sz="3800" b="1" dirty="0" smtClean="0">
                <a:solidFill>
                  <a:srgbClr val="C00000"/>
                </a:solidFill>
              </a:rPr>
              <a:t>should be used only at the end of the exception handling block .</a:t>
            </a:r>
          </a:p>
          <a:p>
            <a:pPr fontAlgn="base"/>
            <a:r>
              <a:rPr lang="en-US" sz="3800" b="1" dirty="0" smtClean="0">
                <a:solidFill>
                  <a:srgbClr val="C00000"/>
                </a:solidFill>
              </a:rPr>
              <a:t>No </a:t>
            </a:r>
            <a:r>
              <a:rPr lang="en-US" dirty="0" smtClean="0"/>
              <a:t>exception handling part present later will get executed as the control will exit from the block after executing the WHEN OTHERS.</a:t>
            </a:r>
          </a:p>
          <a:p>
            <a:pPr fontAlgn="base"/>
            <a:endParaRPr lang="en-US" i="1" dirty="0"/>
          </a:p>
          <a:p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066800"/>
            <a:ext cx="58399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343400" y="4038601"/>
            <a:ext cx="4572000" cy="2474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Exceptions are handled at the block, level, i.e., once if any </a:t>
            </a:r>
            <a:r>
              <a:rPr lang="en-US" sz="15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exception occurs in any block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15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control will come out of execution part of that block.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will then be handled at the exception handling part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of that block. After handling the exception, it is not possible to resend control back to the execution section of that block.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 the above syntax, the exception-handling block contains series of WHEN condition to handle the exception.</a:t>
            </a:r>
          </a:p>
          <a:p>
            <a:r>
              <a:rPr lang="en-US" dirty="0"/>
              <a:t>Each WHEN condition is followed by the exception name which is expected to be raised at the run time.</a:t>
            </a:r>
          </a:p>
          <a:p>
            <a:r>
              <a:rPr lang="en-US" dirty="0"/>
              <a:t>When any exception is raised at runtime, then the PL/SQL engine will look in the exception handling part for that particular exception. It will start from the first ‘WHEN’ clause and, sequentially it will search.</a:t>
            </a:r>
          </a:p>
          <a:p>
            <a:r>
              <a:rPr lang="en-US" dirty="0"/>
              <a:t>If it found the exception handling for the exception which has been raised, then it will execute that particular handling code part.</a:t>
            </a:r>
          </a:p>
          <a:p>
            <a:r>
              <a:rPr lang="en-US" dirty="0"/>
              <a:t>If none of the ‘WHEN’ clause is present for the exception which has been raised, then PL/SQL engine will execute the ‘WHEN OTHERS’ part (if present). This is common for all the exception.</a:t>
            </a:r>
          </a:p>
          <a:p>
            <a:r>
              <a:rPr lang="en-US" dirty="0"/>
              <a:t>After executing the exception, part control will go out of the current block.</a:t>
            </a:r>
          </a:p>
          <a:p>
            <a:r>
              <a:rPr lang="en-US" dirty="0"/>
              <a:t>Only one exception part can be executed for a block at run-time. After executing it, the controller will skip the remaining exception handling part and will go out of the current block.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System defined /predefined exceptions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dirty="0" smtClean="0"/>
              <a:t>These exceptions are </a:t>
            </a:r>
            <a:r>
              <a:rPr lang="en-US" b="1" dirty="0" smtClean="0">
                <a:solidFill>
                  <a:srgbClr val="0000CC"/>
                </a:solidFill>
              </a:rPr>
              <a:t>predefined in PL/SQL </a:t>
            </a:r>
            <a:r>
              <a:rPr lang="en-US" dirty="0" smtClean="0"/>
              <a:t>which get raised WHEN certain </a:t>
            </a:r>
            <a:r>
              <a:rPr lang="en-US" b="1" dirty="0" smtClean="0"/>
              <a:t>database rule is violated.</a:t>
            </a:r>
          </a:p>
          <a:p>
            <a:pPr fontAlgn="base"/>
            <a:r>
              <a:rPr lang="en-US" dirty="0"/>
              <a:t>These exceptions have a </a:t>
            </a:r>
            <a:r>
              <a:rPr lang="en-US" b="1" dirty="0">
                <a:solidFill>
                  <a:srgbClr val="0000CC"/>
                </a:solidFill>
              </a:rPr>
              <a:t>unique exception name and error number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These </a:t>
            </a:r>
            <a:r>
              <a:rPr lang="en-US" dirty="0"/>
              <a:t>exceptions are </a:t>
            </a:r>
            <a:r>
              <a:rPr lang="en-US" b="1" dirty="0">
                <a:solidFill>
                  <a:srgbClr val="0000CC"/>
                </a:solidFill>
              </a:rPr>
              <a:t>already defined in the ‘STANDARD’ package in Oracle.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code, we can directly use these predefined exception name to handle </a:t>
            </a:r>
            <a:r>
              <a:rPr lang="en-US" dirty="0" smtClean="0"/>
              <a:t>them.</a:t>
            </a:r>
          </a:p>
          <a:p>
            <a:pPr fontAlgn="base"/>
            <a:r>
              <a:rPr lang="en-US" dirty="0" smtClean="0"/>
              <a:t>System-defined exceptions are further divided into two categories:</a:t>
            </a:r>
          </a:p>
          <a:p>
            <a:pPr lvl="1" fontAlgn="base"/>
            <a:r>
              <a:rPr lang="en-US" sz="3300" b="1" dirty="0" smtClean="0">
                <a:solidFill>
                  <a:srgbClr val="FF0066"/>
                </a:solidFill>
              </a:rPr>
              <a:t>Named system exceptions.</a:t>
            </a:r>
          </a:p>
          <a:p>
            <a:pPr lvl="1" fontAlgn="base"/>
            <a:r>
              <a:rPr lang="en-US" sz="3300" b="1" dirty="0" smtClean="0">
                <a:solidFill>
                  <a:srgbClr val="FF0066"/>
                </a:solidFill>
              </a:rPr>
              <a:t>Unnamed system exceptions.</a:t>
            </a:r>
          </a:p>
          <a:p>
            <a:pPr lvl="1" fontAlgn="base">
              <a:buNone/>
            </a:pPr>
            <a:endParaRPr lang="en-US" b="1" dirty="0" smtClean="0">
              <a:solidFill>
                <a:srgbClr val="FF0066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Named system exceptions</a:t>
            </a:r>
            <a:r>
              <a:rPr lang="en-US" b="1" dirty="0"/>
              <a:t>:</a:t>
            </a:r>
            <a:r>
              <a:rPr lang="en-US" dirty="0"/>
              <a:t> They </a:t>
            </a:r>
            <a:r>
              <a:rPr lang="en-US" b="1" dirty="0">
                <a:solidFill>
                  <a:srgbClr val="0000CC"/>
                </a:solidFill>
              </a:rPr>
              <a:t>have a predefined name </a:t>
            </a:r>
            <a:r>
              <a:rPr lang="en-US" dirty="0"/>
              <a:t>by the system like ACCESS_INTO_NULL, DUP_VAL_ON_INDEX, LOGIN_DENIED etc. the list is quite big.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0"/>
            <a:ext cx="7639050" cy="632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676400"/>
            <a:ext cx="8220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NO_DATA_FOUND</a:t>
            </a:r>
            <a:r>
              <a:rPr lang="en-US" dirty="0"/>
              <a:t>: It is raised WHEN a </a:t>
            </a:r>
            <a:r>
              <a:rPr lang="en-US" b="1" dirty="0">
                <a:solidFill>
                  <a:srgbClr val="0000CC"/>
                </a:solidFill>
              </a:rPr>
              <a:t>SELECT INTO statement returns </a:t>
            </a:r>
            <a:r>
              <a:rPr lang="en-US" b="1" i="1" dirty="0">
                <a:solidFill>
                  <a:srgbClr val="0000CC"/>
                </a:solidFill>
              </a:rPr>
              <a:t>no</a:t>
            </a:r>
            <a:r>
              <a:rPr lang="en-US" b="1" dirty="0">
                <a:solidFill>
                  <a:srgbClr val="0000CC"/>
                </a:solidFill>
              </a:rPr>
              <a:t> rows</a:t>
            </a:r>
            <a:r>
              <a:rPr lang="en-US" dirty="0"/>
              <a:t>. 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DECLARE</a:t>
            </a:r>
          </a:p>
          <a:p>
            <a:pPr fontAlgn="base">
              <a:buNone/>
            </a:pPr>
            <a:r>
              <a:rPr lang="en-US" dirty="0"/>
              <a:t>   temp </a:t>
            </a:r>
            <a:r>
              <a:rPr lang="en-US" dirty="0" err="1"/>
              <a:t>varchar</a:t>
            </a:r>
            <a:r>
              <a:rPr lang="en-US" dirty="0"/>
              <a:t>(20);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BEGIN</a:t>
            </a:r>
          </a:p>
          <a:p>
            <a:pPr fontAlgn="base">
              <a:buNone/>
            </a:pPr>
            <a:r>
              <a:rPr lang="en-US" dirty="0"/>
              <a:t>   SELECT </a:t>
            </a:r>
            <a:r>
              <a:rPr lang="en-US" dirty="0" smtClean="0"/>
              <a:t>id </a:t>
            </a:r>
            <a:r>
              <a:rPr lang="en-US" dirty="0"/>
              <a:t>into temp from </a:t>
            </a:r>
            <a:r>
              <a:rPr lang="en-US" dirty="0" smtClean="0"/>
              <a:t>customer </a:t>
            </a:r>
            <a:r>
              <a:rPr lang="en-US" dirty="0"/>
              <a:t>where </a:t>
            </a:r>
            <a:r>
              <a:rPr lang="en-US" dirty="0" smtClean="0"/>
              <a:t>name=‘xxx';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exception</a:t>
            </a:r>
          </a:p>
          <a:p>
            <a:pPr fontAlgn="base">
              <a:buNone/>
            </a:pPr>
            <a:r>
              <a:rPr lang="en-US" dirty="0"/>
              <a:t>   WHEN </a:t>
            </a:r>
            <a:r>
              <a:rPr lang="en-US" dirty="0" err="1"/>
              <a:t>no_data_found</a:t>
            </a:r>
            <a:r>
              <a:rPr lang="en-US" dirty="0"/>
              <a:t> THEN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('ERROR');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('there is no name as');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 smtClean="0"/>
              <a:t>(‘xxx </a:t>
            </a:r>
            <a:r>
              <a:rPr lang="en-US" dirty="0"/>
              <a:t>in </a:t>
            </a:r>
            <a:r>
              <a:rPr lang="en-US" dirty="0" smtClean="0"/>
              <a:t>customer </a:t>
            </a:r>
            <a:r>
              <a:rPr lang="en-US" dirty="0"/>
              <a:t>table');</a:t>
            </a:r>
          </a:p>
          <a:p>
            <a:pPr fontAlgn="base"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 err="1"/>
              <a:t>TOO_MANY_ROWS</a:t>
            </a:r>
            <a:r>
              <a:rPr lang="en-US" dirty="0" err="1"/>
              <a:t>:It</a:t>
            </a:r>
            <a:r>
              <a:rPr lang="en-US" dirty="0"/>
              <a:t> is raised WHEN a SELECT INTO statement returns </a:t>
            </a:r>
            <a:r>
              <a:rPr lang="en-US" i="1" dirty="0"/>
              <a:t>more</a:t>
            </a:r>
            <a:r>
              <a:rPr lang="en-US" dirty="0"/>
              <a:t> than one row.</a:t>
            </a:r>
          </a:p>
          <a:p>
            <a:pPr fontAlgn="base">
              <a:buNone/>
            </a:pPr>
            <a:r>
              <a:rPr lang="en-US" dirty="0"/>
              <a:t>DECLARE</a:t>
            </a:r>
          </a:p>
          <a:p>
            <a:pPr fontAlgn="base">
              <a:buNone/>
            </a:pPr>
            <a:r>
              <a:rPr lang="en-US" dirty="0"/>
              <a:t>   temp </a:t>
            </a:r>
            <a:r>
              <a:rPr lang="en-US" dirty="0" err="1"/>
              <a:t>varchar</a:t>
            </a:r>
            <a:r>
              <a:rPr lang="en-US" dirty="0"/>
              <a:t>(20);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BEGIN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-- raises an exception as SELECT </a:t>
            </a:r>
          </a:p>
          <a:p>
            <a:pPr fontAlgn="base">
              <a:buNone/>
            </a:pPr>
            <a:r>
              <a:rPr lang="en-US" dirty="0"/>
              <a:t>-- into trying to return too many rows</a:t>
            </a:r>
          </a:p>
          <a:p>
            <a:pPr fontAlgn="base">
              <a:buNone/>
            </a:pPr>
            <a:r>
              <a:rPr lang="en-US" dirty="0"/>
              <a:t>   SELECT </a:t>
            </a:r>
            <a:r>
              <a:rPr lang="en-US" dirty="0" smtClean="0"/>
              <a:t>name </a:t>
            </a:r>
            <a:r>
              <a:rPr lang="en-US" dirty="0"/>
              <a:t>into temp from </a:t>
            </a:r>
            <a:r>
              <a:rPr lang="en-US" dirty="0" smtClean="0"/>
              <a:t>customer;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(temp);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EXCEPTION</a:t>
            </a:r>
          </a:p>
          <a:p>
            <a:pPr fontAlgn="base">
              <a:buNone/>
            </a:pPr>
            <a:r>
              <a:rPr lang="en-US" dirty="0"/>
              <a:t>   WHEN </a:t>
            </a:r>
            <a:r>
              <a:rPr lang="en-US" dirty="0" err="1"/>
              <a:t>too_many_rows</a:t>
            </a:r>
            <a:r>
              <a:rPr lang="en-US" dirty="0"/>
              <a:t> THEN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('error trying to SELECT too many rows');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551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Exception handling</vt:lpstr>
      <vt:lpstr>Exception and Exception handling</vt:lpstr>
      <vt:lpstr>Slide 3</vt:lpstr>
      <vt:lpstr>Slide 4</vt:lpstr>
      <vt:lpstr>System defined /predefined exceptions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User defined exceptions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HP</dc:creator>
  <cp:lastModifiedBy>HP</cp:lastModifiedBy>
  <cp:revision>13</cp:revision>
  <dcterms:created xsi:type="dcterms:W3CDTF">2022-12-12T23:16:40Z</dcterms:created>
  <dcterms:modified xsi:type="dcterms:W3CDTF">2022-12-13T00:27:59Z</dcterms:modified>
</cp:coreProperties>
</file>