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2" r:id="rId1"/>
  </p:sldMasterIdLst>
  <p:notesMasterIdLst>
    <p:notesMasterId r:id="rId219"/>
  </p:notesMasterIdLst>
  <p:sldIdLst>
    <p:sldId id="257" r:id="rId2"/>
    <p:sldId id="258" r:id="rId3"/>
    <p:sldId id="461" r:id="rId4"/>
    <p:sldId id="450" r:id="rId5"/>
    <p:sldId id="451" r:id="rId6"/>
    <p:sldId id="452" r:id="rId7"/>
    <p:sldId id="453" r:id="rId8"/>
    <p:sldId id="454" r:id="rId9"/>
    <p:sldId id="434" r:id="rId10"/>
    <p:sldId id="272" r:id="rId11"/>
    <p:sldId id="435" r:id="rId12"/>
    <p:sldId id="436" r:id="rId13"/>
    <p:sldId id="437" r:id="rId14"/>
    <p:sldId id="438" r:id="rId15"/>
    <p:sldId id="444" r:id="rId16"/>
    <p:sldId id="445" r:id="rId17"/>
    <p:sldId id="305" r:id="rId18"/>
    <p:sldId id="439" r:id="rId19"/>
    <p:sldId id="281" r:id="rId20"/>
    <p:sldId id="282" r:id="rId21"/>
    <p:sldId id="306" r:id="rId22"/>
    <p:sldId id="259" r:id="rId23"/>
    <p:sldId id="273" r:id="rId24"/>
    <p:sldId id="440" r:id="rId25"/>
    <p:sldId id="441" r:id="rId26"/>
    <p:sldId id="442" r:id="rId27"/>
    <p:sldId id="462" r:id="rId28"/>
    <p:sldId id="443" r:id="rId29"/>
    <p:sldId id="446" r:id="rId30"/>
    <p:sldId id="460" r:id="rId31"/>
    <p:sldId id="447" r:id="rId32"/>
    <p:sldId id="448" r:id="rId33"/>
    <p:sldId id="449" r:id="rId34"/>
    <p:sldId id="457" r:id="rId35"/>
    <p:sldId id="455" r:id="rId36"/>
    <p:sldId id="463" r:id="rId37"/>
    <p:sldId id="464" r:id="rId38"/>
    <p:sldId id="465" r:id="rId39"/>
    <p:sldId id="466" r:id="rId40"/>
    <p:sldId id="467" r:id="rId41"/>
    <p:sldId id="468" r:id="rId42"/>
    <p:sldId id="469" r:id="rId43"/>
    <p:sldId id="470" r:id="rId44"/>
    <p:sldId id="471" r:id="rId45"/>
    <p:sldId id="472" r:id="rId46"/>
    <p:sldId id="473" r:id="rId47"/>
    <p:sldId id="474" r:id="rId48"/>
    <p:sldId id="475" r:id="rId49"/>
    <p:sldId id="476" r:id="rId50"/>
    <p:sldId id="477" r:id="rId51"/>
    <p:sldId id="478" r:id="rId52"/>
    <p:sldId id="493" r:id="rId53"/>
    <p:sldId id="479" r:id="rId54"/>
    <p:sldId id="480" r:id="rId55"/>
    <p:sldId id="481" r:id="rId56"/>
    <p:sldId id="482" r:id="rId57"/>
    <p:sldId id="483" r:id="rId58"/>
    <p:sldId id="484" r:id="rId59"/>
    <p:sldId id="485" r:id="rId60"/>
    <p:sldId id="486" r:id="rId61"/>
    <p:sldId id="487" r:id="rId62"/>
    <p:sldId id="488" r:id="rId63"/>
    <p:sldId id="489" r:id="rId64"/>
    <p:sldId id="490" r:id="rId65"/>
    <p:sldId id="491" r:id="rId66"/>
    <p:sldId id="492" r:id="rId67"/>
    <p:sldId id="260" r:id="rId68"/>
    <p:sldId id="501" r:id="rId69"/>
    <p:sldId id="494" r:id="rId70"/>
    <p:sldId id="496" r:id="rId71"/>
    <p:sldId id="495" r:id="rId72"/>
    <p:sldId id="497" r:id="rId73"/>
    <p:sldId id="498" r:id="rId74"/>
    <p:sldId id="499" r:id="rId75"/>
    <p:sldId id="500" r:id="rId76"/>
    <p:sldId id="502" r:id="rId77"/>
    <p:sldId id="503" r:id="rId78"/>
    <p:sldId id="336" r:id="rId79"/>
    <p:sldId id="290" r:id="rId80"/>
    <p:sldId id="308" r:id="rId81"/>
    <p:sldId id="309" r:id="rId82"/>
    <p:sldId id="310" r:id="rId83"/>
    <p:sldId id="311" r:id="rId84"/>
    <p:sldId id="312" r:id="rId85"/>
    <p:sldId id="307" r:id="rId86"/>
    <p:sldId id="313" r:id="rId87"/>
    <p:sldId id="317" r:id="rId88"/>
    <p:sldId id="505" r:id="rId89"/>
    <p:sldId id="506" r:id="rId90"/>
    <p:sldId id="510" r:id="rId91"/>
    <p:sldId id="316" r:id="rId92"/>
    <p:sldId id="319" r:id="rId93"/>
    <p:sldId id="320" r:id="rId94"/>
    <p:sldId id="321" r:id="rId95"/>
    <p:sldId id="322" r:id="rId96"/>
    <p:sldId id="323" r:id="rId97"/>
    <p:sldId id="324" r:id="rId98"/>
    <p:sldId id="507" r:id="rId99"/>
    <p:sldId id="508" r:id="rId100"/>
    <p:sldId id="509" r:id="rId101"/>
    <p:sldId id="327" r:id="rId102"/>
    <p:sldId id="334" r:id="rId103"/>
    <p:sldId id="335" r:id="rId104"/>
    <p:sldId id="330" r:id="rId105"/>
    <p:sldId id="328" r:id="rId106"/>
    <p:sldId id="326" r:id="rId107"/>
    <p:sldId id="331" r:id="rId108"/>
    <p:sldId id="332" r:id="rId109"/>
    <p:sldId id="333" r:id="rId110"/>
    <p:sldId id="349" r:id="rId111"/>
    <p:sldId id="350" r:id="rId112"/>
    <p:sldId id="351" r:id="rId113"/>
    <p:sldId id="352" r:id="rId114"/>
    <p:sldId id="353" r:id="rId115"/>
    <p:sldId id="354" r:id="rId116"/>
    <p:sldId id="355" r:id="rId117"/>
    <p:sldId id="291" r:id="rId118"/>
    <p:sldId id="293" r:id="rId119"/>
    <p:sldId id="294" r:id="rId120"/>
    <p:sldId id="295" r:id="rId121"/>
    <p:sldId id="296" r:id="rId122"/>
    <p:sldId id="287" r:id="rId123"/>
    <p:sldId id="289" r:id="rId124"/>
    <p:sldId id="288" r:id="rId125"/>
    <p:sldId id="292" r:id="rId126"/>
    <p:sldId id="297" r:id="rId127"/>
    <p:sldId id="298" r:id="rId128"/>
    <p:sldId id="302" r:id="rId129"/>
    <p:sldId id="299" r:id="rId130"/>
    <p:sldId id="303" r:id="rId131"/>
    <p:sldId id="304" r:id="rId132"/>
    <p:sldId id="277" r:id="rId133"/>
    <p:sldId id="285" r:id="rId134"/>
    <p:sldId id="428" r:id="rId135"/>
    <p:sldId id="337" r:id="rId136"/>
    <p:sldId id="363" r:id="rId137"/>
    <p:sldId id="338" r:id="rId138"/>
    <p:sldId id="360" r:id="rId139"/>
    <p:sldId id="362" r:id="rId140"/>
    <p:sldId id="339" r:id="rId141"/>
    <p:sldId id="361" r:id="rId142"/>
    <p:sldId id="343" r:id="rId143"/>
    <p:sldId id="344" r:id="rId144"/>
    <p:sldId id="342" r:id="rId145"/>
    <p:sldId id="341" r:id="rId146"/>
    <p:sldId id="345" r:id="rId147"/>
    <p:sldId id="346" r:id="rId148"/>
    <p:sldId id="365" r:id="rId149"/>
    <p:sldId id="366" r:id="rId150"/>
    <p:sldId id="340" r:id="rId151"/>
    <p:sldId id="364" r:id="rId152"/>
    <p:sldId id="348" r:id="rId153"/>
    <p:sldId id="356" r:id="rId154"/>
    <p:sldId id="357" r:id="rId155"/>
    <p:sldId id="359" r:id="rId156"/>
    <p:sldId id="347" r:id="rId157"/>
    <p:sldId id="358" r:id="rId158"/>
    <p:sldId id="406" r:id="rId159"/>
    <p:sldId id="407" r:id="rId160"/>
    <p:sldId id="392" r:id="rId161"/>
    <p:sldId id="378" r:id="rId162"/>
    <p:sldId id="384" r:id="rId163"/>
    <p:sldId id="386" r:id="rId164"/>
    <p:sldId id="387" r:id="rId165"/>
    <p:sldId id="388" r:id="rId166"/>
    <p:sldId id="377" r:id="rId167"/>
    <p:sldId id="379" r:id="rId168"/>
    <p:sldId id="380" r:id="rId169"/>
    <p:sldId id="381" r:id="rId170"/>
    <p:sldId id="383" r:id="rId171"/>
    <p:sldId id="408" r:id="rId172"/>
    <p:sldId id="367" r:id="rId173"/>
    <p:sldId id="409" r:id="rId174"/>
    <p:sldId id="413" r:id="rId175"/>
    <p:sldId id="414" r:id="rId176"/>
    <p:sldId id="410" r:id="rId177"/>
    <p:sldId id="423" r:id="rId178"/>
    <p:sldId id="422" r:id="rId179"/>
    <p:sldId id="411" r:id="rId180"/>
    <p:sldId id="412" r:id="rId181"/>
    <p:sldId id="401" r:id="rId182"/>
    <p:sldId id="390" r:id="rId183"/>
    <p:sldId id="368" r:id="rId184"/>
    <p:sldId id="369" r:id="rId185"/>
    <p:sldId id="370" r:id="rId186"/>
    <p:sldId id="372" r:id="rId187"/>
    <p:sldId id="415" r:id="rId188"/>
    <p:sldId id="393" r:id="rId189"/>
    <p:sldId id="416" r:id="rId190"/>
    <p:sldId id="419" r:id="rId191"/>
    <p:sldId id="417" r:id="rId192"/>
    <p:sldId id="418" r:id="rId193"/>
    <p:sldId id="420" r:id="rId194"/>
    <p:sldId id="371" r:id="rId195"/>
    <p:sldId id="373" r:id="rId196"/>
    <p:sldId id="374" r:id="rId197"/>
    <p:sldId id="394" r:id="rId198"/>
    <p:sldId id="395" r:id="rId199"/>
    <p:sldId id="375" r:id="rId200"/>
    <p:sldId id="376" r:id="rId201"/>
    <p:sldId id="404" r:id="rId202"/>
    <p:sldId id="397" r:id="rId203"/>
    <p:sldId id="405" r:id="rId204"/>
    <p:sldId id="403" r:id="rId205"/>
    <p:sldId id="398" r:id="rId206"/>
    <p:sldId id="399" r:id="rId207"/>
    <p:sldId id="400" r:id="rId208"/>
    <p:sldId id="424" r:id="rId209"/>
    <p:sldId id="425" r:id="rId210"/>
    <p:sldId id="421" r:id="rId211"/>
    <p:sldId id="391" r:id="rId212"/>
    <p:sldId id="429" r:id="rId213"/>
    <p:sldId id="430" r:id="rId214"/>
    <p:sldId id="431" r:id="rId215"/>
    <p:sldId id="432" r:id="rId216"/>
    <p:sldId id="389" r:id="rId217"/>
    <p:sldId id="426" r:id="rId2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83" autoAdjust="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notesMaster" Target="notesMasters/notesMaster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image" Target="../media/image8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B56614-4F2C-4881-9FD3-DBDD07661D9E}" type="datetimeFigureOut">
              <a:rPr lang="en-US" smtClean="0"/>
              <a:pPr/>
              <a:t>10/16/2023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CB2B45-E415-4871-9B61-95894E1E3E1A}" type="slidenum">
              <a:rPr lang="en-US" smtClean="0"/>
              <a:pPr/>
              <a:t>‹#›</a:t>
            </a:fld>
            <a:endParaRPr lang="en-US"/>
          </a:p>
        </p:txBody>
      </p:sp>
    </p:spTree>
    <p:extLst>
      <p:ext uri="{BB962C8B-B14F-4D97-AF65-F5344CB8AC3E}">
        <p14:creationId xmlns:p14="http://schemas.microsoft.com/office/powerpoint/2010/main" val="2861438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CB2B45-E415-4871-9B61-95894E1E3E1A}" type="slidenum">
              <a:rPr lang="en-US" smtClean="0"/>
              <a:pPr/>
              <a:t>71</a:t>
            </a:fld>
            <a:endParaRPr lang="en-US"/>
          </a:p>
        </p:txBody>
      </p:sp>
    </p:spTree>
    <p:extLst>
      <p:ext uri="{BB962C8B-B14F-4D97-AF65-F5344CB8AC3E}">
        <p14:creationId xmlns:p14="http://schemas.microsoft.com/office/powerpoint/2010/main" val="1273723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CB2B45-E415-4871-9B61-95894E1E3E1A}" type="slidenum">
              <a:rPr lang="en-US" smtClean="0"/>
              <a:pPr/>
              <a:t>100</a:t>
            </a:fld>
            <a:endParaRPr lang="en-US"/>
          </a:p>
        </p:txBody>
      </p:sp>
    </p:spTree>
    <p:extLst>
      <p:ext uri="{BB962C8B-B14F-4D97-AF65-F5344CB8AC3E}">
        <p14:creationId xmlns:p14="http://schemas.microsoft.com/office/powerpoint/2010/main" val="3737528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CB2B45-E415-4871-9B61-95894E1E3E1A}" type="slidenum">
              <a:rPr lang="en-US" smtClean="0"/>
              <a:pPr/>
              <a:t>158</a:t>
            </a:fld>
            <a:endParaRPr lang="en-US"/>
          </a:p>
        </p:txBody>
      </p:sp>
    </p:spTree>
    <p:extLst>
      <p:ext uri="{BB962C8B-B14F-4D97-AF65-F5344CB8AC3E}">
        <p14:creationId xmlns:p14="http://schemas.microsoft.com/office/powerpoint/2010/main" val="153220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9E1A17-7ED4-478E-8229-5E8157E8C578}"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D475F-2E9B-4ADF-9375-AEE63677E3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9E1A17-7ED4-478E-8229-5E8157E8C578}"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D475F-2E9B-4ADF-9375-AEE63677E3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9E1A17-7ED4-478E-8229-5E8157E8C578}"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D475F-2E9B-4ADF-9375-AEE63677E3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9E1A17-7ED4-478E-8229-5E8157E8C578}"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D475F-2E9B-4ADF-9375-AEE63677E3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9E1A17-7ED4-478E-8229-5E8157E8C578}"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D475F-2E9B-4ADF-9375-AEE63677E3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9E1A17-7ED4-478E-8229-5E8157E8C578}" type="datetimeFigureOut">
              <a:rPr lang="en-US" smtClean="0"/>
              <a:pPr/>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D475F-2E9B-4ADF-9375-AEE63677E3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9E1A17-7ED4-478E-8229-5E8157E8C578}" type="datetimeFigureOut">
              <a:rPr lang="en-US" smtClean="0"/>
              <a:pPr/>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BD475F-2E9B-4ADF-9375-AEE63677E3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9E1A17-7ED4-478E-8229-5E8157E8C578}" type="datetimeFigureOut">
              <a:rPr lang="en-US" smtClean="0"/>
              <a:pPr/>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D475F-2E9B-4ADF-9375-AEE63677E3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E1A17-7ED4-478E-8229-5E8157E8C578}" type="datetimeFigureOut">
              <a:rPr lang="en-US" smtClean="0"/>
              <a:pPr/>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BD475F-2E9B-4ADF-9375-AEE63677E3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9E1A17-7ED4-478E-8229-5E8157E8C578}" type="datetimeFigureOut">
              <a:rPr lang="en-US" smtClean="0"/>
              <a:pPr/>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D475F-2E9B-4ADF-9375-AEE63677E3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9E1A17-7ED4-478E-8229-5E8157E8C578}" type="datetimeFigureOut">
              <a:rPr lang="en-US" smtClean="0"/>
              <a:pPr/>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D475F-2E9B-4ADF-9375-AEE63677E3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9E1A17-7ED4-478E-8229-5E8157E8C578}" type="datetimeFigureOut">
              <a:rPr lang="en-US" smtClean="0"/>
              <a:pPr/>
              <a:t>10/16/2023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D475F-2E9B-4ADF-9375-AEE63677E3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www.orafaq.com/wiki/Row" TargetMode="External"/><Relationship Id="rId2" Type="http://schemas.openxmlformats.org/officeDocument/2006/relationships/hyperlink" Target="http://www.orafaq.com/wiki/Join" TargetMode="External"/><Relationship Id="rId1" Type="http://schemas.openxmlformats.org/officeDocument/2006/relationships/slideLayout" Target="../slideLayouts/slideLayout2.xml"/><Relationship Id="rId5" Type="http://schemas.openxmlformats.org/officeDocument/2006/relationships/hyperlink" Target="http://www.orafaq.com/wiki/Column" TargetMode="External"/><Relationship Id="rId4" Type="http://schemas.openxmlformats.org/officeDocument/2006/relationships/hyperlink" Target="http://www.orafaq.com/wiki/Table"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docs.oracle.com/cd/E21901_01/doc/timesten.1122/e21642/function.htm"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8" Type="http://schemas.openxmlformats.org/officeDocument/2006/relationships/hyperlink" Target="http://docs.oracle.com/cd/E11882_01/server.112/e26088/functions024.htm" TargetMode="External"/><Relationship Id="rId13" Type="http://schemas.openxmlformats.org/officeDocument/2006/relationships/hyperlink" Target="http://docs.oracle.com/cd/E11882_01/server.112/e26088/functions090.htm" TargetMode="External"/><Relationship Id="rId18" Type="http://schemas.openxmlformats.org/officeDocument/2006/relationships/hyperlink" Target="http://docs.oracle.com/cd/E11882_01/server.112/e26088/functions152.htm" TargetMode="External"/><Relationship Id="rId26" Type="http://schemas.openxmlformats.org/officeDocument/2006/relationships/hyperlink" Target="http://docs.oracle.com/cd/E11882_01/server.112/e26088/functions221.htm" TargetMode="External"/><Relationship Id="rId3" Type="http://schemas.openxmlformats.org/officeDocument/2006/relationships/hyperlink" Target="http://docs.oracle.com/cd/E11882_01/server.112/e26088/functions010.htm" TargetMode="External"/><Relationship Id="rId21" Type="http://schemas.openxmlformats.org/officeDocument/2006/relationships/hyperlink" Target="http://docs.oracle.com/cd/E11882_01/server.112/e26088/functions165.htm" TargetMode="External"/><Relationship Id="rId7" Type="http://schemas.openxmlformats.org/officeDocument/2006/relationships/hyperlink" Target="http://docs.oracle.com/cd/E11882_01/server.112/e26088/functions021.htm" TargetMode="External"/><Relationship Id="rId12" Type="http://schemas.openxmlformats.org/officeDocument/2006/relationships/hyperlink" Target="http://docs.oracle.com/cd/E11882_01/server.112/e26088/functions067.htm" TargetMode="External"/><Relationship Id="rId17" Type="http://schemas.openxmlformats.org/officeDocument/2006/relationships/hyperlink" Target="http://docs.oracle.com/cd/E11882_01/server.112/e26088/functions129.htm" TargetMode="External"/><Relationship Id="rId25" Type="http://schemas.openxmlformats.org/officeDocument/2006/relationships/hyperlink" Target="http://docs.oracle.com/cd/E11882_01/server.112/e26088/functions194.htm" TargetMode="External"/><Relationship Id="rId2" Type="http://schemas.openxmlformats.org/officeDocument/2006/relationships/hyperlink" Target="http://docs.oracle.com/cd/E11882_01/server.112/e26088/functions009.htm" TargetMode="External"/><Relationship Id="rId16" Type="http://schemas.openxmlformats.org/officeDocument/2006/relationships/hyperlink" Target="http://docs.oracle.com/cd/E11882_01/server.112/e26088/functions103.htm" TargetMode="External"/><Relationship Id="rId20" Type="http://schemas.openxmlformats.org/officeDocument/2006/relationships/hyperlink" Target="http://docs.oracle.com/cd/E11882_01/server.112/e26088/functions164.htm" TargetMode="External"/><Relationship Id="rId1" Type="http://schemas.openxmlformats.org/officeDocument/2006/relationships/slideLayout" Target="../slideLayouts/slideLayout2.xml"/><Relationship Id="rId6" Type="http://schemas.openxmlformats.org/officeDocument/2006/relationships/hyperlink" Target="http://docs.oracle.com/cd/E11882_01/server.112/e26088/functions017.htm" TargetMode="External"/><Relationship Id="rId11" Type="http://schemas.openxmlformats.org/officeDocument/2006/relationships/hyperlink" Target="http://docs.oracle.com/cd/E11882_01/server.112/e26088/functions058.htm" TargetMode="External"/><Relationship Id="rId24" Type="http://schemas.openxmlformats.org/officeDocument/2006/relationships/hyperlink" Target="http://docs.oracle.com/cd/E11882_01/server.112/e26088/functions193.htm" TargetMode="External"/><Relationship Id="rId5" Type="http://schemas.openxmlformats.org/officeDocument/2006/relationships/hyperlink" Target="http://docs.oracle.com/cd/E11882_01/server.112/e26088/functions016.htm" TargetMode="External"/><Relationship Id="rId15" Type="http://schemas.openxmlformats.org/officeDocument/2006/relationships/hyperlink" Target="http://docs.oracle.com/cd/E11882_01/server.112/e26088/functions101.htm" TargetMode="External"/><Relationship Id="rId23" Type="http://schemas.openxmlformats.org/officeDocument/2006/relationships/hyperlink" Target="http://docs.oracle.com/cd/E11882_01/server.112/e26088/functions168.htm" TargetMode="External"/><Relationship Id="rId10" Type="http://schemas.openxmlformats.org/officeDocument/2006/relationships/hyperlink" Target="http://docs.oracle.com/cd/E11882_01/server.112/e26088/functions038.htm" TargetMode="External"/><Relationship Id="rId19" Type="http://schemas.openxmlformats.org/officeDocument/2006/relationships/hyperlink" Target="http://docs.oracle.com/cd/E11882_01/server.112/e26088/functions155.htm" TargetMode="External"/><Relationship Id="rId4" Type="http://schemas.openxmlformats.org/officeDocument/2006/relationships/hyperlink" Target="http://docs.oracle.com/cd/E11882_01/server.112/e26088/functions015.htm" TargetMode="External"/><Relationship Id="rId9" Type="http://schemas.openxmlformats.org/officeDocument/2006/relationships/hyperlink" Target="http://docs.oracle.com/cd/E11882_01/server.112/e26088/functions037.htm" TargetMode="External"/><Relationship Id="rId14" Type="http://schemas.openxmlformats.org/officeDocument/2006/relationships/hyperlink" Target="http://docs.oracle.com/cd/E11882_01/server.112/e26088/functions093.htm" TargetMode="External"/><Relationship Id="rId22" Type="http://schemas.openxmlformats.org/officeDocument/2006/relationships/hyperlink" Target="http://docs.oracle.com/cd/E11882_01/server.112/e26088/functions166.htm" TargetMode="External"/><Relationship Id="rId27" Type="http://schemas.openxmlformats.org/officeDocument/2006/relationships/hyperlink" Target="http://docs.oracle.com/cd/E11882_01/server.112/e26088/functions234.htm" TargetMode="External"/></Relationships>
</file>

<file path=ppt/slides/_rels/slide129.xml.rels><?xml version="1.0" encoding="UTF-8" standalone="yes"?>
<Relationships xmlns="http://schemas.openxmlformats.org/package/2006/relationships"><Relationship Id="rId3" Type="http://schemas.openxmlformats.org/officeDocument/2006/relationships/hyperlink" Target="http://docs.oracle.com/cd/E11882_01/server.112/e26088/functions015.htm" TargetMode="External"/><Relationship Id="rId2" Type="http://schemas.openxmlformats.org/officeDocument/2006/relationships/hyperlink" Target="http://docs.oracle.com/cd/E21901_01/doc/timesten.1122/e21642/function.htm" TargetMode="External"/><Relationship Id="rId1" Type="http://schemas.openxmlformats.org/officeDocument/2006/relationships/slideLayout" Target="../slideLayouts/slideLayout2.xml"/><Relationship Id="rId4" Type="http://schemas.openxmlformats.org/officeDocument/2006/relationships/hyperlink" Target="http://docs.oracle.com/cd/E11882_01/server.112/e26088/functions016.ht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hyperlink" Target="http://www.orafaq.com/wiki/Data_dictionary" TargetMode="External"/><Relationship Id="rId2" Type="http://schemas.openxmlformats.org/officeDocument/2006/relationships/hyperlink" Target="http://www.orafaq.com/wiki/SQL" TargetMode="External"/><Relationship Id="rId1" Type="http://schemas.openxmlformats.org/officeDocument/2006/relationships/slideLayout" Target="../slideLayouts/slideLayout2.xml"/><Relationship Id="rId4" Type="http://schemas.openxmlformats.org/officeDocument/2006/relationships/hyperlink" Target="http://www.orafaq.com/wiki/Table"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hyperlink" Target="http://www.orafaq.com/wiki/D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hyperlink" Target="http://www.orafaq.com/wiki/Primary_key" TargetMode="Externa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80.gif"/><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1.png"/></Relationships>
</file>

<file path=ppt/slides/_rels/slide16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4.png"/><Relationship Id="rId5" Type="http://schemas.openxmlformats.org/officeDocument/2006/relationships/oleObject" Target="../embeddings/oleObject3.bin"/><Relationship Id="rId4" Type="http://schemas.openxmlformats.org/officeDocument/2006/relationships/image" Target="../media/image8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hyperlink" Target="http://en.wikipedia.org/wiki/Functional_dependency" TargetMode="External"/><Relationship Id="rId2" Type="http://schemas.openxmlformats.org/officeDocument/2006/relationships/hyperlink" Target="http://en.wikipedia.org/wiki/Lossless-Join_Decomposition" TargetMode="Externa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0.wmf"/></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hyperlink" Target="http://en.wikipedia.org/wiki/Raymond_F._Boyce" TargetMode="Externa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orafaq.com/wiki/Table" TargetMode="External"/><Relationship Id="rId2" Type="http://schemas.openxmlformats.org/officeDocument/2006/relationships/hyperlink" Target="http://www.orafaq.com/wiki/Column" TargetMode="External"/><Relationship Id="rId1" Type="http://schemas.openxmlformats.org/officeDocument/2006/relationships/slideLayout" Target="../slideLayouts/slideLayout2.xml"/><Relationship Id="rId4" Type="http://schemas.openxmlformats.org/officeDocument/2006/relationships/hyperlink" Target="http://www.orafaq.com/wiki/Row"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en.wikipedia.org/wiki/Oracle_database" TargetMode="External"/><Relationship Id="rId2" Type="http://schemas.openxmlformats.org/officeDocument/2006/relationships/hyperlink" Target="http://en.wikipedia.org/wiki/Table_(database)" TargetMode="External"/><Relationship Id="rId1" Type="http://schemas.openxmlformats.org/officeDocument/2006/relationships/slideLayout" Target="../slideLayouts/slideLayout2.xml"/><Relationship Id="rId5" Type="http://schemas.openxmlformats.org/officeDocument/2006/relationships/hyperlink" Target="http://en.wikipedia.org/wiki/Pseudocolumn" TargetMode="External"/><Relationship Id="rId4" Type="http://schemas.openxmlformats.org/officeDocument/2006/relationships/hyperlink" Target="http://en.wikipedia.org/wiki/Relational_database"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docs.oracle.com/cd/E17952_01/mysql-5.7-en/comparison-operators.html" TargetMode="External"/><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7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Components</a:t>
            </a:r>
            <a:endParaRPr lang="en-US" dirty="0"/>
          </a:p>
        </p:txBody>
      </p:sp>
      <p:sp>
        <p:nvSpPr>
          <p:cNvPr id="3" name="Content Placeholder 2"/>
          <p:cNvSpPr>
            <a:spLocks noGrp="1"/>
          </p:cNvSpPr>
          <p:nvPr>
            <p:ph idx="1"/>
          </p:nvPr>
        </p:nvSpPr>
        <p:spPr/>
        <p:txBody>
          <a:bodyPr/>
          <a:lstStyle/>
          <a:p>
            <a:r>
              <a:rPr lang="en-US" dirty="0" smtClean="0"/>
              <a:t>DDL</a:t>
            </a:r>
          </a:p>
          <a:p>
            <a:r>
              <a:rPr lang="en-US" dirty="0" smtClean="0"/>
              <a:t>DML</a:t>
            </a:r>
          </a:p>
          <a:p>
            <a:r>
              <a:rPr lang="en-US" dirty="0" smtClean="0"/>
              <a:t>DQL</a:t>
            </a:r>
          </a:p>
          <a:p>
            <a:r>
              <a:rPr lang="en-US" dirty="0" smtClean="0"/>
              <a:t>DCL</a:t>
            </a:r>
          </a:p>
          <a:p>
            <a:r>
              <a:rPr lang="en-US" dirty="0" smtClean="0"/>
              <a:t>TCL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62000"/>
            <a:ext cx="8382000" cy="6096000"/>
          </a:xfrm>
        </p:spPr>
        <p:txBody>
          <a:bodyPr>
            <a:normAutofit fontScale="62500" lnSpcReduction="20000"/>
          </a:bodyPr>
          <a:lstStyle/>
          <a:p>
            <a:pPr>
              <a:lnSpc>
                <a:spcPct val="160000"/>
              </a:lnSpc>
              <a:spcBef>
                <a:spcPts val="0"/>
              </a:spcBef>
            </a:pPr>
            <a:r>
              <a:rPr lang="en-US" b="1" u="sng" dirty="0" smtClean="0">
                <a:effectLst>
                  <a:outerShdw blurRad="38100" dist="38100" dir="2700000" algn="tl">
                    <a:srgbClr val="000000">
                      <a:alpha val="43137"/>
                    </a:srgbClr>
                  </a:outerShdw>
                </a:effectLst>
              </a:rPr>
              <a:t>Create a table from a table:</a:t>
            </a:r>
          </a:p>
          <a:p>
            <a:pPr lvl="1">
              <a:lnSpc>
                <a:spcPct val="160000"/>
              </a:lnSpc>
              <a:spcBef>
                <a:spcPts val="0"/>
              </a:spcBef>
            </a:pPr>
            <a:r>
              <a:rPr lang="en-US" dirty="0" smtClean="0"/>
              <a:t>Used to copy the structure &amp; data of the table</a:t>
            </a:r>
          </a:p>
          <a:p>
            <a:pPr lvl="1">
              <a:lnSpc>
                <a:spcPct val="160000"/>
              </a:lnSpc>
              <a:spcBef>
                <a:spcPts val="0"/>
              </a:spcBef>
              <a:buNone/>
            </a:pPr>
            <a:r>
              <a:rPr lang="en-US" dirty="0" smtClean="0">
                <a:solidFill>
                  <a:srgbClr val="FF0000"/>
                </a:solidFill>
              </a:rPr>
              <a:t>CREATE TABLE </a:t>
            </a:r>
            <a:r>
              <a:rPr lang="en-US" dirty="0" err="1" smtClean="0">
                <a:solidFill>
                  <a:srgbClr val="FF0000"/>
                </a:solidFill>
              </a:rPr>
              <a:t>newtablename</a:t>
            </a:r>
            <a:r>
              <a:rPr lang="en-US" dirty="0" smtClean="0">
                <a:solidFill>
                  <a:srgbClr val="FF0000"/>
                </a:solidFill>
              </a:rPr>
              <a:t> [(column name…&gt;] </a:t>
            </a:r>
          </a:p>
          <a:p>
            <a:pPr lvl="1">
              <a:lnSpc>
                <a:spcPct val="160000"/>
              </a:lnSpc>
              <a:spcBef>
                <a:spcPts val="0"/>
              </a:spcBef>
              <a:buNone/>
            </a:pPr>
            <a:r>
              <a:rPr lang="en-US" dirty="0" smtClean="0">
                <a:solidFill>
                  <a:srgbClr val="FF0000"/>
                </a:solidFill>
              </a:rPr>
              <a:t>AS</a:t>
            </a:r>
          </a:p>
          <a:p>
            <a:pPr lvl="1">
              <a:lnSpc>
                <a:spcPct val="160000"/>
              </a:lnSpc>
              <a:spcBef>
                <a:spcPts val="0"/>
              </a:spcBef>
              <a:buNone/>
            </a:pPr>
            <a:r>
              <a:rPr lang="en-US" dirty="0" smtClean="0">
                <a:solidFill>
                  <a:srgbClr val="FF0000"/>
                </a:solidFill>
              </a:rPr>
              <a:t>SELECT &lt;</a:t>
            </a:r>
            <a:r>
              <a:rPr lang="en-US" dirty="0" err="1" smtClean="0">
                <a:solidFill>
                  <a:srgbClr val="FF0000"/>
                </a:solidFill>
              </a:rPr>
              <a:t>columnname</a:t>
            </a:r>
            <a:r>
              <a:rPr lang="en-US" dirty="0" smtClean="0">
                <a:solidFill>
                  <a:srgbClr val="FF0000"/>
                </a:solidFill>
              </a:rPr>
              <a:t>…&gt; from </a:t>
            </a:r>
            <a:r>
              <a:rPr lang="en-US" dirty="0" err="1" smtClean="0">
                <a:solidFill>
                  <a:srgbClr val="FF0000"/>
                </a:solidFill>
              </a:rPr>
              <a:t>oldtablename</a:t>
            </a:r>
            <a:r>
              <a:rPr lang="en-US" dirty="0" smtClean="0">
                <a:solidFill>
                  <a:srgbClr val="FF0000"/>
                </a:solidFill>
              </a:rPr>
              <a:t>;</a:t>
            </a:r>
          </a:p>
          <a:p>
            <a:pPr lvl="1">
              <a:lnSpc>
                <a:spcPct val="160000"/>
              </a:lnSpc>
              <a:spcBef>
                <a:spcPts val="0"/>
              </a:spcBef>
              <a:buNone/>
            </a:pPr>
            <a:r>
              <a:rPr lang="en-US" dirty="0" err="1" smtClean="0"/>
              <a:t>Eg</a:t>
            </a:r>
            <a:r>
              <a:rPr lang="en-US" dirty="0" smtClean="0"/>
              <a:t>:  Create table t2 as select * from t1;</a:t>
            </a:r>
          </a:p>
          <a:p>
            <a:pPr lvl="1">
              <a:lnSpc>
                <a:spcPct val="160000"/>
              </a:lnSpc>
              <a:spcBef>
                <a:spcPts val="0"/>
              </a:spcBef>
              <a:buNone/>
            </a:pPr>
            <a:r>
              <a:rPr lang="en-US" dirty="0" smtClean="0"/>
              <a:t>Or </a:t>
            </a:r>
          </a:p>
          <a:p>
            <a:pPr lvl="1">
              <a:lnSpc>
                <a:spcPct val="160000"/>
              </a:lnSpc>
              <a:spcBef>
                <a:spcPts val="0"/>
              </a:spcBef>
              <a:buNone/>
            </a:pPr>
            <a:r>
              <a:rPr lang="en-US" dirty="0" smtClean="0"/>
              <a:t>Create table t2 (</a:t>
            </a:r>
            <a:r>
              <a:rPr lang="en-US" dirty="0" err="1" smtClean="0"/>
              <a:t>id,name</a:t>
            </a:r>
            <a:r>
              <a:rPr lang="en-US" dirty="0" smtClean="0"/>
              <a:t>) as select </a:t>
            </a:r>
            <a:r>
              <a:rPr lang="en-US" dirty="0" err="1" smtClean="0"/>
              <a:t>id,name</a:t>
            </a:r>
            <a:r>
              <a:rPr lang="en-US" dirty="0" smtClean="0"/>
              <a:t> from t1;</a:t>
            </a:r>
          </a:p>
          <a:p>
            <a:pPr>
              <a:lnSpc>
                <a:spcPct val="160000"/>
              </a:lnSpc>
              <a:spcBef>
                <a:spcPts val="0"/>
              </a:spcBef>
            </a:pPr>
            <a:endParaRPr lang="en-US" b="1" u="sng" dirty="0" smtClean="0">
              <a:effectLst>
                <a:outerShdw blurRad="38100" dist="38100" dir="2700000" algn="tl">
                  <a:srgbClr val="000000">
                    <a:alpha val="43137"/>
                  </a:srgbClr>
                </a:outerShdw>
              </a:effectLst>
            </a:endParaRPr>
          </a:p>
          <a:p>
            <a:pPr>
              <a:lnSpc>
                <a:spcPct val="160000"/>
              </a:lnSpc>
              <a:spcBef>
                <a:spcPts val="0"/>
              </a:spcBef>
            </a:pPr>
            <a:r>
              <a:rPr lang="en-US" b="1" u="sng" dirty="0" smtClean="0">
                <a:effectLst>
                  <a:outerShdw blurRad="38100" dist="38100" dir="2700000" algn="tl">
                    <a:srgbClr val="000000">
                      <a:alpha val="43137"/>
                    </a:srgbClr>
                  </a:outerShdw>
                </a:effectLst>
              </a:rPr>
              <a:t>To copy the structure alone without any records:</a:t>
            </a:r>
          </a:p>
          <a:p>
            <a:pPr lvl="1">
              <a:lnSpc>
                <a:spcPct val="160000"/>
              </a:lnSpc>
              <a:spcBef>
                <a:spcPts val="0"/>
              </a:spcBef>
              <a:buNone/>
            </a:pPr>
            <a:r>
              <a:rPr lang="en-US" dirty="0" smtClean="0">
                <a:solidFill>
                  <a:srgbClr val="FF0000"/>
                </a:solidFill>
              </a:rPr>
              <a:t>CREATE TABLE </a:t>
            </a:r>
            <a:r>
              <a:rPr lang="en-US" dirty="0" err="1" smtClean="0">
                <a:solidFill>
                  <a:srgbClr val="FF0000"/>
                </a:solidFill>
              </a:rPr>
              <a:t>newtablename</a:t>
            </a:r>
            <a:r>
              <a:rPr lang="en-US" dirty="0" smtClean="0">
                <a:solidFill>
                  <a:srgbClr val="FF0000"/>
                </a:solidFill>
              </a:rPr>
              <a:t> [(column name…&gt;] </a:t>
            </a:r>
          </a:p>
          <a:p>
            <a:pPr lvl="1">
              <a:lnSpc>
                <a:spcPct val="160000"/>
              </a:lnSpc>
              <a:spcBef>
                <a:spcPts val="0"/>
              </a:spcBef>
              <a:buNone/>
            </a:pPr>
            <a:r>
              <a:rPr lang="en-US" dirty="0" smtClean="0">
                <a:solidFill>
                  <a:srgbClr val="FF0000"/>
                </a:solidFill>
              </a:rPr>
              <a:t>AS</a:t>
            </a:r>
          </a:p>
          <a:p>
            <a:pPr lvl="1">
              <a:lnSpc>
                <a:spcPct val="160000"/>
              </a:lnSpc>
              <a:spcBef>
                <a:spcPts val="0"/>
              </a:spcBef>
              <a:buNone/>
            </a:pPr>
            <a:r>
              <a:rPr lang="en-US" dirty="0" smtClean="0">
                <a:solidFill>
                  <a:srgbClr val="FF0000"/>
                </a:solidFill>
              </a:rPr>
              <a:t>SELECT &lt;</a:t>
            </a:r>
            <a:r>
              <a:rPr lang="en-US" dirty="0" err="1" smtClean="0">
                <a:solidFill>
                  <a:srgbClr val="FF0000"/>
                </a:solidFill>
              </a:rPr>
              <a:t>columnname</a:t>
            </a:r>
            <a:r>
              <a:rPr lang="en-US" dirty="0" smtClean="0">
                <a:solidFill>
                  <a:srgbClr val="FF0000"/>
                </a:solidFill>
              </a:rPr>
              <a:t>…&gt; from </a:t>
            </a:r>
            <a:r>
              <a:rPr lang="en-US" dirty="0" err="1" smtClean="0">
                <a:solidFill>
                  <a:srgbClr val="FF0000"/>
                </a:solidFill>
              </a:rPr>
              <a:t>oldtablename</a:t>
            </a:r>
            <a:r>
              <a:rPr lang="en-US" dirty="0" smtClean="0">
                <a:solidFill>
                  <a:srgbClr val="FF0000"/>
                </a:solidFill>
              </a:rPr>
              <a:t> where condition;</a:t>
            </a:r>
          </a:p>
          <a:p>
            <a:pPr lvl="1">
              <a:lnSpc>
                <a:spcPct val="160000"/>
              </a:lnSpc>
              <a:spcBef>
                <a:spcPts val="0"/>
              </a:spcBef>
              <a:buNone/>
            </a:pPr>
            <a:r>
              <a:rPr lang="en-US" dirty="0" err="1" smtClean="0"/>
              <a:t>Eg</a:t>
            </a:r>
            <a:r>
              <a:rPr lang="en-US" dirty="0" smtClean="0"/>
              <a:t>:</a:t>
            </a:r>
          </a:p>
          <a:p>
            <a:pPr lvl="1">
              <a:lnSpc>
                <a:spcPct val="160000"/>
              </a:lnSpc>
              <a:spcBef>
                <a:spcPts val="0"/>
              </a:spcBef>
              <a:buNone/>
            </a:pPr>
            <a:r>
              <a:rPr lang="en-US" dirty="0" smtClean="0"/>
              <a:t>Create table t3 as select * from t1 </a:t>
            </a:r>
            <a:r>
              <a:rPr lang="en-US" b="1" dirty="0" smtClean="0">
                <a:solidFill>
                  <a:srgbClr val="FF0000"/>
                </a:solidFill>
              </a:rPr>
              <a:t>where 0=1</a:t>
            </a:r>
            <a:r>
              <a:rPr lang="en-US" dirty="0" smtClean="0"/>
              <a:t>;</a:t>
            </a:r>
          </a:p>
          <a:p>
            <a:pPr lvl="1">
              <a:lnSpc>
                <a:spcPct val="160000"/>
              </a:lnSpc>
              <a:spcBef>
                <a:spcPts val="0"/>
              </a:spcBef>
              <a:buNone/>
            </a:pPr>
            <a:endParaRPr lang="en-US" dirty="0" smtClean="0"/>
          </a:p>
          <a:p>
            <a:pPr lvl="1">
              <a:lnSpc>
                <a:spcPct val="160000"/>
              </a:lnSpc>
              <a:spcBef>
                <a:spcPts val="0"/>
              </a:spcBef>
              <a:buNone/>
            </a:pPr>
            <a:endParaRPr lang="en-US" dirty="0" smtClean="0"/>
          </a:p>
          <a:p>
            <a:pPr lvl="1">
              <a:lnSpc>
                <a:spcPct val="160000"/>
              </a:lnSpc>
              <a:spcBef>
                <a:spcPts val="0"/>
              </a:spcBef>
              <a:buNone/>
            </a:pPr>
            <a:endParaRPr lang="en-US" dirty="0" smtClean="0"/>
          </a:p>
          <a:p>
            <a:pPr lvl="1">
              <a:lnSpc>
                <a:spcPct val="160000"/>
              </a:lnSpc>
              <a:spcBef>
                <a:spcPts val="0"/>
              </a:spcBef>
              <a:buNone/>
            </a:pPr>
            <a:endParaRPr lang="en-US" dirty="0" smtClean="0"/>
          </a:p>
          <a:p>
            <a:pPr lvl="1">
              <a:lnSpc>
                <a:spcPct val="160000"/>
              </a:lnSpc>
              <a:spcBef>
                <a:spcPts val="0"/>
              </a:spcBef>
              <a:buNone/>
            </a:pPr>
            <a:endParaRPr lang="en-US" dirty="0"/>
          </a:p>
        </p:txBody>
      </p:sp>
      <p:sp>
        <p:nvSpPr>
          <p:cNvPr id="5" name="Rectangle 4"/>
          <p:cNvSpPr/>
          <p:nvPr/>
        </p:nvSpPr>
        <p:spPr>
          <a:xfrm>
            <a:off x="6019800" y="152400"/>
            <a:ext cx="2819400" cy="923330"/>
          </a:xfrm>
          <a:prstGeom prst="rect">
            <a:avLst/>
          </a:prstGeom>
        </p:spPr>
        <p:txBody>
          <a:bodyPr wrap="square">
            <a:spAutoFit/>
          </a:bodyPr>
          <a:lstStyle/>
          <a:p>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cloning</a:t>
            </a:r>
            <a:endParaRPr lang="en-US" sz="54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65570" name="Picture 2"/>
          <p:cNvPicPr>
            <a:picLocks noChangeAspect="1" noChangeArrowheads="1"/>
          </p:cNvPicPr>
          <p:nvPr/>
        </p:nvPicPr>
        <p:blipFill>
          <a:blip r:embed="rId3"/>
          <a:srcRect/>
          <a:stretch>
            <a:fillRect/>
          </a:stretch>
        </p:blipFill>
        <p:spPr bwMode="auto">
          <a:xfrm>
            <a:off x="152400" y="228600"/>
            <a:ext cx="8876192" cy="4343400"/>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8229600" cy="1143000"/>
          </a:xfrm>
        </p:spPr>
        <p:txBody>
          <a:bodyPr/>
          <a:lstStyle/>
          <a:p>
            <a:r>
              <a:rPr lang="en-US" dirty="0" smtClean="0"/>
              <a:t>joins</a:t>
            </a:r>
            <a:endParaRPr lang="en-US" dirty="0"/>
          </a:p>
        </p:txBody>
      </p:sp>
      <p:sp>
        <p:nvSpPr>
          <p:cNvPr id="2" name="Content Placeholder 1"/>
          <p:cNvSpPr>
            <a:spLocks noGrp="1"/>
          </p:cNvSpPr>
          <p:nvPr>
            <p:ph idx="1"/>
          </p:nvPr>
        </p:nvSpPr>
        <p:spPr>
          <a:xfrm>
            <a:off x="0" y="1219200"/>
            <a:ext cx="9144000" cy="5638800"/>
          </a:xfrm>
        </p:spPr>
        <p:txBody>
          <a:bodyPr>
            <a:normAutofit fontScale="85000" lnSpcReduction="20000"/>
          </a:bodyPr>
          <a:lstStyle/>
          <a:p>
            <a:r>
              <a:rPr lang="en-US" sz="2000" dirty="0" smtClean="0">
                <a:latin typeface="Times New Roman" pitchFamily="18" charset="0"/>
                <a:cs typeface="Times New Roman" pitchFamily="18" charset="0"/>
              </a:rPr>
              <a:t>SQL Joins are used to relate information in different tables.</a:t>
            </a:r>
          </a:p>
          <a:p>
            <a:r>
              <a:rPr lang="en-US" sz="2000" dirty="0" smtClean="0">
                <a:latin typeface="Times New Roman" pitchFamily="18" charset="0"/>
                <a:cs typeface="Times New Roman" pitchFamily="18" charset="0"/>
              </a:rPr>
              <a:t> A Join condition is a part of the </a:t>
            </a:r>
            <a:r>
              <a:rPr lang="en-US" sz="2000" dirty="0" err="1" smtClean="0">
                <a:latin typeface="Times New Roman" pitchFamily="18" charset="0"/>
                <a:cs typeface="Times New Roman" pitchFamily="18" charset="0"/>
              </a:rPr>
              <a:t>sql</a:t>
            </a:r>
            <a:r>
              <a:rPr lang="en-US" sz="2000" dirty="0" smtClean="0">
                <a:latin typeface="Times New Roman" pitchFamily="18" charset="0"/>
                <a:cs typeface="Times New Roman" pitchFamily="18" charset="0"/>
              </a:rPr>
              <a:t> query that retrieves rows from two or more tables. </a:t>
            </a:r>
          </a:p>
          <a:p>
            <a:r>
              <a:rPr lang="en-US" sz="2000" dirty="0" smtClean="0">
                <a:latin typeface="Times New Roman" pitchFamily="18" charset="0"/>
                <a:cs typeface="Times New Roman" pitchFamily="18" charset="0"/>
              </a:rPr>
              <a:t>A SQL Join condition is used in the SQL WHERE Clause of select, update, delete statements. </a:t>
            </a:r>
          </a:p>
          <a:p>
            <a:r>
              <a:rPr lang="en-US" sz="2000" b="1" dirty="0" smtClean="0">
                <a:latin typeface="Times New Roman" pitchFamily="18" charset="0"/>
                <a:cs typeface="Times New Roman" pitchFamily="18" charset="0"/>
              </a:rPr>
              <a:t>The Syntax for joining two tables is:</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SELECT col1, col2, col3...</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FROM table_name1, table_name2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WHERE table_name1.col2 = table_name2.col1; </a:t>
            </a:r>
          </a:p>
          <a:p>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Types of SQL joins:</a:t>
            </a:r>
          </a:p>
          <a:p>
            <a:r>
              <a:rPr lang="en-US" sz="2000" dirty="0" smtClean="0">
                <a:latin typeface="Times New Roman" pitchFamily="18" charset="0"/>
                <a:cs typeface="Times New Roman" pitchFamily="18" charset="0"/>
              </a:rPr>
              <a:t>Self join</a:t>
            </a:r>
          </a:p>
          <a:p>
            <a:r>
              <a:rPr lang="en-US" sz="2000" dirty="0" smtClean="0">
                <a:latin typeface="Times New Roman" pitchFamily="18" charset="0"/>
                <a:cs typeface="Times New Roman" pitchFamily="18" charset="0"/>
              </a:rPr>
              <a:t>SQL INNER JOIN (or sometimes called simple join)</a:t>
            </a:r>
          </a:p>
          <a:p>
            <a:r>
              <a:rPr lang="en-US" sz="2000" dirty="0" err="1" smtClean="0">
                <a:latin typeface="Times New Roman" pitchFamily="18" charset="0"/>
                <a:cs typeface="Times New Roman" pitchFamily="18" charset="0"/>
              </a:rPr>
              <a:t>Equi</a:t>
            </a:r>
            <a:r>
              <a:rPr lang="en-US" sz="2000" dirty="0" smtClean="0">
                <a:latin typeface="Times New Roman" pitchFamily="18" charset="0"/>
                <a:cs typeface="Times New Roman" pitchFamily="18" charset="0"/>
              </a:rPr>
              <a:t> join</a:t>
            </a:r>
          </a:p>
          <a:p>
            <a:r>
              <a:rPr lang="en-US" sz="2000" dirty="0" smtClean="0">
                <a:latin typeface="Times New Roman" pitchFamily="18" charset="0"/>
                <a:cs typeface="Times New Roman" pitchFamily="18" charset="0"/>
              </a:rPr>
              <a:t>Non </a:t>
            </a:r>
            <a:r>
              <a:rPr lang="en-US" sz="2000" dirty="0" err="1" smtClean="0">
                <a:latin typeface="Times New Roman" pitchFamily="18" charset="0"/>
                <a:cs typeface="Times New Roman" pitchFamily="18" charset="0"/>
              </a:rPr>
              <a:t>equi</a:t>
            </a:r>
            <a:r>
              <a:rPr lang="en-US" sz="2000" dirty="0" smtClean="0">
                <a:latin typeface="Times New Roman" pitchFamily="18" charset="0"/>
                <a:cs typeface="Times New Roman" pitchFamily="18" charset="0"/>
              </a:rPr>
              <a:t> join</a:t>
            </a:r>
          </a:p>
          <a:p>
            <a:r>
              <a:rPr lang="en-US" sz="2000" dirty="0" smtClean="0">
                <a:latin typeface="Times New Roman" pitchFamily="18" charset="0"/>
                <a:cs typeface="Times New Roman" pitchFamily="18" charset="0"/>
              </a:rPr>
              <a:t>Natural join – inner/</a:t>
            </a:r>
            <a:r>
              <a:rPr lang="en-US" sz="2000" dirty="0" err="1" smtClean="0">
                <a:latin typeface="Times New Roman" pitchFamily="18" charset="0"/>
                <a:cs typeface="Times New Roman" pitchFamily="18" charset="0"/>
              </a:rPr>
              <a:t>equi</a:t>
            </a:r>
            <a:r>
              <a:rPr lang="en-US" sz="2000" dirty="0" smtClean="0">
                <a:latin typeface="Times New Roman" pitchFamily="18" charset="0"/>
                <a:cs typeface="Times New Roman" pitchFamily="18" charset="0"/>
              </a:rPr>
              <a:t> &amp; outer</a:t>
            </a:r>
          </a:p>
          <a:p>
            <a:r>
              <a:rPr lang="en-US" sz="2000" dirty="0" smtClean="0">
                <a:latin typeface="Times New Roman" pitchFamily="18" charset="0"/>
                <a:cs typeface="Times New Roman" pitchFamily="18" charset="0"/>
              </a:rPr>
              <a:t>Outer join</a:t>
            </a:r>
          </a:p>
          <a:p>
            <a:pPr lvl="1"/>
            <a:r>
              <a:rPr lang="en-US" sz="1600" dirty="0" smtClean="0">
                <a:latin typeface="Times New Roman" pitchFamily="18" charset="0"/>
                <a:cs typeface="Times New Roman" pitchFamily="18" charset="0"/>
              </a:rPr>
              <a:t>SQL LEFT OUTER JOIN (or sometimes called LEFT JOIN)</a:t>
            </a:r>
          </a:p>
          <a:p>
            <a:pPr lvl="1"/>
            <a:r>
              <a:rPr lang="en-US" sz="1600" dirty="0" smtClean="0">
                <a:latin typeface="Times New Roman" pitchFamily="18" charset="0"/>
                <a:cs typeface="Times New Roman" pitchFamily="18" charset="0"/>
              </a:rPr>
              <a:t>SQL RIGHT OUTER JOIN (or sometimes called RIGHT JOIN)</a:t>
            </a:r>
          </a:p>
          <a:p>
            <a:pPr lvl="1"/>
            <a:r>
              <a:rPr lang="en-US" sz="1600" dirty="0" smtClean="0">
                <a:latin typeface="Times New Roman" pitchFamily="18" charset="0"/>
                <a:cs typeface="Times New Roman" pitchFamily="18" charset="0"/>
              </a:rPr>
              <a:t>SQL FULL OUTER JOIN (or sometimes called FULL JOIN)</a:t>
            </a:r>
          </a:p>
          <a:p>
            <a:r>
              <a:rPr lang="en-US" sz="2000" dirty="0" smtClean="0">
                <a:latin typeface="Times New Roman" pitchFamily="18" charset="0"/>
                <a:cs typeface="Times New Roman" pitchFamily="18" charset="0"/>
              </a:rPr>
              <a:t>Cartesian join or cross join</a:t>
            </a:r>
          </a:p>
          <a:p>
            <a:endParaRPr lang="en-US" sz="2000" dirty="0" smtClean="0">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Note: join is inner  by default.</a:t>
            </a:r>
          </a:p>
          <a:p>
            <a:endParaRPr lang="en-US" sz="2000" dirty="0">
              <a:latin typeface="Times New Roman" pitchFamily="18" charset="0"/>
              <a:cs typeface="Times New Roman"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6324600"/>
          </a:xfrm>
        </p:spPr>
        <p:txBody>
          <a:bodyPr>
            <a:normAutofit fontScale="40000" lnSpcReduction="20000"/>
          </a:bodyPr>
          <a:lstStyle/>
          <a:p>
            <a:pPr>
              <a:buNone/>
            </a:pPr>
            <a:r>
              <a:rPr lang="en-US" dirty="0" smtClean="0">
                <a:latin typeface="Times New Roman" pitchFamily="18" charset="0"/>
                <a:cs typeface="Times New Roman" pitchFamily="18" charset="0"/>
              </a:rPr>
              <a:t>EQUI-JOIN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It is a simple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join condition which uses the equal sign(=) as the comparison operator. Two types of </a:t>
            </a:r>
            <a:r>
              <a:rPr lang="en-US" dirty="0" err="1" smtClean="0">
                <a:latin typeface="Times New Roman" pitchFamily="18" charset="0"/>
                <a:cs typeface="Times New Roman" pitchFamily="18" charset="0"/>
              </a:rPr>
              <a:t>equi</a:t>
            </a:r>
            <a:r>
              <a:rPr lang="en-US" dirty="0" smtClean="0">
                <a:latin typeface="Times New Roman" pitchFamily="18" charset="0"/>
                <a:cs typeface="Times New Roman" pitchFamily="18" charset="0"/>
              </a:rPr>
              <a:t> joins are SQL Outer join and SQL Inner join. </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NON-EQUI JOIN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It is a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join condition which makes use of some comparison operator other than the equal sign like &gt;, &lt;, &gt;=, &lt;= </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SELF JOIN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Self join is a join type between a row of a table to another row of the same table.</a:t>
            </a:r>
          </a:p>
          <a:p>
            <a:pPr>
              <a:buNone/>
            </a:pPr>
            <a:r>
              <a:rPr lang="en-US" dirty="0" smtClean="0">
                <a:latin typeface="Times New Roman" pitchFamily="18" charset="0"/>
                <a:cs typeface="Times New Roman" pitchFamily="18" charset="0"/>
              </a:rPr>
              <a:t>OUTER JOIN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This type fetches the row that matches the join condition and rows that don’t match the join condition. </a:t>
            </a:r>
          </a:p>
          <a:p>
            <a:pPr>
              <a:buNone/>
            </a:pPr>
            <a:r>
              <a:rPr lang="en-US"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Simple JOIN</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p.last_name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t.deptName</a:t>
            </a:r>
            <a:r>
              <a:rPr lang="en-US" dirty="0" smtClean="0">
                <a:latin typeface="Times New Roman" pitchFamily="18" charset="0"/>
                <a:cs typeface="Times New Roman" pitchFamily="18" charset="0"/>
              </a:rPr>
              <a:t> FROM person p, dept t WHERE p.id = t.id;</a:t>
            </a:r>
          </a:p>
          <a:p>
            <a:pPr>
              <a:buNone/>
            </a:pPr>
            <a:r>
              <a:rPr lang="en-US" dirty="0" smtClean="0">
                <a:latin typeface="Times New Roman" pitchFamily="18" charset="0"/>
                <a:cs typeface="Times New Roman" pitchFamily="18" charset="0"/>
              </a:rPr>
              <a:t>Find name and department name of students who have been allotted a department</a:t>
            </a:r>
          </a:p>
          <a:p>
            <a:pPr>
              <a:buNone/>
            </a:pPr>
            <a:r>
              <a:rPr lang="en-US" b="1" dirty="0" smtClean="0">
                <a:latin typeface="Times New Roman" pitchFamily="18" charset="0"/>
                <a:cs typeface="Times New Roman" pitchFamily="18" charset="0"/>
              </a:rPr>
              <a:t>Inner/</a:t>
            </a:r>
            <a:r>
              <a:rPr lang="en-US" b="1" dirty="0" err="1" smtClean="0">
                <a:latin typeface="Times New Roman" pitchFamily="18" charset="0"/>
                <a:cs typeface="Times New Roman" pitchFamily="18" charset="0"/>
              </a:rPr>
              <a:t>Equi</a:t>
            </a:r>
            <a:r>
              <a:rPr lang="en-US" b="1" dirty="0" smtClean="0">
                <a:latin typeface="Times New Roman" pitchFamily="18" charset="0"/>
                <a:cs typeface="Times New Roman" pitchFamily="18" charset="0"/>
              </a:rPr>
              <a:t>/Natural JOIN</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SELECT * from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 INNER JOIN Dept on </a:t>
            </a:r>
            <a:r>
              <a:rPr lang="en-US" dirty="0" err="1" smtClean="0">
                <a:latin typeface="Times New Roman" pitchFamily="18" charset="0"/>
                <a:cs typeface="Times New Roman" pitchFamily="18" charset="0"/>
              </a:rPr>
              <a:t>Emp.empid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Dept.empid</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Extracts data that meets the JOIN conditions only. </a:t>
            </a:r>
          </a:p>
          <a:p>
            <a:pPr>
              <a:buNone/>
            </a:pPr>
            <a:r>
              <a:rPr lang="en-US" b="1" dirty="0" smtClean="0">
                <a:latin typeface="Times New Roman" pitchFamily="18" charset="0"/>
                <a:cs typeface="Times New Roman" pitchFamily="18" charset="0"/>
              </a:rPr>
              <a:t>Outer Join</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SELECT distinct * from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 LEFT OUTER JOIN Dept Where </a:t>
            </a:r>
            <a:r>
              <a:rPr lang="en-US" dirty="0" err="1" smtClean="0">
                <a:latin typeface="Times New Roman" pitchFamily="18" charset="0"/>
                <a:cs typeface="Times New Roman" pitchFamily="18" charset="0"/>
              </a:rPr>
              <a:t>Emp.empid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Dept.empid</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It includes non matching rows also unlike Inner Join.</a:t>
            </a:r>
          </a:p>
          <a:p>
            <a:pPr>
              <a:buNone/>
            </a:pPr>
            <a:r>
              <a:rPr lang="en-US" b="1" dirty="0" smtClean="0">
                <a:latin typeface="Times New Roman" pitchFamily="18" charset="0"/>
                <a:cs typeface="Times New Roman" pitchFamily="18" charset="0"/>
              </a:rPr>
              <a:t>Self JOIN</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a.name,b.name</a:t>
            </a:r>
            <a:r>
              <a:rPr lang="en-US" dirty="0" smtClean="0">
                <a:latin typeface="Times New Roman" pitchFamily="18" charset="0"/>
                <a:cs typeface="Times New Roman" pitchFamily="18" charset="0"/>
              </a:rPr>
              <a:t> from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 a,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 b WHERE a.id=</a:t>
            </a:r>
            <a:r>
              <a:rPr lang="en-US" dirty="0" err="1" smtClean="0">
                <a:latin typeface="Times New Roman" pitchFamily="18" charset="0"/>
                <a:cs typeface="Times New Roman" pitchFamily="18" charset="0"/>
              </a:rPr>
              <a:t>b.rollNumber</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Joining a Table to itself.</a:t>
            </a:r>
          </a:p>
          <a:p>
            <a:pPr>
              <a:buNone/>
            </a:pPr>
            <a:r>
              <a:rPr lang="en-US" dirty="0" smtClean="0"/>
              <a:t>A </a:t>
            </a:r>
            <a:r>
              <a:rPr lang="en-US" b="1" dirty="0" smtClean="0"/>
              <a:t>Cartesian join</a:t>
            </a:r>
            <a:r>
              <a:rPr lang="en-US" dirty="0" smtClean="0"/>
              <a:t> or </a:t>
            </a:r>
            <a:r>
              <a:rPr lang="en-US" b="1" dirty="0" smtClean="0"/>
              <a:t>Cartesian product</a:t>
            </a:r>
            <a:r>
              <a:rPr lang="en-US" dirty="0" smtClean="0"/>
              <a:t> is a </a:t>
            </a:r>
            <a:r>
              <a:rPr lang="en-US" dirty="0" smtClean="0">
                <a:hlinkClick r:id="rId2" tooltip="Join"/>
              </a:rPr>
              <a:t>join</a:t>
            </a:r>
            <a:r>
              <a:rPr lang="en-US" dirty="0" smtClean="0"/>
              <a:t> of every </a:t>
            </a:r>
            <a:r>
              <a:rPr lang="en-US" dirty="0" smtClean="0">
                <a:hlinkClick r:id="rId3" tooltip="Row"/>
              </a:rPr>
              <a:t>row</a:t>
            </a:r>
            <a:r>
              <a:rPr lang="en-US" dirty="0" smtClean="0"/>
              <a:t> of one </a:t>
            </a:r>
            <a:r>
              <a:rPr lang="en-US" dirty="0" smtClean="0">
                <a:hlinkClick r:id="rId4" tooltip="Table"/>
              </a:rPr>
              <a:t>table</a:t>
            </a:r>
            <a:r>
              <a:rPr lang="en-US" dirty="0" smtClean="0"/>
              <a:t> to every row of another table. This normally happens when no matching join </a:t>
            </a:r>
            <a:r>
              <a:rPr lang="en-US" dirty="0" smtClean="0">
                <a:hlinkClick r:id="rId5" tooltip="Column"/>
              </a:rPr>
              <a:t>columns</a:t>
            </a:r>
            <a:r>
              <a:rPr lang="en-US" dirty="0" smtClean="0"/>
              <a:t> are specified. For example, if table A with 100 rows is joined with table B with 1000 rows, a Cartesian join will return 100,000 rows. </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t>SELECT * FROM </a:t>
            </a:r>
            <a:r>
              <a:rPr lang="en-US" dirty="0" err="1" smtClean="0"/>
              <a:t>emp</a:t>
            </a:r>
            <a:r>
              <a:rPr lang="en-US" dirty="0" smtClean="0"/>
              <a:t> CROSS JOIN dept; </a:t>
            </a:r>
            <a:endParaRPr lang="en-US" dirty="0">
              <a:latin typeface="Times New Roman" pitchFamily="18" charset="0"/>
              <a:cs typeface="Times New Roman"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81000"/>
            <a:ext cx="8915400" cy="6477000"/>
          </a:xfrm>
        </p:spPr>
        <p:txBody>
          <a:bodyPr>
            <a:normAutofit fontScale="85000" lnSpcReduction="10000"/>
          </a:bodyPr>
          <a:lstStyle/>
          <a:p>
            <a:pPr>
              <a:buNone/>
            </a:pPr>
            <a:r>
              <a:rPr lang="en-US" dirty="0" smtClean="0">
                <a:latin typeface="Times New Roman" pitchFamily="18" charset="0"/>
                <a:cs typeface="Times New Roman" pitchFamily="18" charset="0"/>
              </a:rPr>
              <a:t>SQL&gt; select * from supplier natural inner join order1;</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SID SUPNAME                               OID ODATE</a:t>
            </a:r>
          </a:p>
          <a:p>
            <a:pPr>
              <a:buNone/>
            </a:pPr>
            <a:r>
              <a:rPr lang="en-US" dirty="0" smtClean="0">
                <a:latin typeface="Times New Roman" pitchFamily="18" charset="0"/>
                <a:cs typeface="Times New Roman" pitchFamily="18" charset="0"/>
              </a:rPr>
              <a:t>---------- ------------------------------ ---------- ---------</a:t>
            </a:r>
          </a:p>
          <a:p>
            <a:pPr>
              <a:buNone/>
            </a:pPr>
            <a:r>
              <a:rPr lang="en-US" dirty="0" smtClean="0">
                <a:latin typeface="Times New Roman" pitchFamily="18" charset="0"/>
                <a:cs typeface="Times New Roman" pitchFamily="18" charset="0"/>
              </a:rPr>
              <a:t>         4 </a:t>
            </a:r>
            <a:r>
              <a:rPr lang="en-US" dirty="0" err="1" smtClean="0">
                <a:latin typeface="Times New Roman" pitchFamily="18" charset="0"/>
                <a:cs typeface="Times New Roman" pitchFamily="18" charset="0"/>
              </a:rPr>
              <a:t>jj</a:t>
            </a:r>
            <a:r>
              <a:rPr lang="en-US" dirty="0" smtClean="0">
                <a:latin typeface="Times New Roman" pitchFamily="18" charset="0"/>
                <a:cs typeface="Times New Roman" pitchFamily="18" charset="0"/>
              </a:rPr>
              <a:t>                                      1 12-FEB-14</a:t>
            </a:r>
          </a:p>
          <a:p>
            <a:pPr>
              <a:buNone/>
            </a:pPr>
            <a:r>
              <a:rPr lang="en-US" dirty="0" smtClean="0">
                <a:latin typeface="Times New Roman" pitchFamily="18" charset="0"/>
                <a:cs typeface="Times New Roman" pitchFamily="18" charset="0"/>
              </a:rPr>
              <a:t>        10 </a:t>
            </a:r>
            <a:r>
              <a:rPr lang="en-US" dirty="0" err="1" smtClean="0">
                <a:latin typeface="Times New Roman" pitchFamily="18" charset="0"/>
                <a:cs typeface="Times New Roman" pitchFamily="18" charset="0"/>
              </a:rPr>
              <a:t>ee</a:t>
            </a:r>
            <a:r>
              <a:rPr lang="en-US" dirty="0" smtClean="0">
                <a:latin typeface="Times New Roman" pitchFamily="18" charset="0"/>
                <a:cs typeface="Times New Roman" pitchFamily="18" charset="0"/>
              </a:rPr>
              <a:t>                                      2 13-JAN-14</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SQL&gt; select * from supplier s inner join order1 o on s.sid=o.sid;</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SID SUPNAME                               OID        SID ODATE</a:t>
            </a:r>
          </a:p>
          <a:p>
            <a:pPr>
              <a:buNone/>
            </a:pPr>
            <a:r>
              <a:rPr lang="en-US" dirty="0" smtClean="0">
                <a:latin typeface="Times New Roman" pitchFamily="18" charset="0"/>
                <a:cs typeface="Times New Roman" pitchFamily="18" charset="0"/>
              </a:rPr>
              <a:t>---------- ------------------------------ ---------- ---------- ---------</a:t>
            </a:r>
          </a:p>
          <a:p>
            <a:pPr>
              <a:buNone/>
            </a:pPr>
            <a:r>
              <a:rPr lang="en-US" dirty="0" smtClean="0">
                <a:latin typeface="Times New Roman" pitchFamily="18" charset="0"/>
                <a:cs typeface="Times New Roman" pitchFamily="18" charset="0"/>
              </a:rPr>
              <a:t>         4 </a:t>
            </a:r>
            <a:r>
              <a:rPr lang="en-US" dirty="0" err="1" smtClean="0">
                <a:latin typeface="Times New Roman" pitchFamily="18" charset="0"/>
                <a:cs typeface="Times New Roman" pitchFamily="18" charset="0"/>
              </a:rPr>
              <a:t>jj</a:t>
            </a:r>
            <a:r>
              <a:rPr lang="en-US" dirty="0" smtClean="0">
                <a:latin typeface="Times New Roman" pitchFamily="18" charset="0"/>
                <a:cs typeface="Times New Roman" pitchFamily="18" charset="0"/>
              </a:rPr>
              <a:t>                                      1          4 12-FEB-14</a:t>
            </a:r>
          </a:p>
          <a:p>
            <a:pPr>
              <a:buNone/>
            </a:pPr>
            <a:r>
              <a:rPr lang="en-US" dirty="0" smtClean="0">
                <a:latin typeface="Times New Roman" pitchFamily="18" charset="0"/>
                <a:cs typeface="Times New Roman" pitchFamily="18" charset="0"/>
              </a:rPr>
              <a:t>        10 </a:t>
            </a:r>
            <a:r>
              <a:rPr lang="en-US" dirty="0" err="1" smtClean="0">
                <a:latin typeface="Times New Roman" pitchFamily="18" charset="0"/>
                <a:cs typeface="Times New Roman" pitchFamily="18" charset="0"/>
              </a:rPr>
              <a:t>ee</a:t>
            </a:r>
            <a:r>
              <a:rPr lang="en-US" dirty="0" smtClean="0">
                <a:latin typeface="Times New Roman" pitchFamily="18" charset="0"/>
                <a:cs typeface="Times New Roman" pitchFamily="18" charset="0"/>
              </a:rPr>
              <a:t>                                      2         10 13-JAN-14</a:t>
            </a:r>
            <a:endParaRPr lang="en-US" dirty="0">
              <a:latin typeface="Times New Roman" pitchFamily="18" charset="0"/>
              <a:cs typeface="Times New Roman"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763000" cy="6400800"/>
          </a:xfrm>
        </p:spPr>
        <p:txBody>
          <a:bodyPr>
            <a:noAutofit/>
          </a:bodyPr>
          <a:lstStyle/>
          <a:p>
            <a:pPr>
              <a:buNone/>
            </a:pPr>
            <a:r>
              <a:rPr lang="en-US" sz="2000" dirty="0" smtClean="0">
                <a:latin typeface="Times New Roman" pitchFamily="18" charset="0"/>
                <a:cs typeface="Times New Roman" pitchFamily="18" charset="0"/>
              </a:rPr>
              <a:t>Consider two tables with fields as follows:</a:t>
            </a:r>
          </a:p>
          <a:p>
            <a:pPr>
              <a:buNone/>
            </a:pPr>
            <a:r>
              <a:rPr lang="en-US" sz="2000" dirty="0" smtClean="0">
                <a:latin typeface="Times New Roman" pitchFamily="18" charset="0"/>
                <a:cs typeface="Times New Roman" pitchFamily="18" charset="0"/>
              </a:rPr>
              <a:t>SQL&gt; select * from supplier;</a:t>
            </a:r>
          </a:p>
          <a:p>
            <a:pPr>
              <a:buNone/>
            </a:pPr>
            <a:r>
              <a:rPr lang="en-US" sz="2000" dirty="0" smtClean="0">
                <a:latin typeface="Times New Roman" pitchFamily="18" charset="0"/>
                <a:cs typeface="Times New Roman" pitchFamily="18" charset="0"/>
              </a:rPr>
              <a:t>       SID SUPNAME</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1 </a:t>
            </a:r>
            <a:r>
              <a:rPr lang="en-US" sz="2000" dirty="0" err="1" smtClean="0">
                <a:latin typeface="Times New Roman" pitchFamily="18" charset="0"/>
                <a:cs typeface="Times New Roman" pitchFamily="18" charset="0"/>
              </a:rPr>
              <a:t>aa</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2 </a:t>
            </a:r>
            <a:r>
              <a:rPr lang="en-US" sz="2000" dirty="0" err="1" smtClean="0">
                <a:latin typeface="Times New Roman" pitchFamily="18" charset="0"/>
                <a:cs typeface="Times New Roman" pitchFamily="18" charset="0"/>
              </a:rPr>
              <a:t>gg</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6 ff</a:t>
            </a:r>
          </a:p>
          <a:p>
            <a:pPr>
              <a:buNone/>
            </a:pPr>
            <a:r>
              <a:rPr lang="en-US" sz="2000" dirty="0" smtClean="0">
                <a:latin typeface="Times New Roman" pitchFamily="18" charset="0"/>
                <a:cs typeface="Times New Roman" pitchFamily="18" charset="0"/>
              </a:rPr>
              <a:t>         4 </a:t>
            </a:r>
            <a:r>
              <a:rPr lang="en-US" sz="2000" dirty="0" err="1" smtClean="0">
                <a:latin typeface="Times New Roman" pitchFamily="18" charset="0"/>
                <a:cs typeface="Times New Roman" pitchFamily="18" charset="0"/>
              </a:rPr>
              <a:t>jj</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10 </a:t>
            </a:r>
            <a:r>
              <a:rPr lang="en-US" sz="2000" dirty="0" err="1" smtClean="0">
                <a:latin typeface="Times New Roman" pitchFamily="18" charset="0"/>
                <a:cs typeface="Times New Roman" pitchFamily="18" charset="0"/>
              </a:rPr>
              <a:t>ee</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SQL&gt; select * from order1;</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OID        SID ODATE</a:t>
            </a:r>
          </a:p>
          <a:p>
            <a:pPr>
              <a:buNone/>
            </a:pPr>
            <a:r>
              <a:rPr lang="en-US" sz="2000" dirty="0" smtClean="0">
                <a:latin typeface="Times New Roman" pitchFamily="18" charset="0"/>
                <a:cs typeface="Times New Roman" pitchFamily="18" charset="0"/>
              </a:rPr>
              <a:t>---------- ---------- ---------</a:t>
            </a:r>
          </a:p>
          <a:p>
            <a:pPr>
              <a:buNone/>
            </a:pPr>
            <a:r>
              <a:rPr lang="en-US" sz="2000" dirty="0" smtClean="0">
                <a:latin typeface="Times New Roman" pitchFamily="18" charset="0"/>
                <a:cs typeface="Times New Roman" pitchFamily="18" charset="0"/>
              </a:rPr>
              <a:t>         1          4 12-FEB-14</a:t>
            </a:r>
          </a:p>
          <a:p>
            <a:pPr>
              <a:buNone/>
            </a:pPr>
            <a:r>
              <a:rPr lang="en-US" sz="2000" dirty="0" smtClean="0">
                <a:latin typeface="Times New Roman" pitchFamily="18" charset="0"/>
                <a:cs typeface="Times New Roman" pitchFamily="18" charset="0"/>
              </a:rPr>
              <a:t>         2         10 13-JAN-14</a:t>
            </a:r>
          </a:p>
          <a:p>
            <a:pPr>
              <a:buNone/>
            </a:pPr>
            <a:r>
              <a:rPr lang="en-US" sz="2000" dirty="0" smtClean="0">
                <a:latin typeface="Times New Roman" pitchFamily="18" charset="0"/>
                <a:cs typeface="Times New Roman" pitchFamily="18" charset="0"/>
              </a:rPr>
              <a:t>         3         11 20-DEC-14</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8839200" cy="6553200"/>
          </a:xfrm>
        </p:spPr>
        <p:txBody>
          <a:bodyPr>
            <a:normAutofit fontScale="92500" lnSpcReduction="20000"/>
          </a:bodyPr>
          <a:lstStyle/>
          <a:p>
            <a:r>
              <a:rPr lang="en-US" sz="2200" b="1" dirty="0" smtClean="0">
                <a:latin typeface="Times New Roman" pitchFamily="18" charset="0"/>
                <a:cs typeface="Times New Roman" pitchFamily="18" charset="0"/>
              </a:rPr>
              <a:t>SQL INNER JOIN (simple join)</a:t>
            </a:r>
          </a:p>
          <a:p>
            <a:r>
              <a:rPr lang="en-US" sz="2200" dirty="0" smtClean="0">
                <a:latin typeface="Times New Roman" pitchFamily="18" charset="0"/>
                <a:cs typeface="Times New Roman" pitchFamily="18" charset="0"/>
              </a:rPr>
              <a:t>It is the most common type of SQL join. </a:t>
            </a:r>
          </a:p>
          <a:p>
            <a:r>
              <a:rPr lang="en-US" sz="2200" dirty="0" smtClean="0">
                <a:latin typeface="Times New Roman" pitchFamily="18" charset="0"/>
                <a:cs typeface="Times New Roman" pitchFamily="18" charset="0"/>
              </a:rPr>
              <a:t>SQL INNER JOINS return all rows from multiple tables where the join condition is met.</a:t>
            </a:r>
          </a:p>
          <a:p>
            <a:pPr>
              <a:buNone/>
            </a:pPr>
            <a:r>
              <a:rPr lang="en-US" sz="2200" b="1" dirty="0" smtClean="0">
                <a:latin typeface="Times New Roman" pitchFamily="18" charset="0"/>
                <a:cs typeface="Times New Roman" pitchFamily="18" charset="0"/>
              </a:rPr>
              <a:t>SQL INNER JOIN Syntax</a:t>
            </a:r>
          </a:p>
          <a:p>
            <a:pPr>
              <a:buNone/>
            </a:pPr>
            <a:r>
              <a:rPr lang="en-US" sz="2200" dirty="0" smtClean="0">
                <a:latin typeface="Times New Roman" pitchFamily="18" charset="0"/>
                <a:cs typeface="Times New Roman" pitchFamily="18" charset="0"/>
              </a:rPr>
              <a:t>SELECT columns FROM table1 INNER JOIN table2 ON table1.column = table2.column;</a:t>
            </a:r>
          </a:p>
          <a:p>
            <a:pPr>
              <a:buNone/>
            </a:pPr>
            <a:r>
              <a:rPr lang="en-US" dirty="0" smtClean="0">
                <a:latin typeface="Times New Roman" pitchFamily="18" charset="0"/>
                <a:cs typeface="Times New Roman" pitchFamily="18" charset="0"/>
              </a:rPr>
              <a:t>SQL&gt; select </a:t>
            </a:r>
            <a:r>
              <a:rPr lang="en-US" dirty="0" err="1" smtClean="0">
                <a:latin typeface="Times New Roman" pitchFamily="18" charset="0"/>
                <a:cs typeface="Times New Roman" pitchFamily="18" charset="0"/>
              </a:rPr>
              <a:t>s.supname,o.oid,o.odate</a:t>
            </a:r>
            <a:r>
              <a:rPr lang="en-US" dirty="0" smtClean="0">
                <a:latin typeface="Times New Roman" pitchFamily="18" charset="0"/>
                <a:cs typeface="Times New Roman" pitchFamily="18" charset="0"/>
              </a:rPr>
              <a:t> from supplier s inner join order1 o on s.sid =o.sid;</a:t>
            </a:r>
          </a:p>
          <a:p>
            <a:pPr>
              <a:buNone/>
            </a:pPr>
            <a:r>
              <a:rPr lang="en-US" dirty="0" smtClean="0">
                <a:latin typeface="Times New Roman" pitchFamily="18" charset="0"/>
                <a:cs typeface="Times New Roman" pitchFamily="18" charset="0"/>
              </a:rPr>
              <a:t>Or</a:t>
            </a:r>
          </a:p>
          <a:p>
            <a:pPr>
              <a:buNone/>
            </a:pPr>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s.supname,o.oid,o.odate</a:t>
            </a:r>
            <a:r>
              <a:rPr lang="en-US" dirty="0" smtClean="0">
                <a:latin typeface="Times New Roman" pitchFamily="18" charset="0"/>
                <a:cs typeface="Times New Roman" pitchFamily="18" charset="0"/>
              </a:rPr>
              <a:t> from supplier s ,order1 o where s.sid =o.sid;</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SUPNAME                               OID ODATE</a:t>
            </a:r>
          </a:p>
          <a:p>
            <a:pPr>
              <a:buNone/>
            </a:pPr>
            <a:r>
              <a:rPr lang="en-US" dirty="0" smtClean="0">
                <a:latin typeface="Times New Roman" pitchFamily="18" charset="0"/>
                <a:cs typeface="Times New Roman" pitchFamily="18" charset="0"/>
              </a:rPr>
              <a:t>------------------------------ ---------- ---------</a:t>
            </a:r>
          </a:p>
          <a:p>
            <a:pPr>
              <a:buNone/>
            </a:pPr>
            <a:r>
              <a:rPr lang="en-US" dirty="0" err="1" smtClean="0">
                <a:latin typeface="Times New Roman" pitchFamily="18" charset="0"/>
                <a:cs typeface="Times New Roman" pitchFamily="18" charset="0"/>
              </a:rPr>
              <a:t>jj</a:t>
            </a:r>
            <a:r>
              <a:rPr lang="en-US" dirty="0" smtClean="0">
                <a:latin typeface="Times New Roman" pitchFamily="18" charset="0"/>
                <a:cs typeface="Times New Roman" pitchFamily="18" charset="0"/>
              </a:rPr>
              <a:t>                                      1 12-FEB-14</a:t>
            </a:r>
          </a:p>
          <a:p>
            <a:pPr>
              <a:buNone/>
            </a:pPr>
            <a:r>
              <a:rPr lang="en-US" dirty="0" err="1" smtClean="0">
                <a:latin typeface="Times New Roman" pitchFamily="18" charset="0"/>
                <a:cs typeface="Times New Roman" pitchFamily="18" charset="0"/>
              </a:rPr>
              <a:t>ee</a:t>
            </a:r>
            <a:r>
              <a:rPr lang="en-US" dirty="0" smtClean="0">
                <a:latin typeface="Times New Roman" pitchFamily="18" charset="0"/>
                <a:cs typeface="Times New Roman" pitchFamily="18" charset="0"/>
              </a:rPr>
              <a:t>                                      2 13-JAN-14</a:t>
            </a:r>
          </a:p>
          <a:p>
            <a:pPr>
              <a:buNone/>
            </a:pP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686800" cy="6477000"/>
          </a:xfrm>
        </p:spPr>
        <p:txBody>
          <a:bodyPr>
            <a:noAutofit/>
          </a:bodyPr>
          <a:lstStyle/>
          <a:p>
            <a:r>
              <a:rPr lang="en-US" sz="1400" b="1" dirty="0" smtClean="0">
                <a:latin typeface="Times New Roman" pitchFamily="18" charset="0"/>
                <a:cs typeface="Times New Roman" pitchFamily="18" charset="0"/>
              </a:rPr>
              <a:t>SQL LEFT OUTER JOIN</a:t>
            </a:r>
          </a:p>
          <a:p>
            <a:pPr>
              <a:buNone/>
            </a:pPr>
            <a:r>
              <a:rPr lang="en-US" sz="1400" dirty="0" smtClean="0">
                <a:latin typeface="Times New Roman" pitchFamily="18" charset="0"/>
                <a:cs typeface="Times New Roman" pitchFamily="18" charset="0"/>
              </a:rPr>
              <a:t>This type of join returns all rows from the LEFT-hand table specified in the ON condition and </a:t>
            </a:r>
            <a:r>
              <a:rPr lang="en-US" sz="1400" b="1" dirty="0" smtClean="0">
                <a:latin typeface="Times New Roman" pitchFamily="18" charset="0"/>
                <a:cs typeface="Times New Roman" pitchFamily="18" charset="0"/>
              </a:rPr>
              <a:t>only</a:t>
            </a:r>
            <a:r>
              <a:rPr lang="en-US" sz="1400" dirty="0" smtClean="0">
                <a:latin typeface="Times New Roman" pitchFamily="18" charset="0"/>
                <a:cs typeface="Times New Roman" pitchFamily="18" charset="0"/>
              </a:rPr>
              <a:t> those rows from the other table where the joined fields are equal (join condition is met).</a:t>
            </a: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SQL LEFT OUTER JOIN Syntax</a:t>
            </a:r>
          </a:p>
          <a:p>
            <a:pPr>
              <a:buNone/>
            </a:pPr>
            <a:r>
              <a:rPr lang="en-US" sz="1400" dirty="0" smtClean="0">
                <a:latin typeface="Times New Roman" pitchFamily="18" charset="0"/>
                <a:cs typeface="Times New Roman" pitchFamily="18" charset="0"/>
              </a:rPr>
              <a:t>SELECT columns FROM table1 LEFT [OUTER] JOIN table2 ON table1.column = table2.column;In some databases, the LEFT OUTER JOIN keywords are replaced with LEFT JOIN.</a:t>
            </a:r>
          </a:p>
          <a:p>
            <a:pPr>
              <a:buNone/>
            </a:pPr>
            <a:endParaRPr lang="en-US" sz="14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SQL&gt; select </a:t>
            </a:r>
            <a:r>
              <a:rPr lang="en-US" sz="1800" dirty="0" err="1" smtClean="0">
                <a:latin typeface="Times New Roman" pitchFamily="18" charset="0"/>
                <a:cs typeface="Times New Roman" pitchFamily="18" charset="0"/>
              </a:rPr>
              <a:t>s.supname,o.oid,o.odate</a:t>
            </a:r>
            <a:r>
              <a:rPr lang="en-US" sz="1800" dirty="0" smtClean="0">
                <a:latin typeface="Times New Roman" pitchFamily="18" charset="0"/>
                <a:cs typeface="Times New Roman" pitchFamily="18" charset="0"/>
              </a:rPr>
              <a:t> from supplier s left outer join order1 o on s.sid=o.sid;</a:t>
            </a:r>
          </a:p>
          <a:p>
            <a:pPr>
              <a:buNone/>
            </a:pPr>
            <a:r>
              <a:rPr lang="en-US" sz="1400" dirty="0" smtClean="0">
                <a:latin typeface="Times New Roman" pitchFamily="18" charset="0"/>
                <a:cs typeface="Times New Roman" pitchFamily="18" charset="0"/>
              </a:rPr>
              <a:t>SUPNAME                       OID        ODATE</a:t>
            </a:r>
          </a:p>
          <a:p>
            <a:pPr>
              <a:buNone/>
            </a:pPr>
            <a:r>
              <a:rPr lang="en-US" sz="1400" dirty="0" smtClean="0">
                <a:latin typeface="Times New Roman" pitchFamily="18" charset="0"/>
                <a:cs typeface="Times New Roman" pitchFamily="18" charset="0"/>
              </a:rPr>
              <a:t>------------------------------ ---------- ---------</a:t>
            </a:r>
          </a:p>
          <a:p>
            <a:pPr>
              <a:buNone/>
            </a:pPr>
            <a:r>
              <a:rPr lang="en-US" sz="1400" dirty="0" err="1" smtClean="0">
                <a:latin typeface="Times New Roman" pitchFamily="18" charset="0"/>
                <a:cs typeface="Times New Roman" pitchFamily="18" charset="0"/>
              </a:rPr>
              <a:t>jj</a:t>
            </a:r>
            <a:r>
              <a:rPr lang="en-US" sz="1400" dirty="0" smtClean="0">
                <a:latin typeface="Times New Roman" pitchFamily="18" charset="0"/>
                <a:cs typeface="Times New Roman" pitchFamily="18" charset="0"/>
              </a:rPr>
              <a:t>                                         1             12-FEB-14</a:t>
            </a:r>
          </a:p>
          <a:p>
            <a:pPr>
              <a:buNone/>
            </a:pPr>
            <a:r>
              <a:rPr lang="en-US" sz="1400" dirty="0" err="1" smtClean="0">
                <a:latin typeface="Times New Roman" pitchFamily="18" charset="0"/>
                <a:cs typeface="Times New Roman" pitchFamily="18" charset="0"/>
              </a:rPr>
              <a:t>ee</a:t>
            </a:r>
            <a:r>
              <a:rPr lang="en-US" sz="1400" dirty="0" smtClean="0">
                <a:latin typeface="Times New Roman" pitchFamily="18" charset="0"/>
                <a:cs typeface="Times New Roman" pitchFamily="18" charset="0"/>
              </a:rPr>
              <a:t>                                        2            13-JAN-14</a:t>
            </a:r>
          </a:p>
          <a:p>
            <a:pPr>
              <a:buNone/>
            </a:pPr>
            <a:r>
              <a:rPr lang="en-US" sz="1400" dirty="0" smtClean="0">
                <a:latin typeface="Times New Roman" pitchFamily="18" charset="0"/>
                <a:cs typeface="Times New Roman" pitchFamily="18" charset="0"/>
              </a:rPr>
              <a:t>ff</a:t>
            </a:r>
          </a:p>
          <a:p>
            <a:pPr>
              <a:buNone/>
            </a:pPr>
            <a:r>
              <a:rPr lang="en-US" sz="1400" dirty="0" err="1" smtClean="0">
                <a:latin typeface="Times New Roman" pitchFamily="18" charset="0"/>
                <a:cs typeface="Times New Roman" pitchFamily="18" charset="0"/>
              </a:rPr>
              <a:t>aa</a:t>
            </a:r>
            <a:endParaRPr lang="en-US" sz="1400" dirty="0" smtClean="0">
              <a:latin typeface="Times New Roman" pitchFamily="18" charset="0"/>
              <a:cs typeface="Times New Roman" pitchFamily="18" charset="0"/>
            </a:endParaRPr>
          </a:p>
          <a:p>
            <a:pPr>
              <a:buNone/>
            </a:pPr>
            <a:r>
              <a:rPr lang="en-US" sz="1400" dirty="0" err="1" smtClean="0">
                <a:latin typeface="Times New Roman" pitchFamily="18" charset="0"/>
                <a:cs typeface="Times New Roman" pitchFamily="18" charset="0"/>
              </a:rPr>
              <a:t>gg</a:t>
            </a:r>
            <a:r>
              <a:rPr lang="en-US" sz="1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(or)</a:t>
            </a:r>
          </a:p>
          <a:p>
            <a:pPr>
              <a:buNone/>
            </a:pPr>
            <a:r>
              <a:rPr lang="en-US" sz="1800" dirty="0" smtClean="0">
                <a:latin typeface="Times New Roman" pitchFamily="18" charset="0"/>
                <a:cs typeface="Times New Roman" pitchFamily="18" charset="0"/>
              </a:rPr>
              <a:t>SQL&gt; select </a:t>
            </a:r>
            <a:r>
              <a:rPr lang="en-US" sz="1800" dirty="0" err="1" smtClean="0">
                <a:latin typeface="Times New Roman" pitchFamily="18" charset="0"/>
                <a:cs typeface="Times New Roman" pitchFamily="18" charset="0"/>
              </a:rPr>
              <a:t>s.supname,o.oid,o.odate</a:t>
            </a:r>
            <a:r>
              <a:rPr lang="en-US" sz="1800" dirty="0" smtClean="0">
                <a:latin typeface="Times New Roman" pitchFamily="18" charset="0"/>
                <a:cs typeface="Times New Roman" pitchFamily="18" charset="0"/>
              </a:rPr>
              <a:t> from supplier s, order1 o where s.sid=o.sid(+);</a:t>
            </a:r>
          </a:p>
          <a:p>
            <a:pPr>
              <a:buNone/>
            </a:pPr>
            <a:r>
              <a:rPr lang="en-US" sz="1400" dirty="0" smtClean="0">
                <a:latin typeface="Times New Roman" pitchFamily="18" charset="0"/>
                <a:cs typeface="Times New Roman" pitchFamily="18" charset="0"/>
              </a:rPr>
              <a:t>SUPNAME                       OID       ODATE</a:t>
            </a:r>
          </a:p>
          <a:p>
            <a:pPr>
              <a:buNone/>
            </a:pPr>
            <a:r>
              <a:rPr lang="en-US" sz="1400" dirty="0" smtClean="0">
                <a:latin typeface="Times New Roman" pitchFamily="18" charset="0"/>
                <a:cs typeface="Times New Roman" pitchFamily="18" charset="0"/>
              </a:rPr>
              <a:t>------------------------------ ---------- ---------</a:t>
            </a:r>
          </a:p>
          <a:p>
            <a:pPr>
              <a:buNone/>
            </a:pPr>
            <a:r>
              <a:rPr lang="en-US" sz="1400" dirty="0" err="1" smtClean="0">
                <a:latin typeface="Times New Roman" pitchFamily="18" charset="0"/>
                <a:cs typeface="Times New Roman" pitchFamily="18" charset="0"/>
              </a:rPr>
              <a:t>jj</a:t>
            </a:r>
            <a:r>
              <a:rPr lang="en-US" sz="1400" dirty="0" smtClean="0">
                <a:latin typeface="Times New Roman" pitchFamily="18" charset="0"/>
                <a:cs typeface="Times New Roman" pitchFamily="18" charset="0"/>
              </a:rPr>
              <a:t>                                        1             12-FEB-14</a:t>
            </a:r>
          </a:p>
          <a:p>
            <a:pPr>
              <a:buNone/>
            </a:pPr>
            <a:r>
              <a:rPr lang="en-US" sz="1400" dirty="0" err="1" smtClean="0">
                <a:latin typeface="Times New Roman" pitchFamily="18" charset="0"/>
                <a:cs typeface="Times New Roman" pitchFamily="18" charset="0"/>
              </a:rPr>
              <a:t>ee</a:t>
            </a:r>
            <a:r>
              <a:rPr lang="en-US" sz="1400" dirty="0" smtClean="0">
                <a:latin typeface="Times New Roman" pitchFamily="18" charset="0"/>
                <a:cs typeface="Times New Roman" pitchFamily="18" charset="0"/>
              </a:rPr>
              <a:t>                                       2             13-JAN-14</a:t>
            </a:r>
          </a:p>
          <a:p>
            <a:pPr>
              <a:buNone/>
            </a:pPr>
            <a:r>
              <a:rPr lang="en-US" sz="1400" dirty="0" smtClean="0">
                <a:latin typeface="Times New Roman" pitchFamily="18" charset="0"/>
                <a:cs typeface="Times New Roman" pitchFamily="18" charset="0"/>
              </a:rPr>
              <a:t>ff</a:t>
            </a:r>
          </a:p>
          <a:p>
            <a:pPr>
              <a:buNone/>
            </a:pPr>
            <a:r>
              <a:rPr lang="en-US" sz="1400" dirty="0" err="1" smtClean="0">
                <a:latin typeface="Times New Roman" pitchFamily="18" charset="0"/>
                <a:cs typeface="Times New Roman" pitchFamily="18" charset="0"/>
              </a:rPr>
              <a:t>aa</a:t>
            </a:r>
            <a:endParaRPr lang="en-US" sz="1400" dirty="0" smtClean="0">
              <a:latin typeface="Times New Roman" pitchFamily="18" charset="0"/>
              <a:cs typeface="Times New Roman" pitchFamily="18" charset="0"/>
            </a:endParaRPr>
          </a:p>
          <a:p>
            <a:pPr>
              <a:buNone/>
            </a:pPr>
            <a:r>
              <a:rPr lang="en-US" sz="1400" dirty="0" err="1" smtClean="0">
                <a:latin typeface="Times New Roman" pitchFamily="18" charset="0"/>
                <a:cs typeface="Times New Roman" pitchFamily="18" charset="0"/>
              </a:rPr>
              <a:t>gg</a:t>
            </a:r>
            <a:endParaRPr lang="en-US" sz="1400" dirty="0" smtClean="0">
              <a:latin typeface="Times New Roman" pitchFamily="18" charset="0"/>
              <a:cs typeface="Times New Roman" pitchFamily="18" charset="0"/>
            </a:endParaRPr>
          </a:p>
          <a:p>
            <a:pPr>
              <a:buNone/>
            </a:pPr>
            <a:endParaRPr lang="en-US" sz="1200" dirty="0" smtClean="0">
              <a:latin typeface="Times New Roman" pitchFamily="18" charset="0"/>
              <a:cs typeface="Times New Roman" pitchFamily="18" charset="0"/>
            </a:endParaRPr>
          </a:p>
          <a:p>
            <a:pPr>
              <a:buNone/>
            </a:pPr>
            <a:endParaRPr lang="en-US" sz="1200" dirty="0" smtClean="0">
              <a:latin typeface="Times New Roman" pitchFamily="18" charset="0"/>
              <a:cs typeface="Times New Roman" pitchFamily="18" charset="0"/>
            </a:endParaRPr>
          </a:p>
          <a:p>
            <a:pPr>
              <a:buNone/>
            </a:pPr>
            <a:endParaRPr lang="en-US" sz="1200" dirty="0" smtClean="0">
              <a:latin typeface="Times New Roman" pitchFamily="18" charset="0"/>
              <a:cs typeface="Times New Roman"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6324600"/>
          </a:xfrm>
        </p:spPr>
        <p:txBody>
          <a:bodyPr>
            <a:normAutofit fontScale="92500" lnSpcReduction="10000"/>
          </a:bodyPr>
          <a:lstStyle/>
          <a:p>
            <a:r>
              <a:rPr lang="en-US" sz="2000" b="1" dirty="0" smtClean="0">
                <a:latin typeface="Times New Roman" pitchFamily="18" charset="0"/>
                <a:cs typeface="Times New Roman" pitchFamily="18" charset="0"/>
              </a:rPr>
              <a:t>SQL RIGHT OUTER JOIN:</a:t>
            </a:r>
          </a:p>
          <a:p>
            <a:pPr>
              <a:buNone/>
            </a:pPr>
            <a:r>
              <a:rPr lang="en-US" sz="2000" dirty="0" smtClean="0">
                <a:latin typeface="Times New Roman" pitchFamily="18" charset="0"/>
                <a:cs typeface="Times New Roman" pitchFamily="18" charset="0"/>
              </a:rPr>
              <a:t>This type of join returns all rows from the RIGHT-hand table specified in the ON condition and </a:t>
            </a:r>
            <a:r>
              <a:rPr lang="en-US" sz="2000" b="1" dirty="0" smtClean="0">
                <a:latin typeface="Times New Roman" pitchFamily="18" charset="0"/>
                <a:cs typeface="Times New Roman" pitchFamily="18" charset="0"/>
              </a:rPr>
              <a:t>only</a:t>
            </a:r>
            <a:r>
              <a:rPr lang="en-US" sz="2000" dirty="0" smtClean="0">
                <a:latin typeface="Times New Roman" pitchFamily="18" charset="0"/>
                <a:cs typeface="Times New Roman" pitchFamily="18" charset="0"/>
              </a:rPr>
              <a:t> those rows from the other table where the joined fields are equal (join condition is met).</a:t>
            </a: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SQL RIGHT OUTER JOIN Syntax</a:t>
            </a:r>
          </a:p>
          <a:p>
            <a:pPr>
              <a:buNone/>
            </a:pPr>
            <a:r>
              <a:rPr lang="en-US" sz="2000" dirty="0" smtClean="0">
                <a:latin typeface="Times New Roman" pitchFamily="18" charset="0"/>
                <a:cs typeface="Times New Roman" pitchFamily="18" charset="0"/>
              </a:rPr>
              <a:t>SELECT columns FROM table1 RIGHT [OUTER] JOIN table2 ON table1.column = table2.column;</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SQL&gt; select </a:t>
            </a:r>
            <a:r>
              <a:rPr lang="en-US" sz="2000" dirty="0" err="1" smtClean="0">
                <a:latin typeface="Times New Roman" pitchFamily="18" charset="0"/>
                <a:cs typeface="Times New Roman" pitchFamily="18" charset="0"/>
              </a:rPr>
              <a:t>s.supname,o.oid,o.odate</a:t>
            </a:r>
            <a:r>
              <a:rPr lang="en-US" sz="2000" dirty="0" smtClean="0">
                <a:latin typeface="Times New Roman" pitchFamily="18" charset="0"/>
                <a:cs typeface="Times New Roman" pitchFamily="18" charset="0"/>
              </a:rPr>
              <a:t> from supplier s right outer join order1 o on  s.sid=o.sid;</a:t>
            </a:r>
          </a:p>
          <a:p>
            <a:pPr>
              <a:buNone/>
            </a:pPr>
            <a:r>
              <a:rPr lang="en-US" sz="2000" dirty="0" smtClean="0">
                <a:latin typeface="Times New Roman" pitchFamily="18" charset="0"/>
                <a:cs typeface="Times New Roman" pitchFamily="18" charset="0"/>
              </a:rPr>
              <a:t>                                       (or)</a:t>
            </a:r>
          </a:p>
          <a:p>
            <a:pPr>
              <a:buNone/>
            </a:pPr>
            <a:r>
              <a:rPr lang="en-US" sz="2000" dirty="0" smtClean="0">
                <a:latin typeface="Times New Roman" pitchFamily="18" charset="0"/>
                <a:cs typeface="Times New Roman" pitchFamily="18" charset="0"/>
              </a:rPr>
              <a:t>SELECT </a:t>
            </a:r>
            <a:r>
              <a:rPr lang="en-US" sz="2000" dirty="0" err="1" smtClean="0">
                <a:latin typeface="Times New Roman" pitchFamily="18" charset="0"/>
                <a:cs typeface="Times New Roman" pitchFamily="18" charset="0"/>
              </a:rPr>
              <a:t>orders.order_id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orders.order_date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suppliers.supplier_name</a:t>
            </a:r>
            <a:r>
              <a:rPr lang="en-US" sz="2000" dirty="0" smtClean="0">
                <a:latin typeface="Times New Roman" pitchFamily="18" charset="0"/>
                <a:cs typeface="Times New Roman" pitchFamily="18" charset="0"/>
              </a:rPr>
              <a:t> FROM suppliers, orders WHERE </a:t>
            </a:r>
            <a:r>
              <a:rPr lang="en-US" sz="2000" dirty="0" err="1" smtClean="0">
                <a:latin typeface="Times New Roman" pitchFamily="18" charset="0"/>
                <a:cs typeface="Times New Roman" pitchFamily="18" charset="0"/>
              </a:rPr>
              <a:t>suppliers.supplier_id</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orders.supplier_id</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SUPNAME                               OID ODATE</a:t>
            </a:r>
          </a:p>
          <a:p>
            <a:pPr>
              <a:buNone/>
            </a:pPr>
            <a:r>
              <a:rPr lang="en-US" sz="2000" dirty="0" smtClean="0">
                <a:latin typeface="Times New Roman" pitchFamily="18" charset="0"/>
                <a:cs typeface="Times New Roman" pitchFamily="18" charset="0"/>
              </a:rPr>
              <a:t>------------------------------ ---------- ---------</a:t>
            </a:r>
          </a:p>
          <a:p>
            <a:pPr>
              <a:buNone/>
            </a:pPr>
            <a:r>
              <a:rPr lang="en-US" sz="2000" dirty="0" err="1" smtClean="0">
                <a:latin typeface="Times New Roman" pitchFamily="18" charset="0"/>
                <a:cs typeface="Times New Roman" pitchFamily="18" charset="0"/>
              </a:rPr>
              <a:t>jj</a:t>
            </a:r>
            <a:r>
              <a:rPr lang="en-US" sz="2000" dirty="0" smtClean="0">
                <a:latin typeface="Times New Roman" pitchFamily="18" charset="0"/>
                <a:cs typeface="Times New Roman" pitchFamily="18" charset="0"/>
              </a:rPr>
              <a:t>                                      1 12-FEB-14</a:t>
            </a:r>
          </a:p>
          <a:p>
            <a:pPr>
              <a:buNone/>
            </a:pPr>
            <a:r>
              <a:rPr lang="en-US" sz="2000" dirty="0" err="1" smtClean="0">
                <a:latin typeface="Times New Roman" pitchFamily="18" charset="0"/>
                <a:cs typeface="Times New Roman" pitchFamily="18" charset="0"/>
              </a:rPr>
              <a:t>ee</a:t>
            </a:r>
            <a:r>
              <a:rPr lang="en-US" sz="2000" dirty="0" smtClean="0">
                <a:latin typeface="Times New Roman" pitchFamily="18" charset="0"/>
                <a:cs typeface="Times New Roman" pitchFamily="18" charset="0"/>
              </a:rPr>
              <a:t>                                      2 13-JAN-14</a:t>
            </a:r>
          </a:p>
          <a:p>
            <a:pPr>
              <a:buNone/>
            </a:pPr>
            <a:r>
              <a:rPr lang="en-US" sz="2000" dirty="0" smtClean="0">
                <a:latin typeface="Times New Roman" pitchFamily="18" charset="0"/>
                <a:cs typeface="Times New Roman" pitchFamily="18" charset="0"/>
              </a:rPr>
              <a:t>                                        3 20-DEC-14</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8600"/>
            <a:ext cx="8763000" cy="6629400"/>
          </a:xfrm>
        </p:spPr>
        <p:txBody>
          <a:bodyPr>
            <a:noAutofit/>
          </a:bodyPr>
          <a:lstStyle/>
          <a:p>
            <a:pPr>
              <a:buNone/>
            </a:pPr>
            <a:r>
              <a:rPr lang="en-US" sz="2000" b="1" dirty="0" smtClean="0">
                <a:latin typeface="Times New Roman" pitchFamily="18" charset="0"/>
                <a:cs typeface="Times New Roman" pitchFamily="18" charset="0"/>
              </a:rPr>
              <a:t>SQL FULL OUTER JOIN</a:t>
            </a:r>
          </a:p>
          <a:p>
            <a:pPr>
              <a:buNone/>
            </a:pPr>
            <a:r>
              <a:rPr lang="en-US" sz="2000" dirty="0" smtClean="0">
                <a:latin typeface="Times New Roman" pitchFamily="18" charset="0"/>
                <a:cs typeface="Times New Roman" pitchFamily="18" charset="0"/>
              </a:rPr>
              <a:t>Another type of join is called a </a:t>
            </a:r>
            <a:r>
              <a:rPr lang="en-US" sz="2000" b="1" dirty="0" smtClean="0">
                <a:latin typeface="Times New Roman" pitchFamily="18" charset="0"/>
                <a:cs typeface="Times New Roman" pitchFamily="18" charset="0"/>
              </a:rPr>
              <a:t>SQL FULL OUTER JOIN</a:t>
            </a:r>
            <a:r>
              <a:rPr lang="en-US" sz="2000" dirty="0" smtClean="0">
                <a:latin typeface="Times New Roman" pitchFamily="18" charset="0"/>
                <a:cs typeface="Times New Roman" pitchFamily="18" charset="0"/>
              </a:rPr>
              <a:t>. This type of join returns all rows from the LEFT-hand table and RIGHT-hand table with nulls in place where the join condition is not met.</a:t>
            </a:r>
          </a:p>
          <a:p>
            <a:pPr>
              <a:buNone/>
            </a:pPr>
            <a:r>
              <a:rPr lang="en-US" sz="2000" b="1" dirty="0" smtClean="0">
                <a:latin typeface="Times New Roman" pitchFamily="18" charset="0"/>
                <a:cs typeface="Times New Roman" pitchFamily="18" charset="0"/>
              </a:rPr>
              <a:t>SQL FULL OUTER JOIN Syntax</a:t>
            </a:r>
          </a:p>
          <a:p>
            <a:pPr>
              <a:buNone/>
            </a:pPr>
            <a:r>
              <a:rPr lang="en-US" sz="2000" dirty="0" smtClean="0">
                <a:latin typeface="Times New Roman" pitchFamily="18" charset="0"/>
                <a:cs typeface="Times New Roman" pitchFamily="18" charset="0"/>
              </a:rPr>
              <a:t>SELECT columns FROM table1 FULL [OUTER] JOIN table2 ON table1.column = table2.column;</a:t>
            </a:r>
          </a:p>
          <a:p>
            <a:pPr>
              <a:buNone/>
            </a:pPr>
            <a:r>
              <a:rPr lang="en-US" sz="2000" dirty="0" smtClean="0">
                <a:latin typeface="Times New Roman" pitchFamily="18" charset="0"/>
                <a:cs typeface="Times New Roman" pitchFamily="18" charset="0"/>
              </a:rPr>
              <a:t>SQL&gt; select </a:t>
            </a:r>
            <a:r>
              <a:rPr lang="en-US" sz="2000" dirty="0" err="1" smtClean="0">
                <a:latin typeface="Times New Roman" pitchFamily="18" charset="0"/>
                <a:cs typeface="Times New Roman" pitchFamily="18" charset="0"/>
              </a:rPr>
              <a:t>s.supname,o.oid,o.odate</a:t>
            </a:r>
            <a:r>
              <a:rPr lang="en-US" sz="2000" dirty="0" smtClean="0">
                <a:latin typeface="Times New Roman" pitchFamily="18" charset="0"/>
                <a:cs typeface="Times New Roman" pitchFamily="18" charset="0"/>
              </a:rPr>
              <a:t> from supplier s full outer join order1 o on</a:t>
            </a:r>
          </a:p>
          <a:p>
            <a:pPr>
              <a:buNone/>
            </a:pPr>
            <a:r>
              <a:rPr lang="en-US" sz="2000" dirty="0" smtClean="0">
                <a:latin typeface="Times New Roman" pitchFamily="18" charset="0"/>
                <a:cs typeface="Times New Roman" pitchFamily="18" charset="0"/>
              </a:rPr>
              <a:t>s.sid=o.sid;</a:t>
            </a:r>
          </a:p>
          <a:p>
            <a:pPr>
              <a:buNone/>
            </a:pPr>
            <a:r>
              <a:rPr lang="en-US" sz="2000" dirty="0" smtClean="0">
                <a:latin typeface="Times New Roman" pitchFamily="18" charset="0"/>
                <a:cs typeface="Times New Roman" pitchFamily="18" charset="0"/>
              </a:rPr>
              <a:t>SUPNAME                               OID ODATE</a:t>
            </a:r>
          </a:p>
          <a:p>
            <a:pPr>
              <a:buNone/>
            </a:pPr>
            <a:r>
              <a:rPr lang="en-US" sz="2000" dirty="0" smtClean="0">
                <a:latin typeface="Times New Roman" pitchFamily="18" charset="0"/>
                <a:cs typeface="Times New Roman" pitchFamily="18" charset="0"/>
              </a:rPr>
              <a:t>------------------------------ ---------- ---------</a:t>
            </a:r>
          </a:p>
          <a:p>
            <a:pPr>
              <a:buNone/>
            </a:pPr>
            <a:r>
              <a:rPr lang="en-US" sz="2000" dirty="0" err="1" smtClean="0">
                <a:latin typeface="Times New Roman" pitchFamily="18" charset="0"/>
                <a:cs typeface="Times New Roman" pitchFamily="18" charset="0"/>
              </a:rPr>
              <a:t>jj</a:t>
            </a:r>
            <a:r>
              <a:rPr lang="en-US" sz="2000" dirty="0" smtClean="0">
                <a:latin typeface="Times New Roman" pitchFamily="18" charset="0"/>
                <a:cs typeface="Times New Roman" pitchFamily="18" charset="0"/>
              </a:rPr>
              <a:t>                                      1 12-FEB-14</a:t>
            </a:r>
          </a:p>
          <a:p>
            <a:pPr>
              <a:buNone/>
            </a:pPr>
            <a:r>
              <a:rPr lang="en-US" sz="2000" dirty="0" err="1" smtClean="0">
                <a:latin typeface="Times New Roman" pitchFamily="18" charset="0"/>
                <a:cs typeface="Times New Roman" pitchFamily="18" charset="0"/>
              </a:rPr>
              <a:t>ee</a:t>
            </a:r>
            <a:r>
              <a:rPr lang="en-US" sz="2000" dirty="0" smtClean="0">
                <a:latin typeface="Times New Roman" pitchFamily="18" charset="0"/>
                <a:cs typeface="Times New Roman" pitchFamily="18" charset="0"/>
              </a:rPr>
              <a:t>                                      2 13-JAN-14</a:t>
            </a:r>
          </a:p>
          <a:p>
            <a:pPr>
              <a:buNone/>
            </a:pPr>
            <a:r>
              <a:rPr lang="en-US" sz="2000" dirty="0" smtClean="0">
                <a:latin typeface="Times New Roman" pitchFamily="18" charset="0"/>
                <a:cs typeface="Times New Roman" pitchFamily="18" charset="0"/>
              </a:rPr>
              <a:t>ff</a:t>
            </a:r>
          </a:p>
          <a:p>
            <a:pPr>
              <a:buNone/>
            </a:pPr>
            <a:r>
              <a:rPr lang="en-US" sz="2000" dirty="0" err="1" smtClean="0">
                <a:latin typeface="Times New Roman" pitchFamily="18" charset="0"/>
                <a:cs typeface="Times New Roman" pitchFamily="18" charset="0"/>
              </a:rPr>
              <a:t>aa</a:t>
            </a:r>
            <a:endParaRPr lang="en-US" sz="2000" dirty="0" smtClean="0">
              <a:latin typeface="Times New Roman" pitchFamily="18" charset="0"/>
              <a:cs typeface="Times New Roman" pitchFamily="18" charset="0"/>
            </a:endParaRPr>
          </a:p>
          <a:p>
            <a:pPr>
              <a:buNone/>
            </a:pPr>
            <a:r>
              <a:rPr lang="en-US" sz="2000" dirty="0" err="1" smtClean="0">
                <a:latin typeface="Times New Roman" pitchFamily="18" charset="0"/>
                <a:cs typeface="Times New Roman" pitchFamily="18" charset="0"/>
              </a:rPr>
              <a:t>gg</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3 20-DEC-14</a:t>
            </a:r>
          </a:p>
          <a:p>
            <a:pPr>
              <a:buNone/>
            </a:pPr>
            <a:r>
              <a:rPr lang="en-US" sz="2000" dirty="0" smtClean="0">
                <a:latin typeface="Times New Roman" pitchFamily="18" charset="0"/>
                <a:cs typeface="Times New Roman" pitchFamily="18" charset="0"/>
              </a:rPr>
              <a:t>6 rows selected.</a:t>
            </a:r>
            <a:endParaRPr lang="en-US" sz="2000" dirty="0">
              <a:latin typeface="Times New Roman" pitchFamily="18" charset="0"/>
              <a:cs typeface="Times New Roman" pitchFamily="18"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6553200"/>
          </a:xfrm>
        </p:spPr>
        <p:txBody>
          <a:bodyPr>
            <a:noAutofit/>
          </a:bodyPr>
          <a:lstStyle/>
          <a:p>
            <a:pPr>
              <a:buNone/>
            </a:pPr>
            <a:r>
              <a:rPr lang="en-US" sz="1200" dirty="0" smtClean="0">
                <a:latin typeface="Times New Roman" pitchFamily="18" charset="0"/>
                <a:cs typeface="Times New Roman" pitchFamily="18" charset="0"/>
              </a:rPr>
              <a:t>SQL&gt; create table </a:t>
            </a:r>
            <a:r>
              <a:rPr lang="en-US" sz="1200" dirty="0" err="1" smtClean="0">
                <a:latin typeface="Times New Roman" pitchFamily="18" charset="0"/>
                <a:cs typeface="Times New Roman" pitchFamily="18" charset="0"/>
              </a:rPr>
              <a:t>emp</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eid</a:t>
            </a:r>
            <a:r>
              <a:rPr lang="en-US" sz="1200" dirty="0" smtClean="0">
                <a:latin typeface="Times New Roman" pitchFamily="18" charset="0"/>
                <a:cs typeface="Times New Roman" pitchFamily="18" charset="0"/>
              </a:rPr>
              <a:t> number, name varchar2(30));</a:t>
            </a:r>
          </a:p>
          <a:p>
            <a:pPr>
              <a:buNone/>
            </a:pPr>
            <a:r>
              <a:rPr lang="en-US" sz="1200" dirty="0" smtClean="0">
                <a:latin typeface="Times New Roman" pitchFamily="18" charset="0"/>
                <a:cs typeface="Times New Roman" pitchFamily="18" charset="0"/>
              </a:rPr>
              <a:t>Table created.</a:t>
            </a:r>
          </a:p>
          <a:p>
            <a:pPr>
              <a:buNone/>
            </a:pP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SQL&gt; create table dept(</a:t>
            </a:r>
            <a:r>
              <a:rPr lang="en-US" sz="1200" dirty="0" err="1" smtClean="0">
                <a:latin typeface="Times New Roman" pitchFamily="18" charset="0"/>
                <a:cs typeface="Times New Roman" pitchFamily="18" charset="0"/>
              </a:rPr>
              <a:t>eid</a:t>
            </a:r>
            <a:r>
              <a:rPr lang="en-US" sz="1200" dirty="0" smtClean="0">
                <a:latin typeface="Times New Roman" pitchFamily="18" charset="0"/>
                <a:cs typeface="Times New Roman" pitchFamily="18" charset="0"/>
              </a:rPr>
              <a:t> number, </a:t>
            </a:r>
            <a:r>
              <a:rPr lang="en-US" sz="1200" dirty="0" err="1" smtClean="0">
                <a:latin typeface="Times New Roman" pitchFamily="18" charset="0"/>
                <a:cs typeface="Times New Roman" pitchFamily="18" charset="0"/>
              </a:rPr>
              <a:t>dname</a:t>
            </a:r>
            <a:r>
              <a:rPr lang="en-US" sz="1200" dirty="0" smtClean="0">
                <a:latin typeface="Times New Roman" pitchFamily="18" charset="0"/>
                <a:cs typeface="Times New Roman" pitchFamily="18" charset="0"/>
              </a:rPr>
              <a:t> varchar2(30));</a:t>
            </a:r>
          </a:p>
          <a:p>
            <a:pPr>
              <a:buNone/>
            </a:pPr>
            <a:r>
              <a:rPr lang="en-US" sz="1200" dirty="0" smtClean="0">
                <a:latin typeface="Times New Roman" pitchFamily="18" charset="0"/>
                <a:cs typeface="Times New Roman" pitchFamily="18" charset="0"/>
              </a:rPr>
              <a:t>Table created.</a:t>
            </a:r>
          </a:p>
          <a:p>
            <a:pPr>
              <a:buNone/>
            </a:pPr>
            <a:r>
              <a:rPr lang="en-US" sz="1200" dirty="0" smtClean="0">
                <a:latin typeface="Times New Roman" pitchFamily="18" charset="0"/>
                <a:cs typeface="Times New Roman" pitchFamily="18" charset="0"/>
              </a:rPr>
              <a:t>SQL&gt; select * from </a:t>
            </a:r>
            <a:r>
              <a:rPr lang="en-US" sz="1200" dirty="0" err="1" smtClean="0">
                <a:latin typeface="Times New Roman" pitchFamily="18" charset="0"/>
                <a:cs typeface="Times New Roman" pitchFamily="18" charset="0"/>
              </a:rPr>
              <a:t>emp</a:t>
            </a:r>
            <a:r>
              <a:rPr lang="en-US" sz="1200" dirty="0" smtClean="0">
                <a:latin typeface="Times New Roman" pitchFamily="18" charset="0"/>
                <a:cs typeface="Times New Roman" pitchFamily="18" charset="0"/>
              </a:rPr>
              <a:t>;</a:t>
            </a:r>
          </a:p>
          <a:p>
            <a:pPr>
              <a:buNone/>
            </a:pPr>
            <a:r>
              <a:rPr lang="en-US" sz="1200" dirty="0" smtClean="0">
                <a:latin typeface="Times New Roman" pitchFamily="18" charset="0"/>
                <a:cs typeface="Times New Roman" pitchFamily="18" charset="0"/>
              </a:rPr>
              <a:t>       EID NAME</a:t>
            </a:r>
          </a:p>
          <a:p>
            <a:pPr>
              <a:buNone/>
            </a:pPr>
            <a:r>
              <a:rPr lang="en-US" sz="1200" dirty="0" smtClean="0">
                <a:latin typeface="Times New Roman" pitchFamily="18" charset="0"/>
                <a:cs typeface="Times New Roman" pitchFamily="18" charset="0"/>
              </a:rPr>
              <a:t>---------- ------------------------------</a:t>
            </a:r>
          </a:p>
          <a:p>
            <a:pPr>
              <a:buNone/>
            </a:pPr>
            <a:r>
              <a:rPr lang="en-US" sz="1200" dirty="0" smtClean="0">
                <a:latin typeface="Times New Roman" pitchFamily="18" charset="0"/>
                <a:cs typeface="Times New Roman" pitchFamily="18" charset="0"/>
              </a:rPr>
              <a:t>         1 </a:t>
            </a:r>
            <a:r>
              <a:rPr lang="en-US" sz="1200" dirty="0" err="1" smtClean="0">
                <a:latin typeface="Times New Roman" pitchFamily="18" charset="0"/>
                <a:cs typeface="Times New Roman" pitchFamily="18" charset="0"/>
              </a:rPr>
              <a:t>akshith</a:t>
            </a: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         2 </a:t>
            </a:r>
            <a:r>
              <a:rPr lang="en-US" sz="1200" dirty="0" err="1" smtClean="0">
                <a:latin typeface="Times New Roman" pitchFamily="18" charset="0"/>
                <a:cs typeface="Times New Roman" pitchFamily="18" charset="0"/>
              </a:rPr>
              <a:t>dhanvanth</a:t>
            </a: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         3 </a:t>
            </a:r>
            <a:r>
              <a:rPr lang="en-US" sz="1200" dirty="0" err="1" smtClean="0">
                <a:latin typeface="Times New Roman" pitchFamily="18" charset="0"/>
                <a:cs typeface="Times New Roman" pitchFamily="18" charset="0"/>
              </a:rPr>
              <a:t>shivaani</a:t>
            </a: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         4 </a:t>
            </a:r>
            <a:r>
              <a:rPr lang="en-US" sz="1200" dirty="0" err="1" smtClean="0">
                <a:latin typeface="Times New Roman" pitchFamily="18" charset="0"/>
                <a:cs typeface="Times New Roman" pitchFamily="18" charset="0"/>
              </a:rPr>
              <a:t>ananya</a:t>
            </a: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SQL&gt; select * from dept;</a:t>
            </a:r>
          </a:p>
          <a:p>
            <a:pPr>
              <a:buNone/>
            </a:pPr>
            <a:r>
              <a:rPr lang="en-US" sz="1200" dirty="0" smtClean="0">
                <a:latin typeface="Times New Roman" pitchFamily="18" charset="0"/>
                <a:cs typeface="Times New Roman" pitchFamily="18" charset="0"/>
              </a:rPr>
              <a:t>       EID DNAME</a:t>
            </a:r>
          </a:p>
          <a:p>
            <a:pPr>
              <a:buNone/>
            </a:pPr>
            <a:r>
              <a:rPr lang="en-US" sz="1200" dirty="0" smtClean="0">
                <a:latin typeface="Times New Roman" pitchFamily="18" charset="0"/>
                <a:cs typeface="Times New Roman" pitchFamily="18" charset="0"/>
              </a:rPr>
              <a:t>---------- ------------------------------</a:t>
            </a:r>
          </a:p>
          <a:p>
            <a:pPr>
              <a:buNone/>
            </a:pPr>
            <a:r>
              <a:rPr lang="en-US" sz="1200" dirty="0" smtClean="0">
                <a:latin typeface="Times New Roman" pitchFamily="18" charset="0"/>
                <a:cs typeface="Times New Roman" pitchFamily="18" charset="0"/>
              </a:rPr>
              <a:t>         1 </a:t>
            </a:r>
            <a:r>
              <a:rPr lang="en-US" sz="1200" dirty="0" err="1" smtClean="0">
                <a:latin typeface="Times New Roman" pitchFamily="18" charset="0"/>
                <a:cs typeface="Times New Roman" pitchFamily="18" charset="0"/>
              </a:rPr>
              <a:t>mca</a:t>
            </a: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         3 </a:t>
            </a:r>
            <a:r>
              <a:rPr lang="en-US" sz="1200" dirty="0" err="1" smtClean="0">
                <a:latin typeface="Times New Roman" pitchFamily="18" charset="0"/>
                <a:cs typeface="Times New Roman" pitchFamily="18" charset="0"/>
              </a:rPr>
              <a:t>mba</a:t>
            </a: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         4 it</a:t>
            </a:r>
          </a:p>
          <a:p>
            <a:pPr>
              <a:buNone/>
            </a:pPr>
            <a:r>
              <a:rPr lang="en-US" sz="1200" dirty="0" smtClean="0">
                <a:latin typeface="Times New Roman" pitchFamily="18" charset="0"/>
                <a:cs typeface="Times New Roman" pitchFamily="18" charset="0"/>
              </a:rPr>
              <a:t>         6 </a:t>
            </a:r>
            <a:r>
              <a:rPr lang="en-US" sz="1200" dirty="0" err="1" smtClean="0">
                <a:latin typeface="Times New Roman" pitchFamily="18" charset="0"/>
                <a:cs typeface="Times New Roman" pitchFamily="18" charset="0"/>
              </a:rPr>
              <a:t>cse</a:t>
            </a:r>
            <a:endParaRPr lang="en-US" sz="1200" dirty="0" smtClean="0">
              <a:latin typeface="Times New Roman" pitchFamily="18" charset="0"/>
              <a:cs typeface="Times New Roman" pitchFamily="18" charset="0"/>
            </a:endParaRPr>
          </a:p>
          <a:p>
            <a:pPr>
              <a:buNone/>
            </a:pPr>
            <a:r>
              <a:rPr lang="en-US" sz="1200" b="1" dirty="0" smtClean="0">
                <a:effectLst>
                  <a:outerShdw blurRad="38100" dist="38100" dir="2700000" algn="tl">
                    <a:srgbClr val="000000">
                      <a:alpha val="43137"/>
                    </a:srgbClr>
                  </a:outerShdw>
                </a:effectLst>
                <a:latin typeface="Times New Roman" pitchFamily="18" charset="0"/>
                <a:cs typeface="Times New Roman" pitchFamily="18" charset="0"/>
              </a:rPr>
              <a:t>Self Join:</a:t>
            </a:r>
          </a:p>
          <a:p>
            <a:pPr>
              <a:buNone/>
            </a:pPr>
            <a:r>
              <a:rPr lang="en-US" sz="1200" dirty="0" smtClean="0">
                <a:latin typeface="Times New Roman" pitchFamily="18" charset="0"/>
                <a:cs typeface="Times New Roman" pitchFamily="18" charset="0"/>
              </a:rPr>
              <a:t>SQL&gt; select e.eid,e1.name from </a:t>
            </a:r>
            <a:r>
              <a:rPr lang="en-US" sz="1200" dirty="0" err="1" smtClean="0">
                <a:latin typeface="Times New Roman" pitchFamily="18" charset="0"/>
                <a:cs typeface="Times New Roman" pitchFamily="18" charset="0"/>
              </a:rPr>
              <a:t>emp</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e,emp</a:t>
            </a:r>
            <a:r>
              <a:rPr lang="en-US" sz="1200" dirty="0" smtClean="0">
                <a:latin typeface="Times New Roman" pitchFamily="18" charset="0"/>
                <a:cs typeface="Times New Roman" pitchFamily="18" charset="0"/>
              </a:rPr>
              <a:t> e1 where e.eid=e1.eid;</a:t>
            </a:r>
          </a:p>
          <a:p>
            <a:pPr>
              <a:buNone/>
            </a:pPr>
            <a:r>
              <a:rPr lang="en-US" sz="1200" dirty="0" smtClean="0">
                <a:latin typeface="Times New Roman" pitchFamily="18" charset="0"/>
                <a:cs typeface="Times New Roman" pitchFamily="18" charset="0"/>
              </a:rPr>
              <a:t>       EID NAME</a:t>
            </a:r>
          </a:p>
          <a:p>
            <a:pPr>
              <a:buNone/>
            </a:pPr>
            <a:r>
              <a:rPr lang="en-US" sz="1200" dirty="0" smtClean="0">
                <a:latin typeface="Times New Roman" pitchFamily="18" charset="0"/>
                <a:cs typeface="Times New Roman" pitchFamily="18" charset="0"/>
              </a:rPr>
              <a:t>---------- ------------------------------</a:t>
            </a:r>
          </a:p>
          <a:p>
            <a:pPr>
              <a:buNone/>
            </a:pPr>
            <a:r>
              <a:rPr lang="en-US" sz="1200" dirty="0" smtClean="0">
                <a:latin typeface="Times New Roman" pitchFamily="18" charset="0"/>
                <a:cs typeface="Times New Roman" pitchFamily="18" charset="0"/>
              </a:rPr>
              <a:t>         1 </a:t>
            </a:r>
            <a:r>
              <a:rPr lang="en-US" sz="1200" dirty="0" err="1" smtClean="0">
                <a:latin typeface="Times New Roman" pitchFamily="18" charset="0"/>
                <a:cs typeface="Times New Roman" pitchFamily="18" charset="0"/>
              </a:rPr>
              <a:t>akshith</a:t>
            </a: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         2 </a:t>
            </a:r>
            <a:r>
              <a:rPr lang="en-US" sz="1200" dirty="0" err="1" smtClean="0">
                <a:latin typeface="Times New Roman" pitchFamily="18" charset="0"/>
                <a:cs typeface="Times New Roman" pitchFamily="18" charset="0"/>
              </a:rPr>
              <a:t>dhanvanth</a:t>
            </a: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         3 </a:t>
            </a:r>
            <a:r>
              <a:rPr lang="en-US" sz="1200" dirty="0" err="1" smtClean="0">
                <a:latin typeface="Times New Roman" pitchFamily="18" charset="0"/>
                <a:cs typeface="Times New Roman" pitchFamily="18" charset="0"/>
              </a:rPr>
              <a:t>shivaani</a:t>
            </a: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         4 </a:t>
            </a:r>
            <a:r>
              <a:rPr lang="en-US" sz="1200" dirty="0" err="1" smtClean="0">
                <a:latin typeface="Times New Roman" pitchFamily="18" charset="0"/>
                <a:cs typeface="Times New Roman" pitchFamily="18" charset="0"/>
              </a:rPr>
              <a:t>ananya</a:t>
            </a:r>
            <a:endParaRPr lang="en-US" sz="1200" dirty="0" smtClean="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8466" name="Picture 2"/>
          <p:cNvPicPr>
            <a:picLocks noChangeAspect="1" noChangeArrowheads="1"/>
          </p:cNvPicPr>
          <p:nvPr/>
        </p:nvPicPr>
        <p:blipFill>
          <a:blip r:embed="rId2" cstate="print"/>
          <a:srcRect/>
          <a:stretch>
            <a:fillRect/>
          </a:stretch>
        </p:blipFill>
        <p:spPr bwMode="auto">
          <a:xfrm>
            <a:off x="0" y="0"/>
            <a:ext cx="8153400" cy="4419600"/>
          </a:xfrm>
          <a:prstGeom prst="rect">
            <a:avLst/>
          </a:prstGeom>
          <a:noFill/>
          <a:ln w="9525">
            <a:noFill/>
            <a:miter lim="800000"/>
            <a:headEnd/>
            <a:tailEnd/>
          </a:ln>
        </p:spPr>
      </p:pic>
      <p:pic>
        <p:nvPicPr>
          <p:cNvPr id="318467" name="Picture 3"/>
          <p:cNvPicPr>
            <a:picLocks noChangeAspect="1" noChangeArrowheads="1"/>
          </p:cNvPicPr>
          <p:nvPr/>
        </p:nvPicPr>
        <p:blipFill>
          <a:blip r:embed="rId3" cstate="print"/>
          <a:srcRect/>
          <a:stretch>
            <a:fillRect/>
          </a:stretch>
        </p:blipFill>
        <p:spPr bwMode="auto">
          <a:xfrm>
            <a:off x="0" y="4419600"/>
            <a:ext cx="8152868" cy="2286000"/>
          </a:xfrm>
          <a:prstGeom prst="rect">
            <a:avLst/>
          </a:prstGeom>
          <a:noFill/>
          <a:ln w="9525">
            <a:noFill/>
            <a:miter lim="800000"/>
            <a:headEnd/>
            <a:tailEnd/>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2400"/>
            <a:ext cx="9144000" cy="6705600"/>
          </a:xfrm>
        </p:spPr>
        <p:txBody>
          <a:bodyPr>
            <a:noAutofit/>
          </a:bodyPr>
          <a:lstStyle/>
          <a:p>
            <a:pPr>
              <a:buNone/>
            </a:pPr>
            <a:r>
              <a:rPr lang="en-US" sz="1600" b="1" u="sng" dirty="0" smtClean="0">
                <a:effectLst>
                  <a:outerShdw blurRad="38100" dist="38100" dir="2700000" algn="tl">
                    <a:srgbClr val="000000">
                      <a:alpha val="43137"/>
                    </a:srgbClr>
                  </a:outerShdw>
                </a:effectLst>
                <a:latin typeface="Times New Roman" pitchFamily="18" charset="0"/>
                <a:cs typeface="Times New Roman" pitchFamily="18" charset="0"/>
              </a:rPr>
              <a:t>Inner join:</a:t>
            </a:r>
          </a:p>
          <a:p>
            <a:pPr>
              <a:buNone/>
            </a:pPr>
            <a:r>
              <a:rPr lang="en-US" sz="1600" dirty="0" smtClean="0">
                <a:latin typeface="Times New Roman" pitchFamily="18" charset="0"/>
                <a:cs typeface="Times New Roman" pitchFamily="18" charset="0"/>
              </a:rPr>
              <a:t>have to specify condition</a:t>
            </a:r>
          </a:p>
          <a:p>
            <a:r>
              <a:rPr lang="en-US" sz="1600" dirty="0" smtClean="0">
                <a:latin typeface="Times New Roman" pitchFamily="18" charset="0"/>
                <a:cs typeface="Times New Roman" pitchFamily="18" charset="0"/>
              </a:rPr>
              <a:t>SQL&gt; select </a:t>
            </a:r>
            <a:r>
              <a:rPr lang="en-US" sz="1600" dirty="0" err="1" smtClean="0">
                <a:latin typeface="Times New Roman" pitchFamily="18" charset="0"/>
                <a:cs typeface="Times New Roman" pitchFamily="18" charset="0"/>
              </a:rPr>
              <a:t>eid,name,dname</a:t>
            </a:r>
            <a:r>
              <a:rPr lang="en-US" sz="1600" dirty="0" smtClean="0">
                <a:latin typeface="Times New Roman" pitchFamily="18" charset="0"/>
                <a:cs typeface="Times New Roman" pitchFamily="18" charset="0"/>
              </a:rPr>
              <a:t> from </a:t>
            </a:r>
            <a:r>
              <a:rPr lang="en-US" sz="1600" dirty="0" err="1" smtClean="0">
                <a:latin typeface="Times New Roman" pitchFamily="18" charset="0"/>
                <a:cs typeface="Times New Roman" pitchFamily="18" charset="0"/>
              </a:rPr>
              <a:t>emp</a:t>
            </a:r>
            <a:r>
              <a:rPr lang="en-US" sz="1600" dirty="0" smtClean="0">
                <a:latin typeface="Times New Roman" pitchFamily="18" charset="0"/>
                <a:cs typeface="Times New Roman" pitchFamily="18" charset="0"/>
              </a:rPr>
              <a:t> inner join dept;</a:t>
            </a:r>
          </a:p>
          <a:p>
            <a:pPr>
              <a:buNone/>
            </a:pPr>
            <a:r>
              <a:rPr lang="en-US" sz="1600" dirty="0" smtClean="0">
                <a:latin typeface="Times New Roman" pitchFamily="18" charset="0"/>
                <a:cs typeface="Times New Roman" pitchFamily="18" charset="0"/>
              </a:rPr>
              <a:t>select </a:t>
            </a:r>
            <a:r>
              <a:rPr lang="en-US" sz="1600" dirty="0" err="1" smtClean="0">
                <a:latin typeface="Times New Roman" pitchFamily="18" charset="0"/>
                <a:cs typeface="Times New Roman" pitchFamily="18" charset="0"/>
              </a:rPr>
              <a:t>eid,name,dname</a:t>
            </a:r>
            <a:r>
              <a:rPr lang="en-US" sz="1600" dirty="0" smtClean="0">
                <a:latin typeface="Times New Roman" pitchFamily="18" charset="0"/>
                <a:cs typeface="Times New Roman" pitchFamily="18" charset="0"/>
              </a:rPr>
              <a:t> from </a:t>
            </a:r>
            <a:r>
              <a:rPr lang="en-US" sz="1600" dirty="0" err="1" smtClean="0">
                <a:latin typeface="Times New Roman" pitchFamily="18" charset="0"/>
                <a:cs typeface="Times New Roman" pitchFamily="18" charset="0"/>
              </a:rPr>
              <a:t>emp</a:t>
            </a:r>
            <a:r>
              <a:rPr lang="en-US" sz="1600" dirty="0" smtClean="0">
                <a:latin typeface="Times New Roman" pitchFamily="18" charset="0"/>
                <a:cs typeface="Times New Roman" pitchFamily="18" charset="0"/>
              </a:rPr>
              <a:t> inner join dept</a:t>
            </a:r>
          </a:p>
          <a:p>
            <a:pPr>
              <a:buNone/>
            </a:pPr>
            <a:r>
              <a:rPr lang="en-US" sz="1600" dirty="0" smtClean="0">
                <a:latin typeface="Times New Roman" pitchFamily="18" charset="0"/>
                <a:cs typeface="Times New Roman" pitchFamily="18" charset="0"/>
              </a:rPr>
              <a:t> *ERROR at line 1:</a:t>
            </a:r>
          </a:p>
          <a:p>
            <a:pPr>
              <a:buNone/>
            </a:pPr>
            <a:r>
              <a:rPr lang="en-US" sz="1600" dirty="0" smtClean="0">
                <a:latin typeface="Times New Roman" pitchFamily="18" charset="0"/>
                <a:cs typeface="Times New Roman" pitchFamily="18" charset="0"/>
              </a:rPr>
              <a:t>ORA-00905: missing keyword</a:t>
            </a:r>
          </a:p>
          <a:p>
            <a:r>
              <a:rPr lang="en-US" sz="1600" dirty="0" smtClean="0">
                <a:latin typeface="Times New Roman" pitchFamily="18" charset="0"/>
                <a:cs typeface="Times New Roman" pitchFamily="18" charset="0"/>
              </a:rPr>
              <a:t>SQL&gt; select </a:t>
            </a:r>
            <a:r>
              <a:rPr lang="en-US" sz="1600" dirty="0" err="1" smtClean="0">
                <a:latin typeface="Times New Roman" pitchFamily="18" charset="0"/>
                <a:cs typeface="Times New Roman" pitchFamily="18" charset="0"/>
              </a:rPr>
              <a:t>e.eid,e.name,d.dname</a:t>
            </a:r>
            <a:r>
              <a:rPr lang="en-US" sz="1600" dirty="0" smtClean="0">
                <a:latin typeface="Times New Roman" pitchFamily="18" charset="0"/>
                <a:cs typeface="Times New Roman" pitchFamily="18" charset="0"/>
              </a:rPr>
              <a:t> from </a:t>
            </a:r>
            <a:r>
              <a:rPr lang="en-US" sz="1600" dirty="0" err="1" smtClean="0">
                <a:latin typeface="Times New Roman" pitchFamily="18" charset="0"/>
                <a:cs typeface="Times New Roman" pitchFamily="18" charset="0"/>
              </a:rPr>
              <a:t>emp</a:t>
            </a:r>
            <a:r>
              <a:rPr lang="en-US" sz="1600" dirty="0" smtClean="0">
                <a:latin typeface="Times New Roman" pitchFamily="18" charset="0"/>
                <a:cs typeface="Times New Roman" pitchFamily="18" charset="0"/>
              </a:rPr>
              <a:t> e inner join dept d on e.eid=d.eid;</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EID NAME                           DNAME</a:t>
            </a:r>
          </a:p>
          <a:p>
            <a:pPr>
              <a:buNone/>
            </a:pPr>
            <a:r>
              <a:rPr lang="en-US" sz="1600" dirty="0" smtClean="0">
                <a:latin typeface="Times New Roman" pitchFamily="18" charset="0"/>
                <a:cs typeface="Times New Roman" pitchFamily="18" charset="0"/>
              </a:rPr>
              <a:t>---------- ------------------------------ ------------------------------</a:t>
            </a:r>
          </a:p>
          <a:p>
            <a:pPr>
              <a:buNone/>
            </a:pPr>
            <a:r>
              <a:rPr lang="en-US" sz="1600" dirty="0" smtClean="0">
                <a:latin typeface="Times New Roman" pitchFamily="18" charset="0"/>
                <a:cs typeface="Times New Roman" pitchFamily="18" charset="0"/>
              </a:rPr>
              <a:t>         1 </a:t>
            </a:r>
            <a:r>
              <a:rPr lang="en-US" sz="1600" dirty="0" err="1" smtClean="0">
                <a:latin typeface="Times New Roman" pitchFamily="18" charset="0"/>
                <a:cs typeface="Times New Roman" pitchFamily="18" charset="0"/>
              </a:rPr>
              <a:t>akshith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mca</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3 </a:t>
            </a:r>
            <a:r>
              <a:rPr lang="en-US" sz="1600" dirty="0" err="1" smtClean="0">
                <a:latin typeface="Times New Roman" pitchFamily="18" charset="0"/>
                <a:cs typeface="Times New Roman" pitchFamily="18" charset="0"/>
              </a:rPr>
              <a:t>shivaani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mba</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4 </a:t>
            </a:r>
            <a:r>
              <a:rPr lang="en-US" sz="1600" dirty="0" err="1" smtClean="0">
                <a:latin typeface="Times New Roman" pitchFamily="18" charset="0"/>
                <a:cs typeface="Times New Roman" pitchFamily="18" charset="0"/>
              </a:rPr>
              <a:t>ananya</a:t>
            </a:r>
            <a:r>
              <a:rPr lang="en-US" sz="1600" dirty="0" smtClean="0">
                <a:latin typeface="Times New Roman" pitchFamily="18" charset="0"/>
                <a:cs typeface="Times New Roman" pitchFamily="18" charset="0"/>
              </a:rPr>
              <a:t>                         it</a:t>
            </a:r>
          </a:p>
          <a:p>
            <a:pPr>
              <a:buNone/>
            </a:pPr>
            <a:r>
              <a:rPr lang="en-US" sz="1600" b="1" u="sng" dirty="0" smtClean="0">
                <a:effectLst>
                  <a:outerShdw blurRad="38100" dist="38100" dir="2700000" algn="tl">
                    <a:srgbClr val="000000">
                      <a:alpha val="43137"/>
                    </a:srgbClr>
                  </a:outerShdw>
                </a:effectLst>
                <a:latin typeface="Times New Roman" pitchFamily="18" charset="0"/>
                <a:cs typeface="Times New Roman" pitchFamily="18" charset="0"/>
              </a:rPr>
              <a:t>Natural inner join:</a:t>
            </a:r>
          </a:p>
          <a:p>
            <a:pPr>
              <a:buNone/>
            </a:pPr>
            <a:r>
              <a:rPr lang="en-US" sz="1600" dirty="0" smtClean="0">
                <a:latin typeface="Times New Roman" pitchFamily="18" charset="0"/>
                <a:cs typeface="Times New Roman" pitchFamily="18" charset="0"/>
              </a:rPr>
              <a:t>By default it check for </a:t>
            </a:r>
            <a:r>
              <a:rPr lang="en-US" sz="1600" dirty="0" err="1" smtClean="0">
                <a:latin typeface="Times New Roman" pitchFamily="18" charset="0"/>
                <a:cs typeface="Times New Roman" pitchFamily="18" charset="0"/>
              </a:rPr>
              <a:t>equivality</a:t>
            </a:r>
            <a:r>
              <a:rPr lang="en-US" sz="1600" dirty="0" smtClean="0">
                <a:latin typeface="Times New Roman" pitchFamily="18" charset="0"/>
                <a:cs typeface="Times New Roman" pitchFamily="18" charset="0"/>
              </a:rPr>
              <a:t>, so there is no need to specify any condition.</a:t>
            </a:r>
          </a:p>
          <a:p>
            <a:r>
              <a:rPr lang="en-US" sz="1600" dirty="0" smtClean="0">
                <a:latin typeface="Times New Roman" pitchFamily="18" charset="0"/>
                <a:cs typeface="Times New Roman" pitchFamily="18" charset="0"/>
              </a:rPr>
              <a:t>SQL&gt; select </a:t>
            </a:r>
            <a:r>
              <a:rPr lang="en-US" sz="1600" dirty="0" err="1" smtClean="0">
                <a:latin typeface="Times New Roman" pitchFamily="18" charset="0"/>
                <a:cs typeface="Times New Roman" pitchFamily="18" charset="0"/>
              </a:rPr>
              <a:t>eid,name,dname</a:t>
            </a:r>
            <a:r>
              <a:rPr lang="en-US" sz="1600" dirty="0" smtClean="0">
                <a:latin typeface="Times New Roman" pitchFamily="18" charset="0"/>
                <a:cs typeface="Times New Roman" pitchFamily="18" charset="0"/>
              </a:rPr>
              <a:t> from </a:t>
            </a:r>
            <a:r>
              <a:rPr lang="en-US" sz="1600" dirty="0" err="1" smtClean="0">
                <a:latin typeface="Times New Roman" pitchFamily="18" charset="0"/>
                <a:cs typeface="Times New Roman" pitchFamily="18" charset="0"/>
              </a:rPr>
              <a:t>emp</a:t>
            </a:r>
            <a:r>
              <a:rPr lang="en-US" sz="1600" dirty="0" smtClean="0">
                <a:latin typeface="Times New Roman" pitchFamily="18" charset="0"/>
                <a:cs typeface="Times New Roman" pitchFamily="18" charset="0"/>
              </a:rPr>
              <a:t>  natural inner join dept ;</a:t>
            </a:r>
          </a:p>
          <a:p>
            <a:pPr>
              <a:buNone/>
            </a:pPr>
            <a:r>
              <a:rPr lang="en-US" sz="1600" dirty="0" smtClean="0">
                <a:latin typeface="Times New Roman" pitchFamily="18" charset="0"/>
                <a:cs typeface="Times New Roman" pitchFamily="18" charset="0"/>
              </a:rPr>
              <a:t>       EID NAME                           DNAME</a:t>
            </a:r>
          </a:p>
          <a:p>
            <a:pPr>
              <a:buNone/>
            </a:pPr>
            <a:r>
              <a:rPr lang="en-US" sz="1600" dirty="0" smtClean="0">
                <a:latin typeface="Times New Roman" pitchFamily="18" charset="0"/>
                <a:cs typeface="Times New Roman" pitchFamily="18" charset="0"/>
              </a:rPr>
              <a:t>---------- ------------------------------ ---------------------------</a:t>
            </a:r>
          </a:p>
          <a:p>
            <a:pPr>
              <a:buNone/>
            </a:pPr>
            <a:r>
              <a:rPr lang="en-US" sz="1600" dirty="0" smtClean="0">
                <a:latin typeface="Times New Roman" pitchFamily="18" charset="0"/>
                <a:cs typeface="Times New Roman" pitchFamily="18" charset="0"/>
              </a:rPr>
              <a:t>         1 </a:t>
            </a:r>
            <a:r>
              <a:rPr lang="en-US" sz="1600" dirty="0" err="1" smtClean="0">
                <a:latin typeface="Times New Roman" pitchFamily="18" charset="0"/>
                <a:cs typeface="Times New Roman" pitchFamily="18" charset="0"/>
              </a:rPr>
              <a:t>akshith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mca</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3 </a:t>
            </a:r>
            <a:r>
              <a:rPr lang="en-US" sz="1600" dirty="0" err="1" smtClean="0">
                <a:latin typeface="Times New Roman" pitchFamily="18" charset="0"/>
                <a:cs typeface="Times New Roman" pitchFamily="18" charset="0"/>
              </a:rPr>
              <a:t>shivaani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mba</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4 </a:t>
            </a:r>
            <a:r>
              <a:rPr lang="en-US" sz="1600" dirty="0" err="1" smtClean="0">
                <a:latin typeface="Times New Roman" pitchFamily="18" charset="0"/>
                <a:cs typeface="Times New Roman" pitchFamily="18" charset="0"/>
              </a:rPr>
              <a:t>ananya</a:t>
            </a:r>
            <a:r>
              <a:rPr lang="en-US" sz="1600" dirty="0" smtClean="0">
                <a:latin typeface="Times New Roman" pitchFamily="18" charset="0"/>
                <a:cs typeface="Times New Roman" pitchFamily="18" charset="0"/>
              </a:rPr>
              <a:t>                         it</a:t>
            </a:r>
          </a:p>
          <a:p>
            <a:pPr>
              <a:buNone/>
            </a:pP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8839200" cy="6477000"/>
          </a:xfrm>
        </p:spPr>
        <p:txBody>
          <a:bodyPr>
            <a:normAutofit fontScale="62500" lnSpcReduction="20000"/>
          </a:bodyPr>
          <a:lstStyle/>
          <a:p>
            <a:pPr>
              <a:buNone/>
            </a:pPr>
            <a:r>
              <a:rPr lang="en-US" dirty="0" smtClean="0">
                <a:latin typeface="Times New Roman" pitchFamily="18" charset="0"/>
                <a:cs typeface="Times New Roman" pitchFamily="18" charset="0"/>
              </a:rPr>
              <a:t>SQL&gt; select * from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 natural inner join dept;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EID NAME                           DNAME</a:t>
            </a:r>
          </a:p>
          <a:p>
            <a:pPr>
              <a:buNone/>
            </a:pPr>
            <a:r>
              <a:rPr lang="en-US" dirty="0" smtClean="0">
                <a:latin typeface="Times New Roman" pitchFamily="18" charset="0"/>
                <a:cs typeface="Times New Roman" pitchFamily="18" charset="0"/>
              </a:rPr>
              <a:t>---------- ------------------------------ ----------------------------</a:t>
            </a:r>
          </a:p>
          <a:p>
            <a:pPr>
              <a:buNone/>
            </a:pP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akshith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mca</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3 </a:t>
            </a:r>
            <a:r>
              <a:rPr lang="en-US" dirty="0" err="1" smtClean="0">
                <a:latin typeface="Times New Roman" pitchFamily="18" charset="0"/>
                <a:cs typeface="Times New Roman" pitchFamily="18" charset="0"/>
              </a:rPr>
              <a:t>shivaani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mba</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4 </a:t>
            </a:r>
            <a:r>
              <a:rPr lang="en-US" dirty="0" err="1" smtClean="0">
                <a:latin typeface="Times New Roman" pitchFamily="18" charset="0"/>
                <a:cs typeface="Times New Roman" pitchFamily="18" charset="0"/>
              </a:rPr>
              <a:t>ananya</a:t>
            </a:r>
            <a:r>
              <a:rPr lang="en-US" dirty="0" smtClean="0">
                <a:latin typeface="Times New Roman" pitchFamily="18" charset="0"/>
                <a:cs typeface="Times New Roman" pitchFamily="18" charset="0"/>
              </a:rPr>
              <a:t>                         it</a:t>
            </a:r>
          </a:p>
          <a:p>
            <a:pPr>
              <a:buNone/>
            </a:pPr>
            <a:r>
              <a:rPr lang="en-US" dirty="0" smtClean="0">
                <a:latin typeface="Times New Roman" pitchFamily="18" charset="0"/>
                <a:cs typeface="Times New Roman" pitchFamily="18" charset="0"/>
              </a:rPr>
              <a:t>SQL&gt; select </a:t>
            </a:r>
            <a:r>
              <a:rPr lang="en-US" dirty="0" err="1" smtClean="0">
                <a:latin typeface="Times New Roman" pitchFamily="18" charset="0"/>
                <a:cs typeface="Times New Roman" pitchFamily="18" charset="0"/>
              </a:rPr>
              <a:t>e.eid,e.name,d.dname</a:t>
            </a:r>
            <a:r>
              <a:rPr lang="en-US" dirty="0" smtClean="0">
                <a:latin typeface="Times New Roman" pitchFamily="18" charset="0"/>
                <a:cs typeface="Times New Roman" pitchFamily="18" charset="0"/>
              </a:rPr>
              <a:t> from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 e natural inner join dept d on e.eid=d.eid;</a:t>
            </a:r>
          </a:p>
          <a:p>
            <a:pPr>
              <a:buNone/>
            </a:pPr>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e.eid,e.name,d.dname</a:t>
            </a:r>
            <a:r>
              <a:rPr lang="en-US" dirty="0" smtClean="0">
                <a:latin typeface="Times New Roman" pitchFamily="18" charset="0"/>
                <a:cs typeface="Times New Roman" pitchFamily="18" charset="0"/>
              </a:rPr>
              <a:t> from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 e natural inner join dept d on e.eid=d.eid</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ERROR at line 1:</a:t>
            </a:r>
          </a:p>
          <a:p>
            <a:pPr>
              <a:buNone/>
            </a:pPr>
            <a:r>
              <a:rPr lang="en-US" dirty="0" smtClean="0">
                <a:latin typeface="Times New Roman" pitchFamily="18" charset="0"/>
                <a:cs typeface="Times New Roman" pitchFamily="18" charset="0"/>
              </a:rPr>
              <a:t>ORA-00933: SQL command not properly ended</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SQL&gt; select </a:t>
            </a:r>
            <a:r>
              <a:rPr lang="en-US" dirty="0" err="1" smtClean="0">
                <a:latin typeface="Times New Roman" pitchFamily="18" charset="0"/>
                <a:cs typeface="Times New Roman" pitchFamily="18" charset="0"/>
              </a:rPr>
              <a:t>e.eid,e.name,d.dname</a:t>
            </a:r>
            <a:r>
              <a:rPr lang="en-US" dirty="0" smtClean="0">
                <a:latin typeface="Times New Roman" pitchFamily="18" charset="0"/>
                <a:cs typeface="Times New Roman" pitchFamily="18" charset="0"/>
              </a:rPr>
              <a:t> from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 e natural inner join dept d;</a:t>
            </a:r>
          </a:p>
          <a:p>
            <a:pPr>
              <a:buNone/>
            </a:pPr>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e.eid,e.name,d.dname</a:t>
            </a:r>
            <a:r>
              <a:rPr lang="en-US" dirty="0" smtClean="0">
                <a:latin typeface="Times New Roman" pitchFamily="18" charset="0"/>
                <a:cs typeface="Times New Roman" pitchFamily="18" charset="0"/>
              </a:rPr>
              <a:t> from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 e natural inner join dept d</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ERROR at line 1:</a:t>
            </a:r>
          </a:p>
          <a:p>
            <a:pPr>
              <a:buNone/>
            </a:pPr>
            <a:r>
              <a:rPr lang="en-US" dirty="0" smtClean="0">
                <a:latin typeface="Times New Roman" pitchFamily="18" charset="0"/>
                <a:cs typeface="Times New Roman" pitchFamily="18" charset="0"/>
              </a:rPr>
              <a:t>ORA-25155: column used in NATURAL join cannot have qualifier</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28600"/>
            <a:ext cx="8991600" cy="6400800"/>
          </a:xfrm>
        </p:spPr>
        <p:txBody>
          <a:bodyPr>
            <a:noAutofit/>
          </a:bodyPr>
          <a:lstStyle/>
          <a:p>
            <a:pPr>
              <a:buNone/>
            </a:pPr>
            <a:r>
              <a:rPr lang="en-US" sz="1200" dirty="0" smtClean="0">
                <a:latin typeface="Times New Roman" pitchFamily="18" charset="0"/>
                <a:cs typeface="Times New Roman" pitchFamily="18" charset="0"/>
              </a:rPr>
              <a:t>SQL&gt; select * from </a:t>
            </a:r>
            <a:r>
              <a:rPr lang="en-US" sz="1200" dirty="0" err="1" smtClean="0">
                <a:latin typeface="Times New Roman" pitchFamily="18" charset="0"/>
                <a:cs typeface="Times New Roman" pitchFamily="18" charset="0"/>
              </a:rPr>
              <a:t>emp</a:t>
            </a:r>
            <a:r>
              <a:rPr lang="en-US" sz="1200" dirty="0" smtClean="0">
                <a:latin typeface="Times New Roman" pitchFamily="18" charset="0"/>
                <a:cs typeface="Times New Roman" pitchFamily="18" charset="0"/>
              </a:rPr>
              <a:t> natural inner join dept;</a:t>
            </a:r>
          </a:p>
          <a:p>
            <a:pPr>
              <a:buNone/>
            </a:pPr>
            <a:r>
              <a:rPr lang="en-US" sz="1200" dirty="0" smtClean="0">
                <a:latin typeface="Times New Roman" pitchFamily="18" charset="0"/>
                <a:cs typeface="Times New Roman" pitchFamily="18" charset="0"/>
              </a:rPr>
              <a:t>       EID NAME                           DNAME</a:t>
            </a:r>
          </a:p>
          <a:p>
            <a:pPr>
              <a:buNone/>
            </a:pPr>
            <a:r>
              <a:rPr lang="en-US" sz="1200" dirty="0" smtClean="0">
                <a:latin typeface="Times New Roman" pitchFamily="18" charset="0"/>
                <a:cs typeface="Times New Roman" pitchFamily="18" charset="0"/>
              </a:rPr>
              <a:t>---------- ------------------------------ ---------------------</a:t>
            </a:r>
          </a:p>
          <a:p>
            <a:pPr>
              <a:buNone/>
            </a:pPr>
            <a:r>
              <a:rPr lang="en-US" sz="1200" dirty="0" smtClean="0">
                <a:latin typeface="Times New Roman" pitchFamily="18" charset="0"/>
                <a:cs typeface="Times New Roman" pitchFamily="18" charset="0"/>
              </a:rPr>
              <a:t>         1 </a:t>
            </a:r>
            <a:r>
              <a:rPr lang="en-US" sz="1200" dirty="0" err="1" smtClean="0">
                <a:latin typeface="Times New Roman" pitchFamily="18" charset="0"/>
                <a:cs typeface="Times New Roman" pitchFamily="18" charset="0"/>
              </a:rPr>
              <a:t>akshith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mca</a:t>
            </a: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         3 </a:t>
            </a:r>
            <a:r>
              <a:rPr lang="en-US" sz="1200" dirty="0" err="1" smtClean="0">
                <a:latin typeface="Times New Roman" pitchFamily="18" charset="0"/>
                <a:cs typeface="Times New Roman" pitchFamily="18" charset="0"/>
              </a:rPr>
              <a:t>shivaani</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mba</a:t>
            </a: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         4 </a:t>
            </a:r>
            <a:r>
              <a:rPr lang="en-US" sz="1200" dirty="0" err="1" smtClean="0">
                <a:latin typeface="Times New Roman" pitchFamily="18" charset="0"/>
                <a:cs typeface="Times New Roman" pitchFamily="18" charset="0"/>
              </a:rPr>
              <a:t>ananya</a:t>
            </a:r>
            <a:r>
              <a:rPr lang="en-US" sz="1200" dirty="0" smtClean="0">
                <a:latin typeface="Times New Roman" pitchFamily="18" charset="0"/>
                <a:cs typeface="Times New Roman" pitchFamily="18" charset="0"/>
              </a:rPr>
              <a:t>                         it</a:t>
            </a:r>
          </a:p>
          <a:p>
            <a:pPr>
              <a:buNone/>
            </a:pPr>
            <a:r>
              <a:rPr lang="en-US" sz="1200" dirty="0" smtClean="0">
                <a:latin typeface="Times New Roman" pitchFamily="18" charset="0"/>
                <a:cs typeface="Times New Roman" pitchFamily="18" charset="0"/>
              </a:rPr>
              <a:t>SQL&gt; select * from </a:t>
            </a:r>
            <a:r>
              <a:rPr lang="en-US" sz="1200" dirty="0" err="1" smtClean="0">
                <a:latin typeface="Times New Roman" pitchFamily="18" charset="0"/>
                <a:cs typeface="Times New Roman" pitchFamily="18" charset="0"/>
              </a:rPr>
              <a:t>emp</a:t>
            </a:r>
            <a:r>
              <a:rPr lang="en-US" sz="1200" dirty="0" smtClean="0">
                <a:latin typeface="Times New Roman" pitchFamily="18" charset="0"/>
                <a:cs typeface="Times New Roman" pitchFamily="18" charset="0"/>
              </a:rPr>
              <a:t> natural join dept;</a:t>
            </a:r>
          </a:p>
          <a:p>
            <a:pPr>
              <a:buNone/>
            </a:pPr>
            <a:r>
              <a:rPr lang="en-US" sz="1200" dirty="0" smtClean="0">
                <a:latin typeface="Times New Roman" pitchFamily="18" charset="0"/>
                <a:cs typeface="Times New Roman" pitchFamily="18" charset="0"/>
              </a:rPr>
              <a:t>       EID NAME                           DNAME</a:t>
            </a:r>
          </a:p>
          <a:p>
            <a:pPr>
              <a:buNone/>
            </a:pPr>
            <a:r>
              <a:rPr lang="en-US" sz="1200" dirty="0" smtClean="0">
                <a:latin typeface="Times New Roman" pitchFamily="18" charset="0"/>
                <a:cs typeface="Times New Roman" pitchFamily="18" charset="0"/>
              </a:rPr>
              <a:t>---------- ------------------------------ ---------------------</a:t>
            </a:r>
          </a:p>
          <a:p>
            <a:pPr>
              <a:buNone/>
            </a:pPr>
            <a:r>
              <a:rPr lang="en-US" sz="1200" dirty="0" smtClean="0">
                <a:latin typeface="Times New Roman" pitchFamily="18" charset="0"/>
                <a:cs typeface="Times New Roman" pitchFamily="18" charset="0"/>
              </a:rPr>
              <a:t>         1 </a:t>
            </a:r>
            <a:r>
              <a:rPr lang="en-US" sz="1200" dirty="0" err="1" smtClean="0">
                <a:latin typeface="Times New Roman" pitchFamily="18" charset="0"/>
                <a:cs typeface="Times New Roman" pitchFamily="18" charset="0"/>
              </a:rPr>
              <a:t>akshith</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mca</a:t>
            </a: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         3 </a:t>
            </a:r>
            <a:r>
              <a:rPr lang="en-US" sz="1200" dirty="0" err="1" smtClean="0">
                <a:latin typeface="Times New Roman" pitchFamily="18" charset="0"/>
                <a:cs typeface="Times New Roman" pitchFamily="18" charset="0"/>
              </a:rPr>
              <a:t>shivaani</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mba</a:t>
            </a: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         4 </a:t>
            </a:r>
            <a:r>
              <a:rPr lang="en-US" sz="1200" dirty="0" err="1" smtClean="0">
                <a:latin typeface="Times New Roman" pitchFamily="18" charset="0"/>
                <a:cs typeface="Times New Roman" pitchFamily="18" charset="0"/>
              </a:rPr>
              <a:t>ananya</a:t>
            </a:r>
            <a:r>
              <a:rPr lang="en-US" sz="1200" dirty="0" smtClean="0">
                <a:latin typeface="Times New Roman" pitchFamily="18" charset="0"/>
                <a:cs typeface="Times New Roman" pitchFamily="18" charset="0"/>
              </a:rPr>
              <a:t>                         it</a:t>
            </a:r>
          </a:p>
          <a:p>
            <a:pPr>
              <a:buNone/>
            </a:pPr>
            <a:r>
              <a:rPr lang="en-US" sz="1200" dirty="0" smtClean="0">
                <a:latin typeface="Times New Roman" pitchFamily="18" charset="0"/>
                <a:cs typeface="Times New Roman" pitchFamily="18" charset="0"/>
              </a:rPr>
              <a:t>SQL&gt; select * from </a:t>
            </a:r>
            <a:r>
              <a:rPr lang="en-US" sz="1200" dirty="0" err="1" smtClean="0">
                <a:latin typeface="Times New Roman" pitchFamily="18" charset="0"/>
                <a:cs typeface="Times New Roman" pitchFamily="18" charset="0"/>
              </a:rPr>
              <a:t>emp</a:t>
            </a:r>
            <a:r>
              <a:rPr lang="en-US" sz="1200" dirty="0" smtClean="0">
                <a:latin typeface="Times New Roman" pitchFamily="18" charset="0"/>
                <a:cs typeface="Times New Roman" pitchFamily="18" charset="0"/>
              </a:rPr>
              <a:t> inner join dept;</a:t>
            </a:r>
          </a:p>
          <a:p>
            <a:pPr>
              <a:buNone/>
            </a:pPr>
            <a:r>
              <a:rPr lang="en-US" sz="1200" dirty="0" smtClean="0">
                <a:latin typeface="Times New Roman" pitchFamily="18" charset="0"/>
                <a:cs typeface="Times New Roman" pitchFamily="18" charset="0"/>
              </a:rPr>
              <a:t>select * from </a:t>
            </a:r>
            <a:r>
              <a:rPr lang="en-US" sz="1200" dirty="0" err="1" smtClean="0">
                <a:latin typeface="Times New Roman" pitchFamily="18" charset="0"/>
                <a:cs typeface="Times New Roman" pitchFamily="18" charset="0"/>
              </a:rPr>
              <a:t>emp</a:t>
            </a:r>
            <a:r>
              <a:rPr lang="en-US" sz="1200" dirty="0" smtClean="0">
                <a:latin typeface="Times New Roman" pitchFamily="18" charset="0"/>
                <a:cs typeface="Times New Roman" pitchFamily="18" charset="0"/>
              </a:rPr>
              <a:t> inner join dept</a:t>
            </a:r>
          </a:p>
          <a:p>
            <a:pPr>
              <a:buNone/>
            </a:pPr>
            <a:r>
              <a:rPr lang="en-US" sz="1200" dirty="0" smtClean="0">
                <a:latin typeface="Times New Roman" pitchFamily="18" charset="0"/>
                <a:cs typeface="Times New Roman" pitchFamily="18" charset="0"/>
              </a:rPr>
              <a:t>      *ERROR at line 1:</a:t>
            </a:r>
          </a:p>
          <a:p>
            <a:pPr>
              <a:buNone/>
            </a:pPr>
            <a:r>
              <a:rPr lang="en-US" sz="1200" dirty="0" smtClean="0">
                <a:latin typeface="Times New Roman" pitchFamily="18" charset="0"/>
                <a:cs typeface="Times New Roman" pitchFamily="18" charset="0"/>
              </a:rPr>
              <a:t>ORA-00905: missing keyword</a:t>
            </a:r>
          </a:p>
          <a:p>
            <a:pPr>
              <a:buNone/>
            </a:pPr>
            <a:r>
              <a:rPr lang="en-US" sz="1200" dirty="0" smtClean="0">
                <a:latin typeface="Times New Roman" pitchFamily="18" charset="0"/>
                <a:cs typeface="Times New Roman" pitchFamily="18" charset="0"/>
              </a:rPr>
              <a:t>SQL&gt; select * from </a:t>
            </a:r>
            <a:r>
              <a:rPr lang="en-US" sz="1200" dirty="0" err="1" smtClean="0">
                <a:latin typeface="Times New Roman" pitchFamily="18" charset="0"/>
                <a:cs typeface="Times New Roman" pitchFamily="18" charset="0"/>
              </a:rPr>
              <a:t>emp</a:t>
            </a:r>
            <a:r>
              <a:rPr lang="en-US" sz="1200" dirty="0" smtClean="0">
                <a:latin typeface="Times New Roman" pitchFamily="18" charset="0"/>
                <a:cs typeface="Times New Roman" pitchFamily="18" charset="0"/>
              </a:rPr>
              <a:t> e inner join dept d on e.eid=d.eid;</a:t>
            </a:r>
          </a:p>
          <a:p>
            <a:pPr>
              <a:buNone/>
            </a:pPr>
            <a:r>
              <a:rPr lang="en-US" sz="1200" dirty="0" smtClean="0">
                <a:latin typeface="Times New Roman" pitchFamily="18" charset="0"/>
                <a:cs typeface="Times New Roman" pitchFamily="18" charset="0"/>
              </a:rPr>
              <a:t>       EID NAME                                  EID                             DNAME    </a:t>
            </a:r>
          </a:p>
          <a:p>
            <a:pPr>
              <a:buNone/>
            </a:pPr>
            <a:r>
              <a:rPr lang="en-US" sz="1200" dirty="0" smtClean="0">
                <a:latin typeface="Times New Roman" pitchFamily="18" charset="0"/>
                <a:cs typeface="Times New Roman" pitchFamily="18" charset="0"/>
              </a:rPr>
              <a:t>--------- ------------------------------ ----------------------------------------</a:t>
            </a:r>
          </a:p>
          <a:p>
            <a:pPr>
              <a:buNone/>
            </a:pPr>
            <a:r>
              <a:rPr lang="en-US" sz="1200" dirty="0" smtClean="0">
                <a:latin typeface="Times New Roman" pitchFamily="18" charset="0"/>
                <a:cs typeface="Times New Roman" pitchFamily="18" charset="0"/>
              </a:rPr>
              <a:t>         1        </a:t>
            </a:r>
            <a:r>
              <a:rPr lang="en-US" sz="1200" dirty="0" err="1" smtClean="0">
                <a:latin typeface="Times New Roman" pitchFamily="18" charset="0"/>
                <a:cs typeface="Times New Roman" pitchFamily="18" charset="0"/>
              </a:rPr>
              <a:t>akshith</a:t>
            </a:r>
            <a:r>
              <a:rPr lang="en-US" sz="1200" dirty="0" smtClean="0">
                <a:latin typeface="Times New Roman" pitchFamily="18" charset="0"/>
                <a:cs typeface="Times New Roman" pitchFamily="18" charset="0"/>
              </a:rPr>
              <a:t>                                 1                                          </a:t>
            </a:r>
            <a:r>
              <a:rPr lang="en-US" sz="1200" dirty="0" err="1" smtClean="0">
                <a:latin typeface="Times New Roman" pitchFamily="18" charset="0"/>
                <a:cs typeface="Times New Roman" pitchFamily="18" charset="0"/>
              </a:rPr>
              <a:t>mca</a:t>
            </a:r>
            <a:endParaRPr lang="en-US" sz="1200" dirty="0" smtClean="0">
              <a:latin typeface="Times New Roman" pitchFamily="18" charset="0"/>
              <a:cs typeface="Times New Roman" pitchFamily="18" charset="0"/>
            </a:endParaRPr>
          </a:p>
          <a:p>
            <a:pPr>
              <a:buNone/>
            </a:pP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         3        </a:t>
            </a:r>
            <a:r>
              <a:rPr lang="en-US" sz="1200" dirty="0" err="1" smtClean="0">
                <a:latin typeface="Times New Roman" pitchFamily="18" charset="0"/>
                <a:cs typeface="Times New Roman" pitchFamily="18" charset="0"/>
              </a:rPr>
              <a:t>shivaani</a:t>
            </a:r>
            <a:r>
              <a:rPr lang="en-US" sz="1200" dirty="0" smtClean="0">
                <a:latin typeface="Times New Roman" pitchFamily="18" charset="0"/>
                <a:cs typeface="Times New Roman" pitchFamily="18" charset="0"/>
              </a:rPr>
              <a:t>                                3                                        </a:t>
            </a:r>
            <a:r>
              <a:rPr lang="en-US" sz="1200" dirty="0" err="1" smtClean="0">
                <a:latin typeface="Times New Roman" pitchFamily="18" charset="0"/>
                <a:cs typeface="Times New Roman" pitchFamily="18" charset="0"/>
              </a:rPr>
              <a:t>mba</a:t>
            </a:r>
            <a:endParaRPr lang="en-US" sz="1200" dirty="0" smtClean="0">
              <a:latin typeface="Times New Roman" pitchFamily="18" charset="0"/>
              <a:cs typeface="Times New Roman" pitchFamily="18" charset="0"/>
            </a:endParaRPr>
          </a:p>
          <a:p>
            <a:pPr>
              <a:buNone/>
            </a:pPr>
            <a:endParaRPr lang="en-US" sz="1200" dirty="0" smtClean="0">
              <a:latin typeface="Times New Roman" pitchFamily="18" charset="0"/>
              <a:cs typeface="Times New Roman" pitchFamily="18" charset="0"/>
            </a:endParaRPr>
          </a:p>
          <a:p>
            <a:pPr>
              <a:buNone/>
            </a:pPr>
            <a:r>
              <a:rPr lang="en-US" sz="1200" dirty="0" smtClean="0">
                <a:latin typeface="Times New Roman" pitchFamily="18" charset="0"/>
                <a:cs typeface="Times New Roman" pitchFamily="18" charset="0"/>
              </a:rPr>
              <a:t>         4     </a:t>
            </a:r>
            <a:r>
              <a:rPr lang="en-US" sz="1200" dirty="0" err="1" smtClean="0">
                <a:latin typeface="Times New Roman" pitchFamily="18" charset="0"/>
                <a:cs typeface="Times New Roman" pitchFamily="18" charset="0"/>
              </a:rPr>
              <a:t>ananya</a:t>
            </a:r>
            <a:r>
              <a:rPr lang="en-US" sz="1200" dirty="0" smtClean="0">
                <a:latin typeface="Times New Roman" pitchFamily="18" charset="0"/>
                <a:cs typeface="Times New Roman" pitchFamily="18" charset="0"/>
              </a:rPr>
              <a:t>                                    4                                              it</a:t>
            </a:r>
            <a:endParaRPr lang="en-US" sz="1200" dirty="0">
              <a:latin typeface="Times New Roman" pitchFamily="18" charset="0"/>
              <a:cs typeface="Times New Roman"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763000" cy="6477000"/>
          </a:xfrm>
        </p:spPr>
        <p:txBody>
          <a:bodyPr>
            <a:normAutofit fontScale="47500" lnSpcReduction="20000"/>
          </a:bodyPr>
          <a:lstStyle/>
          <a:p>
            <a:pPr>
              <a:buNone/>
            </a:pPr>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Cross join or Cartesian product:</a:t>
            </a:r>
          </a:p>
          <a:p>
            <a:pPr>
              <a:buNone/>
            </a:pPr>
            <a:r>
              <a:rPr lang="en-US" dirty="0" smtClean="0">
                <a:latin typeface="Times New Roman" pitchFamily="18" charset="0"/>
                <a:cs typeface="Times New Roman" pitchFamily="18" charset="0"/>
              </a:rPr>
              <a:t>SQL&gt; select * from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  cross join dept;</a:t>
            </a:r>
          </a:p>
          <a:p>
            <a:pPr>
              <a:buNone/>
            </a:pPr>
            <a:r>
              <a:rPr lang="en-US" b="1" u="sng" dirty="0" err="1" smtClean="0">
                <a:effectLst>
                  <a:outerShdw blurRad="38100" dist="38100" dir="2700000" algn="tl">
                    <a:srgbClr val="000000">
                      <a:alpha val="43137"/>
                    </a:srgbClr>
                  </a:outerShdw>
                </a:effectLst>
                <a:latin typeface="Times New Roman" pitchFamily="18" charset="0"/>
                <a:cs typeface="Times New Roman" pitchFamily="18" charset="0"/>
              </a:rPr>
              <a:t>Equi</a:t>
            </a:r>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-Join:</a:t>
            </a:r>
          </a:p>
          <a:p>
            <a:pPr>
              <a:buNone/>
            </a:pPr>
            <a:r>
              <a:rPr lang="en-US" dirty="0" smtClean="0">
                <a:latin typeface="Times New Roman" pitchFamily="18" charset="0"/>
                <a:cs typeface="Times New Roman" pitchFamily="18" charset="0"/>
              </a:rPr>
              <a:t>SQL&gt; select * from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 e join dept d on e.eid=d.eid;</a:t>
            </a:r>
          </a:p>
          <a:p>
            <a:pPr>
              <a:buNone/>
            </a:pPr>
            <a:r>
              <a:rPr lang="en-US" dirty="0" smtClean="0">
                <a:latin typeface="Times New Roman" pitchFamily="18" charset="0"/>
                <a:cs typeface="Times New Roman" pitchFamily="18" charset="0"/>
              </a:rPr>
              <a:t>EID NAME            EID              DNAME</a:t>
            </a:r>
          </a:p>
          <a:p>
            <a:pPr>
              <a:buNone/>
            </a:pPr>
            <a:r>
              <a:rPr lang="en-US" dirty="0" smtClean="0">
                <a:latin typeface="Times New Roman" pitchFamily="18" charset="0"/>
                <a:cs typeface="Times New Roman" pitchFamily="18" charset="0"/>
              </a:rPr>
              <a:t>---------- ------------------------------ -----------</a:t>
            </a:r>
          </a:p>
          <a:p>
            <a:pPr>
              <a:buNone/>
            </a:pP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akshith</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mca</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3 </a:t>
            </a:r>
            <a:r>
              <a:rPr lang="en-US" dirty="0" err="1" smtClean="0">
                <a:latin typeface="Times New Roman" pitchFamily="18" charset="0"/>
                <a:cs typeface="Times New Roman" pitchFamily="18" charset="0"/>
              </a:rPr>
              <a:t>shivaani</a:t>
            </a:r>
            <a:r>
              <a:rPr lang="en-US" dirty="0" smtClean="0">
                <a:latin typeface="Times New Roman" pitchFamily="18" charset="0"/>
                <a:cs typeface="Times New Roman" pitchFamily="18" charset="0"/>
              </a:rPr>
              <a:t>            3		</a:t>
            </a:r>
            <a:r>
              <a:rPr lang="en-US" dirty="0" err="1" smtClean="0">
                <a:latin typeface="Times New Roman" pitchFamily="18" charset="0"/>
                <a:cs typeface="Times New Roman" pitchFamily="18" charset="0"/>
              </a:rPr>
              <a:t>mba</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4 </a:t>
            </a:r>
            <a:r>
              <a:rPr lang="en-US" dirty="0" err="1" smtClean="0">
                <a:latin typeface="Times New Roman" pitchFamily="18" charset="0"/>
                <a:cs typeface="Times New Roman" pitchFamily="18" charset="0"/>
              </a:rPr>
              <a:t>ananya</a:t>
            </a:r>
            <a:r>
              <a:rPr lang="en-US" dirty="0" smtClean="0">
                <a:latin typeface="Times New Roman" pitchFamily="18" charset="0"/>
                <a:cs typeface="Times New Roman" pitchFamily="18" charset="0"/>
              </a:rPr>
              <a:t>              4		it</a:t>
            </a:r>
          </a:p>
          <a:p>
            <a:pPr>
              <a:buNone/>
            </a:pPr>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Non-</a:t>
            </a:r>
            <a:r>
              <a:rPr lang="en-US" b="1" u="sng" dirty="0" err="1" smtClean="0">
                <a:effectLst>
                  <a:outerShdw blurRad="38100" dist="38100" dir="2700000" algn="tl">
                    <a:srgbClr val="000000">
                      <a:alpha val="43137"/>
                    </a:srgbClr>
                  </a:outerShdw>
                </a:effectLst>
                <a:latin typeface="Times New Roman" pitchFamily="18" charset="0"/>
                <a:cs typeface="Times New Roman" pitchFamily="18" charset="0"/>
              </a:rPr>
              <a:t>Equi</a:t>
            </a:r>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-Join:</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SQL&gt; select </a:t>
            </a:r>
            <a:r>
              <a:rPr lang="en-US" dirty="0" err="1" smtClean="0">
                <a:latin typeface="Times New Roman" pitchFamily="18" charset="0"/>
                <a:cs typeface="Times New Roman" pitchFamily="18" charset="0"/>
              </a:rPr>
              <a:t>e.eid,e.name,d.dname</a:t>
            </a:r>
            <a:r>
              <a:rPr lang="en-US" dirty="0" smtClean="0">
                <a:latin typeface="Times New Roman" pitchFamily="18" charset="0"/>
                <a:cs typeface="Times New Roman" pitchFamily="18" charset="0"/>
              </a:rPr>
              <a:t> from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 e join dept d on e.eid between 2 and 3;</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EID NAME                           DNAME</a:t>
            </a:r>
          </a:p>
          <a:p>
            <a:pPr>
              <a:buNone/>
            </a:pPr>
            <a:r>
              <a:rPr lang="en-US" dirty="0" smtClean="0">
                <a:latin typeface="Times New Roman" pitchFamily="18" charset="0"/>
                <a:cs typeface="Times New Roman" pitchFamily="18" charset="0"/>
              </a:rPr>
              <a:t>---------- ------------------------------ ------------------------------</a:t>
            </a:r>
          </a:p>
          <a:p>
            <a:pPr>
              <a:buNone/>
            </a:pP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dhanvanth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mca</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dhanvanth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mba</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dhanvanth</a:t>
            </a:r>
            <a:r>
              <a:rPr lang="en-US" dirty="0" smtClean="0">
                <a:latin typeface="Times New Roman" pitchFamily="18" charset="0"/>
                <a:cs typeface="Times New Roman" pitchFamily="18" charset="0"/>
              </a:rPr>
              <a:t>                      it</a:t>
            </a:r>
          </a:p>
          <a:p>
            <a:pPr>
              <a:buNone/>
            </a:pP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dhanvanth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cse</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3 </a:t>
            </a:r>
            <a:r>
              <a:rPr lang="en-US" dirty="0" err="1" smtClean="0">
                <a:latin typeface="Times New Roman" pitchFamily="18" charset="0"/>
                <a:cs typeface="Times New Roman" pitchFamily="18" charset="0"/>
              </a:rPr>
              <a:t>shivaani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mca</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3 </a:t>
            </a:r>
            <a:r>
              <a:rPr lang="en-US" dirty="0" err="1" smtClean="0">
                <a:latin typeface="Times New Roman" pitchFamily="18" charset="0"/>
                <a:cs typeface="Times New Roman" pitchFamily="18" charset="0"/>
              </a:rPr>
              <a:t>shivaani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mba</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3 </a:t>
            </a:r>
            <a:r>
              <a:rPr lang="en-US" dirty="0" err="1" smtClean="0">
                <a:latin typeface="Times New Roman" pitchFamily="18" charset="0"/>
                <a:cs typeface="Times New Roman" pitchFamily="18" charset="0"/>
              </a:rPr>
              <a:t>shivaani</a:t>
            </a:r>
            <a:r>
              <a:rPr lang="en-US" dirty="0" smtClean="0">
                <a:latin typeface="Times New Roman" pitchFamily="18" charset="0"/>
                <a:cs typeface="Times New Roman" pitchFamily="18" charset="0"/>
              </a:rPr>
              <a:t>                       it</a:t>
            </a:r>
          </a:p>
          <a:p>
            <a:pPr>
              <a:buNone/>
            </a:pPr>
            <a:r>
              <a:rPr lang="en-US" dirty="0" smtClean="0">
                <a:latin typeface="Times New Roman" pitchFamily="18" charset="0"/>
                <a:cs typeface="Times New Roman" pitchFamily="18" charset="0"/>
              </a:rPr>
              <a:t>         3 </a:t>
            </a:r>
            <a:r>
              <a:rPr lang="en-US" dirty="0" err="1" smtClean="0">
                <a:latin typeface="Times New Roman" pitchFamily="18" charset="0"/>
                <a:cs typeface="Times New Roman" pitchFamily="18" charset="0"/>
              </a:rPr>
              <a:t>shivaani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cse</a:t>
            </a: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8 rows selected.</a:t>
            </a:r>
          </a:p>
          <a:p>
            <a:pPr>
              <a:buNone/>
            </a:pPr>
            <a:endParaRPr lang="en-US" dirty="0">
              <a:latin typeface="Times New Roman" pitchFamily="18" charset="0"/>
              <a:cs typeface="Times New Roman" pitchFamily="18"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2400"/>
            <a:ext cx="8915400" cy="6400800"/>
          </a:xfrm>
        </p:spPr>
        <p:txBody>
          <a:bodyPr>
            <a:normAutofit fontScale="70000" lnSpcReduction="20000"/>
          </a:bodyPr>
          <a:lstStyle/>
          <a:p>
            <a:pPr>
              <a:buNone/>
            </a:pPr>
            <a:r>
              <a:rPr lang="en-US" dirty="0" smtClean="0"/>
              <a:t>Left Outer Join/left join:</a:t>
            </a:r>
          </a:p>
          <a:p>
            <a:pPr>
              <a:buNone/>
            </a:pPr>
            <a:r>
              <a:rPr lang="en-US" dirty="0" smtClean="0"/>
              <a:t>SQL&gt; select e.eid from </a:t>
            </a:r>
            <a:r>
              <a:rPr lang="en-US" dirty="0" err="1" smtClean="0"/>
              <a:t>emp</a:t>
            </a:r>
            <a:r>
              <a:rPr lang="en-US" dirty="0" smtClean="0"/>
              <a:t> e left join dept d on e.eid=d.eid;</a:t>
            </a:r>
          </a:p>
          <a:p>
            <a:pPr>
              <a:buNone/>
            </a:pPr>
            <a:endParaRPr lang="en-US" dirty="0" smtClean="0"/>
          </a:p>
          <a:p>
            <a:pPr>
              <a:buNone/>
            </a:pPr>
            <a:r>
              <a:rPr lang="en-US" dirty="0" smtClean="0"/>
              <a:t>       EID</a:t>
            </a:r>
          </a:p>
          <a:p>
            <a:pPr>
              <a:buNone/>
            </a:pPr>
            <a:r>
              <a:rPr lang="en-US" dirty="0" smtClean="0"/>
              <a:t>----------</a:t>
            </a:r>
          </a:p>
          <a:p>
            <a:pPr>
              <a:buNone/>
            </a:pPr>
            <a:r>
              <a:rPr lang="en-US" dirty="0" smtClean="0"/>
              <a:t>         1</a:t>
            </a:r>
          </a:p>
          <a:p>
            <a:pPr>
              <a:buNone/>
            </a:pPr>
            <a:r>
              <a:rPr lang="en-US" dirty="0" smtClean="0"/>
              <a:t>         3</a:t>
            </a:r>
          </a:p>
          <a:p>
            <a:pPr>
              <a:buNone/>
            </a:pPr>
            <a:r>
              <a:rPr lang="en-US" dirty="0" smtClean="0"/>
              <a:t>         4</a:t>
            </a:r>
          </a:p>
          <a:p>
            <a:pPr>
              <a:buNone/>
            </a:pPr>
            <a:r>
              <a:rPr lang="en-US" dirty="0" smtClean="0"/>
              <a:t>         2</a:t>
            </a:r>
          </a:p>
          <a:p>
            <a:pPr>
              <a:buNone/>
            </a:pPr>
            <a:r>
              <a:rPr lang="en-US" dirty="0" smtClean="0"/>
              <a:t>natural</a:t>
            </a:r>
          </a:p>
          <a:p>
            <a:pPr>
              <a:buNone/>
            </a:pPr>
            <a:r>
              <a:rPr lang="en-US" dirty="0" smtClean="0"/>
              <a:t>SQL&gt; select * from </a:t>
            </a:r>
            <a:r>
              <a:rPr lang="en-US" dirty="0" err="1" smtClean="0"/>
              <a:t>emp</a:t>
            </a:r>
            <a:r>
              <a:rPr lang="en-US" dirty="0" smtClean="0"/>
              <a:t>  natural left join dept;</a:t>
            </a:r>
          </a:p>
          <a:p>
            <a:pPr>
              <a:buNone/>
            </a:pPr>
            <a:endParaRPr lang="en-US" dirty="0" smtClean="0"/>
          </a:p>
          <a:p>
            <a:pPr>
              <a:buNone/>
            </a:pPr>
            <a:r>
              <a:rPr lang="en-US" dirty="0" smtClean="0"/>
              <a:t>       EID NAME                           DNAME</a:t>
            </a:r>
          </a:p>
          <a:p>
            <a:pPr>
              <a:buNone/>
            </a:pPr>
            <a:r>
              <a:rPr lang="en-US" dirty="0" smtClean="0"/>
              <a:t>---------- --------------------------</a:t>
            </a:r>
          </a:p>
          <a:p>
            <a:pPr>
              <a:buNone/>
            </a:pPr>
            <a:r>
              <a:rPr lang="en-US" dirty="0" smtClean="0"/>
              <a:t>         1 </a:t>
            </a:r>
            <a:r>
              <a:rPr lang="en-US" dirty="0" err="1" smtClean="0"/>
              <a:t>akshith</a:t>
            </a:r>
            <a:r>
              <a:rPr lang="en-US" dirty="0" smtClean="0"/>
              <a:t>                        </a:t>
            </a:r>
            <a:r>
              <a:rPr lang="en-US" dirty="0" err="1" smtClean="0"/>
              <a:t>mca</a:t>
            </a:r>
            <a:endParaRPr lang="en-US" dirty="0" smtClean="0"/>
          </a:p>
          <a:p>
            <a:pPr>
              <a:buNone/>
            </a:pPr>
            <a:r>
              <a:rPr lang="en-US" dirty="0" smtClean="0"/>
              <a:t>         3 </a:t>
            </a:r>
            <a:r>
              <a:rPr lang="en-US" dirty="0" err="1" smtClean="0"/>
              <a:t>shivaani</a:t>
            </a:r>
            <a:r>
              <a:rPr lang="en-US" dirty="0" smtClean="0"/>
              <a:t>                       </a:t>
            </a:r>
            <a:r>
              <a:rPr lang="en-US" dirty="0" err="1" smtClean="0"/>
              <a:t>mba</a:t>
            </a:r>
            <a:endParaRPr lang="en-US" dirty="0" smtClean="0"/>
          </a:p>
          <a:p>
            <a:pPr>
              <a:buNone/>
            </a:pPr>
            <a:r>
              <a:rPr lang="en-US" dirty="0" smtClean="0"/>
              <a:t>         4 </a:t>
            </a:r>
            <a:r>
              <a:rPr lang="en-US" dirty="0" err="1" smtClean="0"/>
              <a:t>ananya</a:t>
            </a:r>
            <a:r>
              <a:rPr lang="en-US" dirty="0" smtClean="0"/>
              <a:t>                         it</a:t>
            </a:r>
          </a:p>
          <a:p>
            <a:pPr>
              <a:buNone/>
            </a:pPr>
            <a:r>
              <a:rPr lang="en-US" dirty="0" smtClean="0"/>
              <a:t>         2 </a:t>
            </a:r>
            <a:r>
              <a:rPr lang="en-US" dirty="0" err="1" smtClean="0"/>
              <a:t>dhanvanth</a:t>
            </a:r>
            <a:endParaRPr lang="en-US" dirty="0" smtClean="0"/>
          </a:p>
          <a:p>
            <a:pPr>
              <a:buNone/>
            </a:pPr>
            <a:endParaRPr lang="en-US" dirty="0" smtClean="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8600"/>
            <a:ext cx="8763000" cy="6400800"/>
          </a:xfrm>
        </p:spPr>
        <p:txBody>
          <a:bodyPr>
            <a:normAutofit fontScale="47500" lnSpcReduction="20000"/>
          </a:bodyPr>
          <a:lstStyle/>
          <a:p>
            <a:pPr>
              <a:buNone/>
            </a:pPr>
            <a:r>
              <a:rPr lang="en-US" dirty="0" smtClean="0"/>
              <a:t>SQL&gt;SQL&gt; select * from </a:t>
            </a:r>
            <a:r>
              <a:rPr lang="en-US" dirty="0" err="1" smtClean="0"/>
              <a:t>emp</a:t>
            </a:r>
            <a:r>
              <a:rPr lang="en-US" dirty="0" smtClean="0"/>
              <a:t>  natural right join dept;</a:t>
            </a:r>
          </a:p>
          <a:p>
            <a:pPr>
              <a:buNone/>
            </a:pPr>
            <a:endParaRPr lang="en-US" dirty="0" smtClean="0"/>
          </a:p>
          <a:p>
            <a:pPr>
              <a:buNone/>
            </a:pPr>
            <a:r>
              <a:rPr lang="en-US" dirty="0" smtClean="0"/>
              <a:t>       EID NAME                           DNAME</a:t>
            </a:r>
          </a:p>
          <a:p>
            <a:pPr>
              <a:buNone/>
            </a:pPr>
            <a:r>
              <a:rPr lang="en-US" dirty="0" smtClean="0"/>
              <a:t>---------- ------------------------------ -----------------</a:t>
            </a:r>
          </a:p>
          <a:p>
            <a:pPr>
              <a:buNone/>
            </a:pPr>
            <a:r>
              <a:rPr lang="en-US" dirty="0" smtClean="0"/>
              <a:t>         1 </a:t>
            </a:r>
            <a:r>
              <a:rPr lang="en-US" dirty="0" err="1" smtClean="0"/>
              <a:t>akshith</a:t>
            </a:r>
            <a:r>
              <a:rPr lang="en-US" dirty="0" smtClean="0"/>
              <a:t>                        </a:t>
            </a:r>
            <a:r>
              <a:rPr lang="en-US" dirty="0" err="1" smtClean="0"/>
              <a:t>mca</a:t>
            </a:r>
            <a:endParaRPr lang="en-US" dirty="0" smtClean="0"/>
          </a:p>
          <a:p>
            <a:pPr>
              <a:buNone/>
            </a:pPr>
            <a:r>
              <a:rPr lang="en-US" dirty="0" smtClean="0"/>
              <a:t>         3 </a:t>
            </a:r>
            <a:r>
              <a:rPr lang="en-US" dirty="0" err="1" smtClean="0"/>
              <a:t>shivaani</a:t>
            </a:r>
            <a:r>
              <a:rPr lang="en-US" dirty="0" smtClean="0"/>
              <a:t>                       </a:t>
            </a:r>
            <a:r>
              <a:rPr lang="en-US" dirty="0" err="1" smtClean="0"/>
              <a:t>mba</a:t>
            </a:r>
            <a:endParaRPr lang="en-US" dirty="0" smtClean="0"/>
          </a:p>
          <a:p>
            <a:pPr>
              <a:buNone/>
            </a:pPr>
            <a:r>
              <a:rPr lang="en-US" dirty="0" smtClean="0"/>
              <a:t>         4 </a:t>
            </a:r>
            <a:r>
              <a:rPr lang="en-US" dirty="0" err="1" smtClean="0"/>
              <a:t>ananya</a:t>
            </a:r>
            <a:r>
              <a:rPr lang="en-US" dirty="0" smtClean="0"/>
              <a:t>                         it</a:t>
            </a:r>
          </a:p>
          <a:p>
            <a:pPr>
              <a:buNone/>
            </a:pPr>
            <a:r>
              <a:rPr lang="en-US" dirty="0" smtClean="0"/>
              <a:t>         6                                    </a:t>
            </a:r>
            <a:r>
              <a:rPr lang="en-US" dirty="0" err="1" smtClean="0"/>
              <a:t>cse</a:t>
            </a:r>
            <a:endParaRPr lang="en-US" dirty="0" smtClean="0"/>
          </a:p>
          <a:p>
            <a:pPr>
              <a:buNone/>
            </a:pPr>
            <a:endParaRPr lang="en-US" dirty="0" smtClean="0"/>
          </a:p>
          <a:p>
            <a:pPr>
              <a:buNone/>
            </a:pPr>
            <a:r>
              <a:rPr lang="en-US" dirty="0" smtClean="0"/>
              <a:t>SQL&gt; select e.eid from </a:t>
            </a:r>
            <a:r>
              <a:rPr lang="en-US" dirty="0" err="1" smtClean="0"/>
              <a:t>emp</a:t>
            </a:r>
            <a:r>
              <a:rPr lang="en-US" dirty="0" smtClean="0"/>
              <a:t> e right outer join dept d on e.eid=d.eid;</a:t>
            </a:r>
          </a:p>
          <a:p>
            <a:pPr>
              <a:buNone/>
            </a:pPr>
            <a:endParaRPr lang="en-US" dirty="0" smtClean="0"/>
          </a:p>
          <a:p>
            <a:pPr>
              <a:buNone/>
            </a:pPr>
            <a:r>
              <a:rPr lang="en-US" dirty="0" smtClean="0"/>
              <a:t>       EID</a:t>
            </a:r>
          </a:p>
          <a:p>
            <a:pPr>
              <a:buNone/>
            </a:pPr>
            <a:r>
              <a:rPr lang="en-US" dirty="0" smtClean="0"/>
              <a:t>----------</a:t>
            </a:r>
          </a:p>
          <a:p>
            <a:pPr>
              <a:buNone/>
            </a:pPr>
            <a:r>
              <a:rPr lang="en-US" dirty="0" smtClean="0"/>
              <a:t>         1</a:t>
            </a:r>
          </a:p>
          <a:p>
            <a:pPr>
              <a:buNone/>
            </a:pPr>
            <a:r>
              <a:rPr lang="en-US" dirty="0" smtClean="0"/>
              <a:t>         3</a:t>
            </a:r>
          </a:p>
          <a:p>
            <a:pPr>
              <a:buNone/>
            </a:pPr>
            <a:r>
              <a:rPr lang="en-US" dirty="0" smtClean="0"/>
              <a:t>         4</a:t>
            </a:r>
          </a:p>
          <a:p>
            <a:pPr>
              <a:buNone/>
            </a:pPr>
            <a:r>
              <a:rPr lang="en-US" dirty="0" smtClean="0"/>
              <a:t>SQL&gt; select d.eid from </a:t>
            </a:r>
            <a:r>
              <a:rPr lang="en-US" dirty="0" err="1" smtClean="0"/>
              <a:t>emp</a:t>
            </a:r>
            <a:r>
              <a:rPr lang="en-US" dirty="0" smtClean="0"/>
              <a:t> e right outer join dept d on e.eid=d.eid;</a:t>
            </a:r>
          </a:p>
          <a:p>
            <a:pPr>
              <a:buNone/>
            </a:pPr>
            <a:endParaRPr lang="en-US" dirty="0" smtClean="0"/>
          </a:p>
          <a:p>
            <a:pPr>
              <a:buNone/>
            </a:pPr>
            <a:r>
              <a:rPr lang="en-US" dirty="0" smtClean="0"/>
              <a:t>       EID</a:t>
            </a:r>
          </a:p>
          <a:p>
            <a:pPr>
              <a:buNone/>
            </a:pPr>
            <a:r>
              <a:rPr lang="en-US" dirty="0" smtClean="0"/>
              <a:t>----------</a:t>
            </a:r>
          </a:p>
          <a:p>
            <a:pPr>
              <a:buNone/>
            </a:pPr>
            <a:r>
              <a:rPr lang="en-US" dirty="0" smtClean="0"/>
              <a:t>         1</a:t>
            </a:r>
          </a:p>
          <a:p>
            <a:pPr>
              <a:buNone/>
            </a:pPr>
            <a:r>
              <a:rPr lang="en-US" dirty="0" smtClean="0"/>
              <a:t>         3</a:t>
            </a:r>
          </a:p>
          <a:p>
            <a:pPr>
              <a:buNone/>
            </a:pPr>
            <a:r>
              <a:rPr lang="en-US" dirty="0" smtClean="0"/>
              <a:t>         4</a:t>
            </a:r>
          </a:p>
          <a:p>
            <a:pPr>
              <a:buNone/>
            </a:pPr>
            <a:r>
              <a:rPr lang="en-US" dirty="0" smtClean="0"/>
              <a:t>         6</a:t>
            </a: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8600"/>
            <a:ext cx="8763000" cy="6400800"/>
          </a:xfrm>
        </p:spPr>
        <p:txBody>
          <a:bodyPr>
            <a:normAutofit fontScale="70000" lnSpcReduction="20000"/>
          </a:bodyPr>
          <a:lstStyle/>
          <a:p>
            <a:pPr>
              <a:buNone/>
            </a:pPr>
            <a:r>
              <a:rPr lang="en-US" dirty="0" smtClean="0"/>
              <a:t>SQL&gt; select * from </a:t>
            </a:r>
            <a:r>
              <a:rPr lang="en-US" dirty="0" err="1" smtClean="0"/>
              <a:t>emp</a:t>
            </a:r>
            <a:r>
              <a:rPr lang="en-US" dirty="0" smtClean="0"/>
              <a:t>  natural full join dept;</a:t>
            </a:r>
          </a:p>
          <a:p>
            <a:pPr>
              <a:buNone/>
            </a:pPr>
            <a:endParaRPr lang="en-US" dirty="0" smtClean="0"/>
          </a:p>
          <a:p>
            <a:pPr>
              <a:buNone/>
            </a:pPr>
            <a:r>
              <a:rPr lang="en-US" dirty="0" smtClean="0"/>
              <a:t>       EID NAME                           DNAME</a:t>
            </a:r>
          </a:p>
          <a:p>
            <a:pPr>
              <a:buNone/>
            </a:pPr>
            <a:r>
              <a:rPr lang="en-US" dirty="0" smtClean="0"/>
              <a:t>---------- --------------------------</a:t>
            </a:r>
          </a:p>
          <a:p>
            <a:pPr>
              <a:buNone/>
            </a:pPr>
            <a:r>
              <a:rPr lang="en-US" dirty="0" smtClean="0"/>
              <a:t>         1 </a:t>
            </a:r>
            <a:r>
              <a:rPr lang="en-US" dirty="0" err="1" smtClean="0"/>
              <a:t>akshith</a:t>
            </a:r>
            <a:r>
              <a:rPr lang="en-US" dirty="0" smtClean="0"/>
              <a:t>                        </a:t>
            </a:r>
            <a:r>
              <a:rPr lang="en-US" dirty="0" err="1" smtClean="0"/>
              <a:t>mca</a:t>
            </a:r>
            <a:endParaRPr lang="en-US" dirty="0" smtClean="0"/>
          </a:p>
          <a:p>
            <a:pPr>
              <a:buNone/>
            </a:pPr>
            <a:r>
              <a:rPr lang="en-US" dirty="0" smtClean="0"/>
              <a:t>         3 </a:t>
            </a:r>
            <a:r>
              <a:rPr lang="en-US" dirty="0" err="1" smtClean="0"/>
              <a:t>shivaani</a:t>
            </a:r>
            <a:r>
              <a:rPr lang="en-US" dirty="0" smtClean="0"/>
              <a:t>                       </a:t>
            </a:r>
            <a:r>
              <a:rPr lang="en-US" dirty="0" err="1" smtClean="0"/>
              <a:t>mba</a:t>
            </a:r>
            <a:endParaRPr lang="en-US" dirty="0" smtClean="0"/>
          </a:p>
          <a:p>
            <a:pPr>
              <a:buNone/>
            </a:pPr>
            <a:r>
              <a:rPr lang="en-US" dirty="0" smtClean="0"/>
              <a:t>         4 </a:t>
            </a:r>
            <a:r>
              <a:rPr lang="en-US" dirty="0" err="1" smtClean="0"/>
              <a:t>ananya</a:t>
            </a:r>
            <a:r>
              <a:rPr lang="en-US" dirty="0" smtClean="0"/>
              <a:t>                         it</a:t>
            </a:r>
          </a:p>
          <a:p>
            <a:pPr>
              <a:buNone/>
            </a:pPr>
            <a:r>
              <a:rPr lang="en-US" dirty="0" smtClean="0"/>
              <a:t>         2 </a:t>
            </a:r>
            <a:r>
              <a:rPr lang="en-US" dirty="0" err="1" smtClean="0"/>
              <a:t>dhanvanth</a:t>
            </a:r>
            <a:endParaRPr lang="en-US" dirty="0" smtClean="0"/>
          </a:p>
          <a:p>
            <a:pPr>
              <a:buNone/>
            </a:pPr>
            <a:r>
              <a:rPr lang="en-US" dirty="0" smtClean="0"/>
              <a:t>         6                                      </a:t>
            </a:r>
            <a:r>
              <a:rPr lang="en-US" dirty="0" err="1" smtClean="0"/>
              <a:t>cse</a:t>
            </a:r>
            <a:endParaRPr lang="en-US" dirty="0" smtClean="0"/>
          </a:p>
          <a:p>
            <a:pPr>
              <a:buNone/>
            </a:pPr>
            <a:r>
              <a:rPr lang="en-US" dirty="0" smtClean="0"/>
              <a:t>SQL&gt; select * from </a:t>
            </a:r>
            <a:r>
              <a:rPr lang="en-US" dirty="0" err="1" smtClean="0"/>
              <a:t>emp</a:t>
            </a:r>
            <a:r>
              <a:rPr lang="en-US" dirty="0" smtClean="0"/>
              <a:t> e full outer join dept d on e.eid=d.eid;</a:t>
            </a:r>
          </a:p>
          <a:p>
            <a:pPr>
              <a:buNone/>
            </a:pPr>
            <a:endParaRPr lang="en-US" dirty="0" smtClean="0"/>
          </a:p>
          <a:p>
            <a:pPr>
              <a:buNone/>
            </a:pPr>
            <a:r>
              <a:rPr lang="en-US" dirty="0" smtClean="0"/>
              <a:t>       EID NAME                                  EID		DNAME</a:t>
            </a:r>
          </a:p>
          <a:p>
            <a:pPr>
              <a:buNone/>
            </a:pPr>
            <a:r>
              <a:rPr lang="en-US" dirty="0" smtClean="0"/>
              <a:t>---------- ------------------------------ -------------</a:t>
            </a:r>
          </a:p>
          <a:p>
            <a:pPr>
              <a:buNone/>
            </a:pPr>
            <a:r>
              <a:rPr lang="en-US" dirty="0" smtClean="0"/>
              <a:t>         1 </a:t>
            </a:r>
            <a:r>
              <a:rPr lang="en-US" dirty="0" err="1" smtClean="0"/>
              <a:t>akshith</a:t>
            </a:r>
            <a:r>
              <a:rPr lang="en-US" dirty="0" smtClean="0"/>
              <a:t>                                 1		</a:t>
            </a:r>
            <a:r>
              <a:rPr lang="en-US" dirty="0" err="1" smtClean="0"/>
              <a:t>mca</a:t>
            </a:r>
            <a:endParaRPr lang="en-US" dirty="0" smtClean="0"/>
          </a:p>
          <a:p>
            <a:pPr>
              <a:buNone/>
            </a:pPr>
            <a:r>
              <a:rPr lang="en-US" dirty="0" smtClean="0"/>
              <a:t>         3 </a:t>
            </a:r>
            <a:r>
              <a:rPr lang="en-US" dirty="0" err="1" smtClean="0"/>
              <a:t>shivaani</a:t>
            </a:r>
            <a:r>
              <a:rPr lang="en-US" dirty="0" smtClean="0"/>
              <a:t>                                3		</a:t>
            </a:r>
            <a:r>
              <a:rPr lang="en-US" dirty="0" err="1" smtClean="0"/>
              <a:t>mba</a:t>
            </a:r>
            <a:endParaRPr lang="en-US" dirty="0" smtClean="0"/>
          </a:p>
          <a:p>
            <a:pPr>
              <a:buNone/>
            </a:pPr>
            <a:r>
              <a:rPr lang="en-US" dirty="0" smtClean="0"/>
              <a:t>         4 </a:t>
            </a:r>
            <a:r>
              <a:rPr lang="en-US" dirty="0" err="1" smtClean="0"/>
              <a:t>ananya</a:t>
            </a:r>
            <a:r>
              <a:rPr lang="en-US" dirty="0" smtClean="0"/>
              <a:t>                                  4		it</a:t>
            </a:r>
          </a:p>
          <a:p>
            <a:pPr>
              <a:buNone/>
            </a:pPr>
            <a:r>
              <a:rPr lang="en-US" dirty="0" smtClean="0"/>
              <a:t>	      2 </a:t>
            </a:r>
            <a:r>
              <a:rPr lang="en-US" dirty="0" err="1" smtClean="0"/>
              <a:t>dhanvanth</a:t>
            </a:r>
            <a:endParaRPr lang="en-US" dirty="0" smtClean="0"/>
          </a:p>
          <a:p>
            <a:pPr>
              <a:buNone/>
            </a:pPr>
            <a:r>
              <a:rPr lang="en-US" dirty="0" smtClean="0"/>
              <a:t>                                                         6                 </a:t>
            </a:r>
            <a:r>
              <a:rPr lang="en-US" dirty="0" err="1" smtClean="0"/>
              <a:t>cse</a:t>
            </a:r>
            <a:endParaRPr lang="en-US" dirty="0" smtClean="0"/>
          </a:p>
          <a:p>
            <a:pPr>
              <a:buNone/>
            </a:pP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04800"/>
            <a:ext cx="8229600" cy="609600"/>
          </a:xfrm>
        </p:spPr>
        <p:txBody>
          <a:bodyPr>
            <a:normAutofit fontScale="90000"/>
          </a:bodyPr>
          <a:lstStyle/>
          <a:p>
            <a:r>
              <a:rPr lang="en-US" dirty="0" smtClean="0"/>
              <a:t>Set operators</a:t>
            </a:r>
            <a:br>
              <a:rPr lang="en-US" dirty="0" smtClean="0"/>
            </a:br>
            <a:endParaRPr lang="en-US" dirty="0"/>
          </a:p>
        </p:txBody>
      </p:sp>
      <p:sp>
        <p:nvSpPr>
          <p:cNvPr id="2" name="Content Placeholder 1"/>
          <p:cNvSpPr>
            <a:spLocks noGrp="1"/>
          </p:cNvSpPr>
          <p:nvPr>
            <p:ph idx="1"/>
          </p:nvPr>
        </p:nvSpPr>
        <p:spPr>
          <a:xfrm>
            <a:off x="0" y="838200"/>
            <a:ext cx="9144000" cy="6019800"/>
          </a:xfrm>
        </p:spPr>
        <p:txBody>
          <a:bodyPr>
            <a:normAutofit fontScale="47500" lnSpcReduction="20000"/>
          </a:bodyPr>
          <a:lstStyle/>
          <a:p>
            <a:pPr>
              <a:lnSpc>
                <a:spcPct val="170000"/>
              </a:lnSpc>
              <a:spcBef>
                <a:spcPts val="0"/>
              </a:spcBef>
              <a:buNone/>
            </a:pPr>
            <a:r>
              <a:rPr lang="en-US" dirty="0" smtClean="0"/>
              <a:t>Combine 2 or more select statements</a:t>
            </a:r>
          </a:p>
          <a:p>
            <a:pPr>
              <a:lnSpc>
                <a:spcPct val="170000"/>
              </a:lnSpc>
              <a:spcBef>
                <a:spcPts val="0"/>
              </a:spcBef>
              <a:buFont typeface="Arial" pitchFamily="34" charset="0"/>
              <a:buChar char="•"/>
            </a:pPr>
            <a:r>
              <a:rPr lang="en-US" dirty="0" smtClean="0"/>
              <a:t>UNION ALL </a:t>
            </a:r>
          </a:p>
          <a:p>
            <a:pPr>
              <a:lnSpc>
                <a:spcPct val="170000"/>
              </a:lnSpc>
              <a:spcBef>
                <a:spcPts val="0"/>
              </a:spcBef>
              <a:buFont typeface="Arial" pitchFamily="34" charset="0"/>
              <a:buChar char="•"/>
            </a:pPr>
            <a:r>
              <a:rPr lang="en-US" dirty="0" smtClean="0"/>
              <a:t>UNION </a:t>
            </a:r>
          </a:p>
          <a:p>
            <a:pPr>
              <a:lnSpc>
                <a:spcPct val="170000"/>
              </a:lnSpc>
              <a:spcBef>
                <a:spcPts val="0"/>
              </a:spcBef>
              <a:buFont typeface="Arial" pitchFamily="34" charset="0"/>
              <a:buChar char="•"/>
            </a:pPr>
            <a:r>
              <a:rPr lang="en-US" dirty="0" smtClean="0"/>
              <a:t>MINUS </a:t>
            </a:r>
          </a:p>
          <a:p>
            <a:pPr>
              <a:lnSpc>
                <a:spcPct val="170000"/>
              </a:lnSpc>
              <a:spcBef>
                <a:spcPts val="0"/>
              </a:spcBef>
              <a:buFont typeface="Arial" pitchFamily="34" charset="0"/>
              <a:buChar char="•"/>
            </a:pPr>
            <a:r>
              <a:rPr lang="en-US" dirty="0" smtClean="0"/>
              <a:t>INTERSECT</a:t>
            </a:r>
          </a:p>
          <a:p>
            <a:pPr>
              <a:lnSpc>
                <a:spcPct val="170000"/>
              </a:lnSpc>
              <a:spcBef>
                <a:spcPts val="0"/>
              </a:spcBef>
              <a:buFont typeface="Arial" pitchFamily="34" charset="0"/>
              <a:buChar char="•"/>
            </a:pPr>
            <a:endParaRPr lang="en-US" dirty="0" smtClean="0"/>
          </a:p>
          <a:p>
            <a:pPr>
              <a:lnSpc>
                <a:spcPct val="170000"/>
              </a:lnSpc>
              <a:spcBef>
                <a:spcPts val="0"/>
              </a:spcBef>
            </a:pPr>
            <a:r>
              <a:rPr lang="en-US" dirty="0" smtClean="0"/>
              <a:t>SQL statements containing these set operators are referred to as </a:t>
            </a:r>
            <a:r>
              <a:rPr lang="en-US" i="1" dirty="0" smtClean="0"/>
              <a:t>compound queries</a:t>
            </a:r>
            <a:endParaRPr lang="en-US" dirty="0" smtClean="0"/>
          </a:p>
          <a:p>
            <a:pPr>
              <a:lnSpc>
                <a:spcPct val="170000"/>
              </a:lnSpc>
              <a:spcBef>
                <a:spcPts val="0"/>
              </a:spcBef>
            </a:pPr>
            <a:r>
              <a:rPr lang="en-US" dirty="0" smtClean="0"/>
              <a:t>Each SELECT statement in a compound query is referred to as a </a:t>
            </a:r>
            <a:r>
              <a:rPr lang="en-US" i="1" dirty="0" smtClean="0"/>
              <a:t>component query</a:t>
            </a:r>
            <a:r>
              <a:rPr lang="en-US" dirty="0" smtClean="0"/>
              <a:t>. </a:t>
            </a:r>
          </a:p>
          <a:p>
            <a:pPr>
              <a:lnSpc>
                <a:spcPct val="170000"/>
              </a:lnSpc>
              <a:spcBef>
                <a:spcPts val="0"/>
              </a:spcBef>
              <a:buNone/>
            </a:pPr>
            <a:endParaRPr lang="en-US" dirty="0" smtClean="0"/>
          </a:p>
          <a:p>
            <a:pPr>
              <a:lnSpc>
                <a:spcPct val="170000"/>
              </a:lnSpc>
              <a:spcBef>
                <a:spcPts val="0"/>
              </a:spcBef>
            </a:pPr>
            <a:r>
              <a:rPr lang="en-US" dirty="0" smtClean="0"/>
              <a:t>Two SELECTs can be combined into a compound query by a set operation only if they satisfy the following two conditions:</a:t>
            </a:r>
          </a:p>
          <a:p>
            <a:pPr lvl="1">
              <a:lnSpc>
                <a:spcPct val="170000"/>
              </a:lnSpc>
              <a:spcBef>
                <a:spcPts val="0"/>
              </a:spcBef>
            </a:pPr>
            <a:r>
              <a:rPr lang="en-US" dirty="0" smtClean="0"/>
              <a:t>The result sets of both the queries must have the same number of columns.</a:t>
            </a:r>
          </a:p>
          <a:p>
            <a:pPr lvl="1">
              <a:lnSpc>
                <a:spcPct val="170000"/>
              </a:lnSpc>
              <a:spcBef>
                <a:spcPts val="0"/>
              </a:spcBef>
            </a:pPr>
            <a:r>
              <a:rPr lang="en-US" dirty="0" smtClean="0"/>
              <a:t>The </a:t>
            </a:r>
            <a:r>
              <a:rPr lang="en-US" dirty="0" err="1" smtClean="0"/>
              <a:t>datatype</a:t>
            </a:r>
            <a:r>
              <a:rPr lang="en-US" dirty="0" smtClean="0"/>
              <a:t> of each column in the second result set must match the </a:t>
            </a:r>
            <a:r>
              <a:rPr lang="en-US" dirty="0" err="1" smtClean="0"/>
              <a:t>datatype</a:t>
            </a:r>
            <a:r>
              <a:rPr lang="en-US" dirty="0" smtClean="0"/>
              <a:t> of its corresponding column in the first result set. </a:t>
            </a:r>
          </a:p>
          <a:p>
            <a:pPr>
              <a:lnSpc>
                <a:spcPct val="170000"/>
              </a:lnSpc>
              <a:spcBef>
                <a:spcPts val="0"/>
              </a:spcBef>
              <a:buNone/>
            </a:pPr>
            <a:r>
              <a:rPr lang="en-US" dirty="0" smtClean="0"/>
              <a:t>The generic syntax of a query involving a set operation is: </a:t>
            </a:r>
          </a:p>
          <a:p>
            <a:pPr>
              <a:lnSpc>
                <a:spcPct val="170000"/>
              </a:lnSpc>
              <a:spcBef>
                <a:spcPts val="0"/>
              </a:spcBef>
              <a:buNone/>
            </a:pPr>
            <a:r>
              <a:rPr lang="en-US" b="1" dirty="0" smtClean="0">
                <a:solidFill>
                  <a:srgbClr val="FF0000"/>
                </a:solidFill>
              </a:rPr>
              <a:t>&lt;component query&gt; {UNION | UNION ALL | MINUS | INTERSECT} &lt;component query&gt; </a:t>
            </a:r>
            <a:endParaRPr lang="en-US" b="1" dirty="0">
              <a:solidFill>
                <a:srgbClr val="FF0000"/>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686800" cy="6477000"/>
          </a:xfrm>
        </p:spPr>
        <p:txBody>
          <a:bodyPr>
            <a:normAutofit/>
          </a:bodyPr>
          <a:lstStyle/>
          <a:p>
            <a:pPr>
              <a:buNone/>
            </a:pPr>
            <a:r>
              <a:rPr lang="en-US" b="1" dirty="0" smtClean="0"/>
              <a:t>TIP:</a:t>
            </a:r>
            <a:r>
              <a:rPr lang="en-US" dirty="0" smtClean="0"/>
              <a:t>   The </a:t>
            </a:r>
            <a:r>
              <a:rPr lang="en-US" dirty="0" err="1" smtClean="0"/>
              <a:t>datatypes</a:t>
            </a:r>
            <a:r>
              <a:rPr lang="en-US" dirty="0" smtClean="0"/>
              <a:t> do not need to be the same if those in the second result set can be automatically converted by Oracle (using implicit casting) to types compatible with those in the first result set. </a:t>
            </a:r>
          </a:p>
          <a:p>
            <a:r>
              <a:rPr lang="en-US" dirty="0" smtClean="0"/>
              <a:t>These conditions are also referred to as </a:t>
            </a:r>
            <a:r>
              <a:rPr lang="en-US" i="1" dirty="0" smtClean="0"/>
              <a:t>union compatibility</a:t>
            </a:r>
            <a:r>
              <a:rPr lang="en-US" dirty="0" smtClean="0"/>
              <a:t> conditions.</a:t>
            </a:r>
          </a:p>
          <a:p>
            <a:r>
              <a:rPr lang="en-US" dirty="0" smtClean="0"/>
              <a:t>Set operations are often called </a:t>
            </a:r>
            <a:r>
              <a:rPr lang="en-US" i="1" dirty="0" smtClean="0"/>
              <a:t>vertical joins</a:t>
            </a:r>
            <a:r>
              <a:rPr lang="en-US" dirty="0" smtClean="0"/>
              <a:t>, because the result combines data from two or more SELECTS based on columns instead of rows.</a:t>
            </a:r>
          </a:p>
          <a:p>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
            <a:ext cx="8686800" cy="6705600"/>
          </a:xfrm>
        </p:spPr>
        <p:txBody>
          <a:bodyPr>
            <a:normAutofit fontScale="47500" lnSpcReduction="20000"/>
          </a:bodyPr>
          <a:lstStyle/>
          <a:p>
            <a:endParaRPr lang="en-US" dirty="0" smtClean="0"/>
          </a:p>
          <a:p>
            <a:pPr>
              <a:buNone/>
            </a:pPr>
            <a:r>
              <a:rPr lang="en-US" dirty="0" smtClean="0"/>
              <a:t>SQL&gt; select * from t1;</a:t>
            </a:r>
          </a:p>
          <a:p>
            <a:pPr>
              <a:buNone/>
            </a:pPr>
            <a:endParaRPr lang="en-US" dirty="0" smtClean="0"/>
          </a:p>
          <a:p>
            <a:pPr>
              <a:buNone/>
            </a:pPr>
            <a:r>
              <a:rPr lang="en-US" dirty="0" smtClean="0"/>
              <a:t>        ID        SID NAME</a:t>
            </a:r>
          </a:p>
          <a:p>
            <a:pPr>
              <a:buNone/>
            </a:pPr>
            <a:r>
              <a:rPr lang="en-US" dirty="0" smtClean="0"/>
              <a:t>---------- ---------- ------------------------------</a:t>
            </a:r>
          </a:p>
          <a:p>
            <a:pPr>
              <a:buNone/>
            </a:pPr>
            <a:r>
              <a:rPr lang="en-US" dirty="0" smtClean="0"/>
              <a:t>         1          1 </a:t>
            </a:r>
            <a:r>
              <a:rPr lang="en-US" dirty="0" err="1" smtClean="0"/>
              <a:t>aa</a:t>
            </a:r>
            <a:endParaRPr lang="en-US" dirty="0" smtClean="0"/>
          </a:p>
          <a:p>
            <a:pPr>
              <a:buNone/>
            </a:pPr>
            <a:r>
              <a:rPr lang="en-US" dirty="0" smtClean="0"/>
              <a:t>         2          2 as</a:t>
            </a:r>
          </a:p>
          <a:p>
            <a:pPr>
              <a:buNone/>
            </a:pPr>
            <a:r>
              <a:rPr lang="en-US" dirty="0" smtClean="0"/>
              <a:t>         3          4 </a:t>
            </a:r>
            <a:r>
              <a:rPr lang="en-US" dirty="0" err="1" smtClean="0"/>
              <a:t>sd</a:t>
            </a:r>
            <a:endParaRPr lang="en-US" dirty="0" smtClean="0"/>
          </a:p>
          <a:p>
            <a:pPr>
              <a:buNone/>
            </a:pPr>
            <a:r>
              <a:rPr lang="en-US" dirty="0" smtClean="0"/>
              <a:t>         2          4 </a:t>
            </a:r>
            <a:r>
              <a:rPr lang="en-US" dirty="0" err="1" smtClean="0"/>
              <a:t>sd</a:t>
            </a:r>
            <a:endParaRPr lang="en-US" dirty="0" smtClean="0"/>
          </a:p>
          <a:p>
            <a:pPr>
              <a:buNone/>
            </a:pPr>
            <a:r>
              <a:rPr lang="en-US" dirty="0" smtClean="0"/>
              <a:t>         6          6 </a:t>
            </a:r>
            <a:r>
              <a:rPr lang="en-US" dirty="0" err="1" smtClean="0"/>
              <a:t>dd</a:t>
            </a:r>
            <a:endParaRPr lang="en-US" dirty="0" smtClean="0"/>
          </a:p>
          <a:p>
            <a:pPr>
              <a:buNone/>
            </a:pPr>
            <a:r>
              <a:rPr lang="en-US" dirty="0" smtClean="0"/>
              <a:t>         2          3</a:t>
            </a:r>
          </a:p>
          <a:p>
            <a:pPr>
              <a:buNone/>
            </a:pPr>
            <a:endParaRPr lang="en-US" dirty="0" smtClean="0"/>
          </a:p>
          <a:p>
            <a:pPr>
              <a:buNone/>
            </a:pPr>
            <a:r>
              <a:rPr lang="en-US" dirty="0" smtClean="0"/>
              <a:t>6 rows selected.</a:t>
            </a:r>
          </a:p>
          <a:p>
            <a:pPr>
              <a:buNone/>
            </a:pPr>
            <a:endParaRPr lang="en-US" dirty="0" smtClean="0"/>
          </a:p>
          <a:p>
            <a:pPr>
              <a:buNone/>
            </a:pPr>
            <a:r>
              <a:rPr lang="en-US" dirty="0" smtClean="0"/>
              <a:t>SQL&gt; select * from t2;</a:t>
            </a:r>
          </a:p>
          <a:p>
            <a:pPr>
              <a:buNone/>
            </a:pPr>
            <a:endParaRPr lang="en-US" dirty="0" smtClean="0"/>
          </a:p>
          <a:p>
            <a:pPr>
              <a:buNone/>
            </a:pPr>
            <a:r>
              <a:rPr lang="en-US" dirty="0" smtClean="0"/>
              <a:t>        ID NAME</a:t>
            </a:r>
          </a:p>
          <a:p>
            <a:pPr>
              <a:buNone/>
            </a:pPr>
            <a:r>
              <a:rPr lang="en-US" dirty="0" smtClean="0"/>
              <a:t>---------- ------------------------------</a:t>
            </a:r>
          </a:p>
          <a:p>
            <a:pPr>
              <a:buNone/>
            </a:pPr>
            <a:r>
              <a:rPr lang="en-US" dirty="0" smtClean="0"/>
              <a:t>         2 </a:t>
            </a:r>
            <a:r>
              <a:rPr lang="en-US" dirty="0" err="1" smtClean="0"/>
              <a:t>dd</a:t>
            </a:r>
            <a:endParaRPr lang="en-US" dirty="0" smtClean="0"/>
          </a:p>
          <a:p>
            <a:pPr>
              <a:buNone/>
            </a:pPr>
            <a:r>
              <a:rPr lang="en-US" dirty="0" smtClean="0"/>
              <a:t>         1 </a:t>
            </a:r>
            <a:r>
              <a:rPr lang="en-US" dirty="0" err="1" smtClean="0"/>
              <a:t>ee</a:t>
            </a:r>
            <a:endParaRPr lang="en-US" dirty="0" smtClean="0"/>
          </a:p>
          <a:p>
            <a:pPr>
              <a:buNone/>
            </a:pPr>
            <a:r>
              <a:rPr lang="en-US" dirty="0" smtClean="0"/>
              <a:t>         3 </a:t>
            </a:r>
            <a:r>
              <a:rPr lang="en-US" dirty="0" err="1" smtClean="0"/>
              <a:t>dd</a:t>
            </a:r>
            <a:endParaRPr lang="en-US" dirty="0" smtClean="0"/>
          </a:p>
          <a:p>
            <a:pPr>
              <a:buNone/>
            </a:pPr>
            <a:r>
              <a:rPr lang="en-US" dirty="0" smtClean="0"/>
              <a:t>         5 </a:t>
            </a:r>
            <a:r>
              <a:rPr lang="en-US" dirty="0" err="1" smtClean="0"/>
              <a:t>jj</a:t>
            </a:r>
            <a:endParaRPr lang="en-US" dirty="0" smtClean="0"/>
          </a:p>
          <a:p>
            <a:pPr>
              <a:buNone/>
            </a:pPr>
            <a:r>
              <a:rPr lang="en-US" dirty="0" smtClean="0"/>
              <a:t>           </a:t>
            </a:r>
            <a:r>
              <a:rPr lang="en-US" dirty="0" err="1" smtClean="0"/>
              <a:t>gg</a:t>
            </a:r>
            <a:endParaRPr lang="en-US" dirty="0" smtClean="0"/>
          </a:p>
          <a:p>
            <a:pPr>
              <a:buNone/>
            </a:pPr>
            <a:r>
              <a:rPr lang="en-US" dirty="0" smtClean="0"/>
              <a:t>         6</a:t>
            </a:r>
          </a:p>
          <a:p>
            <a:pPr>
              <a:buNone/>
            </a:pPr>
            <a:endParaRPr lang="en-US" dirty="0" smtClean="0"/>
          </a:p>
          <a:p>
            <a:pPr>
              <a:buNone/>
            </a:pPr>
            <a:r>
              <a:rPr lang="en-US" dirty="0" smtClean="0"/>
              <a:t>6 rows selected.</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152400" y="685800"/>
            <a:ext cx="8695267" cy="2971800"/>
          </a:xfrm>
          <a:prstGeom prst="rect">
            <a:avLst/>
          </a:prstGeom>
          <a:noFill/>
          <a:ln w="9525">
            <a:noFill/>
            <a:miter lim="800000"/>
            <a:headEnd/>
            <a:tailEnd/>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8600"/>
            <a:ext cx="8839200" cy="6477000"/>
          </a:xfrm>
        </p:spPr>
        <p:txBody>
          <a:bodyPr>
            <a:normAutofit fontScale="32500" lnSpcReduction="20000"/>
          </a:bodyPr>
          <a:lstStyle/>
          <a:p>
            <a:pPr>
              <a:buNone/>
            </a:pPr>
            <a:r>
              <a:rPr lang="en-US" dirty="0" smtClean="0"/>
              <a:t>SQL&gt; select * from t1 union select * from t2;</a:t>
            </a:r>
          </a:p>
          <a:p>
            <a:pPr>
              <a:buNone/>
            </a:pPr>
            <a:r>
              <a:rPr lang="en-US" dirty="0" smtClean="0"/>
              <a:t>select * from t1 union select * from t2</a:t>
            </a:r>
          </a:p>
          <a:p>
            <a:pPr>
              <a:buNone/>
            </a:pPr>
            <a:r>
              <a:rPr lang="en-US" dirty="0" smtClean="0"/>
              <a:t>*</a:t>
            </a:r>
          </a:p>
          <a:p>
            <a:pPr>
              <a:buNone/>
            </a:pPr>
            <a:r>
              <a:rPr lang="en-US" dirty="0" smtClean="0"/>
              <a:t>ERROR at line 1:</a:t>
            </a:r>
          </a:p>
          <a:p>
            <a:pPr>
              <a:buNone/>
            </a:pPr>
            <a:r>
              <a:rPr lang="en-US" dirty="0" smtClean="0"/>
              <a:t>ORA-01789: query block has incorrect number of result columns</a:t>
            </a:r>
          </a:p>
          <a:p>
            <a:pPr>
              <a:buNone/>
            </a:pPr>
            <a:endParaRPr lang="en-US" dirty="0" smtClean="0"/>
          </a:p>
          <a:p>
            <a:pPr>
              <a:buNone/>
            </a:pPr>
            <a:endParaRPr lang="en-US" dirty="0" smtClean="0"/>
          </a:p>
          <a:p>
            <a:pPr>
              <a:buNone/>
            </a:pPr>
            <a:r>
              <a:rPr lang="en-US" dirty="0" smtClean="0"/>
              <a:t>SQL&gt; select </a:t>
            </a:r>
            <a:r>
              <a:rPr lang="en-US" dirty="0" err="1" smtClean="0"/>
              <a:t>id,name</a:t>
            </a:r>
            <a:r>
              <a:rPr lang="en-US" dirty="0" smtClean="0"/>
              <a:t> from t1 union select * from t2;</a:t>
            </a:r>
          </a:p>
          <a:p>
            <a:pPr>
              <a:buNone/>
            </a:pPr>
            <a:endParaRPr lang="en-US" dirty="0" smtClean="0"/>
          </a:p>
          <a:p>
            <a:pPr>
              <a:buNone/>
            </a:pPr>
            <a:r>
              <a:rPr lang="en-US" dirty="0" smtClean="0"/>
              <a:t>        ID NAME</a:t>
            </a:r>
          </a:p>
          <a:p>
            <a:pPr>
              <a:buNone/>
            </a:pPr>
            <a:r>
              <a:rPr lang="en-US" dirty="0" smtClean="0"/>
              <a:t>---------- ------------------------------</a:t>
            </a:r>
          </a:p>
          <a:p>
            <a:pPr>
              <a:buNone/>
            </a:pPr>
            <a:r>
              <a:rPr lang="en-US" dirty="0" smtClean="0"/>
              <a:t>         1 </a:t>
            </a:r>
            <a:r>
              <a:rPr lang="en-US" dirty="0" err="1" smtClean="0"/>
              <a:t>aa</a:t>
            </a:r>
            <a:endParaRPr lang="en-US" dirty="0" smtClean="0"/>
          </a:p>
          <a:p>
            <a:pPr>
              <a:buNone/>
            </a:pPr>
            <a:r>
              <a:rPr lang="en-US" dirty="0" smtClean="0"/>
              <a:t>         1 </a:t>
            </a:r>
            <a:r>
              <a:rPr lang="en-US" dirty="0" err="1" smtClean="0"/>
              <a:t>ee</a:t>
            </a:r>
            <a:endParaRPr lang="en-US" dirty="0" smtClean="0"/>
          </a:p>
          <a:p>
            <a:pPr>
              <a:buNone/>
            </a:pPr>
            <a:r>
              <a:rPr lang="en-US" dirty="0" smtClean="0"/>
              <a:t>         2 as</a:t>
            </a:r>
          </a:p>
          <a:p>
            <a:pPr>
              <a:buNone/>
            </a:pPr>
            <a:r>
              <a:rPr lang="en-US" dirty="0" smtClean="0"/>
              <a:t>         2 </a:t>
            </a:r>
            <a:r>
              <a:rPr lang="en-US" dirty="0" err="1" smtClean="0"/>
              <a:t>dd</a:t>
            </a:r>
            <a:endParaRPr lang="en-US" dirty="0" smtClean="0"/>
          </a:p>
          <a:p>
            <a:pPr>
              <a:buNone/>
            </a:pPr>
            <a:r>
              <a:rPr lang="en-US" dirty="0" smtClean="0"/>
              <a:t>         2 </a:t>
            </a:r>
            <a:r>
              <a:rPr lang="en-US" dirty="0" err="1" smtClean="0"/>
              <a:t>sd</a:t>
            </a:r>
            <a:endParaRPr lang="en-US" dirty="0" smtClean="0"/>
          </a:p>
          <a:p>
            <a:pPr>
              <a:buNone/>
            </a:pPr>
            <a:r>
              <a:rPr lang="en-US" dirty="0" smtClean="0"/>
              <a:t>         2</a:t>
            </a:r>
          </a:p>
          <a:p>
            <a:pPr>
              <a:buNone/>
            </a:pPr>
            <a:r>
              <a:rPr lang="en-US" dirty="0" smtClean="0"/>
              <a:t>         3 </a:t>
            </a:r>
            <a:r>
              <a:rPr lang="en-US" dirty="0" err="1" smtClean="0"/>
              <a:t>dd</a:t>
            </a:r>
            <a:endParaRPr lang="en-US" dirty="0" smtClean="0"/>
          </a:p>
          <a:p>
            <a:pPr>
              <a:buNone/>
            </a:pPr>
            <a:r>
              <a:rPr lang="en-US" dirty="0" smtClean="0"/>
              <a:t>         3 </a:t>
            </a:r>
            <a:r>
              <a:rPr lang="en-US" dirty="0" err="1" smtClean="0"/>
              <a:t>sd</a:t>
            </a:r>
            <a:endParaRPr lang="en-US" dirty="0" smtClean="0"/>
          </a:p>
          <a:p>
            <a:pPr>
              <a:buNone/>
            </a:pPr>
            <a:r>
              <a:rPr lang="en-US" dirty="0" smtClean="0"/>
              <a:t>         5 </a:t>
            </a:r>
            <a:r>
              <a:rPr lang="en-US" dirty="0" err="1" smtClean="0"/>
              <a:t>jj</a:t>
            </a:r>
            <a:endParaRPr lang="en-US" dirty="0" smtClean="0"/>
          </a:p>
          <a:p>
            <a:pPr>
              <a:buNone/>
            </a:pPr>
            <a:r>
              <a:rPr lang="en-US" dirty="0" smtClean="0"/>
              <a:t>         6 </a:t>
            </a:r>
            <a:r>
              <a:rPr lang="en-US" dirty="0" err="1" smtClean="0"/>
              <a:t>dd</a:t>
            </a:r>
            <a:endParaRPr lang="en-US" dirty="0" smtClean="0"/>
          </a:p>
          <a:p>
            <a:pPr>
              <a:buNone/>
            </a:pPr>
            <a:r>
              <a:rPr lang="en-US" dirty="0" smtClean="0"/>
              <a:t>         6</a:t>
            </a:r>
          </a:p>
          <a:p>
            <a:pPr>
              <a:buNone/>
            </a:pPr>
            <a:endParaRPr lang="en-US" dirty="0" smtClean="0"/>
          </a:p>
          <a:p>
            <a:pPr>
              <a:buNone/>
            </a:pPr>
            <a:r>
              <a:rPr lang="en-US" dirty="0" smtClean="0"/>
              <a:t>        ID NAME</a:t>
            </a:r>
          </a:p>
          <a:p>
            <a:pPr>
              <a:buNone/>
            </a:pPr>
            <a:r>
              <a:rPr lang="en-US" dirty="0" smtClean="0"/>
              <a:t>---------- ------------------------------</a:t>
            </a:r>
          </a:p>
          <a:p>
            <a:pPr>
              <a:buNone/>
            </a:pPr>
            <a:r>
              <a:rPr lang="en-US" dirty="0" smtClean="0"/>
              <a:t>           </a:t>
            </a:r>
            <a:r>
              <a:rPr lang="en-US" dirty="0" err="1" smtClean="0"/>
              <a:t>gg</a:t>
            </a:r>
            <a:endParaRPr lang="en-US" dirty="0" smtClean="0"/>
          </a:p>
          <a:p>
            <a:pPr>
              <a:buNone/>
            </a:pPr>
            <a:endParaRPr lang="en-US" dirty="0" smtClean="0"/>
          </a:p>
          <a:p>
            <a:pPr>
              <a:buNone/>
            </a:pPr>
            <a:r>
              <a:rPr lang="en-US" dirty="0" smtClean="0"/>
              <a:t>12 rows selected.</a:t>
            </a:r>
          </a:p>
          <a:p>
            <a:pPr>
              <a:buNone/>
            </a:pPr>
            <a:endParaRPr lang="en-US" dirty="0" smtClean="0"/>
          </a:p>
          <a:p>
            <a:pPr>
              <a:buNone/>
            </a:pPr>
            <a:r>
              <a:rPr lang="en-US" dirty="0" smtClean="0"/>
              <a:t>SQL&gt; select </a:t>
            </a:r>
            <a:r>
              <a:rPr lang="en-US" dirty="0" err="1" smtClean="0"/>
              <a:t>id,sid</a:t>
            </a:r>
            <a:r>
              <a:rPr lang="en-US" dirty="0" smtClean="0"/>
              <a:t> from t1 union select * from t2;</a:t>
            </a:r>
          </a:p>
          <a:p>
            <a:pPr>
              <a:buNone/>
            </a:pPr>
            <a:r>
              <a:rPr lang="en-US" dirty="0" smtClean="0"/>
              <a:t>select </a:t>
            </a:r>
            <a:r>
              <a:rPr lang="en-US" dirty="0" err="1" smtClean="0"/>
              <a:t>id,sid</a:t>
            </a:r>
            <a:r>
              <a:rPr lang="en-US" dirty="0" smtClean="0"/>
              <a:t> from t1 union select * from t2</a:t>
            </a:r>
          </a:p>
          <a:p>
            <a:pPr>
              <a:buNone/>
            </a:pPr>
            <a:r>
              <a:rPr lang="en-US" dirty="0" smtClean="0"/>
              <a:t>          *</a:t>
            </a:r>
          </a:p>
          <a:p>
            <a:pPr>
              <a:buNone/>
            </a:pPr>
            <a:r>
              <a:rPr lang="en-US" dirty="0" smtClean="0"/>
              <a:t>ERROR at line 1:</a:t>
            </a:r>
          </a:p>
          <a:p>
            <a:pPr>
              <a:buNone/>
            </a:pPr>
            <a:r>
              <a:rPr lang="en-US" dirty="0" smtClean="0"/>
              <a:t>ORA-01790: expression must have same </a:t>
            </a:r>
            <a:r>
              <a:rPr lang="en-US" dirty="0" err="1" smtClean="0"/>
              <a:t>datatype</a:t>
            </a:r>
            <a:r>
              <a:rPr lang="en-US" dirty="0" smtClean="0"/>
              <a:t> as corresponding exp</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686800" cy="6400800"/>
          </a:xfrm>
        </p:spPr>
        <p:txBody>
          <a:bodyPr>
            <a:normAutofit fontScale="55000" lnSpcReduction="20000"/>
          </a:bodyPr>
          <a:lstStyle/>
          <a:p>
            <a:pPr>
              <a:buNone/>
            </a:pPr>
            <a:r>
              <a:rPr lang="en-US" dirty="0" smtClean="0"/>
              <a:t>SQL&gt; select </a:t>
            </a:r>
            <a:r>
              <a:rPr lang="en-US" dirty="0" err="1" smtClean="0"/>
              <a:t>id,name</a:t>
            </a:r>
            <a:r>
              <a:rPr lang="en-US" dirty="0" smtClean="0"/>
              <a:t> from t1 union all select * from t2;</a:t>
            </a:r>
          </a:p>
          <a:p>
            <a:pPr>
              <a:buNone/>
            </a:pPr>
            <a:endParaRPr lang="en-US" dirty="0" smtClean="0"/>
          </a:p>
          <a:p>
            <a:pPr>
              <a:buNone/>
            </a:pPr>
            <a:r>
              <a:rPr lang="en-US" dirty="0" smtClean="0"/>
              <a:t>        ID NAME</a:t>
            </a:r>
          </a:p>
          <a:p>
            <a:pPr>
              <a:buNone/>
            </a:pPr>
            <a:r>
              <a:rPr lang="en-US" dirty="0" smtClean="0"/>
              <a:t>---------- ------------------------------</a:t>
            </a:r>
          </a:p>
          <a:p>
            <a:pPr>
              <a:buNone/>
            </a:pPr>
            <a:r>
              <a:rPr lang="en-US" dirty="0" smtClean="0"/>
              <a:t>         1 </a:t>
            </a:r>
            <a:r>
              <a:rPr lang="en-US" dirty="0" err="1" smtClean="0"/>
              <a:t>aa</a:t>
            </a:r>
            <a:endParaRPr lang="en-US" dirty="0" smtClean="0"/>
          </a:p>
          <a:p>
            <a:pPr>
              <a:buNone/>
            </a:pPr>
            <a:r>
              <a:rPr lang="en-US" dirty="0" smtClean="0"/>
              <a:t>         2 as</a:t>
            </a:r>
          </a:p>
          <a:p>
            <a:pPr>
              <a:buNone/>
            </a:pPr>
            <a:r>
              <a:rPr lang="en-US" dirty="0" smtClean="0"/>
              <a:t>         3 </a:t>
            </a:r>
            <a:r>
              <a:rPr lang="en-US" dirty="0" err="1" smtClean="0"/>
              <a:t>sd</a:t>
            </a:r>
            <a:endParaRPr lang="en-US" dirty="0" smtClean="0"/>
          </a:p>
          <a:p>
            <a:pPr>
              <a:buNone/>
            </a:pPr>
            <a:r>
              <a:rPr lang="en-US" dirty="0" smtClean="0"/>
              <a:t>         2 </a:t>
            </a:r>
            <a:r>
              <a:rPr lang="en-US" dirty="0" err="1" smtClean="0"/>
              <a:t>sd</a:t>
            </a:r>
            <a:endParaRPr lang="en-US" dirty="0" smtClean="0"/>
          </a:p>
          <a:p>
            <a:pPr>
              <a:buNone/>
            </a:pPr>
            <a:r>
              <a:rPr lang="en-US" dirty="0" smtClean="0"/>
              <a:t>         6 </a:t>
            </a:r>
            <a:r>
              <a:rPr lang="en-US" dirty="0" err="1" smtClean="0"/>
              <a:t>dd</a:t>
            </a:r>
            <a:endParaRPr lang="en-US" dirty="0" smtClean="0"/>
          </a:p>
          <a:p>
            <a:pPr>
              <a:buNone/>
            </a:pPr>
            <a:r>
              <a:rPr lang="en-US" dirty="0" smtClean="0"/>
              <a:t>         2</a:t>
            </a:r>
          </a:p>
          <a:p>
            <a:pPr>
              <a:buNone/>
            </a:pPr>
            <a:r>
              <a:rPr lang="en-US" dirty="0" smtClean="0"/>
              <a:t>         2 </a:t>
            </a:r>
            <a:r>
              <a:rPr lang="en-US" dirty="0" err="1" smtClean="0"/>
              <a:t>dd</a:t>
            </a:r>
            <a:endParaRPr lang="en-US" dirty="0" smtClean="0"/>
          </a:p>
          <a:p>
            <a:pPr>
              <a:buNone/>
            </a:pPr>
            <a:r>
              <a:rPr lang="en-US" dirty="0" smtClean="0"/>
              <a:t>         1 </a:t>
            </a:r>
            <a:r>
              <a:rPr lang="en-US" dirty="0" err="1" smtClean="0"/>
              <a:t>ee</a:t>
            </a:r>
            <a:endParaRPr lang="en-US" dirty="0" smtClean="0"/>
          </a:p>
          <a:p>
            <a:pPr>
              <a:buNone/>
            </a:pPr>
            <a:r>
              <a:rPr lang="en-US" dirty="0" smtClean="0"/>
              <a:t>         3 </a:t>
            </a:r>
            <a:r>
              <a:rPr lang="en-US" dirty="0" err="1" smtClean="0"/>
              <a:t>dd</a:t>
            </a:r>
            <a:endParaRPr lang="en-US" dirty="0" smtClean="0"/>
          </a:p>
          <a:p>
            <a:pPr>
              <a:buNone/>
            </a:pPr>
            <a:r>
              <a:rPr lang="en-US" dirty="0" smtClean="0"/>
              <a:t>         5 </a:t>
            </a:r>
            <a:r>
              <a:rPr lang="en-US" dirty="0" err="1" smtClean="0"/>
              <a:t>jj</a:t>
            </a:r>
            <a:endParaRPr lang="en-US" dirty="0" smtClean="0"/>
          </a:p>
          <a:p>
            <a:pPr>
              <a:buNone/>
            </a:pPr>
            <a:r>
              <a:rPr lang="en-US" dirty="0" smtClean="0"/>
              <a:t>           </a:t>
            </a:r>
            <a:r>
              <a:rPr lang="en-US" dirty="0" err="1" smtClean="0"/>
              <a:t>gg</a:t>
            </a:r>
            <a:endParaRPr lang="en-US" dirty="0" smtClean="0"/>
          </a:p>
          <a:p>
            <a:pPr>
              <a:buNone/>
            </a:pPr>
            <a:endParaRPr lang="en-US" dirty="0" smtClean="0"/>
          </a:p>
          <a:p>
            <a:pPr>
              <a:buNone/>
            </a:pPr>
            <a:r>
              <a:rPr lang="en-US" dirty="0" smtClean="0"/>
              <a:t>        ID NAME</a:t>
            </a:r>
          </a:p>
          <a:p>
            <a:pPr>
              <a:buNone/>
            </a:pPr>
            <a:r>
              <a:rPr lang="en-US" dirty="0" smtClean="0"/>
              <a:t>---------- ------------------------------</a:t>
            </a:r>
          </a:p>
          <a:p>
            <a:pPr>
              <a:buNone/>
            </a:pPr>
            <a:r>
              <a:rPr lang="en-US" dirty="0" smtClean="0"/>
              <a:t>         6</a:t>
            </a:r>
          </a:p>
          <a:p>
            <a:pPr>
              <a:buNone/>
            </a:pPr>
            <a:endParaRPr lang="en-US" dirty="0" smtClean="0"/>
          </a:p>
          <a:p>
            <a:pPr>
              <a:buNone/>
            </a:pPr>
            <a:r>
              <a:rPr lang="en-US" dirty="0" smtClean="0"/>
              <a:t>12 rows selected.</a:t>
            </a:r>
          </a:p>
          <a:p>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8534400" cy="6705600"/>
          </a:xfrm>
        </p:spPr>
        <p:txBody>
          <a:bodyPr>
            <a:normAutofit fontScale="25000" lnSpcReduction="20000"/>
          </a:bodyPr>
          <a:lstStyle/>
          <a:p>
            <a:pPr>
              <a:buNone/>
            </a:pPr>
            <a:r>
              <a:rPr lang="en-US" sz="4800" dirty="0" smtClean="0"/>
              <a:t>SQL&gt; select * from product;</a:t>
            </a:r>
          </a:p>
          <a:p>
            <a:pPr>
              <a:buNone/>
            </a:pPr>
            <a:r>
              <a:rPr lang="en-US" sz="4800" dirty="0" smtClean="0"/>
              <a:t>       PID PNAME                                QUAN      PRICE</a:t>
            </a:r>
          </a:p>
          <a:p>
            <a:pPr>
              <a:buNone/>
            </a:pPr>
            <a:r>
              <a:rPr lang="en-US" sz="4800" dirty="0" smtClean="0"/>
              <a:t>---------- ------------------------------ ---------- ----------</a:t>
            </a:r>
          </a:p>
          <a:p>
            <a:pPr>
              <a:buNone/>
            </a:pPr>
            <a:r>
              <a:rPr lang="en-US" sz="4800" dirty="0" smtClean="0"/>
              <a:t>         1 pen                                   100          2</a:t>
            </a:r>
          </a:p>
          <a:p>
            <a:pPr>
              <a:buNone/>
            </a:pPr>
            <a:r>
              <a:rPr lang="en-US" sz="4800" dirty="0" smtClean="0"/>
              <a:t>         2 pencil                                200         10</a:t>
            </a:r>
          </a:p>
          <a:p>
            <a:pPr>
              <a:buNone/>
            </a:pPr>
            <a:r>
              <a:rPr lang="en-US" sz="4800" dirty="0" smtClean="0"/>
              <a:t>         3 marker                                150         30</a:t>
            </a:r>
          </a:p>
          <a:p>
            <a:pPr>
              <a:buNone/>
            </a:pPr>
            <a:r>
              <a:rPr lang="en-US" sz="4800" dirty="0" smtClean="0"/>
              <a:t>         4 duster                                100         25</a:t>
            </a:r>
          </a:p>
          <a:p>
            <a:pPr>
              <a:buNone/>
            </a:pPr>
            <a:r>
              <a:rPr lang="en-US" sz="4800" dirty="0" smtClean="0"/>
              <a:t>         5 notebook                               50         20</a:t>
            </a:r>
          </a:p>
          <a:p>
            <a:pPr>
              <a:buNone/>
            </a:pPr>
            <a:r>
              <a:rPr lang="en-US" sz="4800" dirty="0" smtClean="0"/>
              <a:t>         6 sticker                               150         10</a:t>
            </a:r>
          </a:p>
          <a:p>
            <a:pPr>
              <a:buNone/>
            </a:pPr>
            <a:r>
              <a:rPr lang="en-US" sz="4800" dirty="0" smtClean="0"/>
              <a:t>         7 pencil box                            300         50</a:t>
            </a:r>
          </a:p>
          <a:p>
            <a:pPr>
              <a:buNone/>
            </a:pPr>
            <a:r>
              <a:rPr lang="en-US" sz="4800" dirty="0" smtClean="0"/>
              <a:t>         8 </a:t>
            </a:r>
            <a:r>
              <a:rPr lang="en-US" sz="4800" dirty="0" err="1" smtClean="0"/>
              <a:t>waterbottle</a:t>
            </a:r>
            <a:r>
              <a:rPr lang="en-US" sz="4800" dirty="0" smtClean="0"/>
              <a:t>                           500         45</a:t>
            </a:r>
          </a:p>
          <a:p>
            <a:pPr>
              <a:buNone/>
            </a:pPr>
            <a:r>
              <a:rPr lang="en-US" sz="4800" dirty="0" smtClean="0"/>
              <a:t>8 rows selected.</a:t>
            </a:r>
          </a:p>
          <a:p>
            <a:pPr>
              <a:buNone/>
            </a:pPr>
            <a:endParaRPr lang="en-US" sz="4800" dirty="0" smtClean="0"/>
          </a:p>
          <a:p>
            <a:pPr>
              <a:buNone/>
            </a:pPr>
            <a:r>
              <a:rPr lang="en-US" sz="4800" b="1" dirty="0" smtClean="0">
                <a:effectLst>
                  <a:outerShdw blurRad="38100" dist="38100" dir="2700000" algn="tl">
                    <a:srgbClr val="000000">
                      <a:alpha val="43137"/>
                    </a:srgbClr>
                  </a:outerShdw>
                </a:effectLst>
              </a:rPr>
              <a:t>Select operators:</a:t>
            </a:r>
          </a:p>
          <a:p>
            <a:pPr>
              <a:buNone/>
            </a:pPr>
            <a:endParaRPr lang="en-US" sz="4800" b="1" dirty="0" smtClean="0">
              <a:effectLst>
                <a:outerShdw blurRad="38100" dist="38100" dir="2700000" algn="tl">
                  <a:srgbClr val="000000">
                    <a:alpha val="43137"/>
                  </a:srgbClr>
                </a:outerShdw>
              </a:effectLst>
            </a:endParaRPr>
          </a:p>
          <a:p>
            <a:pPr>
              <a:buNone/>
            </a:pPr>
            <a:r>
              <a:rPr lang="en-US" sz="4800" dirty="0" smtClean="0"/>
              <a:t>SQL&gt; select * from product where price </a:t>
            </a:r>
            <a:r>
              <a:rPr lang="en-US" sz="4800" dirty="0" smtClean="0">
                <a:solidFill>
                  <a:srgbClr val="FF0000"/>
                </a:solidFill>
              </a:rPr>
              <a:t>between 20 and 100;</a:t>
            </a:r>
          </a:p>
          <a:p>
            <a:pPr>
              <a:buNone/>
            </a:pPr>
            <a:endParaRPr lang="en-US" sz="4800" dirty="0" smtClean="0"/>
          </a:p>
          <a:p>
            <a:pPr>
              <a:buNone/>
            </a:pPr>
            <a:r>
              <a:rPr lang="en-US" sz="4800" dirty="0" smtClean="0"/>
              <a:t>       PID PNAME                                QUAN      PRICE</a:t>
            </a:r>
          </a:p>
          <a:p>
            <a:pPr>
              <a:buNone/>
            </a:pPr>
            <a:r>
              <a:rPr lang="en-US" sz="4800" dirty="0" smtClean="0"/>
              <a:t>---------- ------------------------------ ---------- ----------</a:t>
            </a:r>
          </a:p>
          <a:p>
            <a:pPr>
              <a:buNone/>
            </a:pPr>
            <a:r>
              <a:rPr lang="en-US" sz="4800" dirty="0" smtClean="0"/>
              <a:t>         3 marker                                150         30</a:t>
            </a:r>
          </a:p>
          <a:p>
            <a:pPr>
              <a:buNone/>
            </a:pPr>
            <a:r>
              <a:rPr lang="en-US" sz="4800" dirty="0" smtClean="0"/>
              <a:t>         4 duster                                100         25</a:t>
            </a:r>
          </a:p>
          <a:p>
            <a:pPr>
              <a:buNone/>
            </a:pPr>
            <a:r>
              <a:rPr lang="en-US" sz="4800" dirty="0" smtClean="0"/>
              <a:t>         5 notebook                               50         20</a:t>
            </a:r>
          </a:p>
          <a:p>
            <a:pPr>
              <a:buNone/>
            </a:pPr>
            <a:r>
              <a:rPr lang="en-US" sz="4800" dirty="0" smtClean="0"/>
              <a:t>         7 pencil box                            300         50</a:t>
            </a:r>
          </a:p>
          <a:p>
            <a:pPr>
              <a:buNone/>
            </a:pPr>
            <a:r>
              <a:rPr lang="en-US" sz="4800" dirty="0" smtClean="0"/>
              <a:t>         8 </a:t>
            </a:r>
            <a:r>
              <a:rPr lang="en-US" sz="4800" dirty="0" err="1" smtClean="0"/>
              <a:t>waterbottle</a:t>
            </a:r>
            <a:r>
              <a:rPr lang="en-US" sz="4800" dirty="0" smtClean="0"/>
              <a:t>                           500         45</a:t>
            </a:r>
          </a:p>
          <a:p>
            <a:pPr>
              <a:buNone/>
            </a:pPr>
            <a:endParaRPr lang="en-US" sz="4800" dirty="0" smtClean="0"/>
          </a:p>
          <a:p>
            <a:pPr>
              <a:buNone/>
            </a:pPr>
            <a:r>
              <a:rPr lang="en-US" sz="4800" dirty="0" smtClean="0"/>
              <a:t>SQL&gt; select * from product where price </a:t>
            </a:r>
            <a:r>
              <a:rPr lang="en-US" sz="4800" dirty="0" smtClean="0">
                <a:solidFill>
                  <a:srgbClr val="FF0000"/>
                </a:solidFill>
              </a:rPr>
              <a:t>not between 20 and 100;</a:t>
            </a:r>
          </a:p>
          <a:p>
            <a:pPr>
              <a:buNone/>
            </a:pPr>
            <a:endParaRPr lang="en-US" sz="4800" dirty="0" smtClean="0"/>
          </a:p>
          <a:p>
            <a:pPr>
              <a:buNone/>
            </a:pPr>
            <a:r>
              <a:rPr lang="en-US" sz="4800" dirty="0" smtClean="0"/>
              <a:t>       PID PNAME                                QUAN      PRICE</a:t>
            </a:r>
          </a:p>
          <a:p>
            <a:pPr>
              <a:buNone/>
            </a:pPr>
            <a:r>
              <a:rPr lang="en-US" sz="4800" dirty="0" smtClean="0"/>
              <a:t>---------- ------------------------------ ---------- ----------</a:t>
            </a:r>
          </a:p>
          <a:p>
            <a:pPr>
              <a:buNone/>
            </a:pPr>
            <a:r>
              <a:rPr lang="en-US" sz="4800" dirty="0" smtClean="0"/>
              <a:t>         1 pen                                   100          2</a:t>
            </a:r>
          </a:p>
          <a:p>
            <a:pPr>
              <a:buNone/>
            </a:pPr>
            <a:r>
              <a:rPr lang="en-US" sz="4800" dirty="0" smtClean="0"/>
              <a:t>         2 pencil                                200         10</a:t>
            </a:r>
          </a:p>
          <a:p>
            <a:pPr>
              <a:buNone/>
            </a:pPr>
            <a:r>
              <a:rPr lang="en-US" sz="4800" dirty="0" smtClean="0"/>
              <a:t>         6 sticker                               150         10</a:t>
            </a:r>
          </a:p>
          <a:p>
            <a:pPr>
              <a:buNone/>
            </a:pPr>
            <a:endParaRPr lang="en-US"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8600"/>
            <a:ext cx="8991600" cy="6477000"/>
          </a:xfrm>
        </p:spPr>
        <p:txBody>
          <a:bodyPr>
            <a:normAutofit fontScale="62500" lnSpcReduction="20000"/>
          </a:bodyPr>
          <a:lstStyle/>
          <a:p>
            <a:pPr>
              <a:buNone/>
            </a:pPr>
            <a:r>
              <a:rPr lang="en-US" dirty="0" smtClean="0"/>
              <a:t>SQL&gt; select * from product where (price not between 20 and 100) </a:t>
            </a:r>
            <a:r>
              <a:rPr lang="en-US" b="1" dirty="0" smtClean="0">
                <a:solidFill>
                  <a:srgbClr val="FF0000"/>
                </a:solidFill>
              </a:rPr>
              <a:t>and </a:t>
            </a:r>
            <a:r>
              <a:rPr lang="en-US" dirty="0" smtClean="0"/>
              <a:t>(</a:t>
            </a:r>
            <a:r>
              <a:rPr lang="en-US" dirty="0" err="1" smtClean="0"/>
              <a:t>quan</a:t>
            </a:r>
            <a:r>
              <a:rPr lang="en-US" dirty="0" smtClean="0"/>
              <a:t> not in</a:t>
            </a:r>
          </a:p>
          <a:p>
            <a:pPr>
              <a:buNone/>
            </a:pPr>
            <a:r>
              <a:rPr lang="en-US" dirty="0" smtClean="0"/>
              <a:t>('100','200'));</a:t>
            </a:r>
          </a:p>
          <a:p>
            <a:pPr>
              <a:buNone/>
            </a:pPr>
            <a:endParaRPr lang="en-US" dirty="0" smtClean="0"/>
          </a:p>
          <a:p>
            <a:pPr>
              <a:buNone/>
            </a:pPr>
            <a:r>
              <a:rPr lang="en-US" dirty="0" smtClean="0"/>
              <a:t>       PID PNAME                                QUAN      PRICE</a:t>
            </a:r>
          </a:p>
          <a:p>
            <a:pPr>
              <a:buNone/>
            </a:pPr>
            <a:r>
              <a:rPr lang="en-US" dirty="0" smtClean="0"/>
              <a:t>---------- ------------------------------ ---------- ----------</a:t>
            </a:r>
          </a:p>
          <a:p>
            <a:pPr>
              <a:buNone/>
            </a:pPr>
            <a:r>
              <a:rPr lang="en-US" dirty="0" smtClean="0"/>
              <a:t>         6 sticker                               150         10</a:t>
            </a:r>
          </a:p>
          <a:p>
            <a:pPr>
              <a:buNone/>
            </a:pPr>
            <a:endParaRPr lang="en-US" dirty="0" smtClean="0"/>
          </a:p>
          <a:p>
            <a:pPr>
              <a:buNone/>
            </a:pPr>
            <a:r>
              <a:rPr lang="en-US" dirty="0" smtClean="0"/>
              <a:t>SQL&gt; select * from product where (price not between 20 and 100) </a:t>
            </a:r>
            <a:r>
              <a:rPr lang="en-US" b="1" dirty="0" smtClean="0">
                <a:solidFill>
                  <a:srgbClr val="FF0000"/>
                </a:solidFill>
              </a:rPr>
              <a:t>or </a:t>
            </a:r>
            <a:r>
              <a:rPr lang="en-US" dirty="0" smtClean="0"/>
              <a:t>(</a:t>
            </a:r>
            <a:r>
              <a:rPr lang="en-US" dirty="0" err="1" smtClean="0"/>
              <a:t>quan</a:t>
            </a:r>
            <a:r>
              <a:rPr lang="en-US" dirty="0" smtClean="0"/>
              <a:t> not in(</a:t>
            </a:r>
          </a:p>
          <a:p>
            <a:pPr>
              <a:buNone/>
            </a:pPr>
            <a:r>
              <a:rPr lang="en-US" dirty="0" smtClean="0"/>
              <a:t>'100','200'));</a:t>
            </a:r>
          </a:p>
          <a:p>
            <a:pPr>
              <a:buNone/>
            </a:pPr>
            <a:endParaRPr lang="en-US" dirty="0" smtClean="0"/>
          </a:p>
          <a:p>
            <a:pPr>
              <a:buNone/>
            </a:pPr>
            <a:r>
              <a:rPr lang="en-US" dirty="0" smtClean="0"/>
              <a:t>       PID PNAME                                QUAN      PRICE</a:t>
            </a:r>
          </a:p>
          <a:p>
            <a:pPr>
              <a:buNone/>
            </a:pPr>
            <a:r>
              <a:rPr lang="en-US" dirty="0" smtClean="0"/>
              <a:t>---------- ------------------------------ ---------- ----------</a:t>
            </a:r>
          </a:p>
          <a:p>
            <a:pPr>
              <a:buNone/>
            </a:pPr>
            <a:r>
              <a:rPr lang="en-US" dirty="0" smtClean="0"/>
              <a:t>         1 pen                                   100          2</a:t>
            </a:r>
          </a:p>
          <a:p>
            <a:pPr>
              <a:buNone/>
            </a:pPr>
            <a:r>
              <a:rPr lang="en-US" dirty="0" smtClean="0"/>
              <a:t>         2 pencil                                200         10</a:t>
            </a:r>
          </a:p>
          <a:p>
            <a:pPr>
              <a:buNone/>
            </a:pPr>
            <a:r>
              <a:rPr lang="en-US" dirty="0" smtClean="0"/>
              <a:t>         3 marker                                150         30</a:t>
            </a:r>
          </a:p>
          <a:p>
            <a:pPr>
              <a:buNone/>
            </a:pPr>
            <a:r>
              <a:rPr lang="en-US" dirty="0" smtClean="0"/>
              <a:t>         5 notebook                               50         20</a:t>
            </a:r>
          </a:p>
          <a:p>
            <a:pPr>
              <a:buNone/>
            </a:pPr>
            <a:r>
              <a:rPr lang="en-US" dirty="0" smtClean="0"/>
              <a:t>         6 sticker                               150         10</a:t>
            </a:r>
          </a:p>
          <a:p>
            <a:pPr>
              <a:buNone/>
            </a:pPr>
            <a:r>
              <a:rPr lang="en-US" dirty="0" smtClean="0"/>
              <a:t>         7 pencil box                            300         50</a:t>
            </a:r>
          </a:p>
          <a:p>
            <a:pPr>
              <a:buNone/>
            </a:pPr>
            <a:r>
              <a:rPr lang="en-US" dirty="0" smtClean="0"/>
              <a:t>         8 </a:t>
            </a:r>
            <a:r>
              <a:rPr lang="en-US" dirty="0" err="1" smtClean="0"/>
              <a:t>waterbottle</a:t>
            </a:r>
            <a:r>
              <a:rPr lang="en-US" dirty="0" smtClean="0"/>
              <a:t>                           500         45</a:t>
            </a:r>
          </a:p>
          <a:p>
            <a:pPr>
              <a:buNone/>
            </a:pPr>
            <a:endParaRPr lang="en-US" dirty="0" smtClean="0"/>
          </a:p>
          <a:p>
            <a:pPr>
              <a:buNone/>
            </a:pPr>
            <a:r>
              <a:rPr lang="en-US" dirty="0" smtClean="0"/>
              <a:t>7 rows selected.</a:t>
            </a:r>
          </a:p>
          <a:p>
            <a:pPr>
              <a:buNone/>
            </a:pPr>
            <a:endParaRPr lang="en-US" dirty="0"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0"/>
            <a:ext cx="8915400" cy="6858000"/>
          </a:xfrm>
        </p:spPr>
        <p:txBody>
          <a:bodyPr>
            <a:normAutofit fontScale="70000" lnSpcReduction="20000"/>
          </a:bodyPr>
          <a:lstStyle/>
          <a:p>
            <a:pPr>
              <a:buNone/>
            </a:pPr>
            <a:endParaRPr lang="en-US" dirty="0" smtClean="0"/>
          </a:p>
          <a:p>
            <a:pPr>
              <a:buNone/>
            </a:pPr>
            <a:r>
              <a:rPr lang="en-US" dirty="0" smtClean="0"/>
              <a:t>SQL&gt; select </a:t>
            </a:r>
            <a:r>
              <a:rPr lang="en-US" dirty="0" err="1" smtClean="0"/>
              <a:t>pid,pname</a:t>
            </a:r>
            <a:r>
              <a:rPr lang="en-US" dirty="0" smtClean="0"/>
              <a:t> from product where </a:t>
            </a:r>
            <a:r>
              <a:rPr lang="en-US" dirty="0" err="1" smtClean="0"/>
              <a:t>pname</a:t>
            </a:r>
            <a:r>
              <a:rPr lang="en-US" dirty="0" smtClean="0"/>
              <a:t> </a:t>
            </a:r>
            <a:r>
              <a:rPr lang="en-US" dirty="0" err="1" smtClean="0"/>
              <a:t>like'w</a:t>
            </a:r>
            <a:r>
              <a:rPr lang="en-US" dirty="0" smtClean="0"/>
              <a:t>%';</a:t>
            </a:r>
          </a:p>
          <a:p>
            <a:pPr>
              <a:buNone/>
            </a:pPr>
            <a:endParaRPr lang="en-US" dirty="0" smtClean="0"/>
          </a:p>
          <a:p>
            <a:pPr>
              <a:buNone/>
            </a:pPr>
            <a:r>
              <a:rPr lang="en-US" dirty="0" smtClean="0"/>
              <a:t>       PID PNAME</a:t>
            </a:r>
          </a:p>
          <a:p>
            <a:pPr>
              <a:buNone/>
            </a:pPr>
            <a:r>
              <a:rPr lang="en-US" dirty="0" smtClean="0"/>
              <a:t>---------- ------------------------------</a:t>
            </a:r>
          </a:p>
          <a:p>
            <a:pPr>
              <a:buNone/>
            </a:pPr>
            <a:r>
              <a:rPr lang="en-US" dirty="0" smtClean="0"/>
              <a:t>         8 </a:t>
            </a:r>
            <a:r>
              <a:rPr lang="en-US" dirty="0" err="1" smtClean="0"/>
              <a:t>waterbottle</a:t>
            </a:r>
            <a:endParaRPr lang="en-US" dirty="0" smtClean="0"/>
          </a:p>
          <a:p>
            <a:pPr>
              <a:buNone/>
            </a:pPr>
            <a:r>
              <a:rPr lang="en-US" dirty="0" smtClean="0"/>
              <a:t>SQL&gt; select </a:t>
            </a:r>
            <a:r>
              <a:rPr lang="en-US" dirty="0" err="1" smtClean="0"/>
              <a:t>pname</a:t>
            </a:r>
            <a:r>
              <a:rPr lang="en-US" dirty="0" smtClean="0"/>
              <a:t> from product where </a:t>
            </a:r>
            <a:r>
              <a:rPr lang="en-US" dirty="0" err="1" smtClean="0"/>
              <a:t>quan</a:t>
            </a:r>
            <a:r>
              <a:rPr lang="en-US" dirty="0" smtClean="0"/>
              <a:t> like'_5_';</a:t>
            </a:r>
          </a:p>
          <a:p>
            <a:pPr>
              <a:buNone/>
            </a:pPr>
            <a:endParaRPr lang="en-US" dirty="0" smtClean="0"/>
          </a:p>
          <a:p>
            <a:pPr>
              <a:buNone/>
            </a:pPr>
            <a:r>
              <a:rPr lang="en-US" dirty="0" smtClean="0"/>
              <a:t>PNAME</a:t>
            </a:r>
          </a:p>
          <a:p>
            <a:pPr>
              <a:buNone/>
            </a:pPr>
            <a:r>
              <a:rPr lang="en-US" dirty="0" smtClean="0"/>
              <a:t>------------------------------</a:t>
            </a:r>
          </a:p>
          <a:p>
            <a:pPr>
              <a:buNone/>
            </a:pPr>
            <a:r>
              <a:rPr lang="en-US" dirty="0" smtClean="0"/>
              <a:t>marker</a:t>
            </a:r>
          </a:p>
          <a:p>
            <a:pPr>
              <a:buNone/>
            </a:pPr>
            <a:r>
              <a:rPr lang="en-US" dirty="0" smtClean="0"/>
              <a:t>Sticker</a:t>
            </a:r>
          </a:p>
          <a:p>
            <a:pPr>
              <a:buNone/>
            </a:pPr>
            <a:r>
              <a:rPr lang="en-US" dirty="0" smtClean="0"/>
              <a:t>SQL&gt; select</a:t>
            </a:r>
          </a:p>
          <a:p>
            <a:pPr>
              <a:buNone/>
            </a:pPr>
            <a:r>
              <a:rPr lang="en-US" dirty="0" smtClean="0"/>
              <a:t>  2  </a:t>
            </a:r>
            <a:r>
              <a:rPr lang="en-US" dirty="0" err="1" smtClean="0"/>
              <a:t>pname</a:t>
            </a:r>
            <a:r>
              <a:rPr lang="en-US" dirty="0" smtClean="0"/>
              <a:t> from product where </a:t>
            </a:r>
            <a:r>
              <a:rPr lang="en-US" dirty="0" err="1" smtClean="0"/>
              <a:t>pname</a:t>
            </a:r>
            <a:r>
              <a:rPr lang="en-US" dirty="0" smtClean="0"/>
              <a:t> </a:t>
            </a:r>
            <a:r>
              <a:rPr lang="en-US" dirty="0" err="1" smtClean="0"/>
              <a:t>like'%n</a:t>
            </a:r>
            <a:r>
              <a:rPr lang="en-US" dirty="0" smtClean="0"/>
              <a:t>’;</a:t>
            </a:r>
          </a:p>
          <a:p>
            <a:pPr>
              <a:buNone/>
            </a:pPr>
            <a:endParaRPr lang="en-US" dirty="0" smtClean="0"/>
          </a:p>
          <a:p>
            <a:pPr>
              <a:buNone/>
            </a:pPr>
            <a:r>
              <a:rPr lang="en-US" dirty="0" smtClean="0"/>
              <a:t>PNAME</a:t>
            </a:r>
          </a:p>
          <a:p>
            <a:pPr>
              <a:buNone/>
            </a:pPr>
            <a:r>
              <a:rPr lang="en-US" dirty="0" smtClean="0"/>
              <a:t>------------------------------</a:t>
            </a:r>
          </a:p>
          <a:p>
            <a:pPr>
              <a:buNone/>
            </a:pPr>
            <a:r>
              <a:rPr lang="en-US" dirty="0" smtClean="0"/>
              <a:t>Pen</a:t>
            </a:r>
          </a:p>
          <a:p>
            <a:pPr>
              <a:buNone/>
            </a:pPr>
            <a:r>
              <a:rPr lang="en-US" dirty="0" smtClean="0"/>
              <a:t>SQL&gt; select * from A where </a:t>
            </a:r>
            <a:r>
              <a:rPr lang="en-US" dirty="0" err="1" smtClean="0"/>
              <a:t>pname</a:t>
            </a:r>
            <a:r>
              <a:rPr lang="en-US" dirty="0" smtClean="0"/>
              <a:t> like '%';</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
            <a:ext cx="8915400" cy="6553200"/>
          </a:xfrm>
        </p:spPr>
        <p:txBody>
          <a:bodyPr>
            <a:normAutofit fontScale="47500" lnSpcReduction="20000"/>
          </a:bodyPr>
          <a:lstStyle/>
          <a:p>
            <a:pPr>
              <a:buNone/>
            </a:pPr>
            <a:r>
              <a:rPr lang="en-US" b="1" u="sng" dirty="0" smtClean="0"/>
              <a:t>Arithmetic operators:</a:t>
            </a:r>
          </a:p>
          <a:p>
            <a:pPr>
              <a:buNone/>
            </a:pPr>
            <a:r>
              <a:rPr lang="en-US" dirty="0" smtClean="0"/>
              <a:t>SQL&gt; select </a:t>
            </a:r>
            <a:r>
              <a:rPr lang="en-US" dirty="0" err="1" smtClean="0"/>
              <a:t>pname,price</a:t>
            </a:r>
            <a:r>
              <a:rPr lang="en-US" dirty="0" smtClean="0"/>
              <a:t>*10 from product;</a:t>
            </a:r>
          </a:p>
          <a:p>
            <a:pPr>
              <a:buNone/>
            </a:pPr>
            <a:endParaRPr lang="en-US" dirty="0" smtClean="0"/>
          </a:p>
          <a:p>
            <a:pPr>
              <a:buNone/>
            </a:pPr>
            <a:r>
              <a:rPr lang="en-US" dirty="0" smtClean="0"/>
              <a:t>PNAME                            PRICE*10</a:t>
            </a:r>
          </a:p>
          <a:p>
            <a:pPr>
              <a:buNone/>
            </a:pPr>
            <a:r>
              <a:rPr lang="en-US" dirty="0" smtClean="0"/>
              <a:t>------------------------------ ----------</a:t>
            </a:r>
          </a:p>
          <a:p>
            <a:pPr>
              <a:buNone/>
            </a:pPr>
            <a:r>
              <a:rPr lang="en-US" dirty="0" smtClean="0"/>
              <a:t>pen                                    20</a:t>
            </a:r>
          </a:p>
          <a:p>
            <a:pPr>
              <a:buNone/>
            </a:pPr>
            <a:r>
              <a:rPr lang="en-US" dirty="0" smtClean="0"/>
              <a:t>pencil                                100</a:t>
            </a:r>
          </a:p>
          <a:p>
            <a:pPr>
              <a:buNone/>
            </a:pPr>
            <a:r>
              <a:rPr lang="en-US" dirty="0" smtClean="0"/>
              <a:t>marker                                300</a:t>
            </a:r>
          </a:p>
          <a:p>
            <a:pPr>
              <a:buNone/>
            </a:pPr>
            <a:r>
              <a:rPr lang="en-US" dirty="0" smtClean="0"/>
              <a:t>duster                                250</a:t>
            </a:r>
          </a:p>
          <a:p>
            <a:pPr>
              <a:buNone/>
            </a:pPr>
            <a:r>
              <a:rPr lang="en-US" dirty="0" smtClean="0"/>
              <a:t>notebook                              200</a:t>
            </a:r>
          </a:p>
          <a:p>
            <a:pPr>
              <a:buNone/>
            </a:pPr>
            <a:r>
              <a:rPr lang="en-US" dirty="0" smtClean="0"/>
              <a:t>sticker                               100</a:t>
            </a:r>
          </a:p>
          <a:p>
            <a:pPr>
              <a:buNone/>
            </a:pPr>
            <a:r>
              <a:rPr lang="en-US" dirty="0" smtClean="0"/>
              <a:t>pencil box                            500</a:t>
            </a:r>
          </a:p>
          <a:p>
            <a:pPr>
              <a:buNone/>
            </a:pPr>
            <a:r>
              <a:rPr lang="en-US" dirty="0" err="1" smtClean="0"/>
              <a:t>waterbottle</a:t>
            </a:r>
            <a:r>
              <a:rPr lang="en-US" dirty="0" smtClean="0"/>
              <a:t>                           450</a:t>
            </a:r>
          </a:p>
          <a:p>
            <a:pPr>
              <a:buNone/>
            </a:pPr>
            <a:endParaRPr lang="en-US" dirty="0" smtClean="0"/>
          </a:p>
          <a:p>
            <a:pPr>
              <a:buNone/>
            </a:pPr>
            <a:r>
              <a:rPr lang="en-US" dirty="0" smtClean="0"/>
              <a:t>8 rows selected.</a:t>
            </a:r>
            <a:endParaRPr lang="en-US" smtClean="0"/>
          </a:p>
          <a:p>
            <a:pPr>
              <a:buNone/>
            </a:pPr>
            <a:endParaRPr lang="en-US" dirty="0" smtClean="0"/>
          </a:p>
          <a:p>
            <a:pPr>
              <a:buNone/>
            </a:pPr>
            <a:r>
              <a:rPr lang="en-US" dirty="0" smtClean="0"/>
              <a:t>SQL&gt; select m1+m2+m3 "marks" from sample1;</a:t>
            </a:r>
          </a:p>
          <a:p>
            <a:pPr>
              <a:buNone/>
            </a:pPr>
            <a:endParaRPr lang="en-US" dirty="0" smtClean="0"/>
          </a:p>
          <a:p>
            <a:pPr>
              <a:buNone/>
            </a:pPr>
            <a:r>
              <a:rPr lang="en-US" dirty="0" smtClean="0"/>
              <a:t>     marks</a:t>
            </a:r>
          </a:p>
          <a:p>
            <a:pPr>
              <a:buNone/>
            </a:pPr>
            <a:r>
              <a:rPr lang="en-US" dirty="0" smtClean="0"/>
              <a:t>----------</a:t>
            </a:r>
          </a:p>
          <a:p>
            <a:pPr>
              <a:buNone/>
            </a:pPr>
            <a:r>
              <a:rPr lang="en-US" dirty="0" smtClean="0"/>
              <a:t>       150</a:t>
            </a:r>
          </a:p>
          <a:p>
            <a:pPr>
              <a:buNone/>
            </a:pPr>
            <a:r>
              <a:rPr lang="en-US" dirty="0" smtClean="0"/>
              <a:t>       155</a:t>
            </a:r>
          </a:p>
          <a:p>
            <a:pPr>
              <a:buNone/>
            </a:pPr>
            <a:r>
              <a:rPr lang="en-US" dirty="0" smtClean="0"/>
              <a:t>       157</a:t>
            </a:r>
          </a:p>
          <a:p>
            <a:pPr>
              <a:buNone/>
            </a:pPr>
            <a:r>
              <a:rPr lang="en-US" dirty="0" smtClean="0"/>
              <a:t>        89</a:t>
            </a:r>
          </a:p>
          <a:p>
            <a:pPr>
              <a:buNone/>
            </a:pPr>
            <a:endParaRPr lang="en-US" dirty="0" smtClean="0"/>
          </a:p>
          <a:p>
            <a:pPr>
              <a:buNone/>
            </a:pPr>
            <a:endParaRPr lang="en-US" dirty="0" smtClean="0"/>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458200" cy="5702491"/>
          </a:xfrm>
        </p:spPr>
        <p:txBody>
          <a:bodyPr/>
          <a:lstStyle/>
          <a:p>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in oracle</a:t>
            </a:r>
            <a:endParaRPr lang="en-US" dirty="0"/>
          </a:p>
        </p:txBody>
      </p:sp>
      <p:sp>
        <p:nvSpPr>
          <p:cNvPr id="2" name="Content Placeholder 1"/>
          <p:cNvSpPr>
            <a:spLocks noGrp="1"/>
          </p:cNvSpPr>
          <p:nvPr>
            <p:ph idx="1"/>
          </p:nvPr>
        </p:nvSpPr>
        <p:spPr>
          <a:xfrm>
            <a:off x="457200" y="1481328"/>
            <a:ext cx="8534400" cy="5148072"/>
          </a:xfrm>
        </p:spPr>
        <p:txBody>
          <a:bodyPr>
            <a:normAutofit fontScale="55000" lnSpcReduction="20000"/>
          </a:bodyPr>
          <a:lstStyle/>
          <a:p>
            <a:r>
              <a:rPr lang="en-US" b="1" dirty="0" smtClean="0"/>
              <a:t>Single row functions</a:t>
            </a:r>
          </a:p>
          <a:p>
            <a:r>
              <a:rPr lang="en-US" b="1" dirty="0" err="1" smtClean="0"/>
              <a:t>Multirow</a:t>
            </a:r>
            <a:r>
              <a:rPr lang="en-US" b="1" dirty="0" smtClean="0"/>
              <a:t> functions</a:t>
            </a:r>
          </a:p>
          <a:p>
            <a:endParaRPr lang="en-US" b="1" dirty="0" smtClean="0"/>
          </a:p>
          <a:p>
            <a:pPr>
              <a:buNone/>
            </a:pPr>
            <a:r>
              <a:rPr lang="en-US" u="sng" dirty="0" smtClean="0">
                <a:hlinkClick r:id="rId2"/>
              </a:rPr>
              <a:t>Numeric functions</a:t>
            </a:r>
            <a:endParaRPr lang="en-US" u="sng" dirty="0" smtClean="0"/>
          </a:p>
          <a:p>
            <a:pPr>
              <a:buNone/>
            </a:pPr>
            <a:r>
              <a:rPr lang="en-US" u="sng" dirty="0" smtClean="0">
                <a:hlinkClick r:id="rId2"/>
              </a:rPr>
              <a:t>Character functions returning character values</a:t>
            </a:r>
            <a:endParaRPr lang="en-US" u="sng" dirty="0" smtClean="0"/>
          </a:p>
          <a:p>
            <a:pPr>
              <a:buNone/>
            </a:pPr>
            <a:r>
              <a:rPr lang="en-US" u="sng" dirty="0" smtClean="0">
                <a:hlinkClick r:id="rId2"/>
              </a:rPr>
              <a:t>Character functions returning number values</a:t>
            </a:r>
            <a:endParaRPr lang="en-US" u="sng" dirty="0" smtClean="0"/>
          </a:p>
          <a:p>
            <a:pPr>
              <a:buNone/>
            </a:pPr>
            <a:r>
              <a:rPr lang="en-US" u="sng" dirty="0" smtClean="0">
                <a:hlinkClick r:id="rId2"/>
              </a:rPr>
              <a:t>String functions</a:t>
            </a:r>
            <a:endParaRPr lang="en-US" u="sng" dirty="0" smtClean="0"/>
          </a:p>
          <a:p>
            <a:pPr>
              <a:buNone/>
            </a:pPr>
            <a:r>
              <a:rPr lang="en-US" u="sng" dirty="0" smtClean="0">
                <a:hlinkClick r:id="rId2"/>
              </a:rPr>
              <a:t>Conversion functions</a:t>
            </a:r>
            <a:endParaRPr lang="en-US" u="sng" dirty="0" smtClean="0"/>
          </a:p>
          <a:p>
            <a:pPr>
              <a:buNone/>
            </a:pPr>
            <a:r>
              <a:rPr lang="en-US" u="sng" dirty="0" err="1" smtClean="0">
                <a:hlinkClick r:id="rId2"/>
              </a:rPr>
              <a:t>Datetime</a:t>
            </a:r>
            <a:r>
              <a:rPr lang="en-US" u="sng" dirty="0" smtClean="0">
                <a:hlinkClick r:id="rId2"/>
              </a:rPr>
              <a:t> functions</a:t>
            </a:r>
            <a:endParaRPr lang="en-US" u="sng" dirty="0" smtClean="0"/>
          </a:p>
          <a:p>
            <a:pPr>
              <a:buNone/>
            </a:pPr>
            <a:r>
              <a:rPr lang="en-US" u="sng" dirty="0" smtClean="0">
                <a:hlinkClick r:id="rId2"/>
              </a:rPr>
              <a:t>Aggregate functions</a:t>
            </a:r>
            <a:endParaRPr lang="en-US" u="sng" dirty="0" smtClean="0"/>
          </a:p>
          <a:p>
            <a:pPr>
              <a:buNone/>
            </a:pPr>
            <a:endParaRPr lang="en-US" u="sng" dirty="0" smtClean="0"/>
          </a:p>
          <a:p>
            <a:pPr>
              <a:buNone/>
            </a:pPr>
            <a:r>
              <a:rPr lang="en-US" u="sng" dirty="0" smtClean="0">
                <a:hlinkClick r:id="rId2"/>
              </a:rPr>
              <a:t>Analytic functions</a:t>
            </a:r>
            <a:endParaRPr lang="en-US" u="sng" dirty="0" smtClean="0"/>
          </a:p>
          <a:p>
            <a:pPr>
              <a:buNone/>
            </a:pPr>
            <a:r>
              <a:rPr lang="en-US" u="sng" dirty="0" smtClean="0">
                <a:hlinkClick r:id="rId2"/>
              </a:rPr>
              <a:t>Encoding function</a:t>
            </a:r>
            <a:endParaRPr lang="en-US" u="sng" dirty="0" smtClean="0"/>
          </a:p>
          <a:p>
            <a:pPr>
              <a:buNone/>
            </a:pPr>
            <a:r>
              <a:rPr lang="en-US" u="sng" dirty="0" smtClean="0">
                <a:hlinkClick r:id="rId2"/>
              </a:rPr>
              <a:t>User and session functions</a:t>
            </a:r>
            <a:endParaRPr lang="en-US" u="sng" dirty="0" smtClean="0"/>
          </a:p>
          <a:p>
            <a:pPr>
              <a:buNone/>
            </a:pPr>
            <a:r>
              <a:rPr lang="en-US" u="sng" dirty="0" smtClean="0">
                <a:hlinkClick r:id="rId2"/>
              </a:rPr>
              <a:t>Cache grid functions</a:t>
            </a:r>
            <a:r>
              <a:rPr lang="en-US" u="sng" dirty="0" smtClean="0">
                <a:solidFill>
                  <a:srgbClr val="00B050"/>
                </a:solidFill>
                <a:hlinkClick r:id="rId2"/>
              </a:rPr>
              <a:t> LOB functions</a:t>
            </a:r>
            <a:endParaRPr lang="en-US" u="sng" dirty="0" smtClean="0">
              <a:solidFill>
                <a:srgbClr val="00B050"/>
              </a:solidFill>
            </a:endParaRPr>
          </a:p>
          <a:p>
            <a:pPr>
              <a:buNone/>
            </a:pPr>
            <a:r>
              <a:rPr lang="en-US" u="sng" dirty="0" smtClean="0">
                <a:solidFill>
                  <a:srgbClr val="00B050"/>
                </a:solidFill>
                <a:hlinkClick r:id="rId2"/>
              </a:rPr>
              <a:t>NLS character set functions</a:t>
            </a:r>
            <a:endParaRPr lang="en-US" u="sng" dirty="0" smtClean="0">
              <a:solidFill>
                <a:srgbClr val="00B050"/>
              </a:solidFill>
            </a:endParaRPr>
          </a:p>
          <a:p>
            <a:pPr>
              <a:buNone/>
            </a:pPr>
            <a:r>
              <a:rPr lang="en-US" u="sng" dirty="0" smtClean="0">
                <a:solidFill>
                  <a:srgbClr val="00B050"/>
                </a:solidFill>
                <a:hlinkClick r:id="rId2"/>
              </a:rPr>
              <a:t>General comparison functions</a:t>
            </a:r>
            <a:endParaRPr lang="en-US" u="sng" dirty="0" smtClean="0">
              <a:solidFill>
                <a:srgbClr val="00B050"/>
              </a:solidFill>
            </a:endParaRPr>
          </a:p>
          <a:p>
            <a:pPr>
              <a:buNone/>
            </a:pPr>
            <a:r>
              <a:rPr lang="en-US" u="sng" dirty="0" smtClean="0">
                <a:solidFill>
                  <a:srgbClr val="00B050"/>
                </a:solidFill>
                <a:hlinkClick r:id="rId2"/>
              </a:rPr>
              <a:t>Null-related comparison functions</a:t>
            </a:r>
            <a:endParaRPr lang="en-US" u="sng" dirty="0" smtClean="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0"/>
            <a:ext cx="8229600" cy="838200"/>
          </a:xfrm>
        </p:spPr>
        <p:txBody>
          <a:bodyPr/>
          <a:lstStyle/>
          <a:p>
            <a:r>
              <a:rPr lang="en-US" dirty="0" smtClean="0"/>
              <a:t>Numeric functions:</a:t>
            </a:r>
            <a:endParaRPr lang="en-US" dirty="0"/>
          </a:p>
        </p:txBody>
      </p:sp>
      <p:sp>
        <p:nvSpPr>
          <p:cNvPr id="2" name="Content Placeholder 1"/>
          <p:cNvSpPr>
            <a:spLocks noGrp="1"/>
          </p:cNvSpPr>
          <p:nvPr>
            <p:ph idx="1"/>
          </p:nvPr>
        </p:nvSpPr>
        <p:spPr>
          <a:xfrm>
            <a:off x="152400" y="762000"/>
            <a:ext cx="8991600" cy="6096000"/>
          </a:xfrm>
        </p:spPr>
        <p:txBody>
          <a:bodyPr>
            <a:normAutofit fontScale="47500" lnSpcReduction="20000"/>
          </a:bodyPr>
          <a:lstStyle/>
          <a:p>
            <a:pPr>
              <a:buNone/>
            </a:pPr>
            <a:r>
              <a:rPr lang="en-US" dirty="0" smtClean="0"/>
              <a:t>Numeric functions accept numeric input and return numeric values. The numeric functions are:</a:t>
            </a:r>
          </a:p>
          <a:p>
            <a:pPr>
              <a:buNone/>
            </a:pPr>
            <a:r>
              <a:rPr lang="en-US" dirty="0" smtClean="0"/>
              <a:t/>
            </a:r>
            <a:br>
              <a:rPr lang="en-US" dirty="0" smtClean="0"/>
            </a:br>
            <a:r>
              <a:rPr lang="en-US" dirty="0" smtClean="0">
                <a:hlinkClick r:id="rId2" action="ppaction://hlinkfile"/>
              </a:rPr>
              <a:t>ABS</a:t>
            </a:r>
            <a:r>
              <a:rPr lang="en-US" dirty="0" smtClean="0"/>
              <a:t/>
            </a:r>
            <a:br>
              <a:rPr lang="en-US" dirty="0" smtClean="0"/>
            </a:br>
            <a:r>
              <a:rPr lang="en-US" dirty="0" smtClean="0">
                <a:hlinkClick r:id="rId3" action="ppaction://hlinkfile"/>
              </a:rPr>
              <a:t>ACOS</a:t>
            </a:r>
            <a:r>
              <a:rPr lang="en-US" dirty="0" smtClean="0"/>
              <a:t/>
            </a:r>
            <a:br>
              <a:rPr lang="en-US" dirty="0" smtClean="0"/>
            </a:br>
            <a:r>
              <a:rPr lang="en-US" dirty="0" smtClean="0">
                <a:hlinkClick r:id="rId4" action="ppaction://hlinkfile"/>
              </a:rPr>
              <a:t>ASIN</a:t>
            </a:r>
            <a:r>
              <a:rPr lang="en-US" dirty="0" smtClean="0"/>
              <a:t/>
            </a:r>
            <a:br>
              <a:rPr lang="en-US" dirty="0" smtClean="0"/>
            </a:br>
            <a:r>
              <a:rPr lang="en-US" dirty="0" smtClean="0">
                <a:hlinkClick r:id="rId5" action="ppaction://hlinkfile"/>
              </a:rPr>
              <a:t>ATAN</a:t>
            </a:r>
            <a:r>
              <a:rPr lang="en-US" dirty="0" smtClean="0"/>
              <a:t/>
            </a:r>
            <a:br>
              <a:rPr lang="en-US" dirty="0" smtClean="0"/>
            </a:br>
            <a:r>
              <a:rPr lang="en-US" dirty="0" smtClean="0">
                <a:hlinkClick r:id="rId6" action="ppaction://hlinkfile"/>
              </a:rPr>
              <a:t>ATAN2</a:t>
            </a:r>
            <a:r>
              <a:rPr lang="en-US" dirty="0" smtClean="0"/>
              <a:t/>
            </a:r>
            <a:br>
              <a:rPr lang="en-US" dirty="0" smtClean="0"/>
            </a:br>
            <a:r>
              <a:rPr lang="en-US" dirty="0" smtClean="0">
                <a:hlinkClick r:id="rId7" action="ppaction://hlinkfile"/>
              </a:rPr>
              <a:t>BITAND</a:t>
            </a:r>
            <a:r>
              <a:rPr lang="en-US" dirty="0" smtClean="0"/>
              <a:t/>
            </a:r>
            <a:br>
              <a:rPr lang="en-US" dirty="0" smtClean="0"/>
            </a:br>
            <a:r>
              <a:rPr lang="en-US" dirty="0" smtClean="0">
                <a:hlinkClick r:id="rId8" action="ppaction://hlinkfile"/>
              </a:rPr>
              <a:t>CEIL</a:t>
            </a:r>
            <a:r>
              <a:rPr lang="en-US" dirty="0" smtClean="0"/>
              <a:t/>
            </a:r>
            <a:br>
              <a:rPr lang="en-US" dirty="0" smtClean="0"/>
            </a:br>
            <a:r>
              <a:rPr lang="en-US" dirty="0" smtClean="0">
                <a:hlinkClick r:id="rId9" action="ppaction://hlinkfile"/>
              </a:rPr>
              <a:t>COS</a:t>
            </a:r>
            <a:r>
              <a:rPr lang="en-US" dirty="0" smtClean="0"/>
              <a:t/>
            </a:r>
            <a:br>
              <a:rPr lang="en-US" dirty="0" smtClean="0"/>
            </a:br>
            <a:r>
              <a:rPr lang="en-US" dirty="0" smtClean="0">
                <a:hlinkClick r:id="rId10" action="ppaction://hlinkfile"/>
              </a:rPr>
              <a:t>COSH</a:t>
            </a:r>
            <a:r>
              <a:rPr lang="en-US" dirty="0" smtClean="0"/>
              <a:t/>
            </a:r>
            <a:br>
              <a:rPr lang="en-US" dirty="0" smtClean="0"/>
            </a:br>
            <a:r>
              <a:rPr lang="en-US" dirty="0" smtClean="0">
                <a:hlinkClick r:id="rId11" action="ppaction://hlinkfile"/>
              </a:rPr>
              <a:t>EXP</a:t>
            </a:r>
            <a:r>
              <a:rPr lang="en-US" dirty="0" smtClean="0"/>
              <a:t/>
            </a:r>
            <a:br>
              <a:rPr lang="en-US" dirty="0" smtClean="0"/>
            </a:br>
            <a:r>
              <a:rPr lang="en-US" dirty="0" smtClean="0">
                <a:hlinkClick r:id="rId12" action="ppaction://hlinkfile"/>
              </a:rPr>
              <a:t>FLOOR</a:t>
            </a:r>
            <a:r>
              <a:rPr lang="en-US" dirty="0" smtClean="0"/>
              <a:t/>
            </a:r>
            <a:br>
              <a:rPr lang="en-US" dirty="0" smtClean="0"/>
            </a:br>
            <a:r>
              <a:rPr lang="en-US" dirty="0" smtClean="0">
                <a:hlinkClick r:id="rId13" action="ppaction://hlinkfile"/>
              </a:rPr>
              <a:t>LN</a:t>
            </a:r>
            <a:r>
              <a:rPr lang="en-US" dirty="0" smtClean="0"/>
              <a:t/>
            </a:r>
            <a:br>
              <a:rPr lang="en-US" dirty="0" smtClean="0"/>
            </a:br>
            <a:r>
              <a:rPr lang="en-US" dirty="0" smtClean="0">
                <a:hlinkClick r:id="rId14" action="ppaction://hlinkfile"/>
              </a:rPr>
              <a:t>LOG</a:t>
            </a:r>
            <a:r>
              <a:rPr lang="en-US" dirty="0" smtClean="0"/>
              <a:t/>
            </a:r>
            <a:br>
              <a:rPr lang="en-US" dirty="0" smtClean="0"/>
            </a:br>
            <a:r>
              <a:rPr lang="en-US" dirty="0" smtClean="0">
                <a:hlinkClick r:id="rId15" action="ppaction://hlinkfile"/>
              </a:rPr>
              <a:t>MOD</a:t>
            </a:r>
            <a:r>
              <a:rPr lang="en-US" dirty="0" smtClean="0"/>
              <a:t/>
            </a:r>
            <a:br>
              <a:rPr lang="en-US" dirty="0" smtClean="0"/>
            </a:br>
            <a:r>
              <a:rPr lang="en-US" dirty="0" smtClean="0">
                <a:hlinkClick r:id="rId16" action="ppaction://hlinkfile"/>
              </a:rPr>
              <a:t>NANVL</a:t>
            </a:r>
            <a:r>
              <a:rPr lang="en-US" dirty="0" smtClean="0"/>
              <a:t/>
            </a:r>
            <a:br>
              <a:rPr lang="en-US" dirty="0" smtClean="0"/>
            </a:br>
            <a:r>
              <a:rPr lang="en-US" dirty="0" smtClean="0">
                <a:hlinkClick r:id="rId17" action="ppaction://hlinkfile"/>
              </a:rPr>
              <a:t>POWER</a:t>
            </a:r>
            <a:r>
              <a:rPr lang="en-US" dirty="0" smtClean="0"/>
              <a:t/>
            </a:r>
            <a:br>
              <a:rPr lang="en-US" dirty="0" smtClean="0"/>
            </a:br>
            <a:r>
              <a:rPr lang="en-US" dirty="0" smtClean="0">
                <a:hlinkClick r:id="rId18" action="ppaction://hlinkfile"/>
              </a:rPr>
              <a:t>REMAINDER</a:t>
            </a:r>
            <a:r>
              <a:rPr lang="en-US" dirty="0" smtClean="0"/>
              <a:t/>
            </a:r>
            <a:br>
              <a:rPr lang="en-US" dirty="0" smtClean="0"/>
            </a:br>
            <a:r>
              <a:rPr lang="en-US" dirty="0" smtClean="0">
                <a:hlinkClick r:id="rId19" action="ppaction://hlinkfile"/>
              </a:rPr>
              <a:t>ROUND (number)</a:t>
            </a:r>
            <a:r>
              <a:rPr lang="en-US" dirty="0" smtClean="0"/>
              <a:t/>
            </a:r>
            <a:br>
              <a:rPr lang="en-US" dirty="0" smtClean="0"/>
            </a:br>
            <a:r>
              <a:rPr lang="en-US" dirty="0" smtClean="0">
                <a:hlinkClick r:id="rId20" action="ppaction://hlinkfile"/>
              </a:rPr>
              <a:t>SIGN</a:t>
            </a:r>
            <a:r>
              <a:rPr lang="en-US" dirty="0" smtClean="0"/>
              <a:t/>
            </a:r>
            <a:br>
              <a:rPr lang="en-US" dirty="0" smtClean="0"/>
            </a:br>
            <a:r>
              <a:rPr lang="en-US" dirty="0" smtClean="0">
                <a:hlinkClick r:id="rId21" action="ppaction://hlinkfile"/>
              </a:rPr>
              <a:t>SIN</a:t>
            </a:r>
            <a:r>
              <a:rPr lang="en-US" dirty="0" smtClean="0"/>
              <a:t/>
            </a:r>
            <a:br>
              <a:rPr lang="en-US" dirty="0" smtClean="0"/>
            </a:br>
            <a:r>
              <a:rPr lang="en-US" dirty="0" smtClean="0">
                <a:hlinkClick r:id="rId22" action="ppaction://hlinkfile"/>
              </a:rPr>
              <a:t>SINH</a:t>
            </a:r>
            <a:r>
              <a:rPr lang="en-US" dirty="0" smtClean="0"/>
              <a:t/>
            </a:r>
            <a:br>
              <a:rPr lang="en-US" dirty="0" smtClean="0"/>
            </a:br>
            <a:r>
              <a:rPr lang="en-US" dirty="0" smtClean="0">
                <a:hlinkClick r:id="rId23" action="ppaction://hlinkfile"/>
              </a:rPr>
              <a:t>SQRT</a:t>
            </a:r>
            <a:r>
              <a:rPr lang="en-US" dirty="0" smtClean="0"/>
              <a:t/>
            </a:r>
            <a:br>
              <a:rPr lang="en-US" dirty="0" smtClean="0"/>
            </a:br>
            <a:r>
              <a:rPr lang="en-US" dirty="0" smtClean="0">
                <a:hlinkClick r:id="rId24" action="ppaction://hlinkfile"/>
              </a:rPr>
              <a:t>TAN</a:t>
            </a:r>
            <a:r>
              <a:rPr lang="en-US" dirty="0" smtClean="0"/>
              <a:t/>
            </a:r>
            <a:br>
              <a:rPr lang="en-US" dirty="0" smtClean="0"/>
            </a:br>
            <a:r>
              <a:rPr lang="en-US" dirty="0" smtClean="0">
                <a:hlinkClick r:id="rId25" action="ppaction://hlinkfile"/>
              </a:rPr>
              <a:t>TANH</a:t>
            </a:r>
            <a:r>
              <a:rPr lang="en-US" dirty="0" smtClean="0"/>
              <a:t/>
            </a:r>
            <a:br>
              <a:rPr lang="en-US" dirty="0" smtClean="0"/>
            </a:br>
            <a:r>
              <a:rPr lang="en-US" dirty="0" smtClean="0">
                <a:hlinkClick r:id="rId26" action="ppaction://hlinkfile"/>
              </a:rPr>
              <a:t>TRUNC (number)</a:t>
            </a:r>
            <a:r>
              <a:rPr lang="en-US" dirty="0" smtClean="0"/>
              <a:t/>
            </a:r>
            <a:br>
              <a:rPr lang="en-US" dirty="0" smtClean="0"/>
            </a:br>
            <a:r>
              <a:rPr lang="en-US" dirty="0" smtClean="0">
                <a:hlinkClick r:id="rId27" action="ppaction://hlinkfile"/>
              </a:rPr>
              <a:t>WIDTH_BUCKET</a:t>
            </a:r>
            <a:endParaRPr lang="en-US" dirty="0" smtClean="0"/>
          </a:p>
          <a:p>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2400"/>
            <a:ext cx="8991600" cy="6705600"/>
          </a:xfrm>
        </p:spPr>
        <p:txBody>
          <a:bodyPr>
            <a:normAutofit fontScale="47500" lnSpcReduction="20000"/>
          </a:bodyPr>
          <a:lstStyle/>
          <a:p>
            <a:r>
              <a:rPr lang="en-US" dirty="0" smtClean="0">
                <a:hlinkClick r:id="rId2"/>
              </a:rPr>
              <a:t>ABS</a:t>
            </a:r>
            <a:r>
              <a:rPr lang="en-US" dirty="0" smtClean="0"/>
              <a:t>:</a:t>
            </a:r>
          </a:p>
          <a:p>
            <a:pPr>
              <a:buNone/>
            </a:pPr>
            <a:r>
              <a:rPr lang="en-US" dirty="0" smtClean="0"/>
              <a:t>SELECT ABS(-15) "Absolute" FROM DUAL; Absolute</a:t>
            </a:r>
          </a:p>
          <a:p>
            <a:pPr>
              <a:buNone/>
            </a:pPr>
            <a:r>
              <a:rPr lang="en-US" dirty="0" smtClean="0"/>
              <a:t> ----------</a:t>
            </a:r>
          </a:p>
          <a:p>
            <a:pPr>
              <a:buNone/>
            </a:pPr>
            <a:r>
              <a:rPr lang="en-US" dirty="0" smtClean="0"/>
              <a:t> 15</a:t>
            </a:r>
          </a:p>
          <a:p>
            <a:pPr>
              <a:buNone/>
            </a:pPr>
            <a:r>
              <a:rPr lang="en-US" u="sng" dirty="0" smtClean="0"/>
              <a:t>ACOS:</a:t>
            </a:r>
          </a:p>
          <a:p>
            <a:pPr>
              <a:buNone/>
            </a:pPr>
            <a:r>
              <a:rPr lang="en-US" dirty="0" smtClean="0"/>
              <a:t>ACOS returns the arc cosine of n. The argument n must be in the range of -1 to 1, and the function returns a value in the range of 0 to pi, expressed in radians.</a:t>
            </a:r>
          </a:p>
          <a:p>
            <a:pPr>
              <a:buNone/>
            </a:pPr>
            <a:endParaRPr lang="en-US" dirty="0" smtClean="0"/>
          </a:p>
          <a:p>
            <a:pPr>
              <a:buNone/>
            </a:pPr>
            <a:r>
              <a:rPr lang="en-US" dirty="0" smtClean="0"/>
              <a:t>SELECT ACOS(.3)"</a:t>
            </a:r>
            <a:r>
              <a:rPr lang="en-US" dirty="0" err="1" smtClean="0"/>
              <a:t>Arc_Cosine</a:t>
            </a:r>
            <a:r>
              <a:rPr lang="en-US" dirty="0" smtClean="0"/>
              <a:t>" FROM DUAL; </a:t>
            </a:r>
          </a:p>
          <a:p>
            <a:pPr>
              <a:buNone/>
            </a:pPr>
            <a:r>
              <a:rPr lang="en-US" dirty="0" err="1" smtClean="0"/>
              <a:t>Arc_Cosine</a:t>
            </a:r>
            <a:r>
              <a:rPr lang="en-US" dirty="0" smtClean="0"/>
              <a:t> </a:t>
            </a:r>
          </a:p>
          <a:p>
            <a:pPr>
              <a:buNone/>
            </a:pPr>
            <a:r>
              <a:rPr lang="en-US" dirty="0" smtClean="0"/>
              <a:t>---------- </a:t>
            </a:r>
          </a:p>
          <a:p>
            <a:pPr>
              <a:buNone/>
            </a:pPr>
            <a:r>
              <a:rPr lang="en-US" dirty="0" smtClean="0"/>
              <a:t>1.26610367</a:t>
            </a:r>
          </a:p>
          <a:p>
            <a:pPr>
              <a:buNone/>
            </a:pPr>
            <a:r>
              <a:rPr lang="en-US" dirty="0" smtClean="0">
                <a:hlinkClick r:id="rId3" action="ppaction://hlinkfile"/>
              </a:rPr>
              <a:t>ASIN</a:t>
            </a:r>
            <a:r>
              <a:rPr lang="en-US" dirty="0" smtClean="0"/>
              <a:t>:</a:t>
            </a:r>
          </a:p>
          <a:p>
            <a:pPr>
              <a:buNone/>
            </a:pPr>
            <a:r>
              <a:rPr lang="en-US" dirty="0" smtClean="0"/>
              <a:t>ASIN returns the arc sine of n. The argument n must be in the range of -1 to 1, and the function returns a value in the range of -pi/2 to pi/2, expressed in radians.</a:t>
            </a:r>
          </a:p>
          <a:p>
            <a:pPr>
              <a:buNone/>
            </a:pPr>
            <a:endParaRPr lang="en-US" dirty="0" smtClean="0"/>
          </a:p>
          <a:p>
            <a:pPr>
              <a:buNone/>
            </a:pPr>
            <a:r>
              <a:rPr lang="en-US" dirty="0" smtClean="0"/>
              <a:t>SELECT ASIN(.3) "</a:t>
            </a:r>
            <a:r>
              <a:rPr lang="en-US" dirty="0" err="1" smtClean="0"/>
              <a:t>Arc_Sine</a:t>
            </a:r>
            <a:r>
              <a:rPr lang="en-US" dirty="0" smtClean="0"/>
              <a:t>" FROM DUAL;</a:t>
            </a:r>
          </a:p>
          <a:p>
            <a:pPr>
              <a:buNone/>
            </a:pPr>
            <a:r>
              <a:rPr lang="en-US" dirty="0" smtClean="0"/>
              <a:t> </a:t>
            </a:r>
            <a:r>
              <a:rPr lang="en-US" dirty="0" err="1" smtClean="0"/>
              <a:t>Arc_Sine</a:t>
            </a:r>
            <a:endParaRPr lang="en-US" dirty="0" smtClean="0"/>
          </a:p>
          <a:p>
            <a:pPr>
              <a:buNone/>
            </a:pPr>
            <a:r>
              <a:rPr lang="en-US" dirty="0" smtClean="0"/>
              <a:t> ----------</a:t>
            </a:r>
          </a:p>
          <a:p>
            <a:pPr>
              <a:buNone/>
            </a:pPr>
            <a:r>
              <a:rPr lang="en-US" dirty="0" smtClean="0"/>
              <a:t> .304692654</a:t>
            </a:r>
          </a:p>
          <a:p>
            <a:pPr>
              <a:buNone/>
            </a:pPr>
            <a:r>
              <a:rPr lang="en-US" dirty="0" smtClean="0">
                <a:hlinkClick r:id="rId4" action="ppaction://hlinkfile"/>
              </a:rPr>
              <a:t>ATAN</a:t>
            </a:r>
            <a:r>
              <a:rPr lang="en-US" dirty="0" smtClean="0"/>
              <a:t>:</a:t>
            </a:r>
          </a:p>
          <a:p>
            <a:pPr>
              <a:buNone/>
            </a:pPr>
            <a:r>
              <a:rPr lang="en-US" dirty="0" smtClean="0"/>
              <a:t>ATAN returns the arc tangent of n. The argument n can be in an unbounded range and returns a value in the range of -pi/2 to pi/2, expressed in radians.</a:t>
            </a:r>
          </a:p>
          <a:p>
            <a:pPr>
              <a:buNone/>
            </a:pPr>
            <a:endParaRPr lang="en-US" dirty="0" smtClean="0"/>
          </a:p>
          <a:p>
            <a:pPr>
              <a:buNone/>
            </a:pPr>
            <a:r>
              <a:rPr lang="en-US" dirty="0" smtClean="0"/>
              <a:t>SELECT ATAN(.3) "</a:t>
            </a:r>
            <a:r>
              <a:rPr lang="en-US" dirty="0" err="1" smtClean="0"/>
              <a:t>Arc_Tangent</a:t>
            </a:r>
            <a:r>
              <a:rPr lang="en-US" dirty="0" smtClean="0"/>
              <a:t>" FROM DUAL; </a:t>
            </a:r>
          </a:p>
          <a:p>
            <a:pPr>
              <a:buNone/>
            </a:pPr>
            <a:r>
              <a:rPr lang="en-US" dirty="0" err="1" smtClean="0"/>
              <a:t>Arc_Tangent</a:t>
            </a:r>
            <a:r>
              <a:rPr lang="en-US" dirty="0" smtClean="0"/>
              <a:t> </a:t>
            </a:r>
          </a:p>
          <a:p>
            <a:pPr>
              <a:buNone/>
            </a:pPr>
            <a:r>
              <a:rPr lang="en-US" dirty="0" smtClean="0"/>
              <a:t>----------</a:t>
            </a:r>
          </a:p>
          <a:p>
            <a:pPr>
              <a:buNone/>
            </a:pPr>
            <a:r>
              <a:rPr lang="en-US" dirty="0" smtClean="0"/>
              <a:t> .291456794</a:t>
            </a:r>
          </a:p>
          <a:p>
            <a:pPr>
              <a:buNone/>
            </a:pPr>
            <a:endParaRPr lang="en-US" dirty="0" smtClean="0"/>
          </a:p>
          <a:p>
            <a:pPr>
              <a:buNone/>
            </a:pPr>
            <a:endParaRPr lang="en-US"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2600" y="76200"/>
            <a:ext cx="3581400" cy="1143000"/>
          </a:xfrm>
        </p:spPr>
        <p:txBody>
          <a:bodyPr>
            <a:normAutofit/>
          </a:bodyPr>
          <a:lstStyle/>
          <a:p>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ALTER</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a:xfrm>
            <a:off x="228600" y="457200"/>
            <a:ext cx="5105400" cy="838200"/>
          </a:xfrm>
        </p:spPr>
        <p:txBody>
          <a:bodyPr>
            <a:normAutofit fontScale="70000" lnSpcReduction="20000"/>
          </a:bodyPr>
          <a:lstStyle/>
          <a:p>
            <a:r>
              <a:rPr lang="en-US" dirty="0"/>
              <a:t>This command is used to add, delete or change columns in the existing table. </a:t>
            </a:r>
          </a:p>
        </p:txBody>
      </p:sp>
      <p:pic>
        <p:nvPicPr>
          <p:cNvPr id="319490" name="Picture 2"/>
          <p:cNvPicPr>
            <a:picLocks noChangeAspect="1" noChangeArrowheads="1"/>
          </p:cNvPicPr>
          <p:nvPr/>
        </p:nvPicPr>
        <p:blipFill>
          <a:blip r:embed="rId2" cstate="print"/>
          <a:srcRect/>
          <a:stretch>
            <a:fillRect/>
          </a:stretch>
        </p:blipFill>
        <p:spPr bwMode="auto">
          <a:xfrm>
            <a:off x="228600" y="1600200"/>
            <a:ext cx="3280559" cy="990600"/>
          </a:xfrm>
          <a:prstGeom prst="rect">
            <a:avLst/>
          </a:prstGeom>
          <a:noFill/>
          <a:ln w="9525">
            <a:noFill/>
            <a:miter lim="800000"/>
            <a:headEnd/>
            <a:tailEnd/>
          </a:ln>
        </p:spPr>
      </p:pic>
      <p:sp>
        <p:nvSpPr>
          <p:cNvPr id="5" name="Rectangle 4"/>
          <p:cNvSpPr/>
          <p:nvPr/>
        </p:nvSpPr>
        <p:spPr>
          <a:xfrm>
            <a:off x="228600" y="1143000"/>
            <a:ext cx="2971800" cy="461665"/>
          </a:xfrm>
          <a:prstGeom prst="rect">
            <a:avLst/>
          </a:prstGeom>
          <a:solidFill>
            <a:srgbClr val="9966FF"/>
          </a:solidFill>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smtClean="0">
                <a:latin typeface="Times" pitchFamily="18" charset="0"/>
                <a:cs typeface="Times" pitchFamily="18" charset="0"/>
              </a:rPr>
              <a:t>To add a column</a:t>
            </a:r>
            <a:endParaRPr lang="en-US" sz="2400" b="1" dirty="0">
              <a:latin typeface="Times" pitchFamily="18" charset="0"/>
              <a:cs typeface="Times" pitchFamily="18" charset="0"/>
            </a:endParaRPr>
          </a:p>
        </p:txBody>
      </p:sp>
      <p:pic>
        <p:nvPicPr>
          <p:cNvPr id="319491" name="Picture 3"/>
          <p:cNvPicPr>
            <a:picLocks noChangeAspect="1" noChangeArrowheads="1"/>
          </p:cNvPicPr>
          <p:nvPr/>
        </p:nvPicPr>
        <p:blipFill>
          <a:blip r:embed="rId3" cstate="print"/>
          <a:srcRect/>
          <a:stretch>
            <a:fillRect/>
          </a:stretch>
        </p:blipFill>
        <p:spPr bwMode="auto">
          <a:xfrm>
            <a:off x="3505200" y="1143000"/>
            <a:ext cx="5638800" cy="2362200"/>
          </a:xfrm>
          <a:prstGeom prst="rect">
            <a:avLst/>
          </a:prstGeom>
          <a:noFill/>
          <a:ln w="9525">
            <a:noFill/>
            <a:miter lim="800000"/>
            <a:headEnd/>
            <a:tailEnd/>
          </a:ln>
        </p:spPr>
      </p:pic>
      <p:sp>
        <p:nvSpPr>
          <p:cNvPr id="7" name="Rectangle 6"/>
          <p:cNvSpPr/>
          <p:nvPr/>
        </p:nvSpPr>
        <p:spPr>
          <a:xfrm>
            <a:off x="304800" y="2895600"/>
            <a:ext cx="2819400" cy="461665"/>
          </a:xfrm>
          <a:prstGeom prst="rect">
            <a:avLst/>
          </a:prstGeom>
          <a:solidFill>
            <a:srgbClr val="9966FF"/>
          </a:solidFill>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smtClean="0">
                <a:latin typeface="Times" pitchFamily="18" charset="0"/>
                <a:cs typeface="Times" pitchFamily="18" charset="0"/>
              </a:rPr>
              <a:t>To drop a column</a:t>
            </a:r>
            <a:endParaRPr lang="en-US" sz="2400" b="1" dirty="0">
              <a:latin typeface="Times" pitchFamily="18" charset="0"/>
              <a:cs typeface="Times" pitchFamily="18" charset="0"/>
            </a:endParaRPr>
          </a:p>
        </p:txBody>
      </p:sp>
      <p:sp>
        <p:nvSpPr>
          <p:cNvPr id="8" name="Rectangle 7"/>
          <p:cNvSpPr/>
          <p:nvPr/>
        </p:nvSpPr>
        <p:spPr>
          <a:xfrm>
            <a:off x="457200" y="3429000"/>
            <a:ext cx="7620000" cy="1338828"/>
          </a:xfrm>
          <a:prstGeom prst="rect">
            <a:avLst/>
          </a:prstGeom>
        </p:spPr>
        <p:txBody>
          <a:bodyPr wrap="square">
            <a:spAutoFit/>
          </a:bodyPr>
          <a:lstStyle/>
          <a:p>
            <a:pPr>
              <a:lnSpc>
                <a:spcPct val="150000"/>
              </a:lnSpc>
            </a:pPr>
            <a:r>
              <a:rPr lang="en-US" dirty="0" smtClean="0"/>
              <a:t>ALTER TABLE </a:t>
            </a:r>
            <a:r>
              <a:rPr lang="en-US" dirty="0" err="1" smtClean="0"/>
              <a:t>table_name</a:t>
            </a:r>
            <a:r>
              <a:rPr lang="en-US" dirty="0" smtClean="0"/>
              <a:t> DROP COLUMN </a:t>
            </a:r>
            <a:r>
              <a:rPr lang="en-US" dirty="0" err="1" smtClean="0"/>
              <a:t>column_name</a:t>
            </a:r>
            <a:r>
              <a:rPr lang="en-US" dirty="0" smtClean="0"/>
              <a:t>; </a:t>
            </a:r>
          </a:p>
          <a:p>
            <a:pPr>
              <a:lnSpc>
                <a:spcPct val="150000"/>
              </a:lnSpc>
            </a:pPr>
            <a:r>
              <a:rPr lang="en-US" b="1" u="sng" dirty="0" smtClean="0"/>
              <a:t>To drop multiple columns in an existing table: </a:t>
            </a:r>
          </a:p>
          <a:p>
            <a:pPr>
              <a:lnSpc>
                <a:spcPct val="150000"/>
              </a:lnSpc>
            </a:pPr>
            <a:r>
              <a:rPr lang="en-US" dirty="0" smtClean="0"/>
              <a:t>ALTER TABLE </a:t>
            </a:r>
            <a:r>
              <a:rPr lang="en-US" dirty="0" err="1" smtClean="0"/>
              <a:t>table_name</a:t>
            </a:r>
            <a:r>
              <a:rPr lang="en-US" dirty="0" smtClean="0"/>
              <a:t> DROP (column_name1, column_name2,…);</a:t>
            </a:r>
            <a:endParaRPr lang="en-US" dirty="0"/>
          </a:p>
        </p:txBody>
      </p:sp>
      <p:pic>
        <p:nvPicPr>
          <p:cNvPr id="319492" name="Picture 4"/>
          <p:cNvPicPr>
            <a:picLocks noChangeAspect="1" noChangeArrowheads="1"/>
          </p:cNvPicPr>
          <p:nvPr/>
        </p:nvPicPr>
        <p:blipFill>
          <a:blip r:embed="rId4" cstate="print"/>
          <a:srcRect/>
          <a:stretch>
            <a:fillRect/>
          </a:stretch>
        </p:blipFill>
        <p:spPr bwMode="auto">
          <a:xfrm>
            <a:off x="685799" y="4876800"/>
            <a:ext cx="6448129" cy="1981200"/>
          </a:xfrm>
          <a:prstGeom prst="rect">
            <a:avLst/>
          </a:prstGeom>
          <a:noFill/>
          <a:ln w="9525">
            <a:noFill/>
            <a:miter lim="800000"/>
            <a:headEnd/>
            <a:tailEnd/>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0"/>
            <a:ext cx="8991600" cy="6705600"/>
          </a:xfrm>
        </p:spPr>
        <p:txBody>
          <a:bodyPr>
            <a:noAutofit/>
          </a:bodyPr>
          <a:lstStyle/>
          <a:p>
            <a:pPr>
              <a:buNone/>
            </a:pPr>
            <a:r>
              <a:rPr lang="en-US" sz="1200" b="1" u="sng" dirty="0" smtClean="0">
                <a:solidFill>
                  <a:srgbClr val="FFC000"/>
                </a:solidFill>
              </a:rPr>
              <a:t>Ceil:</a:t>
            </a:r>
          </a:p>
          <a:p>
            <a:pPr>
              <a:buNone/>
            </a:pPr>
            <a:endParaRPr lang="en-US" sz="1200" dirty="0" smtClean="0"/>
          </a:p>
          <a:p>
            <a:pPr>
              <a:buNone/>
            </a:pPr>
            <a:r>
              <a:rPr lang="en-US" sz="1200" dirty="0" smtClean="0"/>
              <a:t>SQL&gt; select ceil(3.5) from dual;</a:t>
            </a:r>
          </a:p>
          <a:p>
            <a:pPr>
              <a:buNone/>
            </a:pPr>
            <a:r>
              <a:rPr lang="en-US" sz="1200" dirty="0" smtClean="0"/>
              <a:t> CEIL(3.5)</a:t>
            </a:r>
          </a:p>
          <a:p>
            <a:pPr>
              <a:buNone/>
            </a:pPr>
            <a:r>
              <a:rPr lang="en-US" sz="1200" dirty="0" smtClean="0"/>
              <a:t>----------</a:t>
            </a:r>
          </a:p>
          <a:p>
            <a:pPr>
              <a:buNone/>
            </a:pPr>
            <a:r>
              <a:rPr lang="en-US" sz="1200" dirty="0" smtClean="0"/>
              <a:t>         4</a:t>
            </a:r>
          </a:p>
          <a:p>
            <a:pPr>
              <a:buNone/>
            </a:pPr>
            <a:endParaRPr lang="en-US" sz="1200" dirty="0" smtClean="0"/>
          </a:p>
          <a:p>
            <a:pPr>
              <a:buNone/>
            </a:pPr>
            <a:r>
              <a:rPr lang="en-US" sz="1200" dirty="0" smtClean="0"/>
              <a:t>SQL&gt; select ceil(3.4) from dual;</a:t>
            </a:r>
          </a:p>
          <a:p>
            <a:pPr>
              <a:buNone/>
            </a:pPr>
            <a:r>
              <a:rPr lang="en-US" sz="1200" dirty="0" smtClean="0"/>
              <a:t> CEIL(3.4)</a:t>
            </a:r>
          </a:p>
          <a:p>
            <a:pPr>
              <a:buNone/>
            </a:pPr>
            <a:r>
              <a:rPr lang="en-US" sz="1200" dirty="0" smtClean="0"/>
              <a:t>----------</a:t>
            </a:r>
          </a:p>
          <a:p>
            <a:pPr>
              <a:buNone/>
            </a:pPr>
            <a:r>
              <a:rPr lang="en-US" sz="1200" dirty="0" smtClean="0"/>
              <a:t>         4</a:t>
            </a:r>
          </a:p>
          <a:p>
            <a:pPr>
              <a:buNone/>
            </a:pPr>
            <a:r>
              <a:rPr lang="en-US" sz="1200" dirty="0" smtClean="0"/>
              <a:t>SQL&gt; select ceil(3.0) from dual;</a:t>
            </a:r>
          </a:p>
          <a:p>
            <a:pPr>
              <a:buNone/>
            </a:pPr>
            <a:r>
              <a:rPr lang="en-US" sz="1200" dirty="0" smtClean="0"/>
              <a:t> CEIL(3.0)</a:t>
            </a:r>
          </a:p>
          <a:p>
            <a:pPr>
              <a:buNone/>
            </a:pPr>
            <a:r>
              <a:rPr lang="en-US" sz="1200" dirty="0" smtClean="0"/>
              <a:t>----------</a:t>
            </a:r>
          </a:p>
          <a:p>
            <a:pPr>
              <a:buNone/>
            </a:pPr>
            <a:r>
              <a:rPr lang="en-US" sz="1200" dirty="0" smtClean="0"/>
              <a:t>         3</a:t>
            </a:r>
          </a:p>
          <a:p>
            <a:pPr>
              <a:buNone/>
            </a:pPr>
            <a:r>
              <a:rPr lang="en-US" sz="1200" dirty="0" smtClean="0"/>
              <a:t>SQL&gt; select ceil(3.1) from dual;</a:t>
            </a:r>
          </a:p>
          <a:p>
            <a:pPr>
              <a:buNone/>
            </a:pPr>
            <a:endParaRPr lang="en-US" sz="1200" dirty="0" smtClean="0"/>
          </a:p>
          <a:p>
            <a:pPr>
              <a:buNone/>
            </a:pPr>
            <a:r>
              <a:rPr lang="en-US" sz="1200" dirty="0" smtClean="0"/>
              <a:t> CEIL(3.1)</a:t>
            </a:r>
          </a:p>
          <a:p>
            <a:pPr>
              <a:buNone/>
            </a:pPr>
            <a:r>
              <a:rPr lang="en-US" sz="1200" dirty="0" smtClean="0"/>
              <a:t>----------</a:t>
            </a:r>
          </a:p>
          <a:p>
            <a:pPr>
              <a:buNone/>
            </a:pPr>
            <a:r>
              <a:rPr lang="en-US" sz="1200" dirty="0" smtClean="0"/>
              <a:t>         4</a:t>
            </a:r>
          </a:p>
          <a:p>
            <a:pPr>
              <a:buNone/>
            </a:pPr>
            <a:r>
              <a:rPr lang="en-US" sz="1200" u="sng" dirty="0" smtClean="0">
                <a:solidFill>
                  <a:srgbClr val="FFC000"/>
                </a:solidFill>
                <a:effectLst>
                  <a:outerShdw blurRad="38100" dist="38100" dir="2700000" algn="tl">
                    <a:srgbClr val="000000">
                      <a:alpha val="43137"/>
                    </a:srgbClr>
                  </a:outerShdw>
                </a:effectLst>
              </a:rPr>
              <a:t>FLOOR:</a:t>
            </a:r>
          </a:p>
          <a:p>
            <a:pPr>
              <a:buNone/>
            </a:pPr>
            <a:r>
              <a:rPr lang="en-US" sz="1200" dirty="0" smtClean="0"/>
              <a:t>SQL&gt; select floor(2.1) from dual;</a:t>
            </a:r>
          </a:p>
          <a:p>
            <a:pPr>
              <a:buNone/>
            </a:pPr>
            <a:r>
              <a:rPr lang="en-US" sz="1200" dirty="0" smtClean="0"/>
              <a:t>FLOOR(2.1)</a:t>
            </a:r>
          </a:p>
          <a:p>
            <a:pPr>
              <a:buNone/>
            </a:pPr>
            <a:r>
              <a:rPr lang="en-US" sz="1200" dirty="0" smtClean="0"/>
              <a:t>----------</a:t>
            </a:r>
          </a:p>
          <a:p>
            <a:pPr>
              <a:buNone/>
            </a:pPr>
            <a:r>
              <a:rPr lang="en-US" sz="1200" dirty="0" smtClean="0"/>
              <a:t>         2</a:t>
            </a:r>
          </a:p>
          <a:p>
            <a:pPr>
              <a:buNone/>
            </a:pPr>
            <a:r>
              <a:rPr lang="en-US" sz="1200" dirty="0" smtClean="0"/>
              <a:t>SQL&gt; select floor(2.5) from dual;</a:t>
            </a:r>
          </a:p>
          <a:p>
            <a:pPr>
              <a:buNone/>
            </a:pPr>
            <a:r>
              <a:rPr lang="en-US" sz="1200" dirty="0" smtClean="0"/>
              <a:t>FLOOR(2.5)</a:t>
            </a:r>
          </a:p>
          <a:p>
            <a:pPr>
              <a:buNone/>
            </a:pPr>
            <a:r>
              <a:rPr lang="en-US" sz="1200" dirty="0" smtClean="0"/>
              <a:t>----------</a:t>
            </a:r>
          </a:p>
          <a:p>
            <a:pPr>
              <a:buNone/>
            </a:pPr>
            <a:r>
              <a:rPr lang="en-US" sz="1200" dirty="0" smtClean="0"/>
              <a:t>         2</a:t>
            </a:r>
            <a:endParaRPr lang="en-US" sz="12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8600"/>
            <a:ext cx="8991600" cy="6477000"/>
          </a:xfrm>
        </p:spPr>
        <p:txBody>
          <a:bodyPr>
            <a:normAutofit fontScale="77500" lnSpcReduction="20000"/>
          </a:bodyPr>
          <a:lstStyle/>
          <a:p>
            <a:pPr>
              <a:buNone/>
            </a:pPr>
            <a:r>
              <a:rPr lang="en-US" b="1" u="sng" dirty="0" smtClean="0">
                <a:effectLst>
                  <a:outerShdw blurRad="38100" dist="38100" dir="2700000" algn="tl">
                    <a:srgbClr val="000000">
                      <a:alpha val="43137"/>
                    </a:srgbClr>
                  </a:outerShdw>
                </a:effectLst>
              </a:rPr>
              <a:t>Round:</a:t>
            </a:r>
          </a:p>
          <a:p>
            <a:pPr>
              <a:buNone/>
            </a:pPr>
            <a:r>
              <a:rPr lang="en-US" dirty="0" smtClean="0"/>
              <a:t>SQL&gt; select round(2.5) from dual;</a:t>
            </a:r>
          </a:p>
          <a:p>
            <a:pPr>
              <a:buNone/>
            </a:pPr>
            <a:endParaRPr lang="en-US" dirty="0" smtClean="0"/>
          </a:p>
          <a:p>
            <a:pPr>
              <a:buNone/>
            </a:pPr>
            <a:r>
              <a:rPr lang="en-US" dirty="0" smtClean="0"/>
              <a:t>ROUND(2.5)</a:t>
            </a:r>
          </a:p>
          <a:p>
            <a:pPr>
              <a:buNone/>
            </a:pPr>
            <a:r>
              <a:rPr lang="en-US" dirty="0" smtClean="0"/>
              <a:t>----------</a:t>
            </a:r>
          </a:p>
          <a:p>
            <a:pPr>
              <a:buNone/>
            </a:pPr>
            <a:r>
              <a:rPr lang="en-US" dirty="0" smtClean="0"/>
              <a:t>         3</a:t>
            </a:r>
          </a:p>
          <a:p>
            <a:pPr>
              <a:buNone/>
            </a:pPr>
            <a:r>
              <a:rPr lang="en-US" dirty="0" smtClean="0"/>
              <a:t>SQL&gt; select round(2.1) from dual;</a:t>
            </a:r>
          </a:p>
          <a:p>
            <a:pPr>
              <a:buNone/>
            </a:pPr>
            <a:r>
              <a:rPr lang="en-US" dirty="0" smtClean="0"/>
              <a:t>ROUND(2.1)</a:t>
            </a:r>
          </a:p>
          <a:p>
            <a:pPr>
              <a:buNone/>
            </a:pPr>
            <a:r>
              <a:rPr lang="en-US" dirty="0" smtClean="0"/>
              <a:t>----------</a:t>
            </a:r>
          </a:p>
          <a:p>
            <a:pPr>
              <a:buNone/>
            </a:pPr>
            <a:r>
              <a:rPr lang="en-US" dirty="0" smtClean="0"/>
              <a:t>         2</a:t>
            </a:r>
          </a:p>
          <a:p>
            <a:pPr>
              <a:buNone/>
            </a:pPr>
            <a:r>
              <a:rPr lang="en-US" dirty="0" smtClean="0"/>
              <a:t>SQL&gt; select round(2.05) from dual;</a:t>
            </a:r>
          </a:p>
          <a:p>
            <a:pPr>
              <a:buNone/>
            </a:pPr>
            <a:endParaRPr lang="en-US" dirty="0" smtClean="0"/>
          </a:p>
          <a:p>
            <a:pPr>
              <a:buNone/>
            </a:pPr>
            <a:r>
              <a:rPr lang="en-US" dirty="0" smtClean="0"/>
              <a:t>ROUND(2.05)</a:t>
            </a:r>
          </a:p>
          <a:p>
            <a:pPr>
              <a:buNone/>
            </a:pPr>
            <a:r>
              <a:rPr lang="en-US" dirty="0" smtClean="0"/>
              <a:t>-----------</a:t>
            </a:r>
          </a:p>
          <a:p>
            <a:pPr>
              <a:buNone/>
            </a:pPr>
            <a:r>
              <a:rPr lang="en-US" dirty="0" smtClean="0"/>
              <a:t>          2</a:t>
            </a:r>
          </a:p>
          <a:p>
            <a:pPr>
              <a:buNone/>
            </a:pPr>
            <a:r>
              <a:rPr lang="en-US" dirty="0" smtClean="0"/>
              <a:t>SQL&gt;</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Global Temporary Tables (GTT)</a:t>
            </a:r>
            <a:endParaRPr lang="en-US" dirty="0"/>
          </a:p>
        </p:txBody>
      </p:sp>
      <p:sp>
        <p:nvSpPr>
          <p:cNvPr id="2" name="Content Placeholder 1"/>
          <p:cNvSpPr>
            <a:spLocks noGrp="1"/>
          </p:cNvSpPr>
          <p:nvPr>
            <p:ph idx="1"/>
          </p:nvPr>
        </p:nvSpPr>
        <p:spPr/>
        <p:txBody>
          <a:bodyPr>
            <a:normAutofit fontScale="92500" lnSpcReduction="20000"/>
          </a:bodyPr>
          <a:lstStyle/>
          <a:p>
            <a:r>
              <a:rPr lang="en-US" dirty="0" smtClean="0"/>
              <a:t>Oracle introduced Global Temporary Tables (GTT) for removing complex </a:t>
            </a:r>
            <a:r>
              <a:rPr lang="en-US" dirty="0" err="1" smtClean="0"/>
              <a:t>subqueries</a:t>
            </a:r>
            <a:r>
              <a:rPr lang="en-US" dirty="0" smtClean="0"/>
              <a:t> and allowing us to materialize the intermediate data that we need to solve a complex problem with SQL.  </a:t>
            </a:r>
          </a:p>
          <a:p>
            <a:r>
              <a:rPr lang="en-US" dirty="0" smtClean="0"/>
              <a:t>Here is the same solution with Create Table As Select (CTAS)</a:t>
            </a:r>
          </a:p>
          <a:p>
            <a:r>
              <a:rPr lang="en-US" dirty="0" smtClean="0"/>
              <a:t>create global temporary table </a:t>
            </a:r>
            <a:r>
              <a:rPr lang="en-US" dirty="0" err="1" smtClean="0"/>
              <a:t>store_qty</a:t>
            </a:r>
            <a:r>
              <a:rPr lang="en-US" dirty="0" smtClean="0"/>
              <a:t> </a:t>
            </a:r>
            <a:br>
              <a:rPr lang="en-US" dirty="0" smtClean="0"/>
            </a:br>
            <a:r>
              <a:rPr lang="en-US" dirty="0" smtClean="0"/>
              <a:t>on commit preserve rows </a:t>
            </a:r>
            <a:br>
              <a:rPr lang="en-US" dirty="0" smtClean="0"/>
            </a:br>
            <a:r>
              <a:rPr lang="en-US" dirty="0" smtClean="0"/>
              <a:t>as select sum(quantity) </a:t>
            </a:r>
            <a:r>
              <a:rPr lang="en-US" dirty="0" err="1" smtClean="0"/>
              <a:t>all_sales</a:t>
            </a:r>
            <a:r>
              <a:rPr lang="en-US" dirty="0" smtClean="0"/>
              <a:t> from sales;</a:t>
            </a:r>
            <a:br>
              <a:rPr lang="en-US" dirty="0" smtClean="0"/>
            </a:b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idx="1"/>
          </p:nvPr>
        </p:nvSpPr>
        <p:spPr/>
        <p:txBody>
          <a:bodyPr/>
          <a:lstStyle/>
          <a:p>
            <a:r>
              <a:rPr lang="en-US" dirty="0" smtClean="0"/>
              <a:t>Update student set </a:t>
            </a:r>
            <a:r>
              <a:rPr lang="en-US" dirty="0" err="1" smtClean="0"/>
              <a:t>snama</a:t>
            </a:r>
            <a:r>
              <a:rPr lang="en-US" dirty="0" smtClean="0"/>
              <a:t>=‘bb’ where </a:t>
            </a:r>
            <a:r>
              <a:rPr lang="en-US" dirty="0" err="1" smtClean="0"/>
              <a:t>rno</a:t>
            </a:r>
            <a:r>
              <a:rPr lang="en-US" dirty="0" smtClean="0"/>
              <a:t>=1;</a:t>
            </a:r>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r>
              <a:rPr lang="en-US" sz="6000" dirty="0" smtClean="0"/>
              <a:t>Database objects</a:t>
            </a:r>
            <a:endParaRPr lang="en-US" sz="60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28600"/>
            <a:ext cx="8534400" cy="838200"/>
          </a:xfrm>
        </p:spPr>
        <p:txBody>
          <a:bodyPr>
            <a:noAutofit/>
          </a:bodyPr>
          <a:lstStyle/>
          <a:p>
            <a:r>
              <a:rPr lang="en-US" sz="2800" dirty="0" smtClean="0">
                <a:latin typeface="Times New Roman" pitchFamily="18" charset="0"/>
                <a:cs typeface="Times New Roman" pitchFamily="18" charset="0"/>
              </a:rPr>
              <a:t>Database </a:t>
            </a:r>
            <a:r>
              <a:rPr lang="en-US" sz="2800" dirty="0" err="1" smtClean="0">
                <a:latin typeface="Times New Roman" pitchFamily="18" charset="0"/>
                <a:cs typeface="Times New Roman" pitchFamily="18" charset="0"/>
              </a:rPr>
              <a:t>objects:View,Sequence,Synonym,index</a:t>
            </a:r>
            <a:endParaRPr lang="en-US" sz="2800" dirty="0">
              <a:latin typeface="Times New Roman" pitchFamily="18" charset="0"/>
              <a:cs typeface="Times New Roman" pitchFamily="18" charset="0"/>
            </a:endParaRPr>
          </a:p>
        </p:txBody>
      </p:sp>
      <p:sp>
        <p:nvSpPr>
          <p:cNvPr id="2" name="Content Placeholder 1"/>
          <p:cNvSpPr>
            <a:spLocks noGrp="1"/>
          </p:cNvSpPr>
          <p:nvPr>
            <p:ph idx="1"/>
          </p:nvPr>
        </p:nvSpPr>
        <p:spPr>
          <a:xfrm>
            <a:off x="152400" y="990600"/>
            <a:ext cx="8839200" cy="5715000"/>
          </a:xfrm>
        </p:spPr>
        <p:txBody>
          <a:bodyPr>
            <a:normAutofit/>
          </a:bodyPr>
          <a:lstStyle/>
          <a:p>
            <a:pPr>
              <a:buNone/>
            </a:pPr>
            <a:r>
              <a:rPr lang="en-US" sz="2800" b="1" u="sng" dirty="0" smtClean="0">
                <a:latin typeface="Times New Roman" pitchFamily="18" charset="0"/>
                <a:cs typeface="Times New Roman" pitchFamily="18" charset="0"/>
              </a:rPr>
              <a:t>Views:</a:t>
            </a:r>
          </a:p>
          <a:p>
            <a:pPr>
              <a:buNone/>
            </a:pPr>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view</a:t>
            </a:r>
            <a:r>
              <a:rPr lang="en-US" sz="2400" dirty="0" smtClean="0">
                <a:latin typeface="Times New Roman" pitchFamily="18" charset="0"/>
                <a:cs typeface="Times New Roman" pitchFamily="18" charset="0"/>
              </a:rPr>
              <a:t> is a named and validated </a:t>
            </a:r>
            <a:r>
              <a:rPr lang="en-US" sz="2400" dirty="0" smtClean="0">
                <a:latin typeface="Times New Roman" pitchFamily="18" charset="0"/>
                <a:cs typeface="Times New Roman" pitchFamily="18" charset="0"/>
                <a:hlinkClick r:id="rId2" tooltip="SQL"/>
              </a:rPr>
              <a:t>SQL</a:t>
            </a:r>
            <a:r>
              <a:rPr lang="en-US" sz="2400" dirty="0" smtClean="0">
                <a:latin typeface="Times New Roman" pitchFamily="18" charset="0"/>
                <a:cs typeface="Times New Roman" pitchFamily="18" charset="0"/>
              </a:rPr>
              <a:t> query which is stored in the Oracle </a:t>
            </a:r>
            <a:r>
              <a:rPr lang="en-US" sz="2400" dirty="0" smtClean="0">
                <a:latin typeface="Times New Roman" pitchFamily="18" charset="0"/>
                <a:cs typeface="Times New Roman" pitchFamily="18" charset="0"/>
                <a:hlinkClick r:id="rId3" tooltip="Data dictionary"/>
              </a:rPr>
              <a:t>data dictionary</a:t>
            </a:r>
            <a:r>
              <a:rPr lang="en-US" sz="2400" dirty="0" smtClean="0">
                <a:latin typeface="Times New Roman" pitchFamily="18" charset="0"/>
                <a:cs typeface="Times New Roman" pitchFamily="18" charset="0"/>
              </a:rPr>
              <a:t>. Views do not contain any data - it is just a stored query in the database that can be executed when called. One can think of a view as a virtual </a:t>
            </a:r>
            <a:r>
              <a:rPr lang="en-US" sz="2400" dirty="0" smtClean="0">
                <a:latin typeface="Times New Roman" pitchFamily="18" charset="0"/>
                <a:cs typeface="Times New Roman" pitchFamily="18" charset="0"/>
                <a:hlinkClick r:id="rId4" tooltip="Table"/>
              </a:rPr>
              <a:t>table</a:t>
            </a:r>
            <a:r>
              <a:rPr lang="en-US" sz="2400" dirty="0" smtClean="0">
                <a:latin typeface="Times New Roman" pitchFamily="18" charset="0"/>
                <a:cs typeface="Times New Roman" pitchFamily="18" charset="0"/>
              </a:rPr>
              <a:t> or mapping of data from one or more tables</a:t>
            </a:r>
            <a:r>
              <a:rPr lang="en-US" sz="2400" dirty="0" smtClean="0"/>
              <a:t>.</a:t>
            </a:r>
            <a:endParaRPr lang="en-US" sz="2800" b="1" u="sng"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Necessary to prevent all users from accessing all columns of a table, for </a:t>
            </a:r>
            <a:r>
              <a:rPr lang="en-US" sz="2000" b="1" dirty="0" smtClean="0">
                <a:latin typeface="Times New Roman" pitchFamily="18" charset="0"/>
                <a:cs typeface="Times New Roman" pitchFamily="18" charset="0"/>
              </a:rPr>
              <a:t>security reasons.</a:t>
            </a:r>
          </a:p>
          <a:p>
            <a:r>
              <a:rPr lang="en-US" sz="2000" dirty="0" smtClean="0">
                <a:latin typeface="Times New Roman" pitchFamily="18" charset="0"/>
                <a:cs typeface="Times New Roman" pitchFamily="18" charset="0"/>
              </a:rPr>
              <a:t>Achieved by creating separate tables having specific columns and assigning users for each tables. but it leads to </a:t>
            </a:r>
            <a:r>
              <a:rPr lang="en-US" sz="2000" b="1" dirty="0" smtClean="0">
                <a:latin typeface="Times New Roman" pitchFamily="18" charset="0"/>
                <a:cs typeface="Times New Roman" pitchFamily="18" charset="0"/>
              </a:rPr>
              <a:t>redundant data.</a:t>
            </a:r>
          </a:p>
          <a:p>
            <a:r>
              <a:rPr lang="en-US" sz="2000" b="1" u="sng" dirty="0" smtClean="0">
                <a:latin typeface="Times New Roman" pitchFamily="18" charset="0"/>
                <a:cs typeface="Times New Roman" pitchFamily="18" charset="0"/>
              </a:rPr>
              <a:t>To overcome the said problem:</a:t>
            </a:r>
          </a:p>
          <a:p>
            <a:r>
              <a:rPr lang="en-US" sz="2000" dirty="0" smtClean="0">
                <a:latin typeface="Times New Roman" pitchFamily="18" charset="0"/>
                <a:cs typeface="Times New Roman" pitchFamily="18" charset="0"/>
              </a:rPr>
              <a:t>to reduce redundant data to minimum possible, by creating view object.</a:t>
            </a:r>
          </a:p>
          <a:p>
            <a:r>
              <a:rPr lang="en-US" sz="2000" dirty="0" smtClean="0">
                <a:latin typeface="Times New Roman" pitchFamily="18" charset="0"/>
                <a:cs typeface="Times New Roman" pitchFamily="18" charset="0"/>
              </a:rPr>
              <a:t>View mapped to table ,have subset of actual </a:t>
            </a:r>
            <a:r>
              <a:rPr lang="en-US" sz="2000" dirty="0" err="1" smtClean="0">
                <a:latin typeface="Times New Roman" pitchFamily="18" charset="0"/>
                <a:cs typeface="Times New Roman" pitchFamily="18" charset="0"/>
              </a:rPr>
              <a:t>coulmns</a:t>
            </a:r>
            <a:r>
              <a:rPr lang="en-US" sz="2000" dirty="0" smtClean="0">
                <a:latin typeface="Times New Roman" pitchFamily="18" charset="0"/>
                <a:cs typeface="Times New Roman" pitchFamily="18" charset="0"/>
              </a:rPr>
              <a:t> of table.(this offers simple effective way of hiding columns of table).</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0"/>
            <a:ext cx="8534400" cy="6477000"/>
          </a:xfrm>
        </p:spPr>
        <p:txBody>
          <a:bodyPr>
            <a:normAutofit fontScale="92500" lnSpcReduction="10000"/>
          </a:bodyPr>
          <a:lstStyle/>
          <a:p>
            <a:r>
              <a:rPr lang="en-US" sz="2800" b="1" u="sng" dirty="0" smtClean="0">
                <a:latin typeface="Times New Roman" pitchFamily="18" charset="0"/>
                <a:cs typeface="Times New Roman" pitchFamily="18" charset="0"/>
              </a:rPr>
              <a:t>Fact about view:</a:t>
            </a:r>
          </a:p>
          <a:p>
            <a:r>
              <a:rPr lang="en-US" sz="2800" dirty="0" smtClean="0">
                <a:latin typeface="Times New Roman" pitchFamily="18" charset="0"/>
                <a:cs typeface="Times New Roman" pitchFamily="18" charset="0"/>
              </a:rPr>
              <a:t>is stored only as definition in system catalog.</a:t>
            </a:r>
          </a:p>
          <a:p>
            <a:r>
              <a:rPr lang="en-US" sz="2800" dirty="0" smtClean="0">
                <a:latin typeface="Times New Roman" pitchFamily="18" charset="0"/>
                <a:cs typeface="Times New Roman" pitchFamily="18" charset="0"/>
              </a:rPr>
              <a:t>When a reference is made to view, its definition is scanned, the base table is opened and the view created on top of the base table.</a:t>
            </a:r>
          </a:p>
          <a:p>
            <a:r>
              <a:rPr lang="en-US" sz="2800" dirty="0" smtClean="0">
                <a:latin typeface="Times New Roman" pitchFamily="18" charset="0"/>
                <a:cs typeface="Times New Roman" pitchFamily="18" charset="0"/>
              </a:rPr>
              <a:t>It holds no data until the call is made to view.</a:t>
            </a:r>
          </a:p>
          <a:p>
            <a:r>
              <a:rPr lang="en-US" sz="2800" dirty="0" smtClean="0">
                <a:latin typeface="Times New Roman" pitchFamily="18" charset="0"/>
                <a:cs typeface="Times New Roman" pitchFamily="18" charset="0"/>
              </a:rPr>
              <a:t>Query on view run slower than query on base table because </a:t>
            </a:r>
          </a:p>
          <a:p>
            <a:r>
              <a:rPr lang="en-US" sz="2800" dirty="0" smtClean="0">
                <a:latin typeface="Times New Roman" pitchFamily="18" charset="0"/>
                <a:cs typeface="Times New Roman" pitchFamily="18" charset="0"/>
              </a:rPr>
              <a:t>1. view definition has to retrieved from catalog.</a:t>
            </a:r>
          </a:p>
          <a:p>
            <a:r>
              <a:rPr lang="en-US" sz="2800" dirty="0" smtClean="0">
                <a:latin typeface="Times New Roman" pitchFamily="18" charset="0"/>
                <a:cs typeface="Times New Roman" pitchFamily="18" charset="0"/>
              </a:rPr>
              <a:t>2.base table has to be identified and opened in memory.</a:t>
            </a:r>
          </a:p>
          <a:p>
            <a:r>
              <a:rPr lang="en-US" sz="2800" dirty="0" smtClean="0">
                <a:latin typeface="Times New Roman" pitchFamily="18" charset="0"/>
                <a:cs typeface="Times New Roman" pitchFamily="18" charset="0"/>
              </a:rPr>
              <a:t>3.then view has to be constructed on top of the base table. Then query execute.</a:t>
            </a:r>
          </a:p>
          <a:p>
            <a:pPr>
              <a:buNone/>
            </a:pPr>
            <a:r>
              <a:rPr lang="en-US" sz="2800" b="1" u="sng" dirty="0" smtClean="0">
                <a:latin typeface="Times New Roman" pitchFamily="18" charset="0"/>
                <a:cs typeface="Times New Roman" pitchFamily="18" charset="0"/>
              </a:rPr>
              <a:t>Types of views:</a:t>
            </a:r>
          </a:p>
          <a:p>
            <a:pPr>
              <a:buNone/>
            </a:pPr>
            <a:r>
              <a:rPr lang="en-US" sz="2800" dirty="0" smtClean="0">
                <a:latin typeface="Times New Roman" pitchFamily="18" charset="0"/>
                <a:cs typeface="Times New Roman" pitchFamily="18" charset="0"/>
              </a:rPr>
              <a:t>read-only view :(views only for looking at table data.</a:t>
            </a:r>
          </a:p>
          <a:p>
            <a:pPr>
              <a:buNone/>
            </a:pPr>
            <a:r>
              <a:rPr lang="en-US" sz="2800" dirty="0" smtClean="0">
                <a:latin typeface="Times New Roman" pitchFamily="18" charset="0"/>
                <a:cs typeface="Times New Roman" pitchFamily="18" charset="0"/>
              </a:rPr>
              <a:t>Updateable view:(view for inserting, deleting, updating table data)</a:t>
            </a:r>
          </a:p>
          <a:p>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686800" cy="6400800"/>
          </a:xfrm>
        </p:spPr>
        <p:txBody>
          <a:bodyPr>
            <a:normAutofit/>
          </a:bodyPr>
          <a:lstStyle/>
          <a:p>
            <a:r>
              <a:rPr lang="en-US" sz="2000" b="1" u="sng" dirty="0" smtClean="0">
                <a:latin typeface="Times New Roman" pitchFamily="18" charset="0"/>
                <a:cs typeface="Times New Roman" pitchFamily="18" charset="0"/>
              </a:rPr>
              <a:t>Creating view: </a:t>
            </a:r>
          </a:p>
          <a:p>
            <a:pPr>
              <a:buNone/>
            </a:pPr>
            <a:r>
              <a:rPr lang="en-US" sz="2000" dirty="0" smtClean="0">
                <a:latin typeface="Times New Roman" pitchFamily="18" charset="0"/>
                <a:cs typeface="Times New Roman" pitchFamily="18" charset="0"/>
              </a:rPr>
              <a:t>CREATE VIEW&lt;</a:t>
            </a:r>
            <a:r>
              <a:rPr lang="en-US" sz="2000" dirty="0" err="1" smtClean="0">
                <a:latin typeface="Times New Roman" pitchFamily="18" charset="0"/>
                <a:cs typeface="Times New Roman" pitchFamily="18" charset="0"/>
              </a:rPr>
              <a:t>viewname</a:t>
            </a:r>
            <a:r>
              <a:rPr lang="en-US" sz="2000" dirty="0" smtClean="0">
                <a:latin typeface="Times New Roman" pitchFamily="18" charset="0"/>
                <a:cs typeface="Times New Roman" pitchFamily="18" charset="0"/>
              </a:rPr>
              <a:t>&gt; AS SELECT&lt;</a:t>
            </a:r>
            <a:r>
              <a:rPr lang="en-US" sz="2000" dirty="0" err="1" smtClean="0">
                <a:latin typeface="Times New Roman" pitchFamily="18" charset="0"/>
                <a:cs typeface="Times New Roman" pitchFamily="18" charset="0"/>
              </a:rPr>
              <a:t>columnames</a:t>
            </a:r>
            <a:r>
              <a:rPr lang="en-US" sz="2000" dirty="0" smtClean="0">
                <a:latin typeface="Times New Roman" pitchFamily="18" charset="0"/>
                <a:cs typeface="Times New Roman" pitchFamily="18" charset="0"/>
              </a:rPr>
              <a:t>&gt; FROM &lt;</a:t>
            </a:r>
            <a:r>
              <a:rPr lang="en-US" sz="2000" dirty="0" err="1" smtClean="0">
                <a:latin typeface="Times New Roman" pitchFamily="18" charset="0"/>
                <a:cs typeface="Times New Roman" pitchFamily="18" charset="0"/>
              </a:rPr>
              <a:t>tablename</a:t>
            </a:r>
            <a:r>
              <a:rPr lang="en-US" sz="2000" dirty="0" smtClean="0">
                <a:latin typeface="Times New Roman" pitchFamily="18" charset="0"/>
                <a:cs typeface="Times New Roman" pitchFamily="18" charset="0"/>
              </a:rPr>
              <a:t>&gt; WHERE&lt;condition&gt; GROUP BY &lt;grouping criteria&gt; HAVING &lt;predicate&gt;;</a:t>
            </a:r>
          </a:p>
          <a:p>
            <a:r>
              <a:rPr lang="en-US" sz="2000" b="1" u="sng" dirty="0" smtClean="0">
                <a:latin typeface="Times New Roman" pitchFamily="18" charset="0"/>
                <a:cs typeface="Times New Roman" pitchFamily="18" charset="0"/>
              </a:rPr>
              <a:t>Renaming columns in views:</a:t>
            </a:r>
          </a:p>
          <a:p>
            <a:pPr>
              <a:buNone/>
            </a:pPr>
            <a:r>
              <a:rPr lang="en-US" sz="2000" dirty="0" smtClean="0">
                <a:latin typeface="Times New Roman" pitchFamily="18" charset="0"/>
                <a:cs typeface="Times New Roman" pitchFamily="18" charset="0"/>
              </a:rPr>
              <a:t>CREATE VIEW&lt;</a:t>
            </a:r>
            <a:r>
              <a:rPr lang="en-US" sz="2000" dirty="0" err="1" smtClean="0">
                <a:latin typeface="Times New Roman" pitchFamily="18" charset="0"/>
                <a:cs typeface="Times New Roman" pitchFamily="18" charset="0"/>
              </a:rPr>
              <a:t>viewname</a:t>
            </a:r>
            <a:r>
              <a:rPr lang="en-US" sz="2000" dirty="0" smtClean="0">
                <a:latin typeface="Times New Roman" pitchFamily="18" charset="0"/>
                <a:cs typeface="Times New Roman" pitchFamily="18" charset="0"/>
              </a:rPr>
              <a:t>&gt; AS SELECT </a:t>
            </a:r>
            <a:r>
              <a:rPr lang="en-US" sz="2000" dirty="0" err="1" smtClean="0">
                <a:latin typeface="Times New Roman" pitchFamily="18" charset="0"/>
                <a:cs typeface="Times New Roman" pitchFamily="18" charset="0"/>
              </a:rPr>
              <a:t>columnname</a:t>
            </a:r>
            <a:r>
              <a:rPr lang="en-US" sz="2000" dirty="0" smtClean="0">
                <a:latin typeface="Times New Roman" pitchFamily="18" charset="0"/>
                <a:cs typeface="Times New Roman" pitchFamily="18" charset="0"/>
              </a:rPr>
              <a:t> alias name,…. FROM </a:t>
            </a:r>
            <a:r>
              <a:rPr lang="en-US" sz="2000" dirty="0" err="1" smtClean="0">
                <a:latin typeface="Times New Roman" pitchFamily="18" charset="0"/>
                <a:cs typeface="Times New Roman" pitchFamily="18" charset="0"/>
              </a:rPr>
              <a:t>tablename</a:t>
            </a:r>
            <a:r>
              <a:rPr lang="en-US" sz="2000" dirty="0" smtClean="0">
                <a:latin typeface="Times New Roman" pitchFamily="18" charset="0"/>
                <a:cs typeface="Times New Roman" pitchFamily="18" charset="0"/>
              </a:rPr>
              <a:t>.</a:t>
            </a:r>
          </a:p>
          <a:p>
            <a:r>
              <a:rPr lang="en-US" sz="2000" b="1" u="sng" dirty="0" smtClean="0">
                <a:latin typeface="Times New Roman" pitchFamily="18" charset="0"/>
                <a:cs typeface="Times New Roman" pitchFamily="18" charset="0"/>
              </a:rPr>
              <a:t>Selecting from view:</a:t>
            </a:r>
          </a:p>
          <a:p>
            <a:pPr>
              <a:buNone/>
            </a:pPr>
            <a:r>
              <a:rPr lang="en-US" sz="2000" dirty="0" smtClean="0">
                <a:latin typeface="Times New Roman" pitchFamily="18" charset="0"/>
                <a:cs typeface="Times New Roman" pitchFamily="18" charset="0"/>
              </a:rPr>
              <a:t>SELECT &lt;</a:t>
            </a:r>
            <a:r>
              <a:rPr lang="en-US" sz="2000" dirty="0" err="1" smtClean="0">
                <a:latin typeface="Times New Roman" pitchFamily="18" charset="0"/>
                <a:cs typeface="Times New Roman" pitchFamily="18" charset="0"/>
              </a:rPr>
              <a:t>columnnam</a:t>
            </a:r>
            <a:r>
              <a:rPr lang="en-US" sz="2000" b="1" u="sng" dirty="0" err="1" smtClean="0">
                <a:latin typeface="Times New Roman" pitchFamily="18" charset="0"/>
                <a:cs typeface="Times New Roman" pitchFamily="18" charset="0"/>
              </a:rPr>
              <a:t>e</a:t>
            </a:r>
            <a:r>
              <a:rPr lang="en-US" sz="2000" dirty="0" smtClean="0">
                <a:latin typeface="Times New Roman" pitchFamily="18" charset="0"/>
                <a:cs typeface="Times New Roman" pitchFamily="18" charset="0"/>
              </a:rPr>
              <a:t>…&gt; FROM &lt;</a:t>
            </a:r>
            <a:r>
              <a:rPr lang="en-US" sz="2000" dirty="0" err="1" smtClean="0">
                <a:latin typeface="Times New Roman" pitchFamily="18" charset="0"/>
                <a:cs typeface="Times New Roman" pitchFamily="18" charset="0"/>
              </a:rPr>
              <a:t>viewname</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Can insert, delete and update the view contents.</a:t>
            </a:r>
          </a:p>
          <a:p>
            <a:pPr>
              <a:buNone/>
            </a:pPr>
            <a:r>
              <a:rPr lang="en-US" sz="2000" b="1" u="sng" dirty="0" smtClean="0">
                <a:effectLst>
                  <a:outerShdw blurRad="38100" dist="38100" dir="2700000" algn="tl">
                    <a:srgbClr val="000000">
                      <a:alpha val="43137"/>
                    </a:srgbClr>
                  </a:outerShdw>
                </a:effectLst>
                <a:latin typeface="Times New Roman" pitchFamily="18" charset="0"/>
                <a:cs typeface="Times New Roman" pitchFamily="18" charset="0"/>
              </a:rPr>
              <a:t>For view to be updateable the view definition must not include:</a:t>
            </a:r>
          </a:p>
          <a:p>
            <a:r>
              <a:rPr lang="en-US" sz="2000" dirty="0" smtClean="0">
                <a:latin typeface="Times New Roman" pitchFamily="18" charset="0"/>
                <a:cs typeface="Times New Roman" pitchFamily="18" charset="0"/>
              </a:rPr>
              <a:t>Aggregate function.</a:t>
            </a:r>
          </a:p>
          <a:p>
            <a:r>
              <a:rPr lang="en-US" sz="2000" dirty="0" smtClean="0">
                <a:latin typeface="Times New Roman" pitchFamily="18" charset="0"/>
                <a:cs typeface="Times New Roman" pitchFamily="18" charset="0"/>
              </a:rPr>
              <a:t>Distinct, group by or having clause</a:t>
            </a:r>
          </a:p>
          <a:p>
            <a:r>
              <a:rPr lang="en-US" sz="2000" dirty="0" smtClean="0">
                <a:latin typeface="Times New Roman" pitchFamily="18" charset="0"/>
                <a:cs typeface="Times New Roman" pitchFamily="18" charset="0"/>
              </a:rPr>
              <a:t>Sub queries</a:t>
            </a:r>
          </a:p>
          <a:p>
            <a:r>
              <a:rPr lang="en-US" sz="2000" dirty="0" err="1" smtClean="0">
                <a:latin typeface="Times New Roman" pitchFamily="18" charset="0"/>
                <a:cs typeface="Times New Roman" pitchFamily="18" charset="0"/>
              </a:rPr>
              <a:t>Constants,string</a:t>
            </a:r>
            <a:r>
              <a:rPr lang="en-US" sz="2000" dirty="0" smtClean="0">
                <a:latin typeface="Times New Roman" pitchFamily="18" charset="0"/>
                <a:cs typeface="Times New Roman" pitchFamily="18" charset="0"/>
              </a:rPr>
              <a:t> or values expressions like </a:t>
            </a:r>
            <a:r>
              <a:rPr lang="en-US" sz="2000" dirty="0" err="1" smtClean="0">
                <a:latin typeface="Times New Roman" pitchFamily="18" charset="0"/>
                <a:cs typeface="Times New Roman" pitchFamily="18" charset="0"/>
              </a:rPr>
              <a:t>ss</a:t>
            </a:r>
            <a:r>
              <a:rPr lang="en-US" sz="2000" dirty="0" smtClean="0">
                <a:latin typeface="Times New Roman" pitchFamily="18" charset="0"/>
                <a:cs typeface="Times New Roman" pitchFamily="18" charset="0"/>
              </a:rPr>
              <a:t>*1.05;</a:t>
            </a:r>
          </a:p>
          <a:p>
            <a:r>
              <a:rPr lang="en-US" sz="2000" dirty="0" smtClean="0">
                <a:latin typeface="Times New Roman" pitchFamily="18" charset="0"/>
                <a:cs typeface="Times New Roman" pitchFamily="18" charset="0"/>
              </a:rPr>
              <a:t>Set operators</a:t>
            </a:r>
          </a:p>
          <a:p>
            <a:pPr>
              <a:buNone/>
            </a:pPr>
            <a:r>
              <a:rPr lang="en-US" sz="2000" b="1" u="sng" dirty="0" smtClean="0">
                <a:latin typeface="Times New Roman" pitchFamily="18" charset="0"/>
                <a:cs typeface="Times New Roman" pitchFamily="18" charset="0"/>
              </a:rPr>
              <a:t>DROP views:</a:t>
            </a:r>
          </a:p>
          <a:p>
            <a:pPr>
              <a:buNone/>
            </a:pPr>
            <a:r>
              <a:rPr lang="en-US" sz="2000" dirty="0" smtClean="0">
                <a:latin typeface="Times New Roman" pitchFamily="18" charset="0"/>
                <a:cs typeface="Times New Roman" pitchFamily="18" charset="0"/>
              </a:rPr>
              <a:t>DROP VIEW &lt;</a:t>
            </a:r>
            <a:r>
              <a:rPr lang="en-US" sz="2000" dirty="0" err="1" smtClean="0">
                <a:latin typeface="Times New Roman" pitchFamily="18" charset="0"/>
                <a:cs typeface="Times New Roman" pitchFamily="18" charset="0"/>
              </a:rPr>
              <a:t>viewnmae</a:t>
            </a:r>
            <a:r>
              <a:rPr lang="en-US" sz="2000" dirty="0" smtClean="0">
                <a:latin typeface="Times New Roman" pitchFamily="18" charset="0"/>
                <a:cs typeface="Times New Roman" pitchFamily="18" charset="0"/>
              </a:rPr>
              <a:t>&gt;;</a:t>
            </a:r>
          </a:p>
          <a:p>
            <a:pPr>
              <a:buNone/>
            </a:pPr>
            <a:endParaRPr lang="en-US" sz="2000" b="1" u="sng"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81000"/>
            <a:ext cx="8763000" cy="6324600"/>
          </a:xfrm>
        </p:spPr>
        <p:txBody>
          <a:bodyPr>
            <a:normAutofit fontScale="47500" lnSpcReduction="20000"/>
          </a:bodyPr>
          <a:lstStyle/>
          <a:p>
            <a:r>
              <a:rPr lang="en-US" sz="4200" b="1" u="sng" dirty="0" smtClean="0">
                <a:effectLst>
                  <a:outerShdw blurRad="38100" dist="38100" dir="2700000" algn="tl">
                    <a:srgbClr val="000000">
                      <a:alpha val="43137"/>
                    </a:srgbClr>
                  </a:outerShdw>
                </a:effectLst>
                <a:latin typeface="Times New Roman" pitchFamily="18" charset="0"/>
                <a:cs typeface="Times New Roman" pitchFamily="18" charset="0"/>
              </a:rPr>
              <a:t>Read-only views:</a:t>
            </a:r>
          </a:p>
          <a:p>
            <a:r>
              <a:rPr lang="en-US" dirty="0" smtClean="0">
                <a:latin typeface="Times New Roman" pitchFamily="18" charset="0"/>
                <a:cs typeface="Times New Roman" pitchFamily="18" charset="0"/>
              </a:rPr>
              <a:t>Users can only run SELECT and DESC statements against read only views.</a:t>
            </a:r>
          </a:p>
          <a:p>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Example:</a:t>
            </a:r>
          </a:p>
          <a:p>
            <a:pPr>
              <a:buNone/>
            </a:pPr>
            <a:r>
              <a:rPr lang="en-US" dirty="0" smtClean="0">
                <a:latin typeface="Times New Roman" pitchFamily="18" charset="0"/>
                <a:cs typeface="Times New Roman" pitchFamily="18" charset="0"/>
              </a:rPr>
              <a:t>CREATE VIEW clerk (</a:t>
            </a:r>
            <a:r>
              <a:rPr lang="en-US" dirty="0" err="1" smtClean="0">
                <a:latin typeface="Times New Roman" pitchFamily="18" charset="0"/>
                <a:cs typeface="Times New Roman" pitchFamily="18" charset="0"/>
              </a:rPr>
              <a:t>id_number</a:t>
            </a:r>
            <a:r>
              <a:rPr lang="en-US" dirty="0" smtClean="0">
                <a:latin typeface="Times New Roman" pitchFamily="18" charset="0"/>
                <a:cs typeface="Times New Roman" pitchFamily="18" charset="0"/>
              </a:rPr>
              <a:t>, person, department, position) AS SELECT </a:t>
            </a:r>
            <a:r>
              <a:rPr lang="en-US" dirty="0" err="1" smtClean="0">
                <a:latin typeface="Times New Roman" pitchFamily="18" charset="0"/>
                <a:cs typeface="Times New Roman" pitchFamily="18" charset="0"/>
              </a:rPr>
              <a:t>empno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deptno</a:t>
            </a:r>
            <a:r>
              <a:rPr lang="en-US" dirty="0" smtClean="0">
                <a:latin typeface="Times New Roman" pitchFamily="18" charset="0"/>
                <a:cs typeface="Times New Roman" pitchFamily="18" charset="0"/>
              </a:rPr>
              <a:t>, job FROM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 WHERE job = 'CLERK' WITH READ ONLY;</a:t>
            </a:r>
          </a:p>
          <a:p>
            <a:pPr>
              <a:buNone/>
            </a:pPr>
            <a:endParaRPr lang="en-US" sz="3400" dirty="0" smtClean="0">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SQL&gt; create view vv1 as select </a:t>
            </a:r>
            <a:r>
              <a:rPr lang="en-US" sz="3400" dirty="0" err="1" smtClean="0">
                <a:latin typeface="Times New Roman" pitchFamily="18" charset="0"/>
                <a:cs typeface="Times New Roman" pitchFamily="18" charset="0"/>
              </a:rPr>
              <a:t>eid,dname</a:t>
            </a:r>
            <a:r>
              <a:rPr lang="en-US" sz="3400" dirty="0" smtClean="0">
                <a:latin typeface="Times New Roman" pitchFamily="18" charset="0"/>
                <a:cs typeface="Times New Roman" pitchFamily="18" charset="0"/>
              </a:rPr>
              <a:t> from dept with read only;</a:t>
            </a:r>
          </a:p>
          <a:p>
            <a:pPr>
              <a:buNone/>
            </a:pPr>
            <a:r>
              <a:rPr lang="en-US" sz="3400" dirty="0" smtClean="0">
                <a:latin typeface="Times New Roman" pitchFamily="18" charset="0"/>
                <a:cs typeface="Times New Roman" pitchFamily="18" charset="0"/>
              </a:rPr>
              <a:t>View created.</a:t>
            </a:r>
          </a:p>
          <a:p>
            <a:pPr>
              <a:buNone/>
            </a:pPr>
            <a:endParaRPr lang="en-US" sz="3400" dirty="0" smtClean="0">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SQL&gt; </a:t>
            </a:r>
            <a:r>
              <a:rPr lang="en-US" sz="3400" dirty="0" err="1" smtClean="0">
                <a:latin typeface="Times New Roman" pitchFamily="18" charset="0"/>
                <a:cs typeface="Times New Roman" pitchFamily="18" charset="0"/>
              </a:rPr>
              <a:t>desc</a:t>
            </a:r>
            <a:r>
              <a:rPr lang="en-US" sz="3400" dirty="0" smtClean="0">
                <a:latin typeface="Times New Roman" pitchFamily="18" charset="0"/>
                <a:cs typeface="Times New Roman" pitchFamily="18" charset="0"/>
              </a:rPr>
              <a:t> vv1;</a:t>
            </a:r>
          </a:p>
          <a:p>
            <a:pPr>
              <a:buNone/>
            </a:pPr>
            <a:r>
              <a:rPr lang="en-US" sz="3400" dirty="0" smtClean="0">
                <a:latin typeface="Times New Roman" pitchFamily="18" charset="0"/>
                <a:cs typeface="Times New Roman" pitchFamily="18" charset="0"/>
              </a:rPr>
              <a:t> Name                                      Null?    Type</a:t>
            </a:r>
          </a:p>
          <a:p>
            <a:pPr>
              <a:buNone/>
            </a:pPr>
            <a:r>
              <a:rPr lang="en-US" sz="3400" dirty="0" smtClean="0">
                <a:latin typeface="Times New Roman" pitchFamily="18" charset="0"/>
                <a:cs typeface="Times New Roman" pitchFamily="18" charset="0"/>
              </a:rPr>
              <a:t> ----------------------------------------- -------- --------------------</a:t>
            </a:r>
          </a:p>
          <a:p>
            <a:pPr>
              <a:buNone/>
            </a:pPr>
            <a:r>
              <a:rPr lang="en-US" sz="3400" dirty="0" smtClean="0">
                <a:latin typeface="Times New Roman" pitchFamily="18" charset="0"/>
                <a:cs typeface="Times New Roman" pitchFamily="18" charset="0"/>
              </a:rPr>
              <a:t> EID                                                NUMBER</a:t>
            </a:r>
          </a:p>
          <a:p>
            <a:pPr>
              <a:buNone/>
            </a:pPr>
            <a:r>
              <a:rPr lang="en-US" sz="3400" dirty="0" smtClean="0">
                <a:latin typeface="Times New Roman" pitchFamily="18" charset="0"/>
                <a:cs typeface="Times New Roman" pitchFamily="18" charset="0"/>
              </a:rPr>
              <a:t> DNAME                                              VARCHAR2(30)</a:t>
            </a:r>
          </a:p>
          <a:p>
            <a:pPr>
              <a:buNone/>
            </a:pPr>
            <a:endParaRPr lang="en-US" sz="3400" dirty="0" smtClean="0">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SQL&gt; select * from vv1;</a:t>
            </a:r>
          </a:p>
          <a:p>
            <a:pPr>
              <a:buNone/>
            </a:pPr>
            <a:r>
              <a:rPr lang="en-US" sz="3400" dirty="0" smtClean="0">
                <a:latin typeface="Times New Roman" pitchFamily="18" charset="0"/>
                <a:cs typeface="Times New Roman" pitchFamily="18" charset="0"/>
              </a:rPr>
              <a:t>       EID DNAME</a:t>
            </a:r>
          </a:p>
          <a:p>
            <a:pPr>
              <a:buNone/>
            </a:pPr>
            <a:r>
              <a:rPr lang="en-US" sz="3400" dirty="0" smtClean="0">
                <a:latin typeface="Times New Roman" pitchFamily="18" charset="0"/>
                <a:cs typeface="Times New Roman" pitchFamily="18" charset="0"/>
              </a:rPr>
              <a:t>---------- ------------------------------</a:t>
            </a:r>
          </a:p>
          <a:p>
            <a:pPr>
              <a:buNone/>
            </a:pPr>
            <a:r>
              <a:rPr lang="en-US" sz="3400" dirty="0" smtClean="0">
                <a:latin typeface="Times New Roman" pitchFamily="18" charset="0"/>
                <a:cs typeface="Times New Roman" pitchFamily="18" charset="0"/>
              </a:rPr>
              <a:t>         1 </a:t>
            </a:r>
            <a:r>
              <a:rPr lang="en-US" sz="3400" dirty="0" err="1" smtClean="0">
                <a:latin typeface="Times New Roman" pitchFamily="18" charset="0"/>
                <a:cs typeface="Times New Roman" pitchFamily="18" charset="0"/>
              </a:rPr>
              <a:t>mca</a:t>
            </a:r>
            <a:endParaRPr lang="en-US" sz="3400" dirty="0" smtClean="0">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         3 </a:t>
            </a:r>
            <a:r>
              <a:rPr lang="en-US" sz="3400" dirty="0" err="1" smtClean="0">
                <a:latin typeface="Times New Roman" pitchFamily="18" charset="0"/>
                <a:cs typeface="Times New Roman" pitchFamily="18" charset="0"/>
              </a:rPr>
              <a:t>mba</a:t>
            </a:r>
            <a:endParaRPr lang="en-US" sz="3400" dirty="0" smtClean="0">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         4 it</a:t>
            </a:r>
          </a:p>
          <a:p>
            <a:pPr>
              <a:buNone/>
            </a:pPr>
            <a:r>
              <a:rPr lang="en-US" sz="3400" dirty="0" smtClean="0">
                <a:latin typeface="Times New Roman" pitchFamily="18" charset="0"/>
                <a:cs typeface="Times New Roman" pitchFamily="18" charset="0"/>
              </a:rPr>
              <a:t>         6 </a:t>
            </a:r>
            <a:r>
              <a:rPr lang="en-US" sz="3400" dirty="0" err="1" smtClean="0">
                <a:latin typeface="Times New Roman" pitchFamily="18" charset="0"/>
                <a:cs typeface="Times New Roman" pitchFamily="18" charset="0"/>
              </a:rPr>
              <a:t>cse</a:t>
            </a:r>
            <a:endParaRPr lang="en-US" sz="3400" dirty="0" smtClean="0">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         1 </a:t>
            </a:r>
            <a:r>
              <a:rPr lang="en-US" sz="3400" dirty="0" err="1" smtClean="0">
                <a:latin typeface="Times New Roman" pitchFamily="18" charset="0"/>
                <a:cs typeface="Times New Roman" pitchFamily="18" charset="0"/>
              </a:rPr>
              <a:t>ww</a:t>
            </a:r>
            <a:endParaRPr lang="en-US" sz="3400" dirty="0" smtClean="0">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        10 </a:t>
            </a:r>
            <a:r>
              <a:rPr lang="en-US" sz="3400" dirty="0" err="1" smtClean="0">
                <a:latin typeface="Times New Roman" pitchFamily="18" charset="0"/>
                <a:cs typeface="Times New Roman" pitchFamily="18" charset="0"/>
              </a:rPr>
              <a:t>ak</a:t>
            </a:r>
            <a:endParaRPr lang="en-US" sz="3400" dirty="0" smtClean="0">
              <a:latin typeface="Times New Roman" pitchFamily="18" charset="0"/>
              <a:cs typeface="Times New Roman" pitchFamily="18" charset="0"/>
            </a:endParaRPr>
          </a:p>
          <a:p>
            <a:pPr>
              <a:buNone/>
            </a:pPr>
            <a:r>
              <a:rPr lang="en-US" sz="3400" dirty="0" smtClean="0">
                <a:latin typeface="Times New Roman" pitchFamily="18" charset="0"/>
                <a:cs typeface="Times New Roman" pitchFamily="18" charset="0"/>
              </a:rPr>
              <a:t>6 rows selected.</a:t>
            </a:r>
          </a:p>
          <a:p>
            <a:pPr>
              <a:buNone/>
            </a:pPr>
            <a:endParaRPr lang="en-US" sz="3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686800" cy="6629400"/>
          </a:xfrm>
        </p:spPr>
        <p:txBody>
          <a:bodyPr>
            <a:normAutofit fontScale="47500" lnSpcReduction="20000"/>
          </a:bodyPr>
          <a:lstStyle/>
          <a:p>
            <a:pPr>
              <a:buNone/>
            </a:pPr>
            <a:r>
              <a:rPr lang="en-US" dirty="0" smtClean="0">
                <a:latin typeface="Times New Roman" pitchFamily="18" charset="0"/>
                <a:cs typeface="Times New Roman" pitchFamily="18" charset="0"/>
              </a:rPr>
              <a:t>SQL&gt; insert into vv1 values(&amp;</a:t>
            </a:r>
            <a:r>
              <a:rPr lang="en-US" dirty="0" err="1" smtClean="0">
                <a:latin typeface="Times New Roman" pitchFamily="18" charset="0"/>
                <a:cs typeface="Times New Roman" pitchFamily="18" charset="0"/>
              </a:rPr>
              <a:t>eid,'&amp;dname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Enter value for </a:t>
            </a:r>
            <a:r>
              <a:rPr lang="en-US" dirty="0" err="1" smtClean="0">
                <a:latin typeface="Times New Roman" pitchFamily="18" charset="0"/>
                <a:cs typeface="Times New Roman" pitchFamily="18" charset="0"/>
              </a:rPr>
              <a:t>eid</a:t>
            </a:r>
            <a:r>
              <a:rPr lang="en-US" dirty="0" smtClean="0">
                <a:latin typeface="Times New Roman" pitchFamily="18" charset="0"/>
                <a:cs typeface="Times New Roman" pitchFamily="18" charset="0"/>
              </a:rPr>
              <a:t>: 1</a:t>
            </a:r>
          </a:p>
          <a:p>
            <a:pPr>
              <a:buNone/>
            </a:pPr>
            <a:r>
              <a:rPr lang="en-US" dirty="0" smtClean="0">
                <a:latin typeface="Times New Roman" pitchFamily="18" charset="0"/>
                <a:cs typeface="Times New Roman" pitchFamily="18" charset="0"/>
              </a:rPr>
              <a:t>Enter value for </a:t>
            </a:r>
            <a:r>
              <a:rPr lang="en-US" dirty="0" err="1" smtClean="0">
                <a:latin typeface="Times New Roman" pitchFamily="18" charset="0"/>
                <a:cs typeface="Times New Roman" pitchFamily="18" charset="0"/>
              </a:rPr>
              <a:t>dname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aa</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old   1: insert into vv1 values(&amp;</a:t>
            </a:r>
            <a:r>
              <a:rPr lang="en-US" dirty="0" err="1" smtClean="0">
                <a:latin typeface="Times New Roman" pitchFamily="18" charset="0"/>
                <a:cs typeface="Times New Roman" pitchFamily="18" charset="0"/>
              </a:rPr>
              <a:t>eid,'&amp;dname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new   1: insert into vv1 values(1,'aa')</a:t>
            </a:r>
          </a:p>
          <a:p>
            <a:pPr>
              <a:buNone/>
            </a:pPr>
            <a:r>
              <a:rPr lang="en-US" dirty="0" smtClean="0">
                <a:latin typeface="Times New Roman" pitchFamily="18" charset="0"/>
                <a:cs typeface="Times New Roman" pitchFamily="18" charset="0"/>
              </a:rPr>
              <a:t>insert into vv1 values(1,'aa')</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ERROR at line 1:</a:t>
            </a:r>
          </a:p>
          <a:p>
            <a:pPr>
              <a:buNone/>
            </a:pPr>
            <a:r>
              <a:rPr lang="en-US" dirty="0" smtClean="0">
                <a:latin typeface="Times New Roman" pitchFamily="18" charset="0"/>
                <a:cs typeface="Times New Roman" pitchFamily="18" charset="0"/>
              </a:rPr>
              <a:t>ORA-01733: virtual column not allowed here</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WITH CHECK OPTION </a:t>
            </a:r>
          </a:p>
          <a:p>
            <a:pPr>
              <a:buNone/>
            </a:pPr>
            <a:r>
              <a:rPr lang="en-US" dirty="0" smtClean="0">
                <a:latin typeface="Times New Roman" pitchFamily="18" charset="0"/>
                <a:cs typeface="Times New Roman" pitchFamily="18" charset="0"/>
              </a:rPr>
              <a:t>The WITH CHECK OPTION clause specifies the level of checking to be done when doing </a:t>
            </a:r>
            <a:r>
              <a:rPr lang="en-US" dirty="0" smtClean="0">
                <a:latin typeface="Times New Roman" pitchFamily="18" charset="0"/>
                <a:cs typeface="Times New Roman" pitchFamily="18" charset="0"/>
                <a:hlinkClick r:id="rId2" tooltip="DML"/>
              </a:rPr>
              <a:t>DML</a:t>
            </a:r>
            <a:r>
              <a:rPr lang="en-US" dirty="0" smtClean="0">
                <a:latin typeface="Times New Roman" pitchFamily="18" charset="0"/>
                <a:cs typeface="Times New Roman" pitchFamily="18" charset="0"/>
              </a:rPr>
              <a:t> against the view. If specified, every row that is inserted, updated or deleted through the view must conform to the definition of the view. </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Example:</a:t>
            </a:r>
          </a:p>
          <a:p>
            <a:pPr>
              <a:buNone/>
            </a:pPr>
            <a:r>
              <a:rPr lang="en-US" dirty="0" smtClean="0">
                <a:latin typeface="Times New Roman" pitchFamily="18" charset="0"/>
                <a:cs typeface="Times New Roman" pitchFamily="18" charset="0"/>
              </a:rPr>
              <a:t>CREATE VIEW d20 AS SELECT </a:t>
            </a:r>
            <a:r>
              <a:rPr lang="en-US" dirty="0" err="1" smtClean="0">
                <a:latin typeface="Times New Roman" pitchFamily="18" charset="0"/>
                <a:cs typeface="Times New Roman" pitchFamily="18" charset="0"/>
              </a:rPr>
              <a:t>ename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deptno</a:t>
            </a:r>
            <a:r>
              <a:rPr lang="en-US" dirty="0" smtClean="0">
                <a:latin typeface="Times New Roman" pitchFamily="18" charset="0"/>
                <a:cs typeface="Times New Roman" pitchFamily="18" charset="0"/>
              </a:rPr>
              <a:t> FROM emp2 WHERE </a:t>
            </a:r>
            <a:r>
              <a:rPr lang="en-US" dirty="0" err="1" smtClean="0">
                <a:latin typeface="Times New Roman" pitchFamily="18" charset="0"/>
                <a:cs typeface="Times New Roman" pitchFamily="18" charset="0"/>
              </a:rPr>
              <a:t>deptno</a:t>
            </a:r>
            <a:r>
              <a:rPr lang="en-US" dirty="0" smtClean="0">
                <a:latin typeface="Times New Roman" pitchFamily="18" charset="0"/>
                <a:cs typeface="Times New Roman" pitchFamily="18" charset="0"/>
              </a:rPr>
              <a:t> = 20 2 WITH CHECK OPTION;</a:t>
            </a:r>
          </a:p>
          <a:p>
            <a:pPr>
              <a:buNone/>
            </a:pPr>
            <a:r>
              <a:rPr lang="en-US" dirty="0" smtClean="0">
                <a:latin typeface="Times New Roman" pitchFamily="18" charset="0"/>
                <a:cs typeface="Times New Roman" pitchFamily="18" charset="0"/>
              </a:rPr>
              <a:t>SQL&gt; UPDATE d20 SET </a:t>
            </a:r>
            <a:r>
              <a:rPr lang="en-US" dirty="0" err="1" smtClean="0">
                <a:latin typeface="Times New Roman" pitchFamily="18" charset="0"/>
                <a:cs typeface="Times New Roman" pitchFamily="18" charset="0"/>
              </a:rPr>
              <a:t>deptno</a:t>
            </a:r>
            <a:r>
              <a:rPr lang="en-US" dirty="0" smtClean="0">
                <a:latin typeface="Times New Roman" pitchFamily="18" charset="0"/>
                <a:cs typeface="Times New Roman" pitchFamily="18" charset="0"/>
              </a:rPr>
              <a:t> = 10; </a:t>
            </a:r>
          </a:p>
          <a:p>
            <a:pPr>
              <a:buNone/>
            </a:pPr>
            <a:r>
              <a:rPr lang="en-US" dirty="0" smtClean="0">
                <a:latin typeface="Times New Roman" pitchFamily="18" charset="0"/>
                <a:cs typeface="Times New Roman" pitchFamily="18" charset="0"/>
              </a:rPr>
              <a:t>*ERROR at line 1: </a:t>
            </a:r>
          </a:p>
          <a:p>
            <a:pPr>
              <a:buNone/>
            </a:pPr>
            <a:r>
              <a:rPr lang="en-US" dirty="0" smtClean="0">
                <a:latin typeface="Times New Roman" pitchFamily="18" charset="0"/>
                <a:cs typeface="Times New Roman" pitchFamily="18" charset="0"/>
              </a:rPr>
              <a:t>ORA-01402: view WITH CHECK OPTION where-clause violation</a:t>
            </a:r>
          </a:p>
          <a:p>
            <a:pPr>
              <a:buNone/>
            </a:pPr>
            <a:r>
              <a:rPr lang="en-US" sz="3800" u="sng" dirty="0" smtClean="0">
                <a:effectLst>
                  <a:outerShdw blurRad="38100" dist="38100" dir="2700000" algn="tl">
                    <a:srgbClr val="000000">
                      <a:alpha val="43137"/>
                    </a:srgbClr>
                  </a:outerShdw>
                </a:effectLst>
                <a:latin typeface="Times New Roman" pitchFamily="18" charset="0"/>
                <a:cs typeface="Times New Roman" pitchFamily="18" charset="0"/>
              </a:rPr>
              <a:t>Options to work:</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Create view from base table</a:t>
            </a:r>
          </a:p>
          <a:p>
            <a:r>
              <a:rPr lang="en-US" dirty="0" smtClean="0">
                <a:latin typeface="Times New Roman" pitchFamily="18" charset="0"/>
                <a:cs typeface="Times New Roman" pitchFamily="18" charset="0"/>
              </a:rPr>
              <a:t>Create view from another view</a:t>
            </a:r>
          </a:p>
          <a:p>
            <a:r>
              <a:rPr lang="en-US" dirty="0" smtClean="0">
                <a:latin typeface="Times New Roman" pitchFamily="18" charset="0"/>
                <a:cs typeface="Times New Roman" pitchFamily="18" charset="0"/>
              </a:rPr>
              <a:t>View created from multiple tables</a:t>
            </a:r>
          </a:p>
          <a:p>
            <a:r>
              <a:rPr lang="en-US" dirty="0" smtClean="0">
                <a:latin typeface="Times New Roman" pitchFamily="18" charset="0"/>
                <a:cs typeface="Times New Roman" pitchFamily="18" charset="0"/>
              </a:rPr>
              <a:t>Constraints</a:t>
            </a:r>
          </a:p>
          <a:p>
            <a:r>
              <a:rPr lang="en-US" dirty="0" err="1" smtClean="0">
                <a:latin typeface="Times New Roman" pitchFamily="18" charset="0"/>
                <a:cs typeface="Times New Roman" pitchFamily="18" charset="0"/>
              </a:rPr>
              <a:t>Insert,delete</a:t>
            </a:r>
            <a:r>
              <a:rPr lang="en-US" dirty="0" smtClean="0">
                <a:latin typeface="Times New Roman" pitchFamily="18" charset="0"/>
                <a:cs typeface="Times New Roman" pitchFamily="18" charset="0"/>
              </a:rPr>
              <a:t>, update values into view and check for whether this things reflected in it base table.</a:t>
            </a: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362200"/>
            <a:ext cx="7467600" cy="762001"/>
          </a:xfrm>
        </p:spPr>
        <p:txBody>
          <a:bodyPr>
            <a:normAutofit fontScale="85000" lnSpcReduction="20000"/>
          </a:bodyPr>
          <a:lstStyle/>
          <a:p>
            <a:pPr>
              <a:buNone/>
            </a:pPr>
            <a:r>
              <a:rPr lang="en-US" dirty="0"/>
              <a:t>ALTER TABLE </a:t>
            </a:r>
            <a:r>
              <a:rPr lang="en-US" dirty="0" err="1"/>
              <a:t>table_name</a:t>
            </a:r>
            <a:r>
              <a:rPr lang="en-US" dirty="0"/>
              <a:t> RENAME COLUMN </a:t>
            </a:r>
            <a:r>
              <a:rPr lang="en-US" dirty="0" err="1"/>
              <a:t>old_column_name</a:t>
            </a:r>
            <a:r>
              <a:rPr lang="en-US" dirty="0"/>
              <a:t> TO </a:t>
            </a:r>
            <a:r>
              <a:rPr lang="en-US" dirty="0" err="1"/>
              <a:t>new_column_name</a:t>
            </a:r>
            <a:r>
              <a:rPr lang="en-US" dirty="0"/>
              <a:t>; </a:t>
            </a:r>
          </a:p>
        </p:txBody>
      </p:sp>
      <p:pic>
        <p:nvPicPr>
          <p:cNvPr id="320514" name="Picture 2"/>
          <p:cNvPicPr>
            <a:picLocks noChangeAspect="1" noChangeArrowheads="1"/>
          </p:cNvPicPr>
          <p:nvPr/>
        </p:nvPicPr>
        <p:blipFill>
          <a:blip r:embed="rId2" cstate="print"/>
          <a:srcRect/>
          <a:stretch>
            <a:fillRect/>
          </a:stretch>
        </p:blipFill>
        <p:spPr bwMode="auto">
          <a:xfrm>
            <a:off x="762000" y="3733800"/>
            <a:ext cx="7451202" cy="2286000"/>
          </a:xfrm>
          <a:prstGeom prst="rect">
            <a:avLst/>
          </a:prstGeom>
          <a:noFill/>
          <a:ln w="9525">
            <a:noFill/>
            <a:miter lim="800000"/>
            <a:headEnd/>
            <a:tailEnd/>
          </a:ln>
        </p:spPr>
      </p:pic>
      <p:sp>
        <p:nvSpPr>
          <p:cNvPr id="7" name="Rectangle 6"/>
          <p:cNvSpPr/>
          <p:nvPr/>
        </p:nvSpPr>
        <p:spPr>
          <a:xfrm>
            <a:off x="457200" y="990600"/>
            <a:ext cx="3352800" cy="461665"/>
          </a:xfrm>
          <a:prstGeom prst="rect">
            <a:avLst/>
          </a:prstGeom>
          <a:solidFill>
            <a:srgbClr val="9966FF"/>
          </a:solidFill>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smtClean="0">
                <a:latin typeface="Times" pitchFamily="18" charset="0"/>
                <a:cs typeface="Times" pitchFamily="18" charset="0"/>
              </a:rPr>
              <a:t>To rename a column</a:t>
            </a:r>
            <a:endParaRPr lang="en-US" sz="2400" b="1" dirty="0">
              <a:latin typeface="Times" pitchFamily="18" charset="0"/>
              <a:cs typeface="Times" pitchFamily="18"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686800" cy="6400800"/>
          </a:xfrm>
        </p:spPr>
        <p:txBody>
          <a:bodyPr>
            <a:normAutofit/>
          </a:bodyPr>
          <a:lstStyle/>
          <a:p>
            <a:pPr>
              <a:buNone/>
            </a:pPr>
            <a:r>
              <a:rPr lang="en-US" sz="2000" b="1" u="sng" dirty="0" smtClean="0">
                <a:latin typeface="Times New Roman" pitchFamily="18" charset="0"/>
                <a:cs typeface="Times New Roman" pitchFamily="18" charset="0"/>
              </a:rPr>
              <a:t>SEQUENCE:</a:t>
            </a:r>
          </a:p>
          <a:p>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sequence</a:t>
            </a:r>
            <a:r>
              <a:rPr lang="en-US" sz="2000" dirty="0" smtClean="0">
                <a:latin typeface="Times New Roman" pitchFamily="18" charset="0"/>
                <a:cs typeface="Times New Roman" pitchFamily="18" charset="0"/>
              </a:rPr>
              <a:t> is a database object that generates unique numbers, mostly used for </a:t>
            </a:r>
            <a:r>
              <a:rPr lang="en-US" sz="2000" dirty="0" smtClean="0">
                <a:latin typeface="Times New Roman" pitchFamily="18" charset="0"/>
                <a:cs typeface="Times New Roman" pitchFamily="18" charset="0"/>
                <a:hlinkClick r:id="rId2" tooltip="Primary key"/>
              </a:rPr>
              <a:t>primary key</a:t>
            </a:r>
            <a:r>
              <a:rPr lang="en-US" sz="2000" dirty="0" smtClean="0">
                <a:latin typeface="Times New Roman" pitchFamily="18" charset="0"/>
                <a:cs typeface="Times New Roman" pitchFamily="18" charset="0"/>
              </a:rPr>
              <a:t> values. </a:t>
            </a:r>
          </a:p>
          <a:p>
            <a:r>
              <a:rPr lang="en-US" sz="2000" dirty="0" smtClean="0">
                <a:latin typeface="Times New Roman" pitchFamily="18" charset="0"/>
                <a:cs typeface="Times New Roman" pitchFamily="18" charset="0"/>
              </a:rPr>
              <a:t>Provides a sequential series of numbers.</a:t>
            </a:r>
          </a:p>
          <a:p>
            <a:r>
              <a:rPr lang="en-US" sz="2000" dirty="0" smtClean="0">
                <a:latin typeface="Times New Roman" pitchFamily="18" charset="0"/>
                <a:cs typeface="Times New Roman" pitchFamily="18" charset="0"/>
              </a:rPr>
              <a:t>Especially useful in multiuser environments for generating unique sequential numbers without the overhead of disk I/O or transaction locking.</a:t>
            </a:r>
          </a:p>
          <a:p>
            <a:r>
              <a:rPr lang="en-US" sz="2000" dirty="0" smtClean="0">
                <a:latin typeface="Times New Roman" pitchFamily="18" charset="0"/>
                <a:cs typeface="Times New Roman" pitchFamily="18" charset="0"/>
              </a:rPr>
              <a:t>Oracle stores the definitions of all sequences for a particular database as rows in a single data dictionary table in the SYSTEM </a:t>
            </a:r>
            <a:r>
              <a:rPr lang="en-US" sz="2000" dirty="0" err="1" smtClean="0">
                <a:latin typeface="Times New Roman" pitchFamily="18" charset="0"/>
                <a:cs typeface="Times New Roman" pitchFamily="18" charset="0"/>
              </a:rPr>
              <a:t>tablespace</a:t>
            </a:r>
            <a:r>
              <a:rPr lang="en-US" sz="2000" dirty="0" smtClean="0">
                <a:latin typeface="Times New Roman" pitchFamily="18" charset="0"/>
                <a:cs typeface="Times New Roman" pitchFamily="18" charset="0"/>
              </a:rPr>
              <a:t>. Therefore, all sequence definitions are always available, because the SYSTEM </a:t>
            </a:r>
            <a:r>
              <a:rPr lang="en-US" sz="2000" dirty="0" err="1" smtClean="0">
                <a:latin typeface="Times New Roman" pitchFamily="18" charset="0"/>
                <a:cs typeface="Times New Roman" pitchFamily="18" charset="0"/>
              </a:rPr>
              <a:t>tablespace</a:t>
            </a:r>
            <a:r>
              <a:rPr lang="en-US" sz="2000" dirty="0" smtClean="0">
                <a:latin typeface="Times New Roman" pitchFamily="18" charset="0"/>
                <a:cs typeface="Times New Roman" pitchFamily="18" charset="0"/>
              </a:rPr>
              <a:t> is always online</a:t>
            </a:r>
          </a:p>
          <a:p>
            <a:r>
              <a:rPr lang="en-US" sz="2000" dirty="0" smtClean="0">
                <a:latin typeface="Times New Roman" pitchFamily="18" charset="0"/>
                <a:cs typeface="Times New Roman" pitchFamily="18" charset="0"/>
              </a:rPr>
              <a:t>Sequence numbers are generated independently of tables. Therefore, the same sequence generator can be used for more than one table. Sequence number generation is useful to generate unique primary keys for your data automatically.</a:t>
            </a:r>
          </a:p>
          <a:p>
            <a:r>
              <a:rPr lang="en-US" sz="2000" dirty="0" smtClean="0">
                <a:latin typeface="Times New Roman" pitchFamily="18" charset="0"/>
                <a:cs typeface="Times New Roman" pitchFamily="18" charset="0"/>
              </a:rPr>
              <a:t>One can select the </a:t>
            </a:r>
            <a:r>
              <a:rPr lang="en-US" sz="2000" i="1" dirty="0" smtClean="0">
                <a:latin typeface="Times New Roman" pitchFamily="18" charset="0"/>
                <a:cs typeface="Times New Roman" pitchFamily="18" charset="0"/>
              </a:rPr>
              <a:t>NEXTVAL</a:t>
            </a:r>
            <a:r>
              <a:rPr lang="en-US" sz="2000" dirty="0" smtClean="0">
                <a:latin typeface="Times New Roman" pitchFamily="18" charset="0"/>
                <a:cs typeface="Times New Roman" pitchFamily="18" charset="0"/>
              </a:rPr>
              <a:t> and </a:t>
            </a:r>
            <a:r>
              <a:rPr lang="en-US" sz="2000" i="1" dirty="0" smtClean="0">
                <a:latin typeface="Times New Roman" pitchFamily="18" charset="0"/>
                <a:cs typeface="Times New Roman" pitchFamily="18" charset="0"/>
              </a:rPr>
              <a:t>CURRVAL</a:t>
            </a:r>
            <a:r>
              <a:rPr lang="en-US" sz="2000" dirty="0" smtClean="0">
                <a:latin typeface="Times New Roman" pitchFamily="18" charset="0"/>
                <a:cs typeface="Times New Roman" pitchFamily="18" charset="0"/>
              </a:rPr>
              <a:t> from a sequence. Selecting the NEXTVAL will automatically increment the sequence. </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304800"/>
            <a:ext cx="6858000" cy="369332"/>
          </a:xfrm>
          <a:prstGeom prst="rect">
            <a:avLst/>
          </a:prstGeom>
        </p:spPr>
        <p:txBody>
          <a:bodyPr wrap="square">
            <a:spAutoFit/>
          </a:bodyPr>
          <a:lstStyle/>
          <a:p>
            <a:r>
              <a:rPr lang="en-US" dirty="0" smtClean="0"/>
              <a:t>CREATE SEQUENCE </a:t>
            </a:r>
            <a:r>
              <a:rPr lang="en-US" dirty="0" err="1" smtClean="0"/>
              <a:t>sequencename</a:t>
            </a:r>
            <a:r>
              <a:rPr lang="en-US" dirty="0" smtClean="0"/>
              <a:t> </a:t>
            </a:r>
          </a:p>
        </p:txBody>
      </p:sp>
      <p:pic>
        <p:nvPicPr>
          <p:cNvPr id="6" name="Picture 2" descr="create_sequence"/>
          <p:cNvPicPr>
            <a:picLocks noChangeAspect="1" noChangeArrowheads="1"/>
          </p:cNvPicPr>
          <p:nvPr/>
        </p:nvPicPr>
        <p:blipFill>
          <a:blip r:embed="rId2" cstate="print"/>
          <a:srcRect/>
          <a:stretch>
            <a:fillRect/>
          </a:stretch>
        </p:blipFill>
        <p:spPr bwMode="auto">
          <a:xfrm>
            <a:off x="762000" y="762000"/>
            <a:ext cx="5901939" cy="5715000"/>
          </a:xfrm>
          <a:prstGeom prst="rect">
            <a:avLst/>
          </a:prstGeom>
          <a:noFill/>
        </p:spPr>
      </p:pic>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8600"/>
            <a:ext cx="8839200" cy="6629400"/>
          </a:xfrm>
        </p:spPr>
        <p:txBody>
          <a:bodyPr>
            <a:noAutofit/>
          </a:bodyPr>
          <a:lstStyle/>
          <a:p>
            <a:r>
              <a:rPr lang="en-US" sz="2000" b="1" dirty="0" smtClean="0">
                <a:latin typeface="Times New Roman" pitchFamily="18" charset="0"/>
                <a:cs typeface="Times New Roman" pitchFamily="18" charset="0"/>
              </a:rPr>
              <a:t>Parts:</a:t>
            </a:r>
          </a:p>
          <a:p>
            <a:pPr lvl="1"/>
            <a:r>
              <a:rPr lang="en-US" sz="2000" b="1" dirty="0" smtClean="0">
                <a:latin typeface="Times New Roman" pitchFamily="18" charset="0"/>
                <a:cs typeface="Times New Roman" pitchFamily="18" charset="0"/>
              </a:rPr>
              <a:t>INCREMENT BY:</a:t>
            </a:r>
          </a:p>
          <a:p>
            <a:pPr lvl="1">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specify the interval. positive or negative but not zero.</a:t>
            </a:r>
          </a:p>
          <a:p>
            <a:pPr lvl="1">
              <a:buNone/>
            </a:pPr>
            <a:r>
              <a:rPr lang="en-US" sz="2000" dirty="0" smtClean="0">
                <a:latin typeface="Times New Roman" pitchFamily="18" charset="0"/>
                <a:cs typeface="Times New Roman" pitchFamily="18" charset="0"/>
              </a:rPr>
              <a:t>	  if positive, ascends. if negative, descends. default is 1.</a:t>
            </a:r>
          </a:p>
          <a:p>
            <a:pPr lvl="1"/>
            <a:r>
              <a:rPr lang="en-US" sz="2000" b="1" dirty="0" smtClean="0">
                <a:latin typeface="Times New Roman" pitchFamily="18" charset="0"/>
                <a:cs typeface="Times New Roman" pitchFamily="18" charset="0"/>
              </a:rPr>
              <a:t>START WITH:</a:t>
            </a:r>
          </a:p>
          <a:p>
            <a:pPr lvl="1">
              <a:buNone/>
            </a:pPr>
            <a:r>
              <a:rPr lang="en-US" sz="2000" dirty="0" smtClean="0">
                <a:latin typeface="Times New Roman" pitchFamily="18" charset="0"/>
                <a:cs typeface="Times New Roman" pitchFamily="18" charset="0"/>
              </a:rPr>
              <a:t>	Specify the first sequence number to be generated. </a:t>
            </a:r>
            <a:endParaRPr lang="en-US" sz="2000" b="1"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MAXVALUE:</a:t>
            </a:r>
          </a:p>
          <a:p>
            <a:pPr>
              <a:buNone/>
            </a:pPr>
            <a:r>
              <a:rPr lang="en-US" sz="2000" dirty="0" smtClean="0">
                <a:latin typeface="Times New Roman" pitchFamily="18" charset="0"/>
                <a:cs typeface="Times New Roman" pitchFamily="18" charset="0"/>
              </a:rPr>
              <a:t>		MAXVALUE must be equal to or greater than START WITH and must be greater than MINVALUE.</a:t>
            </a:r>
          </a:p>
          <a:p>
            <a:pPr lvl="1"/>
            <a:r>
              <a:rPr lang="en-US" sz="2000" b="1" dirty="0" smtClean="0">
                <a:latin typeface="Times New Roman" pitchFamily="18" charset="0"/>
                <a:cs typeface="Times New Roman" pitchFamily="18" charset="0"/>
              </a:rPr>
              <a:t>NOMAXVALUE  : </a:t>
            </a:r>
            <a:r>
              <a:rPr lang="en-US" sz="2000" dirty="0" smtClean="0">
                <a:latin typeface="Times New Roman" pitchFamily="18" charset="0"/>
                <a:cs typeface="Times New Roman" pitchFamily="18" charset="0"/>
              </a:rPr>
              <a:t>10</a:t>
            </a:r>
            <a:r>
              <a:rPr lang="en-US" sz="2000" baseline="30000" dirty="0" smtClean="0">
                <a:latin typeface="Times New Roman" pitchFamily="18" charset="0"/>
                <a:cs typeface="Times New Roman" pitchFamily="18" charset="0"/>
              </a:rPr>
              <a:t>27 for ascending. -1 for descending (default)</a:t>
            </a:r>
            <a:endParaRPr lang="en-US" sz="2000" b="1"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MINVALUE:</a:t>
            </a:r>
            <a:r>
              <a:rPr lang="en-US" sz="2000" dirty="0" smtClean="0">
                <a:latin typeface="Times New Roman" pitchFamily="18" charset="0"/>
                <a:cs typeface="Times New Roman" pitchFamily="18" charset="0"/>
              </a:rPr>
              <a:t>MINVALUE must be less than or equal to START WITH and must be less than MAXVALUE.</a:t>
            </a:r>
          </a:p>
          <a:p>
            <a:pPr lvl="1"/>
            <a:r>
              <a:rPr lang="en-US" sz="2000" b="1" dirty="0" smtClean="0">
                <a:latin typeface="Times New Roman" pitchFamily="18" charset="0"/>
                <a:cs typeface="Times New Roman" pitchFamily="18" charset="0"/>
              </a:rPr>
              <a:t>NOMINVALUE: </a:t>
            </a:r>
            <a:r>
              <a:rPr lang="en-US" sz="2000" dirty="0" smtClean="0">
                <a:latin typeface="Times New Roman" pitchFamily="18" charset="0"/>
                <a:cs typeface="Times New Roman" pitchFamily="18" charset="0"/>
              </a:rPr>
              <a:t>minimum value of 1 for an ascending sequence or -10</a:t>
            </a:r>
            <a:r>
              <a:rPr lang="en-US" sz="2000" baseline="30000" dirty="0" smtClean="0">
                <a:latin typeface="Times New Roman" pitchFamily="18" charset="0"/>
                <a:cs typeface="Times New Roman" pitchFamily="18" charset="0"/>
              </a:rPr>
              <a:t>26</a:t>
            </a:r>
            <a:r>
              <a:rPr lang="en-US" sz="2000" dirty="0" smtClean="0">
                <a:latin typeface="Times New Roman" pitchFamily="18" charset="0"/>
                <a:cs typeface="Times New Roman" pitchFamily="18" charset="0"/>
              </a:rPr>
              <a:t> for a descending sequence.(default)</a:t>
            </a:r>
          </a:p>
          <a:p>
            <a:pPr lvl="1"/>
            <a:r>
              <a:rPr lang="en-US" sz="2000" b="1" dirty="0" smtClean="0">
                <a:latin typeface="Times New Roman" pitchFamily="18" charset="0"/>
                <a:cs typeface="Times New Roman" pitchFamily="18" charset="0"/>
              </a:rPr>
              <a:t>CYCLE : </a:t>
            </a:r>
            <a:r>
              <a:rPr lang="en-US" sz="2000" dirty="0" smtClean="0">
                <a:latin typeface="Times New Roman" pitchFamily="18" charset="0"/>
                <a:cs typeface="Times New Roman" pitchFamily="18" charset="0"/>
              </a:rPr>
              <a:t>sequence continues to generate values after reaching either its maximum or minimum value.</a:t>
            </a:r>
            <a:endParaRPr lang="en-US" sz="2000" b="1"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NOCYCLE: </a:t>
            </a:r>
            <a:r>
              <a:rPr lang="en-US" sz="2000" dirty="0" smtClean="0">
                <a:latin typeface="Times New Roman" pitchFamily="18" charset="0"/>
                <a:cs typeface="Times New Roman" pitchFamily="18" charset="0"/>
              </a:rPr>
              <a:t>the sequence cannot generate more values after reaching its maximum or minimum value. (default)</a:t>
            </a:r>
            <a:endParaRPr lang="en-US" sz="2000" b="1" dirty="0" smtClean="0">
              <a:latin typeface="Times New Roman" pitchFamily="18" charset="0"/>
              <a:cs typeface="Times New Roman" pitchFamily="18" charset="0"/>
            </a:endParaRPr>
          </a:p>
          <a:p>
            <a:pPr lvl="3">
              <a:buNone/>
            </a:pPr>
            <a:r>
              <a:rPr lang="en-US" sz="2000" dirty="0" smtClean="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lvl="3"/>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28600"/>
            <a:ext cx="8915400" cy="6400800"/>
          </a:xfrm>
        </p:spPr>
        <p:txBody>
          <a:bodyPr/>
          <a:lstStyle/>
          <a:p>
            <a:pPr lvl="1"/>
            <a:r>
              <a:rPr lang="en-US" sz="1800" b="1" dirty="0" smtClean="0">
                <a:latin typeface="Times New Roman" pitchFamily="18" charset="0"/>
                <a:cs typeface="Times New Roman" pitchFamily="18" charset="0"/>
              </a:rPr>
              <a:t>CACHE: </a:t>
            </a:r>
            <a:r>
              <a:rPr lang="en-US" sz="1800" dirty="0" smtClean="0">
                <a:latin typeface="Times New Roman" pitchFamily="18" charset="0"/>
                <a:cs typeface="Times New Roman" pitchFamily="18" charset="0"/>
              </a:rPr>
              <a:t>Specify how many values of the sequence the database </a:t>
            </a:r>
            <a:r>
              <a:rPr lang="en-US" sz="1800" dirty="0" err="1" smtClean="0">
                <a:latin typeface="Times New Roman" pitchFamily="18" charset="0"/>
                <a:cs typeface="Times New Roman" pitchFamily="18" charset="0"/>
              </a:rPr>
              <a:t>preallocates</a:t>
            </a:r>
            <a:r>
              <a:rPr lang="en-US" sz="1800" dirty="0" smtClean="0">
                <a:latin typeface="Times New Roman" pitchFamily="18" charset="0"/>
                <a:cs typeface="Times New Roman" pitchFamily="18" charset="0"/>
              </a:rPr>
              <a:t> and keeps in memory for faster access</a:t>
            </a:r>
            <a:endParaRPr lang="en-US" sz="1800" b="1" dirty="0" smtClean="0">
              <a:latin typeface="Times New Roman" pitchFamily="18" charset="0"/>
              <a:cs typeface="Times New Roman" pitchFamily="18" charset="0"/>
            </a:endParaRPr>
          </a:p>
          <a:p>
            <a:pPr lvl="1"/>
            <a:r>
              <a:rPr lang="en-US" sz="1800" b="1" dirty="0" smtClean="0">
                <a:latin typeface="Times New Roman" pitchFamily="18" charset="0"/>
                <a:cs typeface="Times New Roman" pitchFamily="18" charset="0"/>
              </a:rPr>
              <a:t>NOCACHE :if not specified any </a:t>
            </a:r>
            <a:r>
              <a:rPr lang="en-US" sz="1800" b="1" dirty="0" err="1" smtClean="0">
                <a:latin typeface="Times New Roman" pitchFamily="18" charset="0"/>
                <a:cs typeface="Times New Roman" pitchFamily="18" charset="0"/>
              </a:rPr>
              <a:t>cahce</a:t>
            </a:r>
            <a:r>
              <a:rPr lang="en-US" sz="1800" b="1" dirty="0" smtClean="0">
                <a:latin typeface="Times New Roman" pitchFamily="18" charset="0"/>
                <a:cs typeface="Times New Roman" pitchFamily="18" charset="0"/>
              </a:rPr>
              <a:t> or </a:t>
            </a:r>
            <a:r>
              <a:rPr lang="en-US" sz="1800" b="1" dirty="0" err="1" smtClean="0">
                <a:latin typeface="Times New Roman" pitchFamily="18" charset="0"/>
                <a:cs typeface="Times New Roman" pitchFamily="18" charset="0"/>
              </a:rPr>
              <a:t>nocache</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database caches 20 sequence numbers by default.</a:t>
            </a:r>
            <a:endParaRPr lang="en-US" sz="1800" b="1" dirty="0" smtClean="0">
              <a:latin typeface="Times New Roman" pitchFamily="18" charset="0"/>
              <a:cs typeface="Times New Roman" pitchFamily="18" charset="0"/>
            </a:endParaRPr>
          </a:p>
          <a:p>
            <a:pPr lvl="1"/>
            <a:r>
              <a:rPr lang="en-US" sz="1800" b="1" dirty="0" smtClean="0">
                <a:latin typeface="Times New Roman" pitchFamily="18" charset="0"/>
                <a:cs typeface="Times New Roman" pitchFamily="18" charset="0"/>
              </a:rPr>
              <a:t>ORDER : </a:t>
            </a:r>
            <a:r>
              <a:rPr lang="en-US" sz="1800" dirty="0" smtClean="0">
                <a:latin typeface="Times New Roman" pitchFamily="18" charset="0"/>
                <a:cs typeface="Times New Roman" pitchFamily="18" charset="0"/>
              </a:rPr>
              <a:t>guarantee that sequence numbers are generated in order of request. </a:t>
            </a:r>
            <a:endParaRPr lang="en-US" sz="1800" b="1" dirty="0" smtClean="0">
              <a:latin typeface="Times New Roman" pitchFamily="18" charset="0"/>
              <a:cs typeface="Times New Roman" pitchFamily="18" charset="0"/>
            </a:endParaRPr>
          </a:p>
          <a:p>
            <a:pPr lvl="1"/>
            <a:r>
              <a:rPr lang="en-US" sz="1800" b="1" dirty="0" smtClean="0">
                <a:latin typeface="Times New Roman" pitchFamily="18" charset="0"/>
                <a:cs typeface="Times New Roman" pitchFamily="18" charset="0"/>
              </a:rPr>
              <a:t>NOORDER : default</a:t>
            </a:r>
          </a:p>
          <a:p>
            <a:pPr lvl="1">
              <a:buNone/>
            </a:pPr>
            <a:r>
              <a:rPr lang="en-US" sz="1800" b="1" dirty="0" smtClean="0">
                <a:latin typeface="Times New Roman" pitchFamily="18" charset="0"/>
                <a:cs typeface="Times New Roman" pitchFamily="18" charset="0"/>
              </a:rPr>
              <a:t>Example </a:t>
            </a:r>
          </a:p>
          <a:p>
            <a:pPr lvl="1">
              <a:buNone/>
            </a:pPr>
            <a:r>
              <a:rPr lang="en-US" sz="1800" dirty="0" smtClean="0">
                <a:latin typeface="Times New Roman" pitchFamily="18" charset="0"/>
                <a:cs typeface="Times New Roman" pitchFamily="18" charset="0"/>
              </a:rPr>
              <a:t>CREATE SEQUENCE </a:t>
            </a:r>
            <a:r>
              <a:rPr lang="en-US" sz="1800" dirty="0" err="1" smtClean="0">
                <a:latin typeface="Times New Roman" pitchFamily="18" charset="0"/>
                <a:cs typeface="Times New Roman" pitchFamily="18" charset="0"/>
              </a:rPr>
              <a:t>customers_seq</a:t>
            </a:r>
            <a:r>
              <a:rPr lang="en-US" sz="1800" dirty="0" smtClean="0">
                <a:latin typeface="Times New Roman" pitchFamily="18" charset="0"/>
                <a:cs typeface="Times New Roman" pitchFamily="18" charset="0"/>
              </a:rPr>
              <a:t> </a:t>
            </a:r>
          </a:p>
          <a:p>
            <a:pPr lvl="1">
              <a:buNone/>
            </a:pPr>
            <a:r>
              <a:rPr lang="en-US" sz="1800" dirty="0" smtClean="0">
                <a:latin typeface="Times New Roman" pitchFamily="18" charset="0"/>
                <a:cs typeface="Times New Roman" pitchFamily="18" charset="0"/>
              </a:rPr>
              <a:t>START WITH 1000 </a:t>
            </a:r>
          </a:p>
          <a:p>
            <a:pPr lvl="1">
              <a:buNone/>
            </a:pPr>
            <a:r>
              <a:rPr lang="en-US" sz="1800" dirty="0" smtClean="0">
                <a:latin typeface="Times New Roman" pitchFamily="18" charset="0"/>
                <a:cs typeface="Times New Roman" pitchFamily="18" charset="0"/>
              </a:rPr>
              <a:t>INCREMENT BY 1</a:t>
            </a:r>
          </a:p>
          <a:p>
            <a:pPr lvl="1">
              <a:buNone/>
            </a:pPr>
            <a:r>
              <a:rPr lang="en-US" sz="1800" dirty="0" smtClean="0">
                <a:latin typeface="Times New Roman" pitchFamily="18" charset="0"/>
                <a:cs typeface="Times New Roman" pitchFamily="18" charset="0"/>
              </a:rPr>
              <a:t> NOCACHE </a:t>
            </a:r>
          </a:p>
          <a:p>
            <a:pPr lvl="1">
              <a:buNone/>
            </a:pPr>
            <a:r>
              <a:rPr lang="en-US" sz="1800" dirty="0" smtClean="0">
                <a:latin typeface="Times New Roman" pitchFamily="18" charset="0"/>
                <a:cs typeface="Times New Roman" pitchFamily="18" charset="0"/>
              </a:rPr>
              <a:t>NOCYCLE;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915400" cy="6477000"/>
          </a:xfrm>
        </p:spPr>
        <p:txBody>
          <a:bodyPr>
            <a:normAutofit fontScale="77500" lnSpcReduction="20000"/>
          </a:bodyPr>
          <a:lstStyle/>
          <a:p>
            <a:r>
              <a:rPr lang="en-US" sz="2800" u="sng" dirty="0" smtClean="0">
                <a:effectLst>
                  <a:outerShdw blurRad="38100" dist="38100" dir="2700000" algn="tl">
                    <a:srgbClr val="000000">
                      <a:alpha val="43137"/>
                    </a:srgbClr>
                  </a:outerShdw>
                </a:effectLst>
                <a:latin typeface="Times New Roman" pitchFamily="18" charset="0"/>
                <a:cs typeface="Times New Roman" pitchFamily="18" charset="0"/>
              </a:rPr>
              <a:t>Create a simple sequence: </a:t>
            </a:r>
          </a:p>
          <a:p>
            <a:pPr>
              <a:buNone/>
            </a:pPr>
            <a:r>
              <a:rPr lang="en-US" sz="2800" dirty="0" smtClean="0">
                <a:latin typeface="Times New Roman" pitchFamily="18" charset="0"/>
                <a:cs typeface="Times New Roman" pitchFamily="18" charset="0"/>
              </a:rPr>
              <a:t>SQL&gt; CREATE SEQUENCE </a:t>
            </a:r>
            <a:r>
              <a:rPr lang="en-US" sz="2800" dirty="0" err="1" smtClean="0">
                <a:latin typeface="Times New Roman" pitchFamily="18" charset="0"/>
                <a:cs typeface="Times New Roman" pitchFamily="18" charset="0"/>
              </a:rPr>
              <a:t>emp_seq</a:t>
            </a:r>
            <a:r>
              <a:rPr lang="en-US" sz="28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Sequence created.</a:t>
            </a:r>
          </a:p>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SQL&gt; select </a:t>
            </a:r>
            <a:r>
              <a:rPr lang="en-US" sz="2800" dirty="0" err="1" smtClean="0">
                <a:latin typeface="Times New Roman" pitchFamily="18" charset="0"/>
                <a:cs typeface="Times New Roman" pitchFamily="18" charset="0"/>
              </a:rPr>
              <a:t>emp_seq.nextval</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emp_seq.currval</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emp_seq.nextval</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emp_seq.currval</a:t>
            </a:r>
            <a:r>
              <a:rPr lang="en-US" sz="2800" dirty="0" smtClean="0">
                <a:latin typeface="Times New Roman" pitchFamily="18" charset="0"/>
                <a:cs typeface="Times New Roman" pitchFamily="18" charset="0"/>
              </a:rPr>
              <a:t> from dual; </a:t>
            </a: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NEXTVAL CURRVAL NEXTVAL CURRVAL </a:t>
            </a:r>
          </a:p>
          <a:p>
            <a:pPr>
              <a:buNone/>
            </a:pPr>
            <a:r>
              <a:rPr lang="en-US" sz="2800" dirty="0" smtClean="0">
                <a:latin typeface="Times New Roman" pitchFamily="18" charset="0"/>
                <a:cs typeface="Times New Roman" pitchFamily="18" charset="0"/>
              </a:rPr>
              <a:t>---------- ---------- ---------- ---------- -------------</a:t>
            </a:r>
          </a:p>
          <a:p>
            <a:pPr>
              <a:buNone/>
            </a:pPr>
            <a:r>
              <a:rPr lang="en-US" sz="2800" dirty="0" smtClean="0">
                <a:latin typeface="Times New Roman" pitchFamily="18" charset="0"/>
                <a:cs typeface="Times New Roman" pitchFamily="18" charset="0"/>
              </a:rPr>
              <a:t>3                    3                 3                3</a:t>
            </a:r>
          </a:p>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SQL&gt; select </a:t>
            </a:r>
            <a:r>
              <a:rPr lang="en-US" sz="2800" dirty="0" err="1" smtClean="0">
                <a:latin typeface="Times New Roman" pitchFamily="18" charset="0"/>
                <a:cs typeface="Times New Roman" pitchFamily="18" charset="0"/>
              </a:rPr>
              <a:t>emp_seq.nextval</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emp_seq.currval</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emp_seq.nextval</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emp_seq.currval</a:t>
            </a:r>
            <a:r>
              <a:rPr lang="en-US" sz="2800" dirty="0" smtClean="0">
                <a:latin typeface="Times New Roman" pitchFamily="18" charset="0"/>
                <a:cs typeface="Times New Roman" pitchFamily="18" charset="0"/>
              </a:rPr>
              <a:t> 2 from (select 1 from dual union all select 2 from dual) ;</a:t>
            </a:r>
          </a:p>
          <a:p>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NEXTVAL CURRVAL NEXTVAL CURRVAL</a:t>
            </a:r>
          </a:p>
          <a:p>
            <a:pPr>
              <a:buNone/>
            </a:pPr>
            <a:r>
              <a:rPr lang="en-US" sz="2800" dirty="0" smtClean="0">
                <a:latin typeface="Times New Roman" pitchFamily="18" charset="0"/>
                <a:cs typeface="Times New Roman" pitchFamily="18" charset="0"/>
              </a:rPr>
              <a:t> ---------- ---------- ---------- ---------- -------------</a:t>
            </a:r>
          </a:p>
          <a:p>
            <a:pPr>
              <a:buNone/>
            </a:pPr>
            <a:r>
              <a:rPr lang="en-US" sz="2800" dirty="0" smtClean="0">
                <a:latin typeface="Times New Roman" pitchFamily="18" charset="0"/>
                <a:cs typeface="Times New Roman" pitchFamily="18" charset="0"/>
              </a:rPr>
              <a:t>4                       4               4                  4 </a:t>
            </a:r>
          </a:p>
          <a:p>
            <a:pPr>
              <a:buNone/>
            </a:pPr>
            <a:r>
              <a:rPr lang="en-US" sz="2800" dirty="0" smtClean="0">
                <a:latin typeface="Times New Roman" pitchFamily="18" charset="0"/>
                <a:cs typeface="Times New Roman" pitchFamily="18" charset="0"/>
              </a:rPr>
              <a:t>5                       5                5                 5</a:t>
            </a:r>
          </a:p>
          <a:p>
            <a:endParaRPr lang="en-US" sz="28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0"/>
            <a:ext cx="8991600" cy="6858000"/>
          </a:xfrm>
        </p:spPr>
        <p:txBody>
          <a:bodyPr/>
          <a:lstStyle/>
          <a:p>
            <a:r>
              <a:rPr lang="en-US" u="sng" dirty="0" smtClean="0">
                <a:effectLst>
                  <a:outerShdw blurRad="38100" dist="38100" dir="2700000" algn="tl">
                    <a:srgbClr val="000000">
                      <a:alpha val="43137"/>
                    </a:srgbClr>
                  </a:outerShdw>
                </a:effectLst>
                <a:latin typeface="Times New Roman" pitchFamily="18" charset="0"/>
                <a:cs typeface="Times New Roman" pitchFamily="18" charset="0"/>
              </a:rPr>
              <a:t>Creating complicated sequence: </a:t>
            </a:r>
          </a:p>
          <a:p>
            <a:pPr>
              <a:buNone/>
            </a:pPr>
            <a:r>
              <a:rPr lang="en-US" dirty="0" smtClean="0">
                <a:latin typeface="Times New Roman" pitchFamily="18" charset="0"/>
                <a:cs typeface="Times New Roman" pitchFamily="18" charset="0"/>
              </a:rPr>
              <a:t>CREATE SEQUENCE </a:t>
            </a:r>
            <a:r>
              <a:rPr lang="en-US" dirty="0" err="1" smtClean="0">
                <a:latin typeface="Times New Roman" pitchFamily="18" charset="0"/>
                <a:cs typeface="Times New Roman" pitchFamily="18" charset="0"/>
              </a:rPr>
              <a:t>my_sequence</a:t>
            </a:r>
            <a:r>
              <a:rPr lang="en-US" dirty="0" smtClean="0">
                <a:latin typeface="Times New Roman" pitchFamily="18" charset="0"/>
                <a:cs typeface="Times New Roman" pitchFamily="18" charset="0"/>
              </a:rPr>
              <a:t> MINVALUE 1 MAXVALUE 1000 START WITH 1 INCREMENT BY 2 CACHE 5;</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0"/>
            <a:ext cx="8991600" cy="6705600"/>
          </a:xfrm>
        </p:spPr>
        <p:txBody>
          <a:bodyPr>
            <a:normAutofit fontScale="85000" lnSpcReduction="20000"/>
          </a:bodyPr>
          <a:lstStyle/>
          <a:p>
            <a:pPr>
              <a:buNone/>
            </a:pPr>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Synonym:</a:t>
            </a:r>
          </a:p>
          <a:p>
            <a:r>
              <a:rPr lang="en-US" dirty="0" smtClean="0">
                <a:latin typeface="Times New Roman" pitchFamily="18" charset="0"/>
                <a:cs typeface="Times New Roman" pitchFamily="18" charset="0"/>
              </a:rPr>
              <a:t>Is an alternative name for a table, view, sequence, procedure, stored function, package, materialized view, Java class schema object, user-defined object type, or another synonym.</a:t>
            </a:r>
          </a:p>
          <a:p>
            <a:r>
              <a:rPr lang="en-US" dirty="0" smtClean="0">
                <a:latin typeface="Times New Roman" pitchFamily="18" charset="0"/>
                <a:cs typeface="Times New Roman" pitchFamily="18" charset="0"/>
              </a:rPr>
              <a:t>Because a synonym is simply an alias, it requires no storage other than its definition in the data dictionary.</a:t>
            </a:r>
          </a:p>
          <a:p>
            <a:r>
              <a:rPr lang="en-US" dirty="0" smtClean="0">
                <a:latin typeface="Times New Roman" pitchFamily="18" charset="0"/>
                <a:cs typeface="Times New Roman" pitchFamily="18" charset="0"/>
              </a:rPr>
              <a:t> can refer to synonyms in the following statements: SELECT, INSERT, UPDATE, DELETE, FLASHBACK TABLE and GRANT, REVOKE</a:t>
            </a:r>
          </a:p>
          <a:p>
            <a:r>
              <a:rPr lang="en-US" dirty="0" smtClean="0">
                <a:latin typeface="Times New Roman" pitchFamily="18" charset="0"/>
                <a:cs typeface="Times New Roman" pitchFamily="18" charset="0"/>
              </a:rPr>
              <a:t>To create a private synonym in your own schema, you must have the CREATE SYNONYM system privilege.</a:t>
            </a:r>
          </a:p>
          <a:p>
            <a:r>
              <a:rPr lang="en-US" dirty="0" smtClean="0">
                <a:latin typeface="Times New Roman" pitchFamily="18" charset="0"/>
                <a:cs typeface="Times New Roman" pitchFamily="18" charset="0"/>
              </a:rPr>
              <a:t>To create a private synonym in another user's schema, you must have the CREATE ANY SYNONYM system privilege.</a:t>
            </a:r>
          </a:p>
          <a:p>
            <a:r>
              <a:rPr lang="en-US" dirty="0" smtClean="0">
                <a:latin typeface="Times New Roman" pitchFamily="18" charset="0"/>
                <a:cs typeface="Times New Roman" pitchFamily="18" charset="0"/>
              </a:rPr>
              <a:t>To create a PUBLIC synonym, you must have the CREATE PUBLIC SYNONYM system privilege.</a:t>
            </a:r>
          </a:p>
          <a:p>
            <a:r>
              <a:rPr lang="en-US" dirty="0" smtClean="0">
                <a:latin typeface="Times New Roman" pitchFamily="18" charset="0"/>
                <a:cs typeface="Times New Roman" pitchFamily="18" charset="0"/>
              </a:rPr>
              <a:t>Synonym is private by default.</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8600"/>
            <a:ext cx="8839200" cy="6477000"/>
          </a:xfrm>
        </p:spPr>
        <p:txBody>
          <a:bodyPr/>
          <a:lstStyle/>
          <a:p>
            <a:r>
              <a:rPr lang="en-US" b="1" dirty="0" smtClean="0">
                <a:latin typeface="Times New Roman" pitchFamily="18" charset="0"/>
                <a:cs typeface="Times New Roman" pitchFamily="18" charset="0"/>
              </a:rPr>
              <a:t>Removing Synonyms</a:t>
            </a:r>
          </a:p>
          <a:p>
            <a:pPr>
              <a:buNone/>
            </a:pPr>
            <a:r>
              <a:rPr lang="en-US" dirty="0" smtClean="0">
                <a:latin typeface="Times New Roman" pitchFamily="18" charset="0"/>
                <a:cs typeface="Times New Roman" pitchFamily="18" charset="0"/>
              </a:rPr>
              <a:t>The drop synonym command is used to drop public and private synonyms. Here is an example of dropping a private synonym and a public synonym with the drop synonym command:</a:t>
            </a:r>
          </a:p>
          <a:p>
            <a:pPr>
              <a:buNone/>
            </a:pPr>
            <a:r>
              <a:rPr lang="en-US" dirty="0" smtClean="0">
                <a:latin typeface="Times New Roman" pitchFamily="18" charset="0"/>
                <a:cs typeface="Times New Roman" pitchFamily="18" charset="0"/>
              </a:rPr>
              <a:t>SQL&gt; DROP PUBLIC SYNONYM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SQL&gt; DROP SYNONYM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0"/>
            <a:ext cx="8839200" cy="6705600"/>
          </a:xfrm>
        </p:spPr>
        <p:txBody>
          <a:bodyPr>
            <a:normAutofit fontScale="47500" lnSpcReduction="20000"/>
          </a:bodyPr>
          <a:lstStyle/>
          <a:p>
            <a:pPr>
              <a:buNone/>
            </a:pPr>
            <a:r>
              <a:rPr lang="en-US" dirty="0" smtClean="0"/>
              <a:t>SQL&gt; create synonym syn1 for dept;</a:t>
            </a:r>
          </a:p>
          <a:p>
            <a:pPr>
              <a:buNone/>
            </a:pPr>
            <a:r>
              <a:rPr lang="en-US" dirty="0" smtClean="0"/>
              <a:t>Synonym created.</a:t>
            </a:r>
          </a:p>
          <a:p>
            <a:pPr>
              <a:buNone/>
            </a:pPr>
            <a:r>
              <a:rPr lang="en-US" dirty="0" smtClean="0"/>
              <a:t>SQL&gt; select * from syn1;</a:t>
            </a:r>
          </a:p>
          <a:p>
            <a:pPr>
              <a:buNone/>
            </a:pPr>
            <a:r>
              <a:rPr lang="en-US" dirty="0" smtClean="0"/>
              <a:t>       EID DNAME                               STAFF</a:t>
            </a:r>
          </a:p>
          <a:p>
            <a:pPr>
              <a:buNone/>
            </a:pPr>
            <a:r>
              <a:rPr lang="en-US" dirty="0" smtClean="0"/>
              <a:t>---------- ------------------------------ ----------</a:t>
            </a:r>
          </a:p>
          <a:p>
            <a:pPr>
              <a:buNone/>
            </a:pPr>
            <a:r>
              <a:rPr lang="en-US" dirty="0" smtClean="0"/>
              <a:t>         1 </a:t>
            </a:r>
            <a:r>
              <a:rPr lang="en-US" dirty="0" err="1" smtClean="0"/>
              <a:t>mca</a:t>
            </a:r>
            <a:endParaRPr lang="en-US" dirty="0" smtClean="0"/>
          </a:p>
          <a:p>
            <a:pPr>
              <a:buNone/>
            </a:pPr>
            <a:r>
              <a:rPr lang="en-US" dirty="0" smtClean="0"/>
              <a:t>         3 </a:t>
            </a:r>
            <a:r>
              <a:rPr lang="en-US" dirty="0" err="1" smtClean="0"/>
              <a:t>mba</a:t>
            </a:r>
            <a:endParaRPr lang="en-US" dirty="0" smtClean="0"/>
          </a:p>
          <a:p>
            <a:pPr>
              <a:buNone/>
            </a:pPr>
            <a:r>
              <a:rPr lang="en-US" dirty="0" smtClean="0"/>
              <a:t>         4 it</a:t>
            </a:r>
          </a:p>
          <a:p>
            <a:pPr>
              <a:buNone/>
            </a:pPr>
            <a:r>
              <a:rPr lang="en-US" dirty="0" smtClean="0"/>
              <a:t>         6 </a:t>
            </a:r>
            <a:r>
              <a:rPr lang="en-US" dirty="0" err="1" smtClean="0"/>
              <a:t>cse</a:t>
            </a:r>
            <a:endParaRPr lang="en-US" dirty="0" smtClean="0"/>
          </a:p>
          <a:p>
            <a:pPr>
              <a:buNone/>
            </a:pPr>
            <a:r>
              <a:rPr lang="en-US" dirty="0" smtClean="0"/>
              <a:t>         1 </a:t>
            </a:r>
            <a:r>
              <a:rPr lang="en-US" dirty="0" err="1" smtClean="0"/>
              <a:t>ww</a:t>
            </a:r>
            <a:r>
              <a:rPr lang="en-US" dirty="0" smtClean="0"/>
              <a:t>                                      1</a:t>
            </a:r>
          </a:p>
          <a:p>
            <a:pPr>
              <a:buNone/>
            </a:pPr>
            <a:r>
              <a:rPr lang="en-US" dirty="0" smtClean="0"/>
              <a:t>        10 </a:t>
            </a:r>
            <a:r>
              <a:rPr lang="en-US" dirty="0" err="1" smtClean="0"/>
              <a:t>ak</a:t>
            </a:r>
            <a:r>
              <a:rPr lang="en-US" dirty="0" smtClean="0"/>
              <a:t>                                      2</a:t>
            </a:r>
          </a:p>
          <a:p>
            <a:pPr>
              <a:buNone/>
            </a:pPr>
            <a:r>
              <a:rPr lang="en-US" dirty="0" smtClean="0"/>
              <a:t>6 rows selected.</a:t>
            </a:r>
          </a:p>
          <a:p>
            <a:pPr>
              <a:buNone/>
            </a:pPr>
            <a:endParaRPr lang="en-US" dirty="0" smtClean="0"/>
          </a:p>
          <a:p>
            <a:pPr>
              <a:buNone/>
            </a:pPr>
            <a:r>
              <a:rPr lang="en-US" dirty="0" smtClean="0"/>
              <a:t>SQL&gt; insert into syn1(</a:t>
            </a:r>
            <a:r>
              <a:rPr lang="en-US" dirty="0" err="1" smtClean="0"/>
              <a:t>eid,dname,staff</a:t>
            </a:r>
            <a:r>
              <a:rPr lang="en-US" dirty="0" smtClean="0"/>
              <a:t>) values(11,'dd',staff.nextval);</a:t>
            </a:r>
          </a:p>
          <a:p>
            <a:pPr>
              <a:buNone/>
            </a:pPr>
            <a:r>
              <a:rPr lang="en-US" dirty="0" smtClean="0"/>
              <a:t>1 row created.</a:t>
            </a:r>
          </a:p>
          <a:p>
            <a:pPr>
              <a:buNone/>
            </a:pPr>
            <a:endParaRPr lang="en-US" dirty="0" smtClean="0"/>
          </a:p>
          <a:p>
            <a:pPr>
              <a:buNone/>
            </a:pPr>
            <a:r>
              <a:rPr lang="en-US" dirty="0" smtClean="0"/>
              <a:t>SQL&gt; select * from syn1;</a:t>
            </a:r>
          </a:p>
          <a:p>
            <a:pPr>
              <a:buNone/>
            </a:pPr>
            <a:r>
              <a:rPr lang="en-US" dirty="0" smtClean="0"/>
              <a:t>       EID DNAME                               STAFF</a:t>
            </a:r>
          </a:p>
          <a:p>
            <a:pPr>
              <a:buNone/>
            </a:pPr>
            <a:r>
              <a:rPr lang="en-US" dirty="0" smtClean="0"/>
              <a:t>---------- ------------------------------ ----------</a:t>
            </a:r>
          </a:p>
          <a:p>
            <a:pPr>
              <a:buNone/>
            </a:pPr>
            <a:r>
              <a:rPr lang="en-US" dirty="0" smtClean="0"/>
              <a:t>         1 </a:t>
            </a:r>
            <a:r>
              <a:rPr lang="en-US" dirty="0" err="1" smtClean="0"/>
              <a:t>mca</a:t>
            </a:r>
            <a:endParaRPr lang="en-US" dirty="0" smtClean="0"/>
          </a:p>
          <a:p>
            <a:pPr>
              <a:buNone/>
            </a:pPr>
            <a:r>
              <a:rPr lang="en-US" dirty="0" smtClean="0"/>
              <a:t>         3 </a:t>
            </a:r>
            <a:r>
              <a:rPr lang="en-US" dirty="0" err="1" smtClean="0"/>
              <a:t>mba</a:t>
            </a:r>
            <a:endParaRPr lang="en-US" dirty="0" smtClean="0"/>
          </a:p>
          <a:p>
            <a:pPr>
              <a:buNone/>
            </a:pPr>
            <a:r>
              <a:rPr lang="en-US" dirty="0" smtClean="0"/>
              <a:t>         4 it</a:t>
            </a:r>
          </a:p>
          <a:p>
            <a:pPr>
              <a:buNone/>
            </a:pPr>
            <a:r>
              <a:rPr lang="en-US" dirty="0" smtClean="0"/>
              <a:t>         6 </a:t>
            </a:r>
            <a:r>
              <a:rPr lang="en-US" dirty="0" err="1" smtClean="0"/>
              <a:t>cse</a:t>
            </a:r>
            <a:endParaRPr lang="en-US" dirty="0" smtClean="0"/>
          </a:p>
          <a:p>
            <a:pPr>
              <a:buNone/>
            </a:pPr>
            <a:r>
              <a:rPr lang="en-US" dirty="0" smtClean="0"/>
              <a:t>         1 </a:t>
            </a:r>
            <a:r>
              <a:rPr lang="en-US" dirty="0" err="1" smtClean="0"/>
              <a:t>ww</a:t>
            </a:r>
            <a:r>
              <a:rPr lang="en-US" dirty="0" smtClean="0"/>
              <a:t>                                      1</a:t>
            </a:r>
          </a:p>
          <a:p>
            <a:pPr>
              <a:buNone/>
            </a:pPr>
            <a:r>
              <a:rPr lang="en-US" dirty="0" smtClean="0"/>
              <a:t>        10 </a:t>
            </a:r>
            <a:r>
              <a:rPr lang="en-US" dirty="0" err="1" smtClean="0"/>
              <a:t>ak</a:t>
            </a:r>
            <a:r>
              <a:rPr lang="en-US" dirty="0" smtClean="0"/>
              <a:t>                                      2</a:t>
            </a:r>
          </a:p>
          <a:p>
            <a:pPr>
              <a:buNone/>
            </a:pPr>
            <a:r>
              <a:rPr lang="en-US" dirty="0" smtClean="0"/>
              <a:t>        11 </a:t>
            </a:r>
            <a:r>
              <a:rPr lang="en-US" dirty="0" err="1" smtClean="0"/>
              <a:t>dd</a:t>
            </a:r>
            <a:r>
              <a:rPr lang="en-US" dirty="0" smtClean="0"/>
              <a:t>                                      3</a:t>
            </a:r>
          </a:p>
          <a:p>
            <a:pPr>
              <a:buNone/>
            </a:pPr>
            <a:r>
              <a:rPr lang="en-US" dirty="0" smtClean="0"/>
              <a:t>7 rows selected.</a:t>
            </a:r>
          </a:p>
          <a:p>
            <a:pPr>
              <a:buNone/>
            </a:pPr>
            <a:endParaRPr lang="en-US" dirty="0" smtClean="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304800"/>
            <a:ext cx="8686800" cy="6248400"/>
          </a:xfrm>
        </p:spPr>
        <p:txBody>
          <a:bodyPr>
            <a:normAutofit lnSpcReduction="10000"/>
          </a:bodyPr>
          <a:lstStyle/>
          <a:p>
            <a:pPr>
              <a:buNone/>
            </a:pPr>
            <a:r>
              <a:rPr lang="en-US" dirty="0" smtClean="0"/>
              <a:t>SQL&gt; select * from dept;</a:t>
            </a:r>
          </a:p>
          <a:p>
            <a:pPr>
              <a:buNone/>
            </a:pPr>
            <a:r>
              <a:rPr lang="en-US" dirty="0" smtClean="0"/>
              <a:t>       EID DNAME                               STAFF</a:t>
            </a:r>
          </a:p>
          <a:p>
            <a:pPr>
              <a:buNone/>
            </a:pPr>
            <a:r>
              <a:rPr lang="en-US" dirty="0" smtClean="0"/>
              <a:t>---------- ------------------------------ -</a:t>
            </a:r>
          </a:p>
          <a:p>
            <a:pPr>
              <a:buNone/>
            </a:pPr>
            <a:r>
              <a:rPr lang="en-US" dirty="0" smtClean="0"/>
              <a:t>         1 </a:t>
            </a:r>
            <a:r>
              <a:rPr lang="en-US" dirty="0" err="1" smtClean="0"/>
              <a:t>mca</a:t>
            </a:r>
            <a:endParaRPr lang="en-US" dirty="0" smtClean="0"/>
          </a:p>
          <a:p>
            <a:pPr>
              <a:buNone/>
            </a:pPr>
            <a:r>
              <a:rPr lang="en-US" dirty="0" smtClean="0"/>
              <a:t>         3 </a:t>
            </a:r>
            <a:r>
              <a:rPr lang="en-US" dirty="0" err="1" smtClean="0"/>
              <a:t>mba</a:t>
            </a:r>
            <a:endParaRPr lang="en-US" dirty="0" smtClean="0"/>
          </a:p>
          <a:p>
            <a:pPr>
              <a:buNone/>
            </a:pPr>
            <a:r>
              <a:rPr lang="en-US" dirty="0" smtClean="0"/>
              <a:t>         4 it</a:t>
            </a:r>
          </a:p>
          <a:p>
            <a:pPr>
              <a:buNone/>
            </a:pPr>
            <a:r>
              <a:rPr lang="en-US" dirty="0" smtClean="0"/>
              <a:t>         6 </a:t>
            </a:r>
            <a:r>
              <a:rPr lang="en-US" dirty="0" err="1" smtClean="0"/>
              <a:t>cse</a:t>
            </a:r>
            <a:endParaRPr lang="en-US" dirty="0" smtClean="0"/>
          </a:p>
          <a:p>
            <a:pPr>
              <a:buNone/>
            </a:pPr>
            <a:r>
              <a:rPr lang="en-US" dirty="0" smtClean="0"/>
              <a:t>         1 </a:t>
            </a:r>
            <a:r>
              <a:rPr lang="en-US" dirty="0" err="1" smtClean="0"/>
              <a:t>ww</a:t>
            </a:r>
            <a:r>
              <a:rPr lang="en-US" dirty="0" smtClean="0"/>
              <a:t>                                      1</a:t>
            </a:r>
          </a:p>
          <a:p>
            <a:pPr>
              <a:buNone/>
            </a:pPr>
            <a:r>
              <a:rPr lang="en-US" dirty="0" smtClean="0"/>
              <a:t>        10 </a:t>
            </a:r>
            <a:r>
              <a:rPr lang="en-US" dirty="0" err="1" smtClean="0"/>
              <a:t>ak</a:t>
            </a:r>
            <a:r>
              <a:rPr lang="en-US" dirty="0" smtClean="0"/>
              <a:t>                                      2</a:t>
            </a:r>
          </a:p>
          <a:p>
            <a:pPr>
              <a:buNone/>
            </a:pPr>
            <a:r>
              <a:rPr lang="en-US" dirty="0" smtClean="0"/>
              <a:t>        11 </a:t>
            </a:r>
            <a:r>
              <a:rPr lang="en-US" dirty="0" err="1" smtClean="0"/>
              <a:t>dd</a:t>
            </a:r>
            <a:r>
              <a:rPr lang="en-US" dirty="0" smtClean="0"/>
              <a:t>                                      3</a:t>
            </a:r>
          </a:p>
          <a:p>
            <a:pPr>
              <a:buNone/>
            </a:pPr>
            <a:r>
              <a:rPr lang="en-US" dirty="0" smtClean="0"/>
              <a:t>7 rows selected.</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cstate="print"/>
          <a:srcRect/>
          <a:stretch>
            <a:fillRect/>
          </a:stretch>
        </p:blipFill>
        <p:spPr bwMode="auto">
          <a:xfrm>
            <a:off x="685800" y="1828800"/>
            <a:ext cx="7589191" cy="4648200"/>
          </a:xfrm>
          <a:prstGeom prst="rect">
            <a:avLst/>
          </a:prstGeom>
          <a:noFill/>
          <a:ln w="9525">
            <a:noFill/>
            <a:miter lim="800000"/>
            <a:headEnd/>
            <a:tailEnd/>
          </a:ln>
        </p:spPr>
      </p:pic>
      <p:sp>
        <p:nvSpPr>
          <p:cNvPr id="5" name="Rectangle 4"/>
          <p:cNvSpPr/>
          <p:nvPr/>
        </p:nvSpPr>
        <p:spPr>
          <a:xfrm>
            <a:off x="228600" y="304800"/>
            <a:ext cx="3200400" cy="461665"/>
          </a:xfrm>
          <a:prstGeom prst="rect">
            <a:avLst/>
          </a:prstGeom>
          <a:solidFill>
            <a:srgbClr val="9966FF"/>
          </a:solidFill>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1" dirty="0" smtClean="0">
                <a:latin typeface="Times" pitchFamily="18" charset="0"/>
                <a:cs typeface="Times" pitchFamily="18" charset="0"/>
              </a:rPr>
              <a:t>To modify a column</a:t>
            </a:r>
            <a:endParaRPr lang="en-US" sz="2400" b="1" dirty="0">
              <a:latin typeface="Times" pitchFamily="18" charset="0"/>
              <a:cs typeface="Times" pitchFamily="18" charset="0"/>
            </a:endParaRPr>
          </a:p>
        </p:txBody>
      </p:sp>
      <p:sp>
        <p:nvSpPr>
          <p:cNvPr id="6" name="Rectangle 5"/>
          <p:cNvSpPr/>
          <p:nvPr/>
        </p:nvSpPr>
        <p:spPr>
          <a:xfrm>
            <a:off x="685800" y="914400"/>
            <a:ext cx="4572000" cy="646331"/>
          </a:xfrm>
          <a:prstGeom prst="rect">
            <a:avLst/>
          </a:prstGeom>
        </p:spPr>
        <p:txBody>
          <a:bodyPr>
            <a:spAutoFit/>
          </a:bodyPr>
          <a:lstStyle/>
          <a:p>
            <a:pPr fontAlgn="base"/>
            <a:r>
              <a:rPr lang="en-US" i="1" dirty="0" smtClean="0"/>
              <a:t>ALTER TABLE </a:t>
            </a:r>
            <a:r>
              <a:rPr lang="en-US" i="1" dirty="0" err="1" smtClean="0"/>
              <a:t>table_name</a:t>
            </a:r>
            <a:endParaRPr lang="en-US" i="1" dirty="0" smtClean="0"/>
          </a:p>
          <a:p>
            <a:pPr fontAlgn="base"/>
            <a:r>
              <a:rPr lang="en-US" i="1" dirty="0" smtClean="0"/>
              <a:t>MODIFY </a:t>
            </a:r>
            <a:r>
              <a:rPr lang="en-US" i="1" dirty="0" err="1" smtClean="0"/>
              <a:t>column_name</a:t>
            </a:r>
            <a:r>
              <a:rPr lang="en-US" i="1" dirty="0" smtClean="0"/>
              <a:t> </a:t>
            </a:r>
            <a:r>
              <a:rPr lang="en-US" i="1" dirty="0" err="1" smtClean="0"/>
              <a:t>column_type</a:t>
            </a:r>
            <a:r>
              <a:rPr lang="en-US" i="1" dirty="0" smtClean="0"/>
              <a:t>;</a:t>
            </a:r>
            <a:endParaRPr lang="en-US" i="1"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8600"/>
            <a:ext cx="8763000" cy="6629400"/>
          </a:xfrm>
        </p:spPr>
        <p:txBody>
          <a:bodyPr>
            <a:normAutofit/>
          </a:bodyPr>
          <a:lstStyle/>
          <a:p>
            <a:r>
              <a:rPr lang="en-US" sz="2000" b="1" dirty="0" smtClean="0">
                <a:latin typeface="Times New Roman" pitchFamily="18" charset="0"/>
                <a:cs typeface="Times New Roman" pitchFamily="18" charset="0"/>
              </a:rPr>
              <a:t>SQL Index</a:t>
            </a:r>
          </a:p>
          <a:p>
            <a:r>
              <a:rPr lang="en-US" sz="2000" dirty="0" smtClean="0">
                <a:latin typeface="Times New Roman" pitchFamily="18" charset="0"/>
                <a:cs typeface="Times New Roman" pitchFamily="18" charset="0"/>
              </a:rPr>
              <a:t>Index in </a:t>
            </a:r>
            <a:r>
              <a:rPr lang="en-US" sz="2000" dirty="0" err="1" smtClean="0">
                <a:latin typeface="Times New Roman" pitchFamily="18" charset="0"/>
                <a:cs typeface="Times New Roman" pitchFamily="18" charset="0"/>
              </a:rPr>
              <a:t>sql</a:t>
            </a:r>
            <a:r>
              <a:rPr lang="en-US" sz="2000" dirty="0" smtClean="0">
                <a:latin typeface="Times New Roman" pitchFamily="18" charset="0"/>
                <a:cs typeface="Times New Roman" pitchFamily="18" charset="0"/>
              </a:rPr>
              <a:t> is created on existing tables to retrieve the rows quickly. </a:t>
            </a:r>
          </a:p>
          <a:p>
            <a:r>
              <a:rPr lang="en-US" sz="2000" dirty="0" smtClean="0">
                <a:latin typeface="Times New Roman" pitchFamily="18" charset="0"/>
                <a:cs typeface="Times New Roman" pitchFamily="18" charset="0"/>
              </a:rPr>
              <a:t>When there are thousands of records in a table, retrieving information will take a long time. Therefore indexes are created on columns which are accessed frequently, so that the information can be retrieved quickly. Indexes can be created on a single column or a group of columns. When a index is created, it first sorts the data and then it assigns a ROWID for each row. </a:t>
            </a:r>
          </a:p>
          <a:p>
            <a:r>
              <a:rPr lang="en-US" sz="2000" dirty="0" smtClean="0">
                <a:latin typeface="Times New Roman" pitchFamily="18" charset="0"/>
                <a:cs typeface="Times New Roman" pitchFamily="18" charset="0"/>
              </a:rPr>
              <a:t>By default, oracle have B-Tree index.</a:t>
            </a:r>
          </a:p>
          <a:p>
            <a:pPr>
              <a:buNone/>
            </a:pPr>
            <a:r>
              <a:rPr lang="en-US" sz="2000" b="1" dirty="0" smtClean="0">
                <a:latin typeface="Times New Roman" pitchFamily="18" charset="0"/>
                <a:cs typeface="Times New Roman" pitchFamily="18" charset="0"/>
              </a:rPr>
              <a:t>Syntax to create Index:</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CREATE[UNIQUE] INDEX </a:t>
            </a:r>
            <a:r>
              <a:rPr lang="en-US" sz="2000" dirty="0" err="1" smtClean="0">
                <a:latin typeface="Times New Roman" pitchFamily="18" charset="0"/>
                <a:cs typeface="Times New Roman" pitchFamily="18" charset="0"/>
              </a:rPr>
              <a:t>index_name</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ON </a:t>
            </a:r>
            <a:r>
              <a:rPr lang="en-US" sz="2000"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(column_name1,column_name2...);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r>
              <a:rPr lang="en-US" sz="2000" b="1" i="1" dirty="0" err="1" smtClean="0">
                <a:latin typeface="Times New Roman" pitchFamily="18" charset="0"/>
                <a:cs typeface="Times New Roman" pitchFamily="18" charset="0"/>
              </a:rPr>
              <a:t>index_name</a:t>
            </a:r>
            <a:r>
              <a:rPr lang="en-US" sz="2000" dirty="0" smtClean="0">
                <a:latin typeface="Times New Roman" pitchFamily="18" charset="0"/>
                <a:cs typeface="Times New Roman" pitchFamily="18" charset="0"/>
              </a:rPr>
              <a:t> is the name of the INDEX.</a:t>
            </a:r>
          </a:p>
          <a:p>
            <a:r>
              <a:rPr lang="en-US" sz="2000" b="1" i="1" dirty="0" err="1" smtClean="0">
                <a:latin typeface="Times New Roman" pitchFamily="18" charset="0"/>
                <a:cs typeface="Times New Roman" pitchFamily="18" charset="0"/>
              </a:rPr>
              <a:t>table_name</a:t>
            </a:r>
            <a:r>
              <a:rPr lang="en-US" sz="2000" dirty="0" smtClean="0">
                <a:latin typeface="Times New Roman" pitchFamily="18" charset="0"/>
                <a:cs typeface="Times New Roman" pitchFamily="18" charset="0"/>
              </a:rPr>
              <a:t> is the name of the table to which the indexed column belongs.</a:t>
            </a:r>
          </a:p>
          <a:p>
            <a:r>
              <a:rPr lang="en-US" sz="2000" b="1" i="1" dirty="0" smtClean="0">
                <a:latin typeface="Times New Roman" pitchFamily="18" charset="0"/>
                <a:cs typeface="Times New Roman" pitchFamily="18" charset="0"/>
              </a:rPr>
              <a:t>column_name1, column_name2..</a:t>
            </a:r>
            <a:r>
              <a:rPr lang="en-US" sz="2000" dirty="0" smtClean="0">
                <a:latin typeface="Times New Roman" pitchFamily="18" charset="0"/>
                <a:cs typeface="Times New Roman" pitchFamily="18" charset="0"/>
              </a:rPr>
              <a:t> is the list of columns which make up the INDEX. </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839200" cy="6248400"/>
          </a:xfrm>
        </p:spPr>
        <p:txBody>
          <a:bodyPr>
            <a:noAutofit/>
          </a:bodyPr>
          <a:lstStyle/>
          <a:p>
            <a:pPr>
              <a:buNone/>
            </a:pPr>
            <a:r>
              <a:rPr lang="en-US" sz="2000" dirty="0" smtClean="0">
                <a:latin typeface="Times New Roman" pitchFamily="18" charset="0"/>
                <a:cs typeface="Times New Roman" pitchFamily="18" charset="0"/>
              </a:rPr>
              <a:t>In Oracle there are two types of SQL index namely, implicit and explicit.</a:t>
            </a:r>
          </a:p>
          <a:p>
            <a:pPr>
              <a:buNone/>
            </a:pPr>
            <a:r>
              <a:rPr lang="en-US" sz="2000" b="1" dirty="0" smtClean="0">
                <a:latin typeface="Times New Roman" pitchFamily="18" charset="0"/>
                <a:cs typeface="Times New Roman" pitchFamily="18" charset="0"/>
              </a:rPr>
              <a:t>Implicit Indexes:</a:t>
            </a:r>
          </a:p>
          <a:p>
            <a:pPr>
              <a:buNone/>
            </a:pPr>
            <a:r>
              <a:rPr lang="en-US" sz="2000" dirty="0" smtClean="0">
                <a:latin typeface="Times New Roman" pitchFamily="18" charset="0"/>
                <a:cs typeface="Times New Roman" pitchFamily="18" charset="0"/>
              </a:rPr>
              <a:t>They are created when a column is </a:t>
            </a:r>
            <a:r>
              <a:rPr lang="en-US" sz="2000" dirty="0" err="1" smtClean="0">
                <a:latin typeface="Times New Roman" pitchFamily="18" charset="0"/>
                <a:cs typeface="Times New Roman" pitchFamily="18" charset="0"/>
              </a:rPr>
              <a:t>explicity</a:t>
            </a:r>
            <a:r>
              <a:rPr lang="en-US" sz="2000" dirty="0" smtClean="0">
                <a:latin typeface="Times New Roman" pitchFamily="18" charset="0"/>
                <a:cs typeface="Times New Roman" pitchFamily="18" charset="0"/>
              </a:rPr>
              <a:t> defined with PRIMARY KEY, UNIQUE KEY Constraint. </a:t>
            </a:r>
          </a:p>
          <a:p>
            <a:pPr>
              <a:buNone/>
            </a:pPr>
            <a:r>
              <a:rPr lang="en-US" sz="2000" b="1" dirty="0" smtClean="0">
                <a:latin typeface="Times New Roman" pitchFamily="18" charset="0"/>
                <a:cs typeface="Times New Roman" pitchFamily="18" charset="0"/>
              </a:rPr>
              <a:t>Explicit Indexes:</a:t>
            </a:r>
          </a:p>
          <a:p>
            <a:pPr>
              <a:buNone/>
            </a:pPr>
            <a:r>
              <a:rPr lang="en-US" sz="2000" dirty="0" smtClean="0">
                <a:latin typeface="Times New Roman" pitchFamily="18" charset="0"/>
                <a:cs typeface="Times New Roman" pitchFamily="18" charset="0"/>
              </a:rPr>
              <a:t>They are created using the "create index.. " syntax.</a:t>
            </a:r>
          </a:p>
          <a:p>
            <a:pPr>
              <a:buNone/>
            </a:pPr>
            <a:r>
              <a:rPr lang="en-US" sz="2000" b="1" dirty="0" smtClean="0">
                <a:latin typeface="Times New Roman" pitchFamily="18" charset="0"/>
                <a:cs typeface="Times New Roman" pitchFamily="18" charset="0"/>
              </a:rPr>
              <a:t>NOTE: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Even though </a:t>
            </a:r>
            <a:r>
              <a:rPr lang="en-US" sz="2000" dirty="0" err="1" smtClean="0">
                <a:latin typeface="Times New Roman" pitchFamily="18" charset="0"/>
                <a:cs typeface="Times New Roman" pitchFamily="18" charset="0"/>
              </a:rPr>
              <a:t>sql</a:t>
            </a:r>
            <a:r>
              <a:rPr lang="en-US" sz="2000" dirty="0" smtClean="0">
                <a:latin typeface="Times New Roman" pitchFamily="18" charset="0"/>
                <a:cs typeface="Times New Roman" pitchFamily="18" charset="0"/>
              </a:rPr>
              <a:t> indexes are created to access the rows in the table quickly, they slow down DML operations like INSERT, UPDATE, DELETE on the table, because the indexes and tables both are updated along when a DML operation is performed. So use indexes only on columns which are used to search the table frequently.</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Is </a:t>
            </a:r>
            <a:r>
              <a:rPr lang="en-US" sz="2000" dirty="0" err="1" smtClean="0">
                <a:latin typeface="Times New Roman" pitchFamily="18" charset="0"/>
                <a:cs typeface="Times New Roman" pitchFamily="18" charset="0"/>
              </a:rPr>
              <a:t>is</a:t>
            </a:r>
            <a:r>
              <a:rPr lang="en-US" sz="2000" dirty="0" smtClean="0">
                <a:latin typeface="Times New Roman" pitchFamily="18" charset="0"/>
                <a:cs typeface="Times New Roman" pitchFamily="18" charset="0"/>
              </a:rPr>
              <a:t> not required to create indexes on table which have less data.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In oracle database you can define up to sixteen (16) columns in an INDEX.  </a:t>
            </a:r>
          </a:p>
          <a:p>
            <a:pPr>
              <a:buNone/>
            </a:pPr>
            <a:r>
              <a:rPr lang="en-US" sz="2800" u="sng" dirty="0" smtClean="0">
                <a:effectLst>
                  <a:outerShdw blurRad="38100" dist="38100" dir="2700000" algn="tl">
                    <a:srgbClr val="000000">
                      <a:alpha val="43137"/>
                    </a:srgbClr>
                  </a:outerShdw>
                </a:effectLst>
                <a:latin typeface="Times New Roman" pitchFamily="18" charset="0"/>
                <a:cs typeface="Times New Roman" pitchFamily="18" charset="0"/>
              </a:rPr>
              <a:t>To Drop the Index object:</a:t>
            </a:r>
          </a:p>
          <a:p>
            <a:pPr>
              <a:buNone/>
            </a:pPr>
            <a:r>
              <a:rPr lang="en-US" sz="2000" dirty="0" smtClean="0">
                <a:latin typeface="Times New Roman" pitchFamily="18" charset="0"/>
                <a:cs typeface="Times New Roman" pitchFamily="18" charset="0"/>
              </a:rPr>
              <a:t>Drop index </a:t>
            </a:r>
            <a:r>
              <a:rPr lang="en-US" sz="2000" dirty="0" err="1" smtClean="0">
                <a:latin typeface="Times New Roman" pitchFamily="18" charset="0"/>
                <a:cs typeface="Times New Roman" pitchFamily="18" charset="0"/>
              </a:rPr>
              <a:t>indexname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0"/>
            <a:ext cx="8229600" cy="1143000"/>
          </a:xfrm>
        </p:spPr>
        <p:txBody>
          <a:bodyPr/>
          <a:lstStyle/>
          <a:p>
            <a:r>
              <a:rPr lang="en-US" dirty="0" smtClean="0"/>
              <a:t>DCL</a:t>
            </a:r>
            <a:endParaRPr lang="en-US" dirty="0"/>
          </a:p>
        </p:txBody>
      </p:sp>
      <p:sp>
        <p:nvSpPr>
          <p:cNvPr id="2" name="Content Placeholder 1"/>
          <p:cNvSpPr>
            <a:spLocks noGrp="1"/>
          </p:cNvSpPr>
          <p:nvPr>
            <p:ph idx="1"/>
          </p:nvPr>
        </p:nvSpPr>
        <p:spPr>
          <a:xfrm>
            <a:off x="152400" y="990600"/>
            <a:ext cx="8991600" cy="5867400"/>
          </a:xfrm>
        </p:spPr>
        <p:txBody>
          <a:bodyPr>
            <a:normAutofit fontScale="55000" lnSpcReduction="20000"/>
          </a:bodyPr>
          <a:lstStyle/>
          <a:p>
            <a:r>
              <a:rPr lang="en-US" dirty="0" smtClean="0">
                <a:latin typeface="Times New Roman" pitchFamily="18" charset="0"/>
                <a:cs typeface="Times New Roman" pitchFamily="18" charset="0"/>
              </a:rPr>
              <a:t>DCL commands are used to enforce database security in a multiple user database environment. </a:t>
            </a:r>
          </a:p>
          <a:p>
            <a:r>
              <a:rPr lang="en-US" dirty="0" smtClean="0">
                <a:latin typeface="Times New Roman" pitchFamily="18" charset="0"/>
                <a:cs typeface="Times New Roman" pitchFamily="18" charset="0"/>
              </a:rPr>
              <a:t>Two types of DCL commands are GRANT and REVOKE. </a:t>
            </a:r>
          </a:p>
          <a:p>
            <a:r>
              <a:rPr lang="en-US" dirty="0" smtClean="0">
                <a:latin typeface="Times New Roman" pitchFamily="18" charset="0"/>
                <a:cs typeface="Times New Roman" pitchFamily="18" charset="0"/>
              </a:rPr>
              <a:t>Only Database Administrator's or owner's of the database object can provide/remove privileges on a database object. </a:t>
            </a:r>
          </a:p>
          <a:p>
            <a:pPr>
              <a:buNone/>
            </a:pPr>
            <a:r>
              <a:rPr lang="en-US" b="1" dirty="0" smtClean="0">
                <a:latin typeface="Times New Roman" pitchFamily="18" charset="0"/>
                <a:cs typeface="Times New Roman" pitchFamily="18" charset="0"/>
              </a:rPr>
              <a:t>SQL GRANT Command</a:t>
            </a:r>
          </a:p>
          <a:p>
            <a:pPr>
              <a:buNone/>
            </a:pPr>
            <a:r>
              <a:rPr lang="en-US" dirty="0" smtClean="0">
                <a:latin typeface="Times New Roman" pitchFamily="18" charset="0"/>
                <a:cs typeface="Times New Roman" pitchFamily="18" charset="0"/>
              </a:rPr>
              <a:t>SQL GRANT is a command used to provide access or privileges on the database objects to the users. </a:t>
            </a:r>
          </a:p>
          <a:p>
            <a:pPr>
              <a:buNone/>
            </a:pPr>
            <a:r>
              <a:rPr lang="en-US" b="1" dirty="0" smtClean="0">
                <a:latin typeface="Times New Roman" pitchFamily="18" charset="0"/>
                <a:cs typeface="Times New Roman" pitchFamily="18" charset="0"/>
              </a:rPr>
              <a:t>The Syntax for the GRANT command is: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GRANT </a:t>
            </a:r>
            <a:r>
              <a:rPr lang="en-US" dirty="0" err="1" smtClean="0">
                <a:latin typeface="Times New Roman" pitchFamily="18" charset="0"/>
                <a:cs typeface="Times New Roman" pitchFamily="18" charset="0"/>
              </a:rPr>
              <a:t>privilege_name</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ON </a:t>
            </a:r>
            <a:r>
              <a:rPr lang="en-US" dirty="0" err="1" smtClean="0">
                <a:latin typeface="Times New Roman" pitchFamily="18" charset="0"/>
                <a:cs typeface="Times New Roman" pitchFamily="18" charset="0"/>
              </a:rPr>
              <a:t>object_name</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TO {</a:t>
            </a:r>
            <a:r>
              <a:rPr lang="en-US" dirty="0" err="1" smtClean="0">
                <a:latin typeface="Times New Roman" pitchFamily="18" charset="0"/>
                <a:cs typeface="Times New Roman" pitchFamily="18" charset="0"/>
              </a:rPr>
              <a:t>user_name</a:t>
            </a:r>
            <a:r>
              <a:rPr lang="en-US" dirty="0" smtClean="0">
                <a:latin typeface="Times New Roman" pitchFamily="18" charset="0"/>
                <a:cs typeface="Times New Roman" pitchFamily="18" charset="0"/>
              </a:rPr>
              <a:t> |PUBLIC |</a:t>
            </a:r>
            <a:r>
              <a:rPr lang="en-US" dirty="0" err="1" smtClean="0">
                <a:latin typeface="Times New Roman" pitchFamily="18" charset="0"/>
                <a:cs typeface="Times New Roman" pitchFamily="18" charset="0"/>
              </a:rPr>
              <a:t>role_name</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[WITH GRANT OPTION]; </a:t>
            </a:r>
          </a:p>
          <a:p>
            <a:r>
              <a:rPr lang="en-US" b="1" i="1" dirty="0" err="1" smtClean="0">
                <a:latin typeface="Times New Roman" pitchFamily="18" charset="0"/>
                <a:cs typeface="Times New Roman" pitchFamily="18" charset="0"/>
              </a:rPr>
              <a:t>privilege_name</a:t>
            </a:r>
            <a:r>
              <a:rPr lang="en-US" dirty="0" smtClean="0">
                <a:latin typeface="Times New Roman" pitchFamily="18" charset="0"/>
                <a:cs typeface="Times New Roman" pitchFamily="18" charset="0"/>
              </a:rPr>
              <a:t> is the access right or privilege granted to the user. Some of the access rights are ALL, EXECUTE, and SELECT. </a:t>
            </a:r>
          </a:p>
          <a:p>
            <a:r>
              <a:rPr lang="en-US" b="1" i="1" dirty="0" err="1" smtClean="0">
                <a:latin typeface="Times New Roman" pitchFamily="18" charset="0"/>
                <a:cs typeface="Times New Roman" pitchFamily="18" charset="0"/>
              </a:rPr>
              <a:t>object_name</a:t>
            </a:r>
            <a:r>
              <a:rPr lang="en-US" dirty="0" smtClean="0">
                <a:latin typeface="Times New Roman" pitchFamily="18" charset="0"/>
                <a:cs typeface="Times New Roman" pitchFamily="18" charset="0"/>
              </a:rPr>
              <a:t> is the name of an database object like TABLE, VIEW, STORED PROC and SEQUENCE.</a:t>
            </a:r>
          </a:p>
          <a:p>
            <a:r>
              <a:rPr lang="en-US" b="1" i="1" dirty="0" err="1" smtClean="0">
                <a:latin typeface="Times New Roman" pitchFamily="18" charset="0"/>
                <a:cs typeface="Times New Roman" pitchFamily="18" charset="0"/>
              </a:rPr>
              <a:t>user_name</a:t>
            </a:r>
            <a:r>
              <a:rPr lang="en-US" dirty="0" smtClean="0">
                <a:latin typeface="Times New Roman" pitchFamily="18" charset="0"/>
                <a:cs typeface="Times New Roman" pitchFamily="18" charset="0"/>
              </a:rPr>
              <a:t> is the name of the user to whom an access right is being granted.</a:t>
            </a:r>
          </a:p>
          <a:p>
            <a:r>
              <a:rPr lang="en-US" b="1" i="1" dirty="0" smtClean="0">
                <a:latin typeface="Times New Roman" pitchFamily="18" charset="0"/>
                <a:cs typeface="Times New Roman" pitchFamily="18" charset="0"/>
              </a:rPr>
              <a:t>PUBLIC</a:t>
            </a:r>
            <a:r>
              <a:rPr lang="en-US" dirty="0" smtClean="0">
                <a:latin typeface="Times New Roman" pitchFamily="18" charset="0"/>
                <a:cs typeface="Times New Roman" pitchFamily="18" charset="0"/>
              </a:rPr>
              <a:t> is used to grant access rights to all users.</a:t>
            </a:r>
          </a:p>
          <a:p>
            <a:r>
              <a:rPr lang="en-US" b="1" i="1" dirty="0" smtClean="0">
                <a:latin typeface="Times New Roman" pitchFamily="18" charset="0"/>
                <a:cs typeface="Times New Roman" pitchFamily="18" charset="0"/>
              </a:rPr>
              <a:t>ROLES</a:t>
            </a:r>
            <a:r>
              <a:rPr lang="en-US" dirty="0" smtClean="0">
                <a:latin typeface="Times New Roman" pitchFamily="18" charset="0"/>
                <a:cs typeface="Times New Roman" pitchFamily="18" charset="0"/>
              </a:rPr>
              <a:t> are a set of privileges grouped together. </a:t>
            </a:r>
          </a:p>
          <a:p>
            <a:r>
              <a:rPr lang="en-US" b="1" i="1" dirty="0" smtClean="0">
                <a:latin typeface="Times New Roman" pitchFamily="18" charset="0"/>
                <a:cs typeface="Times New Roman" pitchFamily="18" charset="0"/>
              </a:rPr>
              <a:t>WITH GRANT OPTION</a:t>
            </a:r>
            <a:r>
              <a:rPr lang="en-US" dirty="0" smtClean="0">
                <a:latin typeface="Times New Roman" pitchFamily="18" charset="0"/>
                <a:cs typeface="Times New Roman" pitchFamily="18" charset="0"/>
              </a:rPr>
              <a:t> - allows a user to grant access rights to other users.</a:t>
            </a:r>
          </a:p>
          <a:p>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304800"/>
            <a:ext cx="8763000" cy="6248400"/>
          </a:xfrm>
        </p:spPr>
        <p:txBody>
          <a:bodyPr>
            <a:normAutofit fontScale="47500" lnSpcReduction="20000"/>
          </a:bodyPr>
          <a:lstStyle/>
          <a:p>
            <a:pPr>
              <a:buNone/>
            </a:pPr>
            <a:r>
              <a:rPr lang="en-US" b="1" dirty="0" smtClean="0">
                <a:latin typeface="Times New Roman" pitchFamily="18" charset="0"/>
                <a:cs typeface="Times New Roman" pitchFamily="18" charset="0"/>
              </a:rPr>
              <a:t>SQL REVOKE Command:</a:t>
            </a:r>
          </a:p>
          <a:p>
            <a:r>
              <a:rPr lang="en-US" dirty="0" smtClean="0">
                <a:latin typeface="Times New Roman" pitchFamily="18" charset="0"/>
                <a:cs typeface="Times New Roman" pitchFamily="18" charset="0"/>
              </a:rPr>
              <a:t>The REVOKE command removes user access rights or privileges to the database objects.</a:t>
            </a:r>
          </a:p>
          <a:p>
            <a:pPr>
              <a:buNone/>
            </a:pPr>
            <a:r>
              <a:rPr lang="en-US" dirty="0" smtClean="0">
                <a:latin typeface="Times New Roman" pitchFamily="18" charset="0"/>
                <a:cs typeface="Times New Roman" pitchFamily="18" charset="0"/>
              </a:rPr>
              <a:t>The Syntax for the REVOKE command is: </a:t>
            </a:r>
          </a:p>
          <a:p>
            <a:pPr>
              <a:buNone/>
            </a:pPr>
            <a:r>
              <a:rPr lang="en-US" dirty="0" smtClean="0">
                <a:latin typeface="Times New Roman" pitchFamily="18" charset="0"/>
                <a:cs typeface="Times New Roman" pitchFamily="18" charset="0"/>
              </a:rPr>
              <a:t>REVOKE </a:t>
            </a:r>
            <a:r>
              <a:rPr lang="en-US" dirty="0" err="1" smtClean="0">
                <a:latin typeface="Times New Roman" pitchFamily="18" charset="0"/>
                <a:cs typeface="Times New Roman" pitchFamily="18" charset="0"/>
              </a:rPr>
              <a:t>privilege_name</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ON </a:t>
            </a:r>
            <a:r>
              <a:rPr lang="en-US" dirty="0" err="1" smtClean="0">
                <a:latin typeface="Times New Roman" pitchFamily="18" charset="0"/>
                <a:cs typeface="Times New Roman" pitchFamily="18" charset="0"/>
              </a:rPr>
              <a:t>object_name</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FROM {</a:t>
            </a:r>
            <a:r>
              <a:rPr lang="en-US" dirty="0" err="1" smtClean="0">
                <a:latin typeface="Times New Roman" pitchFamily="18" charset="0"/>
                <a:cs typeface="Times New Roman" pitchFamily="18" charset="0"/>
              </a:rPr>
              <a:t>user_name</a:t>
            </a:r>
            <a:r>
              <a:rPr lang="en-US" dirty="0" smtClean="0">
                <a:latin typeface="Times New Roman" pitchFamily="18" charset="0"/>
                <a:cs typeface="Times New Roman" pitchFamily="18" charset="0"/>
              </a:rPr>
              <a:t> |PUBLIC |</a:t>
            </a:r>
            <a:r>
              <a:rPr lang="en-US" dirty="0" err="1" smtClean="0">
                <a:latin typeface="Times New Roman" pitchFamily="18" charset="0"/>
                <a:cs typeface="Times New Roman" pitchFamily="18" charset="0"/>
              </a:rPr>
              <a:t>role_name</a:t>
            </a:r>
            <a:r>
              <a:rPr lang="en-US"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Privileges and Roles:</a:t>
            </a:r>
          </a:p>
          <a:p>
            <a:pPr>
              <a:buNone/>
            </a:pPr>
            <a:r>
              <a:rPr lang="en-US" dirty="0" smtClean="0">
                <a:latin typeface="Times New Roman" pitchFamily="18" charset="0"/>
                <a:cs typeface="Times New Roman" pitchFamily="18" charset="0"/>
              </a:rPr>
              <a:t>Privileges: Privileges defines the access rights provided to a user on a database object. There are two types of privileges. </a:t>
            </a:r>
          </a:p>
          <a:p>
            <a:pPr>
              <a:buNone/>
            </a:pPr>
            <a:r>
              <a:rPr lang="en-US" b="1" dirty="0" smtClean="0">
                <a:latin typeface="Times New Roman" pitchFamily="18" charset="0"/>
                <a:cs typeface="Times New Roman" pitchFamily="18" charset="0"/>
              </a:rPr>
              <a:t>  1) System privileges</a:t>
            </a:r>
            <a:r>
              <a:rPr lang="en-US" dirty="0" smtClean="0">
                <a:latin typeface="Times New Roman" pitchFamily="18" charset="0"/>
                <a:cs typeface="Times New Roman" pitchFamily="18" charset="0"/>
              </a:rPr>
              <a:t> - This allows the user to CREATE, ALTER, or DROP database objects.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2) Object privileges</a:t>
            </a:r>
            <a:r>
              <a:rPr lang="en-US" dirty="0" smtClean="0">
                <a:latin typeface="Times New Roman" pitchFamily="18" charset="0"/>
                <a:cs typeface="Times New Roman" pitchFamily="18" charset="0"/>
              </a:rPr>
              <a:t> - This allows the user to EXECUTE, SELECT, INSERT, UPDATE, or DELETE data from database objects to which the privileges apply.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Few CREATE system privileges are listed below: </a:t>
            </a:r>
          </a:p>
          <a:p>
            <a:pPr>
              <a:buNone/>
            </a:pPr>
            <a:r>
              <a:rPr lang="en-US" b="1" dirty="0" smtClean="0">
                <a:latin typeface="Times New Roman" pitchFamily="18" charset="0"/>
                <a:cs typeface="Times New Roman" pitchFamily="18" charset="0"/>
              </a:rPr>
              <a:t>System Privileges            </a:t>
            </a:r>
          </a:p>
          <a:p>
            <a:r>
              <a:rPr lang="en-US" dirty="0" smtClean="0">
                <a:latin typeface="Times New Roman" pitchFamily="18" charset="0"/>
                <a:cs typeface="Times New Roman" pitchFamily="18" charset="0"/>
              </a:rPr>
              <a:t>CREATE object           allows users to create the specified object in their own schema.</a:t>
            </a:r>
          </a:p>
          <a:p>
            <a:r>
              <a:rPr lang="en-US" dirty="0" smtClean="0">
                <a:latin typeface="Times New Roman" pitchFamily="18" charset="0"/>
                <a:cs typeface="Times New Roman" pitchFamily="18" charset="0"/>
              </a:rPr>
              <a:t>CREATE ANY object allows users to create the specified object in any schema.</a:t>
            </a:r>
          </a:p>
          <a:p>
            <a:pPr>
              <a:buNone/>
            </a:pPr>
            <a:r>
              <a:rPr lang="en-US" b="1" dirty="0" smtClean="0">
                <a:latin typeface="Times New Roman" pitchFamily="18" charset="0"/>
                <a:cs typeface="Times New Roman" pitchFamily="18" charset="0"/>
              </a:rPr>
              <a:t>The above rules also apply for ALTER and DROP system privileges.</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Few of the object privileges are listed below: </a:t>
            </a:r>
          </a:p>
          <a:p>
            <a:pPr>
              <a:buNone/>
            </a:pPr>
            <a:r>
              <a:rPr lang="en-US" b="1" dirty="0" smtClean="0">
                <a:latin typeface="Times New Roman" pitchFamily="18" charset="0"/>
                <a:cs typeface="Times New Roman" pitchFamily="18" charset="0"/>
              </a:rPr>
              <a:t>Object Privileges</a:t>
            </a:r>
          </a:p>
          <a:p>
            <a:pPr>
              <a:buNone/>
            </a:pPr>
            <a:r>
              <a:rPr lang="en-US" dirty="0" smtClean="0">
                <a:latin typeface="Times New Roman" pitchFamily="18" charset="0"/>
                <a:cs typeface="Times New Roman" pitchFamily="18" charset="0"/>
              </a:rPr>
              <a:t>INSERT allows users to insert rows into a table.</a:t>
            </a:r>
          </a:p>
          <a:p>
            <a:pPr>
              <a:buNone/>
            </a:pPr>
            <a:r>
              <a:rPr lang="en-US" dirty="0" smtClean="0">
                <a:latin typeface="Times New Roman" pitchFamily="18" charset="0"/>
                <a:cs typeface="Times New Roman" pitchFamily="18" charset="0"/>
              </a:rPr>
              <a:t>SELECT allows users to select data from a database object.</a:t>
            </a:r>
          </a:p>
          <a:p>
            <a:pPr>
              <a:buNone/>
            </a:pPr>
            <a:r>
              <a:rPr lang="en-US" dirty="0" smtClean="0">
                <a:latin typeface="Times New Roman" pitchFamily="18" charset="0"/>
                <a:cs typeface="Times New Roman" pitchFamily="18" charset="0"/>
              </a:rPr>
              <a:t>UPDATE allows user to update data in a table.</a:t>
            </a:r>
          </a:p>
          <a:p>
            <a:pPr>
              <a:buNone/>
            </a:pPr>
            <a:r>
              <a:rPr lang="en-US" dirty="0" smtClean="0">
                <a:latin typeface="Times New Roman" pitchFamily="18" charset="0"/>
                <a:cs typeface="Times New Roman" pitchFamily="18" charset="0"/>
              </a:rPr>
              <a:t>EXECUTE allows user to execute a stored procedure or a function.</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6248400"/>
          </a:xfrm>
        </p:spPr>
        <p:txBody>
          <a:bodyPr>
            <a:normAutofit/>
          </a:bodyPr>
          <a:lstStyle/>
          <a:p>
            <a:r>
              <a:rPr lang="en-US" sz="1800" b="1" dirty="0" smtClean="0">
                <a:latin typeface="Times New Roman" pitchFamily="18" charset="0"/>
                <a:cs typeface="Times New Roman" pitchFamily="18" charset="0"/>
              </a:rPr>
              <a:t>Roles: </a:t>
            </a:r>
            <a:r>
              <a:rPr lang="en-US" sz="1800" dirty="0" smtClean="0">
                <a:latin typeface="Times New Roman" pitchFamily="18" charset="0"/>
                <a:cs typeface="Times New Roman" pitchFamily="18" charset="0"/>
              </a:rPr>
              <a:t>Roles are a collection of privileges or access rights. When there are many users in a database it becomes difficult to grant or revoke privileges to users. Therefore, if you define roles, you can grant or revoke privileges to users, thereby automatically granting or revoking privileges. You can either create Roles or use the system roles pre-defined by oracle.</a:t>
            </a:r>
          </a:p>
          <a:p>
            <a:pPr>
              <a:buNone/>
            </a:pPr>
            <a:r>
              <a:rPr lang="en-US" sz="1800" b="1" dirty="0" smtClean="0">
                <a:latin typeface="Times New Roman" pitchFamily="18" charset="0"/>
                <a:cs typeface="Times New Roman" pitchFamily="18" charset="0"/>
              </a:rPr>
              <a:t>System Role Privileges Granted to the Role </a:t>
            </a:r>
          </a:p>
          <a:p>
            <a:r>
              <a:rPr lang="en-US" sz="1800" dirty="0" smtClean="0">
                <a:latin typeface="Times New Roman" pitchFamily="18" charset="0"/>
                <a:cs typeface="Times New Roman" pitchFamily="18" charset="0"/>
              </a:rPr>
              <a:t>CONNECT : CREATE TABLE, CREATE VIEW, CREATE SYNONYM, CREATE SEQUENCE, CREATE SESSION etc.</a:t>
            </a:r>
          </a:p>
          <a:p>
            <a:r>
              <a:rPr lang="en-US" sz="1800" dirty="0" smtClean="0">
                <a:latin typeface="Times New Roman" pitchFamily="18" charset="0"/>
                <a:cs typeface="Times New Roman" pitchFamily="18" charset="0"/>
              </a:rPr>
              <a:t>RESOURCE : CREATE PROCEDURE, CREATE SEQUENCE, CREATE TABLE, CREATE TRIGGER etc. The primary usage of the RESOURCE role is to restrict access to database objects. </a:t>
            </a:r>
          </a:p>
          <a:p>
            <a:r>
              <a:rPr lang="en-US" sz="1800" dirty="0" smtClean="0">
                <a:latin typeface="Times New Roman" pitchFamily="18" charset="0"/>
                <a:cs typeface="Times New Roman" pitchFamily="18" charset="0"/>
              </a:rPr>
              <a:t>DBA :ALL SYSTEM PRIVILEGES</a:t>
            </a:r>
          </a:p>
          <a:p>
            <a:r>
              <a:rPr lang="en-US" sz="1800" b="1" dirty="0" smtClean="0">
                <a:latin typeface="Times New Roman" pitchFamily="18" charset="0"/>
                <a:cs typeface="Times New Roman" pitchFamily="18" charset="0"/>
              </a:rPr>
              <a:t>Creating Roles:</a:t>
            </a:r>
          </a:p>
          <a:p>
            <a:r>
              <a:rPr lang="en-US" sz="1800" b="1" dirty="0" smtClean="0">
                <a:latin typeface="Times New Roman" pitchFamily="18" charset="0"/>
                <a:cs typeface="Times New Roman" pitchFamily="18" charset="0"/>
              </a:rPr>
              <a:t>The Syntax to create a role is:</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CREATE ROLE </a:t>
            </a:r>
            <a:r>
              <a:rPr lang="en-US" sz="1800" dirty="0" err="1" smtClean="0">
                <a:latin typeface="Times New Roman" pitchFamily="18" charset="0"/>
                <a:cs typeface="Times New Roman" pitchFamily="18" charset="0"/>
              </a:rPr>
              <a:t>role_name</a:t>
            </a:r>
            <a:r>
              <a:rPr lang="en-US" sz="1800" dirty="0" smtClean="0">
                <a:latin typeface="Times New Roman" pitchFamily="18" charset="0"/>
                <a:cs typeface="Times New Roman" pitchFamily="18" charset="0"/>
              </a:rPr>
              <a:t>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[IDENTIFIED BY password]; </a:t>
            </a:r>
            <a:br>
              <a:rPr lang="en-US" sz="1800" dirty="0" smtClean="0">
                <a:latin typeface="Times New Roman" pitchFamily="18" charset="0"/>
                <a:cs typeface="Times New Roman" pitchFamily="18" charset="0"/>
              </a:rPr>
            </a:b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534400" cy="6172200"/>
          </a:xfrm>
        </p:spPr>
        <p:txBody>
          <a:bodyPr/>
          <a:lstStyle/>
          <a:p>
            <a:pPr lvl="1"/>
            <a:r>
              <a:rPr lang="en-US" dirty="0" smtClean="0"/>
              <a:t>CREATE USER</a:t>
            </a:r>
          </a:p>
          <a:p>
            <a:pPr lvl="1"/>
            <a:r>
              <a:rPr lang="en-US" dirty="0" smtClean="0"/>
              <a:t>GRANT SESSION</a:t>
            </a:r>
          </a:p>
          <a:p>
            <a:pPr lvl="1"/>
            <a:r>
              <a:rPr lang="en-US" dirty="0" smtClean="0"/>
              <a:t>GRANT PERMISSION</a:t>
            </a:r>
          </a:p>
          <a:p>
            <a:pPr lvl="1"/>
            <a:r>
              <a:rPr lang="en-US" dirty="0" smtClean="0"/>
              <a:t>REVOKE</a:t>
            </a:r>
          </a:p>
          <a:p>
            <a:r>
              <a:rPr lang="en-US" dirty="0" smtClean="0"/>
              <a:t>ROLE:</a:t>
            </a:r>
          </a:p>
          <a:p>
            <a:pPr lvl="1"/>
            <a:r>
              <a:rPr lang="en-US" dirty="0" smtClean="0"/>
              <a:t>CREATE</a:t>
            </a:r>
          </a:p>
          <a:p>
            <a:pPr lvl="1"/>
            <a:r>
              <a:rPr lang="en-US" dirty="0" smtClean="0"/>
              <a:t>GRANT TO USER</a:t>
            </a:r>
          </a:p>
          <a:p>
            <a:pPr lvl="1"/>
            <a:r>
              <a:rPr lang="en-US" dirty="0" smtClean="0"/>
              <a:t>LOCK</a:t>
            </a:r>
          </a:p>
          <a:p>
            <a:pPr lvl="1"/>
            <a:r>
              <a:rPr lang="en-US" dirty="0" smtClean="0"/>
              <a:t>UNLOCK</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28600"/>
            <a:ext cx="9144000" cy="6629400"/>
          </a:xfrm>
        </p:spPr>
        <p:txBody>
          <a:bodyPr>
            <a:normAutofit fontScale="47500" lnSpcReduction="20000"/>
          </a:bodyPr>
          <a:lstStyle/>
          <a:p>
            <a:pPr>
              <a:buNone/>
            </a:pPr>
            <a:r>
              <a:rPr lang="en-US" dirty="0" smtClean="0">
                <a:latin typeface="Times New Roman" pitchFamily="18" charset="0"/>
                <a:cs typeface="Times New Roman" pitchFamily="18" charset="0"/>
              </a:rPr>
              <a:t>SQL&gt; create user flower identified by rose;</a:t>
            </a:r>
          </a:p>
          <a:p>
            <a:pPr>
              <a:buNone/>
            </a:pPr>
            <a:r>
              <a:rPr lang="en-US" dirty="0" smtClean="0">
                <a:latin typeface="Times New Roman" pitchFamily="18" charset="0"/>
                <a:cs typeface="Times New Roman" pitchFamily="18" charset="0"/>
              </a:rPr>
              <a:t>User created.</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SQL&gt; grant create session to flower;</a:t>
            </a:r>
          </a:p>
          <a:p>
            <a:pPr>
              <a:buNone/>
            </a:pPr>
            <a:r>
              <a:rPr lang="en-US" dirty="0" smtClean="0">
                <a:latin typeface="Times New Roman" pitchFamily="18" charset="0"/>
                <a:cs typeface="Times New Roman" pitchFamily="18" charset="0"/>
              </a:rPr>
              <a:t>Grant succeeded.</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SQL&gt; grant select on sample to flower</a:t>
            </a:r>
          </a:p>
          <a:p>
            <a:pPr>
              <a:buNone/>
            </a:pPr>
            <a:r>
              <a:rPr lang="en-US" dirty="0" smtClean="0">
                <a:latin typeface="Times New Roman" pitchFamily="18" charset="0"/>
                <a:cs typeface="Times New Roman" pitchFamily="18" charset="0"/>
              </a:rPr>
              <a:t>Grant succeeded.</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SQL&gt; connect;</a:t>
            </a:r>
          </a:p>
          <a:p>
            <a:pPr>
              <a:buNone/>
            </a:pPr>
            <a:r>
              <a:rPr lang="en-US" dirty="0" smtClean="0">
                <a:latin typeface="Times New Roman" pitchFamily="18" charset="0"/>
                <a:cs typeface="Times New Roman" pitchFamily="18" charset="0"/>
              </a:rPr>
              <a:t>Enter user-name: flower</a:t>
            </a:r>
          </a:p>
          <a:p>
            <a:pPr>
              <a:buNone/>
            </a:pPr>
            <a:r>
              <a:rPr lang="en-US" dirty="0" smtClean="0">
                <a:latin typeface="Times New Roman" pitchFamily="18" charset="0"/>
                <a:cs typeface="Times New Roman" pitchFamily="18" charset="0"/>
              </a:rPr>
              <a:t>Enter password:</a:t>
            </a:r>
          </a:p>
          <a:p>
            <a:pPr>
              <a:buNone/>
            </a:pPr>
            <a:r>
              <a:rPr lang="en-US" dirty="0" smtClean="0">
                <a:latin typeface="Times New Roman" pitchFamily="18" charset="0"/>
                <a:cs typeface="Times New Roman" pitchFamily="18" charset="0"/>
              </a:rPr>
              <a:t>Connected.</a:t>
            </a:r>
          </a:p>
          <a:p>
            <a:pPr>
              <a:buNone/>
            </a:pPr>
            <a:r>
              <a:rPr lang="en-US" dirty="0" smtClean="0">
                <a:latin typeface="Times New Roman" pitchFamily="18" charset="0"/>
                <a:cs typeface="Times New Roman" pitchFamily="18" charset="0"/>
              </a:rPr>
              <a:t>SQL&gt; select * from sample;</a:t>
            </a:r>
          </a:p>
          <a:p>
            <a:pPr>
              <a:buNone/>
            </a:pPr>
            <a:r>
              <a:rPr lang="en-US" dirty="0" smtClean="0">
                <a:latin typeface="Times New Roman" pitchFamily="18" charset="0"/>
                <a:cs typeface="Times New Roman" pitchFamily="18" charset="0"/>
              </a:rPr>
              <a:t>select * from sample</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ERROR at line 1:</a:t>
            </a:r>
          </a:p>
          <a:p>
            <a:pPr>
              <a:buNone/>
            </a:pPr>
            <a:r>
              <a:rPr lang="en-US" dirty="0" smtClean="0">
                <a:latin typeface="Times New Roman" pitchFamily="18" charset="0"/>
                <a:cs typeface="Times New Roman" pitchFamily="18" charset="0"/>
              </a:rPr>
              <a:t>ORA-00942: table or view does not exist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SQL&gt; select * from </a:t>
            </a:r>
            <a:r>
              <a:rPr lang="en-US" dirty="0" err="1" smtClean="0">
                <a:latin typeface="Times New Roman" pitchFamily="18" charset="0"/>
                <a:cs typeface="Times New Roman" pitchFamily="18" charset="0"/>
              </a:rPr>
              <a:t>system.sample</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ID NAME</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1 as</a:t>
            </a:r>
          </a:p>
          <a:p>
            <a:pPr>
              <a:buNone/>
            </a:pP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aa</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3 bb</a:t>
            </a:r>
          </a:p>
          <a:p>
            <a:pPr>
              <a:buNone/>
            </a:pP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ss</a:t>
            </a: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
            <a:ext cx="8458200" cy="6248400"/>
          </a:xfrm>
        </p:spPr>
        <p:txBody>
          <a:bodyPr>
            <a:normAutofit fontScale="70000" lnSpcReduction="20000"/>
          </a:bodyPr>
          <a:lstStyle/>
          <a:p>
            <a:pPr>
              <a:buNone/>
            </a:pPr>
            <a:r>
              <a:rPr lang="nb-NO" dirty="0" smtClean="0">
                <a:latin typeface="Times New Roman" pitchFamily="18" charset="0"/>
                <a:cs typeface="Times New Roman" pitchFamily="18" charset="0"/>
              </a:rPr>
              <a:t>SQL&gt; drop user akshith;</a:t>
            </a:r>
          </a:p>
          <a:p>
            <a:pPr>
              <a:buNone/>
            </a:pPr>
            <a:r>
              <a:rPr lang="nb-NO" dirty="0" smtClean="0">
                <a:latin typeface="Times New Roman" pitchFamily="18" charset="0"/>
                <a:cs typeface="Times New Roman" pitchFamily="18" charset="0"/>
              </a:rPr>
              <a:t>User dropped.</a:t>
            </a:r>
          </a:p>
          <a:p>
            <a:pPr>
              <a:buNone/>
            </a:pPr>
            <a:r>
              <a:rPr lang="nb-NO" dirty="0" smtClean="0">
                <a:latin typeface="Times New Roman" pitchFamily="18" charset="0"/>
                <a:cs typeface="Times New Roman" pitchFamily="18" charset="0"/>
              </a:rPr>
              <a:t>Revoke:</a:t>
            </a:r>
          </a:p>
          <a:p>
            <a:pPr>
              <a:buNone/>
            </a:pPr>
            <a:r>
              <a:rPr lang="en-US" dirty="0" smtClean="0">
                <a:latin typeface="Times New Roman" pitchFamily="18" charset="0"/>
                <a:cs typeface="Times New Roman" pitchFamily="18" charset="0"/>
              </a:rPr>
              <a:t>SQL&gt; revoke select on t1 from </a:t>
            </a:r>
            <a:r>
              <a:rPr lang="en-US" dirty="0" err="1" smtClean="0">
                <a:latin typeface="Times New Roman" pitchFamily="18" charset="0"/>
                <a:cs typeface="Times New Roman" pitchFamily="18" charset="0"/>
              </a:rPr>
              <a:t>akshith</a:t>
            </a:r>
            <a:r>
              <a:rPr lang="en-US" dirty="0" smtClean="0">
                <a:latin typeface="Times New Roman" pitchFamily="18" charset="0"/>
                <a:cs typeface="Times New Roman" pitchFamily="18" charset="0"/>
              </a:rPr>
              <a:t>;          user is system</a:t>
            </a:r>
          </a:p>
          <a:p>
            <a:pPr>
              <a:buNone/>
            </a:pPr>
            <a:r>
              <a:rPr lang="en-US" dirty="0" smtClean="0">
                <a:latin typeface="Times New Roman" pitchFamily="18" charset="0"/>
                <a:cs typeface="Times New Roman" pitchFamily="18" charset="0"/>
              </a:rPr>
              <a:t>Revoke succeeded.</a:t>
            </a:r>
          </a:p>
          <a:p>
            <a:pPr>
              <a:buNone/>
            </a:pPr>
            <a:r>
              <a:rPr lang="en-US" dirty="0" smtClean="0">
                <a:latin typeface="Times New Roman" pitchFamily="18" charset="0"/>
                <a:cs typeface="Times New Roman" pitchFamily="18" charset="0"/>
              </a:rPr>
              <a:t>SQL&gt; disconnect;</a:t>
            </a:r>
          </a:p>
          <a:p>
            <a:pPr>
              <a:buNone/>
            </a:pPr>
            <a:r>
              <a:rPr lang="en-US" dirty="0" smtClean="0">
                <a:latin typeface="Times New Roman" pitchFamily="18" charset="0"/>
                <a:cs typeface="Times New Roman" pitchFamily="18" charset="0"/>
              </a:rPr>
              <a:t>Disconnected from Oracle Database 10g Express Edition Release 10.2.0.1.0 - Production</a:t>
            </a:r>
          </a:p>
          <a:p>
            <a:pPr>
              <a:buNone/>
            </a:pPr>
            <a:r>
              <a:rPr lang="en-US" dirty="0" smtClean="0">
                <a:latin typeface="Times New Roman" pitchFamily="18" charset="0"/>
                <a:cs typeface="Times New Roman" pitchFamily="18" charset="0"/>
              </a:rPr>
              <a:t>SQL&gt; connect</a:t>
            </a:r>
          </a:p>
          <a:p>
            <a:pPr>
              <a:buNone/>
            </a:pPr>
            <a:r>
              <a:rPr lang="en-US" dirty="0" smtClean="0">
                <a:latin typeface="Times New Roman" pitchFamily="18" charset="0"/>
                <a:cs typeface="Times New Roman" pitchFamily="18" charset="0"/>
              </a:rPr>
              <a:t>Enter user-name: </a:t>
            </a:r>
            <a:r>
              <a:rPr lang="en-US" dirty="0" err="1" smtClean="0">
                <a:latin typeface="Times New Roman" pitchFamily="18" charset="0"/>
                <a:cs typeface="Times New Roman" pitchFamily="18" charset="0"/>
              </a:rPr>
              <a:t>akshith</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Enter password:</a:t>
            </a:r>
          </a:p>
          <a:p>
            <a:pPr>
              <a:buNone/>
            </a:pPr>
            <a:r>
              <a:rPr lang="en-US" dirty="0" smtClean="0">
                <a:latin typeface="Times New Roman" pitchFamily="18" charset="0"/>
                <a:cs typeface="Times New Roman" pitchFamily="18" charset="0"/>
              </a:rPr>
              <a:t>Connected.</a:t>
            </a:r>
          </a:p>
          <a:p>
            <a:pPr>
              <a:buNone/>
            </a:pPr>
            <a:r>
              <a:rPr lang="en-US" dirty="0" smtClean="0">
                <a:latin typeface="Times New Roman" pitchFamily="18" charset="0"/>
                <a:cs typeface="Times New Roman" pitchFamily="18" charset="0"/>
              </a:rPr>
              <a:t>SQL&gt; select * from system.t1;</a:t>
            </a:r>
          </a:p>
          <a:p>
            <a:pPr>
              <a:buNone/>
            </a:pPr>
            <a:r>
              <a:rPr lang="en-US" dirty="0" smtClean="0">
                <a:latin typeface="Times New Roman" pitchFamily="18" charset="0"/>
                <a:cs typeface="Times New Roman" pitchFamily="18" charset="0"/>
              </a:rPr>
              <a:t>select * from system.t1</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ERROR at line 1:</a:t>
            </a:r>
          </a:p>
          <a:p>
            <a:pPr>
              <a:buNone/>
            </a:pPr>
            <a:r>
              <a:rPr lang="en-US" dirty="0" smtClean="0">
                <a:latin typeface="Times New Roman" pitchFamily="18" charset="0"/>
                <a:cs typeface="Times New Roman" pitchFamily="18" charset="0"/>
              </a:rPr>
              <a:t>ORA-00942: table or view does not exist</a:t>
            </a:r>
          </a:p>
          <a:p>
            <a:pPr>
              <a:buNone/>
            </a:pPr>
            <a:endParaRPr lang="nb-NO"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248400"/>
          </a:xfrm>
        </p:spPr>
        <p:txBody>
          <a:bodyPr>
            <a:normAutofit lnSpcReduction="10000"/>
          </a:bodyPr>
          <a:lstStyle/>
          <a:p>
            <a:pPr algn="ctr">
              <a:buNone/>
            </a:pPr>
            <a:r>
              <a:rPr lang="en-US" sz="9600" dirty="0" smtClean="0">
                <a:latin typeface="Algerian" pitchFamily="82" charset="0"/>
              </a:rPr>
              <a:t>II MODULE</a:t>
            </a:r>
          </a:p>
          <a:p>
            <a:pPr algn="ctr">
              <a:buNone/>
            </a:pPr>
            <a:endParaRPr lang="en-US" sz="9600" dirty="0" smtClean="0">
              <a:latin typeface="Algerian" pitchFamily="82" charset="0"/>
            </a:endParaRPr>
          </a:p>
          <a:p>
            <a:pPr algn="ctr">
              <a:buNone/>
            </a:pPr>
            <a:r>
              <a:rPr lang="en-US" sz="9600" dirty="0" smtClean="0">
                <a:latin typeface="Algerian" pitchFamily="82" charset="0"/>
              </a:rPr>
              <a:t>Relational model</a:t>
            </a:r>
            <a:endParaRPr lang="en-US" sz="9600" dirty="0">
              <a:latin typeface="Algerian" pitchFamily="82"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fontScale="90000"/>
          </a:bodyPr>
          <a:lstStyle/>
          <a:p>
            <a:r>
              <a:rPr lang="en-US" dirty="0" smtClean="0"/>
              <a:t>Relational algebra:</a:t>
            </a:r>
            <a:endParaRPr lang="en-US" dirty="0"/>
          </a:p>
        </p:txBody>
      </p:sp>
      <p:sp>
        <p:nvSpPr>
          <p:cNvPr id="2" name="Content Placeholder 1"/>
          <p:cNvSpPr>
            <a:spLocks noGrp="1"/>
          </p:cNvSpPr>
          <p:nvPr>
            <p:ph idx="1"/>
          </p:nvPr>
        </p:nvSpPr>
        <p:spPr>
          <a:xfrm>
            <a:off x="228600" y="990600"/>
            <a:ext cx="8763000" cy="5638800"/>
          </a:xfrm>
        </p:spPr>
        <p:txBody>
          <a:bodyPr>
            <a:normAutofit fontScale="62500" lnSpcReduction="20000"/>
          </a:bodyPr>
          <a:lstStyle/>
          <a:p>
            <a:r>
              <a:rPr lang="en-US" dirty="0" smtClean="0"/>
              <a:t>Selection</a:t>
            </a:r>
          </a:p>
          <a:p>
            <a:r>
              <a:rPr lang="en-US" dirty="0" smtClean="0"/>
              <a:t>Projection</a:t>
            </a:r>
          </a:p>
          <a:p>
            <a:r>
              <a:rPr lang="en-US" dirty="0" smtClean="0"/>
              <a:t>Composition of relational operation</a:t>
            </a:r>
          </a:p>
          <a:p>
            <a:r>
              <a:rPr lang="en-US" dirty="0" smtClean="0"/>
              <a:t>Rename</a:t>
            </a:r>
          </a:p>
          <a:p>
            <a:r>
              <a:rPr lang="en-US" dirty="0" smtClean="0"/>
              <a:t>Union</a:t>
            </a:r>
          </a:p>
          <a:p>
            <a:r>
              <a:rPr lang="en-US" dirty="0" smtClean="0"/>
              <a:t>Set difference</a:t>
            </a:r>
          </a:p>
          <a:p>
            <a:r>
              <a:rPr lang="en-US" dirty="0" smtClean="0"/>
              <a:t>Cartesian product</a:t>
            </a:r>
          </a:p>
          <a:p>
            <a:pPr>
              <a:buNone/>
            </a:pPr>
            <a:r>
              <a:rPr lang="en-US" b="1" u="sng" dirty="0" smtClean="0"/>
              <a:t>Additional operations;</a:t>
            </a:r>
          </a:p>
          <a:p>
            <a:r>
              <a:rPr lang="en-US" dirty="0" smtClean="0"/>
              <a:t>Set intersection</a:t>
            </a:r>
          </a:p>
          <a:p>
            <a:r>
              <a:rPr lang="en-US" dirty="0" smtClean="0"/>
              <a:t>Natural join operation</a:t>
            </a:r>
          </a:p>
          <a:p>
            <a:r>
              <a:rPr lang="en-US" dirty="0" smtClean="0"/>
              <a:t>Division</a:t>
            </a:r>
          </a:p>
          <a:p>
            <a:r>
              <a:rPr lang="en-US" dirty="0" smtClean="0"/>
              <a:t>Assignment</a:t>
            </a:r>
          </a:p>
          <a:p>
            <a:pPr>
              <a:buNone/>
            </a:pPr>
            <a:r>
              <a:rPr lang="en-US" b="1" u="sng" dirty="0" smtClean="0"/>
              <a:t>Extended relational operation:</a:t>
            </a:r>
          </a:p>
          <a:p>
            <a:r>
              <a:rPr lang="en-US" dirty="0" smtClean="0"/>
              <a:t>Generalized projection: using arithmetic operations in select</a:t>
            </a:r>
          </a:p>
          <a:p>
            <a:r>
              <a:rPr lang="en-US" dirty="0" smtClean="0"/>
              <a:t>Aggregate function</a:t>
            </a:r>
          </a:p>
          <a:p>
            <a:r>
              <a:rPr lang="en-US" dirty="0" smtClean="0"/>
              <a:t>Outer join : left, </a:t>
            </a:r>
            <a:r>
              <a:rPr lang="en-US" dirty="0" err="1" smtClean="0"/>
              <a:t>right,full</a:t>
            </a:r>
            <a:endParaRPr lang="en-US" dirty="0" smtClean="0"/>
          </a:p>
          <a:p>
            <a:r>
              <a:rPr lang="en-US" dirty="0" smtClean="0"/>
              <a:t>Null values</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6705600" cy="1143000"/>
          </a:xfrm>
        </p:spPr>
        <p:txBody>
          <a:bodyPr>
            <a:normAutofit/>
          </a:bodyPr>
          <a:lstStyle/>
          <a:p>
            <a:pPr>
              <a:buNone/>
            </a:pPr>
            <a:r>
              <a:rPr lang="en-US" dirty="0" smtClean="0"/>
              <a:t>To alter multiple columns</a:t>
            </a:r>
            <a:endParaRPr lang="en-US" dirty="0"/>
          </a:p>
        </p:txBody>
      </p:sp>
      <p:pic>
        <p:nvPicPr>
          <p:cNvPr id="325634" name="Picture 2"/>
          <p:cNvPicPr>
            <a:picLocks noChangeAspect="1" noChangeArrowheads="1"/>
          </p:cNvPicPr>
          <p:nvPr/>
        </p:nvPicPr>
        <p:blipFill>
          <a:blip r:embed="rId2" cstate="print"/>
          <a:srcRect/>
          <a:stretch>
            <a:fillRect/>
          </a:stretch>
        </p:blipFill>
        <p:spPr bwMode="auto">
          <a:xfrm>
            <a:off x="-1" y="838200"/>
            <a:ext cx="9144001" cy="2667000"/>
          </a:xfrm>
          <a:prstGeom prst="rect">
            <a:avLst/>
          </a:prstGeom>
          <a:noFill/>
          <a:ln w="9525">
            <a:noFill/>
            <a:miter lim="800000"/>
            <a:headEnd/>
            <a:tailEnd/>
          </a:ln>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Relational algebra-modification of db</a:t>
            </a:r>
            <a:endParaRPr lang="en-US" dirty="0"/>
          </a:p>
        </p:txBody>
      </p:sp>
      <p:sp>
        <p:nvSpPr>
          <p:cNvPr id="2" name="Content Placeholder 1"/>
          <p:cNvSpPr>
            <a:spLocks noGrp="1"/>
          </p:cNvSpPr>
          <p:nvPr>
            <p:ph idx="1"/>
          </p:nvPr>
        </p:nvSpPr>
        <p:spPr>
          <a:xfrm>
            <a:off x="457200" y="1481328"/>
            <a:ext cx="8458200" cy="5071872"/>
          </a:xfrm>
        </p:spPr>
        <p:txBody>
          <a:bodyPr>
            <a:normAutofit fontScale="85000" lnSpcReduction="20000"/>
          </a:bodyPr>
          <a:lstStyle/>
          <a:p>
            <a:r>
              <a:rPr lang="en-US" u="sng" dirty="0" smtClean="0">
                <a:latin typeface="Times New Roman" pitchFamily="18" charset="0"/>
                <a:cs typeface="Times New Roman" pitchFamily="18" charset="0"/>
              </a:rPr>
              <a:t>Insertion:</a:t>
            </a:r>
          </a:p>
          <a:p>
            <a:pPr>
              <a:buNone/>
            </a:pPr>
            <a:r>
              <a:rPr lang="en-US" dirty="0" smtClean="0">
                <a:latin typeface="Times New Roman" pitchFamily="18" charset="0"/>
                <a:cs typeface="Times New Roman" pitchFamily="18" charset="0"/>
              </a:rPr>
              <a:t>student&lt;-student U {(11,’jasmine’,20)}</a:t>
            </a:r>
          </a:p>
          <a:p>
            <a:pPr>
              <a:buNone/>
            </a:pPr>
            <a:r>
              <a:rPr lang="en-US" dirty="0" smtClean="0">
                <a:latin typeface="Times New Roman" pitchFamily="18" charset="0"/>
                <a:cs typeface="Times New Roman" pitchFamily="18" charset="0"/>
              </a:rPr>
              <a:t>mark&lt;-mark U ∏ </a:t>
            </a:r>
            <a:r>
              <a:rPr lang="en-US" dirty="0" err="1" smtClean="0">
                <a:latin typeface="Times New Roman" pitchFamily="18" charset="0"/>
                <a:cs typeface="Times New Roman" pitchFamily="18" charset="0"/>
              </a:rPr>
              <a:t>rno,name</a:t>
            </a:r>
            <a:r>
              <a:rPr lang="en-US" dirty="0" smtClean="0">
                <a:latin typeface="Times New Roman" pitchFamily="18" charset="0"/>
                <a:cs typeface="Times New Roman" pitchFamily="18" charset="0"/>
              </a:rPr>
              <a:t>(student) </a:t>
            </a:r>
          </a:p>
          <a:p>
            <a:pPr>
              <a:buNone/>
            </a:pPr>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Deletion:</a:t>
            </a:r>
          </a:p>
          <a:p>
            <a:pPr>
              <a:buNone/>
            </a:pPr>
            <a:r>
              <a:rPr lang="en-US" dirty="0" smtClean="0">
                <a:latin typeface="Times New Roman" pitchFamily="18" charset="0"/>
                <a:cs typeface="Times New Roman" pitchFamily="18" charset="0"/>
              </a:rPr>
              <a:t>student&lt;-student- (∏</a:t>
            </a:r>
            <a:r>
              <a:rPr lang="en-US" dirty="0" err="1" smtClean="0">
                <a:latin typeface="Times New Roman" pitchFamily="18" charset="0"/>
                <a:cs typeface="Times New Roman" pitchFamily="18" charset="0"/>
              </a:rPr>
              <a:t>rno,name,age</a:t>
            </a:r>
            <a:r>
              <a:rPr lang="en-US" dirty="0" smtClean="0">
                <a:latin typeface="Times New Roman" pitchFamily="18" charset="0"/>
                <a:cs typeface="Times New Roman" pitchFamily="18" charset="0"/>
              </a:rPr>
              <a:t> </a:t>
            </a:r>
            <a:r>
              <a:rPr lang="vi-VN" sz="4000" b="1" dirty="0" smtClean="0">
                <a:latin typeface="Times New Roman" pitchFamily="18" charset="0"/>
                <a:cs typeface="Times New Roman" pitchFamily="18" charset="0"/>
              </a:rPr>
              <a:t>ơ</a:t>
            </a:r>
            <a:r>
              <a:rPr lang="en-US" sz="4000" b="1"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rno</a:t>
            </a:r>
            <a:r>
              <a:rPr lang="en-US" sz="2800" dirty="0" smtClean="0">
                <a:latin typeface="Times New Roman" pitchFamily="18" charset="0"/>
                <a:cs typeface="Times New Roman" pitchFamily="18" charset="0"/>
              </a:rPr>
              <a:t>=1(student))</a:t>
            </a:r>
          </a:p>
          <a:p>
            <a:pPr>
              <a:buNone/>
            </a:pPr>
            <a:r>
              <a:rPr lang="en-US" sz="2800" dirty="0" smtClean="0">
                <a:latin typeface="Times New Roman" pitchFamily="18" charset="0"/>
                <a:cs typeface="Times New Roman" pitchFamily="18" charset="0"/>
              </a:rPr>
              <a:t>r1&lt;-</a:t>
            </a:r>
            <a:r>
              <a:rPr lang="vi-VN" sz="28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a:t>
            </a:r>
            <a:r>
              <a:rPr lang="vi-VN" sz="4000" b="1" dirty="0" smtClean="0">
                <a:latin typeface="Times New Roman" pitchFamily="18" charset="0"/>
                <a:cs typeface="Times New Roman" pitchFamily="18" charset="0"/>
              </a:rPr>
              <a:t>ơ</a:t>
            </a:r>
            <a:r>
              <a:rPr lang="en-US" sz="4000" b="1"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rno</a:t>
            </a:r>
            <a:r>
              <a:rPr lang="en-US" sz="2800" dirty="0" smtClean="0">
                <a:latin typeface="Times New Roman" pitchFamily="18" charset="0"/>
                <a:cs typeface="Times New Roman" pitchFamily="18" charset="0"/>
              </a:rPr>
              <a:t>=1(student))</a:t>
            </a:r>
          </a:p>
          <a:p>
            <a:pPr>
              <a:buNone/>
            </a:pPr>
            <a:r>
              <a:rPr lang="en-US" sz="2800" dirty="0" smtClean="0">
                <a:latin typeface="Times New Roman" pitchFamily="18" charset="0"/>
                <a:cs typeface="Times New Roman" pitchFamily="18" charset="0"/>
              </a:rPr>
              <a:t>r2&lt;-(∏</a:t>
            </a:r>
            <a:r>
              <a:rPr lang="en-US" sz="2800" dirty="0" err="1" smtClean="0">
                <a:latin typeface="Times New Roman" pitchFamily="18" charset="0"/>
                <a:cs typeface="Times New Roman" pitchFamily="18" charset="0"/>
              </a:rPr>
              <a:t>rno,name,age</a:t>
            </a:r>
            <a:r>
              <a:rPr lang="en-US" sz="2800" dirty="0" smtClean="0">
                <a:latin typeface="Times New Roman" pitchFamily="18" charset="0"/>
                <a:cs typeface="Times New Roman" pitchFamily="18" charset="0"/>
              </a:rPr>
              <a:t> (r1))</a:t>
            </a:r>
          </a:p>
          <a:p>
            <a:pPr>
              <a:buNone/>
            </a:pPr>
            <a:r>
              <a:rPr lang="en-US" sz="2800" dirty="0" smtClean="0">
                <a:latin typeface="Times New Roman" pitchFamily="18" charset="0"/>
                <a:cs typeface="Times New Roman" pitchFamily="18" charset="0"/>
              </a:rPr>
              <a:t>student&lt;-student-r2</a:t>
            </a:r>
          </a:p>
          <a:p>
            <a:r>
              <a:rPr lang="en-US" sz="2800" u="sng" dirty="0" smtClean="0">
                <a:latin typeface="Times New Roman" pitchFamily="18" charset="0"/>
                <a:cs typeface="Times New Roman" pitchFamily="18" charset="0"/>
              </a:rPr>
              <a:t>Updating:</a:t>
            </a:r>
          </a:p>
          <a:p>
            <a:pPr>
              <a:buNone/>
            </a:pPr>
            <a:r>
              <a:rPr lang="en-US" sz="2800" dirty="0" smtClean="0">
                <a:latin typeface="Times New Roman" pitchFamily="18" charset="0"/>
                <a:cs typeface="Times New Roman" pitchFamily="18" charset="0"/>
              </a:rPr>
              <a:t>Student&lt;- ∏rno,name,age+2</a:t>
            </a:r>
            <a:r>
              <a:rPr lang="vi-VN" sz="4000" b="1" dirty="0" smtClean="0">
                <a:latin typeface="Times New Roman" pitchFamily="18" charset="0"/>
                <a:cs typeface="Times New Roman" pitchFamily="18" charset="0"/>
              </a:rPr>
              <a:t> ơ</a:t>
            </a:r>
            <a:r>
              <a:rPr lang="en-US" sz="4000" b="1"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rno</a:t>
            </a:r>
            <a:r>
              <a:rPr lang="en-US" sz="2800" dirty="0" smtClean="0">
                <a:latin typeface="Times New Roman" pitchFamily="18" charset="0"/>
                <a:cs typeface="Times New Roman" pitchFamily="18" charset="0"/>
              </a:rPr>
              <a:t>=1(student))</a:t>
            </a:r>
          </a:p>
          <a:p>
            <a:pPr>
              <a:buNone/>
            </a:pPr>
            <a:endParaRPr lang="en-US" sz="2800" dirty="0" smtClean="0">
              <a:latin typeface="Times New Roman" pitchFamily="18" charset="0"/>
              <a:cs typeface="Times New Roman" pitchFamily="18" charset="0"/>
            </a:endParaRPr>
          </a:p>
          <a:p>
            <a:pPr>
              <a:buNone/>
            </a:pPr>
            <a:endParaRPr lang="en-US" sz="4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r>
              <a:rPr lang="en-US" sz="4000" dirty="0" smtClean="0">
                <a:latin typeface="Times New Roman" pitchFamily="18" charset="0"/>
                <a:cs typeface="Times New Roman" pitchFamily="18" charset="0"/>
              </a:rPr>
              <a:t>TUPLE &amp; DOMAIN relational calculus</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smtClean="0">
                <a:latin typeface="Times" pitchFamily="18" charset="0"/>
              </a:rPr>
              <a:t>Tuple Relational Calculus</a:t>
            </a:r>
            <a:endParaRPr lang="en-US" dirty="0"/>
          </a:p>
        </p:txBody>
      </p:sp>
      <p:sp>
        <p:nvSpPr>
          <p:cNvPr id="2" name="Content Placeholder 1"/>
          <p:cNvSpPr>
            <a:spLocks noGrp="1"/>
          </p:cNvSpPr>
          <p:nvPr>
            <p:ph idx="1"/>
          </p:nvPr>
        </p:nvSpPr>
        <p:spPr/>
        <p:txBody>
          <a:bodyPr>
            <a:normAutofit lnSpcReduction="10000"/>
          </a:bodyPr>
          <a:lstStyle/>
          <a:p>
            <a:pPr>
              <a:lnSpc>
                <a:spcPct val="90000"/>
              </a:lnSpc>
            </a:pPr>
            <a:r>
              <a:rPr lang="en-GB" dirty="0" smtClean="0">
                <a:latin typeface="Times" pitchFamily="18" charset="0"/>
              </a:rPr>
              <a:t>Interested in finding </a:t>
            </a:r>
            <a:r>
              <a:rPr lang="en-GB" dirty="0" err="1" smtClean="0">
                <a:latin typeface="Times" pitchFamily="18" charset="0"/>
              </a:rPr>
              <a:t>tuples</a:t>
            </a:r>
            <a:r>
              <a:rPr lang="en-GB" dirty="0" smtClean="0">
                <a:latin typeface="Times" pitchFamily="18" charset="0"/>
              </a:rPr>
              <a:t> for which a predicate is true. Based on use of </a:t>
            </a:r>
            <a:r>
              <a:rPr lang="en-GB" u="sng" dirty="0" err="1" smtClean="0">
                <a:latin typeface="Times" pitchFamily="18" charset="0"/>
              </a:rPr>
              <a:t>tuple</a:t>
            </a:r>
            <a:r>
              <a:rPr lang="en-GB" u="sng" dirty="0" smtClean="0">
                <a:latin typeface="Times" pitchFamily="18" charset="0"/>
              </a:rPr>
              <a:t> variables</a:t>
            </a:r>
            <a:r>
              <a:rPr lang="en-GB" dirty="0" smtClean="0">
                <a:latin typeface="Times" pitchFamily="18" charset="0"/>
              </a:rPr>
              <a:t>. </a:t>
            </a:r>
          </a:p>
          <a:p>
            <a:pPr>
              <a:lnSpc>
                <a:spcPct val="90000"/>
              </a:lnSpc>
            </a:pPr>
            <a:endParaRPr lang="en-GB" dirty="0" smtClean="0">
              <a:latin typeface="Times New Roman" pitchFamily="18" charset="0"/>
              <a:cs typeface="Times New Roman" pitchFamily="18" charset="0"/>
            </a:endParaRPr>
          </a:p>
          <a:p>
            <a:pPr>
              <a:lnSpc>
                <a:spcPct val="90000"/>
              </a:lnSpc>
            </a:pPr>
            <a:r>
              <a:rPr lang="en-GB" dirty="0" smtClean="0">
                <a:latin typeface="Times New Roman" pitchFamily="18" charset="0"/>
                <a:cs typeface="Times New Roman" pitchFamily="18" charset="0"/>
              </a:rPr>
              <a:t>Specify range of a </a:t>
            </a:r>
            <a:r>
              <a:rPr lang="en-GB" dirty="0" err="1" smtClean="0">
                <a:latin typeface="Times New Roman" pitchFamily="18" charset="0"/>
                <a:cs typeface="Times New Roman" pitchFamily="18" charset="0"/>
              </a:rPr>
              <a:t>tuple</a:t>
            </a:r>
            <a:r>
              <a:rPr lang="en-GB" dirty="0" smtClean="0">
                <a:latin typeface="Times New Roman" pitchFamily="18" charset="0"/>
                <a:cs typeface="Times New Roman" pitchFamily="18" charset="0"/>
              </a:rPr>
              <a:t> variable </a:t>
            </a:r>
            <a:r>
              <a:rPr lang="en-GB" i="1" dirty="0" smtClean="0">
                <a:latin typeface="Times New Roman" pitchFamily="18" charset="0"/>
                <a:cs typeface="Times New Roman" pitchFamily="18" charset="0"/>
              </a:rPr>
              <a:t>S</a:t>
            </a:r>
            <a:r>
              <a:rPr lang="en-GB" dirty="0" smtClean="0">
                <a:latin typeface="Times New Roman" pitchFamily="18" charset="0"/>
                <a:cs typeface="Times New Roman" pitchFamily="18" charset="0"/>
              </a:rPr>
              <a:t> as the Staff relation as: </a:t>
            </a:r>
          </a:p>
          <a:p>
            <a:pPr lvl="1" algn="just">
              <a:lnSpc>
                <a:spcPct val="90000"/>
              </a:lnSpc>
              <a:buFontTx/>
              <a:buNone/>
            </a:pPr>
            <a:r>
              <a:rPr lang="en-GB" noProof="1" smtClean="0">
                <a:latin typeface="Times New Roman" pitchFamily="18" charset="0"/>
                <a:cs typeface="Times New Roman" pitchFamily="18" charset="0"/>
              </a:rPr>
              <a:t>	Staff</a:t>
            </a:r>
            <a:r>
              <a:rPr lang="en-GB" dirty="0" smtClean="0">
                <a:latin typeface="Times New Roman" pitchFamily="18" charset="0"/>
                <a:cs typeface="Times New Roman" pitchFamily="18" charset="0"/>
              </a:rPr>
              <a:t>(S) or S </a:t>
            </a:r>
            <a:r>
              <a:rPr lang="en-US" sz="2400" dirty="0" smtClean="0">
                <a:latin typeface="Times New Roman" pitchFamily="18" charset="0"/>
                <a:ea typeface="MS Mincho" pitchFamily="49" charset="-128"/>
                <a:cs typeface="Times New Roman" pitchFamily="18" charset="0"/>
              </a:rPr>
              <a:t>∈ staff</a:t>
            </a:r>
          </a:p>
          <a:p>
            <a:pPr lvl="1" algn="just">
              <a:lnSpc>
                <a:spcPct val="90000"/>
              </a:lnSpc>
              <a:buFontTx/>
              <a:buNone/>
            </a:pPr>
            <a:endParaRPr lang="en-GB" noProof="1" smtClean="0">
              <a:latin typeface="Times New Roman" pitchFamily="18" charset="0"/>
              <a:cs typeface="Times New Roman" pitchFamily="18" charset="0"/>
            </a:endParaRPr>
          </a:p>
          <a:p>
            <a:pPr algn="just">
              <a:lnSpc>
                <a:spcPct val="90000"/>
              </a:lnSpc>
            </a:pPr>
            <a:r>
              <a:rPr lang="en-GB" dirty="0" smtClean="0">
                <a:latin typeface="Times New Roman" pitchFamily="18" charset="0"/>
                <a:cs typeface="Times New Roman" pitchFamily="18" charset="0"/>
              </a:rPr>
              <a:t>To find set of all </a:t>
            </a:r>
            <a:r>
              <a:rPr lang="en-GB" dirty="0" err="1" smtClean="0">
                <a:latin typeface="Times New Roman" pitchFamily="18" charset="0"/>
                <a:cs typeface="Times New Roman" pitchFamily="18" charset="0"/>
              </a:rPr>
              <a:t>tuples</a:t>
            </a:r>
            <a:r>
              <a:rPr lang="en-GB" dirty="0" smtClean="0">
                <a:latin typeface="Times New Roman" pitchFamily="18" charset="0"/>
                <a:cs typeface="Times New Roman" pitchFamily="18" charset="0"/>
              </a:rPr>
              <a:t> S such that P(S) is true:</a:t>
            </a:r>
            <a:endParaRPr lang="en-GB" i="1" dirty="0" smtClean="0">
              <a:latin typeface="Times New Roman" pitchFamily="18" charset="0"/>
              <a:cs typeface="Times New Roman" pitchFamily="18" charset="0"/>
            </a:endParaRPr>
          </a:p>
          <a:p>
            <a:pPr lvl="1" algn="just">
              <a:lnSpc>
                <a:spcPct val="90000"/>
              </a:lnSpc>
              <a:buFontTx/>
              <a:buNone/>
            </a:pPr>
            <a:r>
              <a:rPr lang="en-GB" noProof="1" smtClean="0">
                <a:latin typeface="Times New Roman" pitchFamily="18" charset="0"/>
                <a:cs typeface="Times New Roman" pitchFamily="18" charset="0"/>
              </a:rPr>
              <a:t>	{S | P(S)}</a:t>
            </a:r>
            <a:endParaRPr lang="en-GB"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fontScale="90000"/>
          </a:bodyPr>
          <a:lstStyle/>
          <a:p>
            <a:pPr algn="just"/>
            <a:r>
              <a:rPr lang="en-US" b="1" noProof="1">
                <a:latin typeface="Times" pitchFamily="18" charset="0"/>
              </a:rPr>
              <a:t>Tuple Relational Calculus</a:t>
            </a:r>
            <a:r>
              <a:rPr lang="en-GB" b="1" dirty="0">
                <a:latin typeface="Times" pitchFamily="18" charset="0"/>
              </a:rPr>
              <a:t> - Example</a:t>
            </a:r>
          </a:p>
        </p:txBody>
      </p:sp>
      <p:sp>
        <p:nvSpPr>
          <p:cNvPr id="100355" name="Rectangle 3"/>
          <p:cNvSpPr>
            <a:spLocks noGrp="1" noChangeArrowheads="1"/>
          </p:cNvSpPr>
          <p:nvPr>
            <p:ph idx="1"/>
          </p:nvPr>
        </p:nvSpPr>
        <p:spPr>
          <a:xfrm>
            <a:off x="533400" y="1474788"/>
            <a:ext cx="8077200" cy="4773612"/>
          </a:xfrm>
        </p:spPr>
        <p:txBody>
          <a:bodyPr>
            <a:normAutofit fontScale="92500" lnSpcReduction="20000"/>
          </a:bodyPr>
          <a:lstStyle/>
          <a:p>
            <a:pPr algn="just"/>
            <a:r>
              <a:rPr lang="en-GB" dirty="0">
                <a:latin typeface="Times" pitchFamily="18" charset="0"/>
              </a:rPr>
              <a:t>To find details of all staff earning more than £10,000:</a:t>
            </a:r>
          </a:p>
          <a:p>
            <a:pPr lvl="1">
              <a:buFontTx/>
              <a:buNone/>
            </a:pPr>
            <a:r>
              <a:rPr lang="en-GB" noProof="1">
                <a:latin typeface="Times" pitchFamily="18" charset="0"/>
              </a:rPr>
              <a:t>	{S | s</a:t>
            </a:r>
            <a:r>
              <a:rPr lang="en-GB" dirty="0" err="1" smtClean="0">
                <a:latin typeface="Times" pitchFamily="18" charset="0"/>
              </a:rPr>
              <a:t>taff</a:t>
            </a:r>
            <a:r>
              <a:rPr lang="en-GB" dirty="0" smtClean="0">
                <a:latin typeface="Times" pitchFamily="18" charset="0"/>
              </a:rPr>
              <a:t>(S</a:t>
            </a:r>
            <a:r>
              <a:rPr lang="en-GB" dirty="0">
                <a:latin typeface="Times" pitchFamily="18" charset="0"/>
              </a:rPr>
              <a:t>) </a:t>
            </a:r>
            <a:r>
              <a:rPr lang="en-GB" dirty="0">
                <a:sym typeface="Symbol" pitchFamily="18" charset="2"/>
              </a:rPr>
              <a:t></a:t>
            </a:r>
            <a:r>
              <a:rPr lang="en-GB" dirty="0">
                <a:latin typeface="Times" pitchFamily="18" charset="0"/>
              </a:rPr>
              <a:t> </a:t>
            </a:r>
            <a:r>
              <a:rPr lang="en-GB" noProof="1">
                <a:latin typeface="Times" pitchFamily="18" charset="0"/>
              </a:rPr>
              <a:t>S.salary &gt; </a:t>
            </a:r>
            <a:r>
              <a:rPr lang="en-GB" noProof="1" smtClean="0">
                <a:latin typeface="Times" pitchFamily="18" charset="0"/>
              </a:rPr>
              <a:t>10000}</a:t>
            </a:r>
          </a:p>
          <a:p>
            <a:pPr lvl="1">
              <a:buFontTx/>
              <a:buNone/>
            </a:pPr>
            <a:r>
              <a:rPr lang="en-GB" noProof="1" smtClean="0">
                <a:latin typeface="Times" pitchFamily="18" charset="0"/>
              </a:rPr>
              <a:t>or</a:t>
            </a:r>
          </a:p>
          <a:p>
            <a:pPr lvl="1">
              <a:buFontTx/>
              <a:buNone/>
            </a:pPr>
            <a:r>
              <a:rPr lang="en-GB" dirty="0" smtClean="0">
                <a:latin typeface="Times" pitchFamily="18" charset="0"/>
              </a:rPr>
              <a:t>{S | </a:t>
            </a:r>
            <a:r>
              <a:rPr lang="en-GB" dirty="0" smtClean="0">
                <a:latin typeface="Times New Roman" pitchFamily="18" charset="0"/>
                <a:cs typeface="Times New Roman" pitchFamily="18" charset="0"/>
              </a:rPr>
              <a:t>S </a:t>
            </a:r>
            <a:r>
              <a:rPr lang="en-US" sz="2000" dirty="0" smtClean="0">
                <a:latin typeface="Times New Roman" pitchFamily="18" charset="0"/>
                <a:ea typeface="MS Mincho" pitchFamily="49" charset="-128"/>
                <a:cs typeface="Times New Roman" pitchFamily="18" charset="0"/>
              </a:rPr>
              <a:t>∈ staff </a:t>
            </a:r>
            <a:r>
              <a:rPr lang="en-GB" dirty="0" smtClean="0">
                <a:sym typeface="Symbol" pitchFamily="18" charset="2"/>
              </a:rPr>
              <a:t></a:t>
            </a:r>
            <a:r>
              <a:rPr lang="en-GB" dirty="0" smtClean="0">
                <a:latin typeface="Times" pitchFamily="18" charset="0"/>
              </a:rPr>
              <a:t> </a:t>
            </a:r>
            <a:r>
              <a:rPr lang="en-GB" noProof="1" smtClean="0">
                <a:latin typeface="Times" pitchFamily="18" charset="0"/>
              </a:rPr>
              <a:t>S.salary &gt; 10000}</a:t>
            </a:r>
            <a:endParaRPr lang="en-GB" dirty="0">
              <a:latin typeface="Times" pitchFamily="18" charset="0"/>
            </a:endParaRPr>
          </a:p>
          <a:p>
            <a:pPr lvl="1">
              <a:buFontTx/>
              <a:buNone/>
            </a:pPr>
            <a:endParaRPr lang="en-GB" dirty="0">
              <a:latin typeface="Times" pitchFamily="18" charset="0"/>
            </a:endParaRPr>
          </a:p>
          <a:p>
            <a:pPr algn="just"/>
            <a:r>
              <a:rPr lang="en-GB" dirty="0">
                <a:latin typeface="Times" pitchFamily="18" charset="0"/>
              </a:rPr>
              <a:t>To find a particular attribute, such as salary, write:</a:t>
            </a:r>
          </a:p>
          <a:p>
            <a:pPr lvl="1" algn="just">
              <a:buFontTx/>
              <a:buNone/>
            </a:pPr>
            <a:r>
              <a:rPr lang="en-GB" noProof="1">
                <a:latin typeface="Times" pitchFamily="18" charset="0"/>
              </a:rPr>
              <a:t>	{S.salary | </a:t>
            </a:r>
            <a:r>
              <a:rPr lang="en-GB" dirty="0">
                <a:latin typeface="Times" pitchFamily="18" charset="0"/>
              </a:rPr>
              <a:t>Staff(S) </a:t>
            </a:r>
            <a:r>
              <a:rPr lang="en-GB" sz="3200" dirty="0">
                <a:sym typeface="Symbol" pitchFamily="18" charset="2"/>
              </a:rPr>
              <a:t></a:t>
            </a:r>
            <a:r>
              <a:rPr lang="en-GB" dirty="0">
                <a:latin typeface="Times" pitchFamily="18" charset="0"/>
              </a:rPr>
              <a:t> </a:t>
            </a:r>
            <a:r>
              <a:rPr lang="en-GB" noProof="1" smtClean="0">
                <a:latin typeface="Times" pitchFamily="18" charset="0"/>
              </a:rPr>
              <a:t>S.salary </a:t>
            </a:r>
            <a:r>
              <a:rPr lang="en-GB" noProof="1">
                <a:latin typeface="Times" pitchFamily="18" charset="0"/>
              </a:rPr>
              <a:t>&gt; 10000</a:t>
            </a:r>
            <a:r>
              <a:rPr lang="en-GB" noProof="1" smtClean="0">
                <a:latin typeface="Times" pitchFamily="18" charset="0"/>
              </a:rPr>
              <a:t>} </a:t>
            </a:r>
          </a:p>
          <a:p>
            <a:pPr lvl="1" algn="just">
              <a:buFontTx/>
              <a:buNone/>
            </a:pPr>
            <a:r>
              <a:rPr lang="en-GB" noProof="1" smtClean="0">
                <a:latin typeface="Times" pitchFamily="18" charset="0"/>
              </a:rPr>
              <a:t>or</a:t>
            </a:r>
          </a:p>
          <a:p>
            <a:pPr lvl="1" algn="just">
              <a:buNone/>
            </a:pPr>
            <a:r>
              <a:rPr lang="en-GB" sz="2400" noProof="1" smtClean="0">
                <a:latin typeface="Times" pitchFamily="18" charset="0"/>
              </a:rPr>
              <a:t>{S.salary |</a:t>
            </a:r>
            <a:r>
              <a:rPr lang="en-GB" sz="2400" dirty="0" smtClean="0">
                <a:latin typeface="Times New Roman" pitchFamily="18" charset="0"/>
                <a:cs typeface="Times New Roman" pitchFamily="18" charset="0"/>
              </a:rPr>
              <a:t> S </a:t>
            </a:r>
            <a:r>
              <a:rPr lang="en-US" sz="2400" dirty="0" smtClean="0">
                <a:latin typeface="Times New Roman" pitchFamily="18" charset="0"/>
                <a:ea typeface="MS Mincho" pitchFamily="49" charset="-128"/>
                <a:cs typeface="Times New Roman" pitchFamily="18" charset="0"/>
              </a:rPr>
              <a:t>∈ staff</a:t>
            </a:r>
            <a:r>
              <a:rPr lang="en-GB" sz="2400" noProof="1" smtClean="0">
                <a:latin typeface="Times" pitchFamily="18" charset="0"/>
              </a:rPr>
              <a:t> </a:t>
            </a:r>
            <a:r>
              <a:rPr lang="en-GB" sz="2400" dirty="0" smtClean="0">
                <a:sym typeface="Symbol" pitchFamily="18" charset="2"/>
              </a:rPr>
              <a:t></a:t>
            </a:r>
            <a:r>
              <a:rPr lang="en-GB" sz="2400" dirty="0" smtClean="0">
                <a:latin typeface="Times" pitchFamily="18" charset="0"/>
              </a:rPr>
              <a:t> </a:t>
            </a:r>
            <a:r>
              <a:rPr lang="en-GB" sz="2400" noProof="1" smtClean="0">
                <a:latin typeface="Times" pitchFamily="18" charset="0"/>
              </a:rPr>
              <a:t>S.salary &gt; 10000}</a:t>
            </a:r>
          </a:p>
          <a:p>
            <a:pPr lvl="1" algn="just">
              <a:buFontTx/>
              <a:buNone/>
            </a:pPr>
            <a:endParaRPr lang="en-GB" sz="3200" noProof="1">
              <a:latin typeface="Times" pitchFamily="18" charset="0"/>
            </a:endParaRPr>
          </a:p>
        </p:txBody>
      </p:sp>
      <p:sp>
        <p:nvSpPr>
          <p:cNvPr id="5" name="Slide Number Placeholder 3"/>
          <p:cNvSpPr>
            <a:spLocks noGrp="1"/>
          </p:cNvSpPr>
          <p:nvPr>
            <p:ph type="sldNum" sz="quarter" idx="12"/>
          </p:nvPr>
        </p:nvSpPr>
        <p:spPr/>
        <p:txBody>
          <a:bodyPr/>
          <a:lstStyle/>
          <a:p>
            <a:fld id="{841E70E1-28F2-4128-BFCE-308D4C91398C}" type="slidenum">
              <a:rPr lang="en-GB"/>
              <a:pPr/>
              <a:t>163</a:t>
            </a:fld>
            <a:endParaRPr lang="en-GB"/>
          </a:p>
        </p:txBody>
      </p:sp>
      <p:sp>
        <p:nvSpPr>
          <p:cNvPr id="100356" name="Text Box 4"/>
          <p:cNvSpPr txBox="1">
            <a:spLocks noChangeArrowheads="1"/>
          </p:cNvSpPr>
          <p:nvPr/>
        </p:nvSpPr>
        <p:spPr bwMode="auto">
          <a:xfrm>
            <a:off x="3124200" y="6400800"/>
            <a:ext cx="3200400" cy="274638"/>
          </a:xfrm>
          <a:prstGeom prst="rect">
            <a:avLst/>
          </a:prstGeom>
          <a:noFill/>
          <a:ln w="12700">
            <a:noFill/>
            <a:miter lim="800000"/>
            <a:headEnd type="none" w="sm" len="sm"/>
            <a:tailEnd type="none" w="sm" len="sm"/>
          </a:ln>
          <a:effectLst/>
        </p:spPr>
        <p:txBody>
          <a:bodyPr>
            <a:spAutoFit/>
          </a:bodyPr>
          <a:lstStyle/>
          <a:p>
            <a:pPr algn="l">
              <a:spcBef>
                <a:spcPct val="50000"/>
              </a:spcBef>
            </a:pPr>
            <a:r>
              <a:rPr lang="en-GB" sz="1200"/>
              <a:t>Pearson Education © 2009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3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035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035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35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3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just"/>
            <a:r>
              <a:rPr lang="en-US" b="1" noProof="1">
                <a:latin typeface="Times" pitchFamily="18" charset="0"/>
              </a:rPr>
              <a:t>Tuple Relational Calculus</a:t>
            </a:r>
            <a:endParaRPr lang="en-GB">
              <a:latin typeface="Times" pitchFamily="18" charset="0"/>
            </a:endParaRPr>
          </a:p>
        </p:txBody>
      </p:sp>
      <p:sp>
        <p:nvSpPr>
          <p:cNvPr id="103427" name="Rectangle 3"/>
          <p:cNvSpPr>
            <a:spLocks noGrp="1" noChangeArrowheads="1"/>
          </p:cNvSpPr>
          <p:nvPr>
            <p:ph idx="1"/>
          </p:nvPr>
        </p:nvSpPr>
        <p:spPr>
          <a:xfrm>
            <a:off x="381000" y="1524000"/>
            <a:ext cx="8305800" cy="4114800"/>
          </a:xfrm>
        </p:spPr>
        <p:txBody>
          <a:bodyPr>
            <a:normAutofit lnSpcReduction="10000"/>
          </a:bodyPr>
          <a:lstStyle/>
          <a:p>
            <a:r>
              <a:rPr lang="en-GB" dirty="0">
                <a:latin typeface="Times" pitchFamily="18" charset="0"/>
              </a:rPr>
              <a:t>Can use two </a:t>
            </a:r>
            <a:r>
              <a:rPr lang="en-GB" i="1" dirty="0">
                <a:latin typeface="Times" pitchFamily="18" charset="0"/>
              </a:rPr>
              <a:t>quantifiers </a:t>
            </a:r>
            <a:r>
              <a:rPr lang="en-GB" dirty="0">
                <a:latin typeface="Times" pitchFamily="18" charset="0"/>
              </a:rPr>
              <a:t>to tell how many instances the predicate applies to:</a:t>
            </a:r>
          </a:p>
          <a:p>
            <a:pPr lvl="1" algn="just"/>
            <a:r>
              <a:rPr lang="en-GB" dirty="0">
                <a:latin typeface="Times" pitchFamily="18" charset="0"/>
              </a:rPr>
              <a:t>Existential quantifier </a:t>
            </a:r>
            <a:r>
              <a:rPr lang="en-GB" dirty="0">
                <a:latin typeface="Symbol" pitchFamily="18" charset="2"/>
              </a:rPr>
              <a:t>$</a:t>
            </a:r>
            <a:r>
              <a:rPr lang="en-GB" dirty="0">
                <a:latin typeface="Times" pitchFamily="18" charset="0"/>
              </a:rPr>
              <a:t> (‘there exists’) </a:t>
            </a:r>
          </a:p>
          <a:p>
            <a:pPr lvl="1" algn="just"/>
            <a:r>
              <a:rPr lang="en-GB" dirty="0"/>
              <a:t>Universal quantifier </a:t>
            </a:r>
            <a:r>
              <a:rPr lang="en-GB" dirty="0">
                <a:latin typeface="Symbol" pitchFamily="18" charset="2"/>
              </a:rPr>
              <a:t>"</a:t>
            </a:r>
            <a:r>
              <a:rPr lang="en-GB" dirty="0">
                <a:latin typeface="Times" pitchFamily="18" charset="0"/>
              </a:rPr>
              <a:t> (‘for all’) </a:t>
            </a:r>
          </a:p>
          <a:p>
            <a:pPr lvl="1" algn="just"/>
            <a:endParaRPr lang="en-GB" dirty="0">
              <a:latin typeface="Times" pitchFamily="18" charset="0"/>
            </a:endParaRPr>
          </a:p>
          <a:p>
            <a:r>
              <a:rPr lang="en-GB" dirty="0" err="1">
                <a:latin typeface="Times" pitchFamily="18" charset="0"/>
              </a:rPr>
              <a:t>Tuple</a:t>
            </a:r>
            <a:r>
              <a:rPr lang="en-GB" dirty="0">
                <a:latin typeface="Times" pitchFamily="18" charset="0"/>
              </a:rPr>
              <a:t> variables qualified by </a:t>
            </a:r>
            <a:r>
              <a:rPr lang="en-GB" dirty="0">
                <a:latin typeface="Symbol" pitchFamily="18" charset="2"/>
              </a:rPr>
              <a:t>"</a:t>
            </a:r>
            <a:r>
              <a:rPr lang="en-GB" dirty="0">
                <a:latin typeface="Times" pitchFamily="18" charset="0"/>
              </a:rPr>
              <a:t> or </a:t>
            </a:r>
            <a:r>
              <a:rPr lang="en-GB" dirty="0">
                <a:latin typeface="Symbol" pitchFamily="18" charset="2"/>
              </a:rPr>
              <a:t>$ </a:t>
            </a:r>
            <a:r>
              <a:rPr lang="en-GB" dirty="0"/>
              <a:t>are called</a:t>
            </a:r>
            <a:r>
              <a:rPr lang="en-GB" dirty="0">
                <a:latin typeface="Times" pitchFamily="18" charset="0"/>
              </a:rPr>
              <a:t> </a:t>
            </a:r>
            <a:r>
              <a:rPr lang="en-GB" i="1" dirty="0">
                <a:latin typeface="Times" pitchFamily="18" charset="0"/>
              </a:rPr>
              <a:t>bound</a:t>
            </a:r>
            <a:r>
              <a:rPr lang="en-GB" dirty="0">
                <a:latin typeface="Times" pitchFamily="18" charset="0"/>
              </a:rPr>
              <a:t> variables, otherwise called </a:t>
            </a:r>
            <a:r>
              <a:rPr lang="en-GB" i="1" dirty="0">
                <a:latin typeface="Times" pitchFamily="18" charset="0"/>
              </a:rPr>
              <a:t>free</a:t>
            </a:r>
            <a:r>
              <a:rPr lang="en-GB" dirty="0">
                <a:latin typeface="Times" pitchFamily="18" charset="0"/>
              </a:rPr>
              <a:t> variables.</a:t>
            </a:r>
          </a:p>
        </p:txBody>
      </p:sp>
      <p:sp>
        <p:nvSpPr>
          <p:cNvPr id="5" name="Slide Number Placeholder 3"/>
          <p:cNvSpPr>
            <a:spLocks noGrp="1"/>
          </p:cNvSpPr>
          <p:nvPr>
            <p:ph type="sldNum" sz="quarter" idx="12"/>
          </p:nvPr>
        </p:nvSpPr>
        <p:spPr/>
        <p:txBody>
          <a:bodyPr/>
          <a:lstStyle/>
          <a:p>
            <a:fld id="{F4C83C92-2CC9-4246-AE4F-4BF2F7C4E5E6}" type="slidenum">
              <a:rPr lang="en-GB"/>
              <a:pPr/>
              <a:t>164</a:t>
            </a:fld>
            <a:endParaRPr lang="en-GB"/>
          </a:p>
        </p:txBody>
      </p:sp>
      <p:sp>
        <p:nvSpPr>
          <p:cNvPr id="103428" name="Text Box 4"/>
          <p:cNvSpPr txBox="1">
            <a:spLocks noChangeArrowheads="1"/>
          </p:cNvSpPr>
          <p:nvPr/>
        </p:nvSpPr>
        <p:spPr bwMode="auto">
          <a:xfrm>
            <a:off x="3124200" y="6400800"/>
            <a:ext cx="3200400" cy="274638"/>
          </a:xfrm>
          <a:prstGeom prst="rect">
            <a:avLst/>
          </a:prstGeom>
          <a:noFill/>
          <a:ln w="12700">
            <a:noFill/>
            <a:miter lim="800000"/>
            <a:headEnd type="none" w="sm" len="sm"/>
            <a:tailEnd type="none" w="sm" len="sm"/>
          </a:ln>
          <a:effectLst/>
        </p:spPr>
        <p:txBody>
          <a:bodyPr>
            <a:spAutoFit/>
          </a:bodyPr>
          <a:lstStyle/>
          <a:p>
            <a:pPr algn="l">
              <a:spcBef>
                <a:spcPct val="50000"/>
              </a:spcBef>
            </a:pPr>
            <a:r>
              <a:rPr lang="en-GB" sz="1200"/>
              <a:t>Pearson Education © 2009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34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34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spcBef>
                <a:spcPts val="600"/>
              </a:spcBef>
              <a:spcAft>
                <a:spcPts val="600"/>
              </a:spcAft>
            </a:pPr>
            <a:r>
              <a:rPr lang="en-US" b="1" noProof="1">
                <a:latin typeface="Times" pitchFamily="18" charset="0"/>
              </a:rPr>
              <a:t>Tuple Relational Calculus</a:t>
            </a:r>
          </a:p>
        </p:txBody>
      </p:sp>
      <p:sp>
        <p:nvSpPr>
          <p:cNvPr id="105475" name="Rectangle 3"/>
          <p:cNvSpPr>
            <a:spLocks noGrp="1" noChangeArrowheads="1"/>
          </p:cNvSpPr>
          <p:nvPr>
            <p:ph idx="1"/>
          </p:nvPr>
        </p:nvSpPr>
        <p:spPr>
          <a:xfrm>
            <a:off x="457200" y="1524000"/>
            <a:ext cx="8229600" cy="4114800"/>
          </a:xfrm>
        </p:spPr>
        <p:txBody>
          <a:bodyPr>
            <a:normAutofit fontScale="92500" lnSpcReduction="20000"/>
          </a:bodyPr>
          <a:lstStyle/>
          <a:p>
            <a:pPr algn="just"/>
            <a:r>
              <a:rPr lang="en-GB" dirty="0">
                <a:latin typeface="Times" pitchFamily="18" charset="0"/>
              </a:rPr>
              <a:t>Universal quantifier is used in statements about every instance, such as:</a:t>
            </a:r>
          </a:p>
          <a:p>
            <a:pPr lvl="1">
              <a:spcBef>
                <a:spcPts val="600"/>
              </a:spcBef>
              <a:spcAft>
                <a:spcPts val="600"/>
              </a:spcAft>
              <a:buFontTx/>
              <a:buNone/>
            </a:pPr>
            <a:r>
              <a:rPr lang="en-GB" noProof="1">
                <a:latin typeface="Symbol" pitchFamily="18" charset="2"/>
              </a:rPr>
              <a:t>	</a:t>
            </a:r>
            <a:r>
              <a:rPr lang="en-GB" dirty="0">
                <a:latin typeface="Symbol" pitchFamily="18" charset="2"/>
              </a:rPr>
              <a:t>(</a:t>
            </a:r>
            <a:r>
              <a:rPr lang="en-GB" noProof="1">
                <a:latin typeface="Symbol" pitchFamily="18" charset="2"/>
              </a:rPr>
              <a:t>"</a:t>
            </a:r>
            <a:r>
              <a:rPr lang="en-GB" noProof="1">
                <a:latin typeface="Times" pitchFamily="18" charset="0"/>
              </a:rPr>
              <a:t>B</a:t>
            </a:r>
            <a:r>
              <a:rPr lang="en-GB" dirty="0">
                <a:latin typeface="Times" pitchFamily="18" charset="0"/>
              </a:rPr>
              <a:t>)</a:t>
            </a:r>
            <a:r>
              <a:rPr lang="en-GB" noProof="1">
                <a:latin typeface="Times" pitchFamily="18" charset="0"/>
              </a:rPr>
              <a:t> (B.</a:t>
            </a:r>
            <a:r>
              <a:rPr lang="en-GB" dirty="0">
                <a:latin typeface="Times" pitchFamily="18" charset="0"/>
              </a:rPr>
              <a:t>c</a:t>
            </a:r>
            <a:r>
              <a:rPr lang="en-GB" noProof="1">
                <a:latin typeface="Times" pitchFamily="18" charset="0"/>
              </a:rPr>
              <a:t>ity </a:t>
            </a:r>
            <a:r>
              <a:rPr lang="en-GB" noProof="1">
                <a:latin typeface="Times" pitchFamily="18" charset="0"/>
                <a:sym typeface="Symbol" pitchFamily="18" charset="2"/>
              </a:rPr>
              <a:t></a:t>
            </a:r>
            <a:r>
              <a:rPr lang="en-GB" noProof="1">
                <a:latin typeface="Times" pitchFamily="18" charset="0"/>
              </a:rPr>
              <a:t> ‘Paris’)</a:t>
            </a:r>
          </a:p>
          <a:p>
            <a:pPr lvl="1">
              <a:lnSpc>
                <a:spcPct val="0"/>
              </a:lnSpc>
              <a:spcBef>
                <a:spcPts val="600"/>
              </a:spcBef>
              <a:spcAft>
                <a:spcPts val="600"/>
              </a:spcAft>
              <a:buFontTx/>
              <a:buNone/>
            </a:pPr>
            <a:endParaRPr lang="en-GB" noProof="1">
              <a:latin typeface="Times" pitchFamily="18" charset="0"/>
            </a:endParaRPr>
          </a:p>
          <a:p>
            <a:pPr algn="just"/>
            <a:r>
              <a:rPr lang="en-GB" dirty="0">
                <a:latin typeface="Times" pitchFamily="18" charset="0"/>
              </a:rPr>
              <a:t>Means ‘For all Branch </a:t>
            </a:r>
            <a:r>
              <a:rPr lang="en-GB" dirty="0" err="1">
                <a:latin typeface="Times" pitchFamily="18" charset="0"/>
              </a:rPr>
              <a:t>tuples</a:t>
            </a:r>
            <a:r>
              <a:rPr lang="en-GB" dirty="0">
                <a:latin typeface="Times" pitchFamily="18" charset="0"/>
              </a:rPr>
              <a:t>, the address is not in Paris’. </a:t>
            </a:r>
          </a:p>
          <a:p>
            <a:pPr algn="just">
              <a:lnSpc>
                <a:spcPct val="70000"/>
              </a:lnSpc>
            </a:pPr>
            <a:endParaRPr lang="en-GB" dirty="0">
              <a:latin typeface="Times" pitchFamily="18" charset="0"/>
            </a:endParaRPr>
          </a:p>
          <a:p>
            <a:pPr algn="just"/>
            <a:r>
              <a:rPr lang="en-GB" dirty="0">
                <a:latin typeface="Times" pitchFamily="18" charset="0"/>
              </a:rPr>
              <a:t>Can also use </a:t>
            </a:r>
            <a:r>
              <a:rPr lang="en-GB" noProof="1">
                <a:latin typeface="Times" pitchFamily="18" charset="0"/>
              </a:rPr>
              <a:t>~</a:t>
            </a:r>
            <a:r>
              <a:rPr lang="en-GB" dirty="0">
                <a:latin typeface="Times" pitchFamily="18" charset="0"/>
              </a:rPr>
              <a:t>(</a:t>
            </a:r>
            <a:r>
              <a:rPr lang="en-GB" noProof="1">
                <a:latin typeface="Symbol" pitchFamily="18" charset="2"/>
              </a:rPr>
              <a:t>$</a:t>
            </a:r>
            <a:r>
              <a:rPr lang="en-GB" noProof="1">
                <a:latin typeface="Times" pitchFamily="18" charset="0"/>
              </a:rPr>
              <a:t>B</a:t>
            </a:r>
            <a:r>
              <a:rPr lang="en-GB" dirty="0">
                <a:latin typeface="Times" pitchFamily="18" charset="0"/>
              </a:rPr>
              <a:t>)</a:t>
            </a:r>
            <a:r>
              <a:rPr lang="en-GB" noProof="1">
                <a:latin typeface="Times" pitchFamily="18" charset="0"/>
              </a:rPr>
              <a:t> (B.</a:t>
            </a:r>
            <a:r>
              <a:rPr lang="en-GB" dirty="0">
                <a:latin typeface="Times" pitchFamily="18" charset="0"/>
              </a:rPr>
              <a:t>c</a:t>
            </a:r>
            <a:r>
              <a:rPr lang="en-GB" noProof="1">
                <a:latin typeface="Times" pitchFamily="18" charset="0"/>
              </a:rPr>
              <a:t>ity = ‘Paris’) </a:t>
            </a:r>
            <a:r>
              <a:rPr lang="en-GB" dirty="0">
                <a:latin typeface="Times" pitchFamily="18" charset="0"/>
              </a:rPr>
              <a:t>which means ‘There are no branches with an address in Paris’.</a:t>
            </a:r>
          </a:p>
        </p:txBody>
      </p:sp>
      <p:sp>
        <p:nvSpPr>
          <p:cNvPr id="5" name="Slide Number Placeholder 3"/>
          <p:cNvSpPr>
            <a:spLocks noGrp="1"/>
          </p:cNvSpPr>
          <p:nvPr>
            <p:ph type="sldNum" sz="quarter" idx="12"/>
          </p:nvPr>
        </p:nvSpPr>
        <p:spPr/>
        <p:txBody>
          <a:bodyPr/>
          <a:lstStyle/>
          <a:p>
            <a:fld id="{61201584-C935-4955-A7E3-2703845D906B}" type="slidenum">
              <a:rPr lang="en-GB"/>
              <a:pPr/>
              <a:t>165</a:t>
            </a:fld>
            <a:endParaRPr lang="en-GB"/>
          </a:p>
        </p:txBody>
      </p:sp>
      <p:sp>
        <p:nvSpPr>
          <p:cNvPr id="105476" name="Text Box 4"/>
          <p:cNvSpPr txBox="1">
            <a:spLocks noChangeArrowheads="1"/>
          </p:cNvSpPr>
          <p:nvPr/>
        </p:nvSpPr>
        <p:spPr bwMode="auto">
          <a:xfrm>
            <a:off x="3124200" y="6400800"/>
            <a:ext cx="3200400" cy="274638"/>
          </a:xfrm>
          <a:prstGeom prst="rect">
            <a:avLst/>
          </a:prstGeom>
          <a:noFill/>
          <a:ln w="12700">
            <a:noFill/>
            <a:miter lim="800000"/>
            <a:headEnd type="none" w="sm" len="sm"/>
            <a:tailEnd type="none" w="sm" len="sm"/>
          </a:ln>
          <a:effectLst/>
        </p:spPr>
        <p:txBody>
          <a:bodyPr>
            <a:spAutoFit/>
          </a:bodyPr>
          <a:lstStyle/>
          <a:p>
            <a:pPr algn="l">
              <a:spcBef>
                <a:spcPct val="50000"/>
              </a:spcBef>
            </a:pPr>
            <a:r>
              <a:rPr lang="en-GB" sz="1200"/>
              <a:t>Pearson Education © 2009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54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54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54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382000" cy="5943600"/>
          </a:xfrm>
        </p:spPr>
        <p:txBody>
          <a:bodyPr>
            <a:normAutofit/>
          </a:bodyPr>
          <a:lstStyle/>
          <a:p>
            <a:pPr>
              <a:lnSpc>
                <a:spcPct val="90000"/>
              </a:lnSpc>
              <a:buFontTx/>
              <a:buNone/>
            </a:pPr>
            <a:r>
              <a:rPr lang="en-US" sz="2800" b="1" u="sng" dirty="0" smtClean="0">
                <a:effectLst>
                  <a:outerShdw blurRad="38100" dist="38100" dir="2700000" algn="tl">
                    <a:srgbClr val="000000">
                      <a:alpha val="43137"/>
                    </a:srgbClr>
                  </a:outerShdw>
                </a:effectLst>
                <a:latin typeface="Garamond" pitchFamily="18" charset="0"/>
              </a:rPr>
              <a:t>Domain Relational Calculus</a:t>
            </a:r>
          </a:p>
          <a:p>
            <a:pPr>
              <a:lnSpc>
                <a:spcPct val="90000"/>
              </a:lnSpc>
            </a:pPr>
            <a:r>
              <a:rPr lang="en-US" sz="2000" dirty="0" smtClean="0">
                <a:latin typeface="Garamond" pitchFamily="18" charset="0"/>
              </a:rPr>
              <a:t>A form of Relational Calculus which uses </a:t>
            </a:r>
            <a:r>
              <a:rPr lang="en-US" sz="2000" i="1" dirty="0" smtClean="0">
                <a:latin typeface="Garamond" pitchFamily="18" charset="0"/>
              </a:rPr>
              <a:t>domain</a:t>
            </a:r>
            <a:r>
              <a:rPr lang="en-US" sz="2000" dirty="0" smtClean="0">
                <a:latin typeface="Garamond" pitchFamily="18" charset="0"/>
              </a:rPr>
              <a:t> variables that take on values from an attributes domain, rather than values for an entire </a:t>
            </a:r>
            <a:r>
              <a:rPr lang="en-US" sz="2000" dirty="0" err="1" smtClean="0">
                <a:latin typeface="Garamond" pitchFamily="18" charset="0"/>
              </a:rPr>
              <a:t>tuple</a:t>
            </a:r>
            <a:r>
              <a:rPr lang="en-US" sz="2000" dirty="0" smtClean="0">
                <a:latin typeface="Garamond" pitchFamily="18" charset="0"/>
              </a:rPr>
              <a:t>.  </a:t>
            </a:r>
          </a:p>
          <a:p>
            <a:pPr>
              <a:lnSpc>
                <a:spcPct val="90000"/>
              </a:lnSpc>
              <a:buFontTx/>
              <a:buNone/>
            </a:pPr>
            <a:r>
              <a:rPr lang="en-US" sz="2000" u="sng" dirty="0" smtClean="0">
                <a:latin typeface="Garamond" pitchFamily="18" charset="0"/>
              </a:rPr>
              <a:t>Definition:</a:t>
            </a:r>
          </a:p>
          <a:p>
            <a:pPr>
              <a:lnSpc>
                <a:spcPct val="90000"/>
              </a:lnSpc>
              <a:buFontTx/>
              <a:buNone/>
            </a:pPr>
            <a:r>
              <a:rPr lang="en-US" sz="2000" dirty="0" smtClean="0">
                <a:latin typeface="Garamond" pitchFamily="18" charset="0"/>
              </a:rPr>
              <a:t>An expression in Domain Calculus is of the form</a:t>
            </a:r>
          </a:p>
          <a:p>
            <a:pPr>
              <a:lnSpc>
                <a:spcPct val="90000"/>
              </a:lnSpc>
              <a:buFontTx/>
              <a:buNone/>
            </a:pPr>
            <a:endParaRPr lang="en-US" sz="2000" dirty="0" smtClean="0">
              <a:latin typeface="Garamond" pitchFamily="18" charset="0"/>
            </a:endParaRPr>
          </a:p>
          <a:p>
            <a:pPr>
              <a:lnSpc>
                <a:spcPct val="90000"/>
              </a:lnSpc>
              <a:buFontTx/>
              <a:buNone/>
            </a:pPr>
            <a:r>
              <a:rPr lang="en-US" sz="2000" dirty="0" smtClean="0">
                <a:latin typeface="Garamond" pitchFamily="18" charset="0"/>
              </a:rPr>
              <a:t>		{&lt; x</a:t>
            </a:r>
            <a:r>
              <a:rPr lang="en-US" sz="2000" baseline="-25000" dirty="0" smtClean="0">
                <a:latin typeface="Garamond" pitchFamily="18" charset="0"/>
              </a:rPr>
              <a:t>1</a:t>
            </a:r>
            <a:r>
              <a:rPr lang="en-US" sz="2000" dirty="0" smtClean="0">
                <a:latin typeface="Garamond" pitchFamily="18" charset="0"/>
              </a:rPr>
              <a:t>, x</a:t>
            </a:r>
            <a:r>
              <a:rPr lang="en-US" sz="2000" baseline="-25000" dirty="0" smtClean="0">
                <a:latin typeface="Garamond" pitchFamily="18" charset="0"/>
              </a:rPr>
              <a:t>2</a:t>
            </a:r>
            <a:r>
              <a:rPr lang="en-US" sz="2000" dirty="0" smtClean="0">
                <a:latin typeface="Garamond" pitchFamily="18" charset="0"/>
              </a:rPr>
              <a:t>, … , </a:t>
            </a:r>
            <a:r>
              <a:rPr lang="en-US" sz="2000" dirty="0" err="1" smtClean="0">
                <a:latin typeface="Garamond" pitchFamily="18" charset="0"/>
              </a:rPr>
              <a:t>x</a:t>
            </a:r>
            <a:r>
              <a:rPr lang="en-US" sz="2000" baseline="-25000" dirty="0" err="1" smtClean="0">
                <a:latin typeface="Garamond" pitchFamily="18" charset="0"/>
              </a:rPr>
              <a:t>n</a:t>
            </a:r>
            <a:r>
              <a:rPr lang="en-US" sz="2000" dirty="0" smtClean="0">
                <a:latin typeface="Garamond" pitchFamily="18" charset="0"/>
              </a:rPr>
              <a:t> &gt; | P(x</a:t>
            </a:r>
            <a:r>
              <a:rPr lang="en-US" sz="2000" baseline="-25000" dirty="0" smtClean="0">
                <a:latin typeface="Garamond" pitchFamily="18" charset="0"/>
              </a:rPr>
              <a:t>1</a:t>
            </a:r>
            <a:r>
              <a:rPr lang="en-US" sz="2000" dirty="0" smtClean="0">
                <a:latin typeface="Garamond" pitchFamily="18" charset="0"/>
              </a:rPr>
              <a:t>, x</a:t>
            </a:r>
            <a:r>
              <a:rPr lang="en-US" sz="2000" baseline="-25000" dirty="0" smtClean="0">
                <a:latin typeface="Garamond" pitchFamily="18" charset="0"/>
              </a:rPr>
              <a:t>2</a:t>
            </a:r>
            <a:r>
              <a:rPr lang="en-US" sz="2000" dirty="0" smtClean="0">
                <a:latin typeface="Garamond" pitchFamily="18" charset="0"/>
              </a:rPr>
              <a:t>, … , </a:t>
            </a:r>
            <a:r>
              <a:rPr lang="en-US" sz="2000" dirty="0" err="1" smtClean="0">
                <a:latin typeface="Garamond" pitchFamily="18" charset="0"/>
              </a:rPr>
              <a:t>x</a:t>
            </a:r>
            <a:r>
              <a:rPr lang="en-US" sz="2000" baseline="-25000" dirty="0" err="1" smtClean="0">
                <a:latin typeface="Garamond" pitchFamily="18" charset="0"/>
              </a:rPr>
              <a:t>n</a:t>
            </a:r>
            <a:r>
              <a:rPr lang="en-US" sz="2000" dirty="0" smtClean="0">
                <a:latin typeface="Garamond" pitchFamily="18" charset="0"/>
              </a:rPr>
              <a:t>) }</a:t>
            </a:r>
          </a:p>
          <a:p>
            <a:pPr>
              <a:lnSpc>
                <a:spcPct val="90000"/>
              </a:lnSpc>
              <a:buFontTx/>
              <a:buNone/>
            </a:pPr>
            <a:r>
              <a:rPr lang="en-US" sz="2000" dirty="0" smtClean="0">
                <a:latin typeface="Garamond" pitchFamily="18" charset="0"/>
              </a:rPr>
              <a:t>	where</a:t>
            </a:r>
          </a:p>
          <a:p>
            <a:pPr>
              <a:lnSpc>
                <a:spcPct val="90000"/>
              </a:lnSpc>
              <a:buFontTx/>
              <a:buNone/>
            </a:pPr>
            <a:r>
              <a:rPr lang="en-US" sz="2000" dirty="0" smtClean="0">
                <a:latin typeface="Garamond" pitchFamily="18" charset="0"/>
              </a:rPr>
              <a:t>		x</a:t>
            </a:r>
            <a:r>
              <a:rPr lang="en-US" sz="2000" baseline="-25000" dirty="0" smtClean="0">
                <a:latin typeface="Garamond" pitchFamily="18" charset="0"/>
              </a:rPr>
              <a:t>1</a:t>
            </a:r>
            <a:r>
              <a:rPr lang="en-US" sz="2000" dirty="0" smtClean="0">
                <a:latin typeface="Garamond" pitchFamily="18" charset="0"/>
              </a:rPr>
              <a:t>, x</a:t>
            </a:r>
            <a:r>
              <a:rPr lang="en-US" sz="2000" baseline="-25000" dirty="0" smtClean="0">
                <a:latin typeface="Garamond" pitchFamily="18" charset="0"/>
              </a:rPr>
              <a:t>2</a:t>
            </a:r>
            <a:r>
              <a:rPr lang="en-US" sz="2000" dirty="0" smtClean="0">
                <a:latin typeface="Garamond" pitchFamily="18" charset="0"/>
              </a:rPr>
              <a:t>, … , </a:t>
            </a:r>
            <a:r>
              <a:rPr lang="en-US" sz="2000" dirty="0" err="1" smtClean="0">
                <a:latin typeface="Garamond" pitchFamily="18" charset="0"/>
              </a:rPr>
              <a:t>x</a:t>
            </a:r>
            <a:r>
              <a:rPr lang="en-US" sz="2000" baseline="-25000" dirty="0" err="1" smtClean="0">
                <a:latin typeface="Garamond" pitchFamily="18" charset="0"/>
              </a:rPr>
              <a:t>n</a:t>
            </a:r>
            <a:r>
              <a:rPr lang="en-US" sz="2000" dirty="0" smtClean="0">
                <a:latin typeface="Garamond" pitchFamily="18" charset="0"/>
              </a:rPr>
              <a:t> represents domain variables</a:t>
            </a:r>
          </a:p>
          <a:p>
            <a:pPr>
              <a:lnSpc>
                <a:spcPct val="90000"/>
              </a:lnSpc>
              <a:buFontTx/>
              <a:buNone/>
            </a:pPr>
            <a:r>
              <a:rPr lang="en-US" sz="2000" dirty="0" smtClean="0">
                <a:latin typeface="Garamond" pitchFamily="18" charset="0"/>
              </a:rPr>
              <a:t>		P  represents a formula </a:t>
            </a:r>
          </a:p>
          <a:p>
            <a:pPr>
              <a:lnSpc>
                <a:spcPct val="90000"/>
              </a:lnSpc>
              <a:buFontTx/>
              <a:buNone/>
            </a:pPr>
            <a:r>
              <a:rPr lang="en-US" sz="2000" dirty="0" smtClean="0">
                <a:latin typeface="Garamond" pitchFamily="18" charset="0"/>
              </a:rPr>
              <a:t>An formula has the form</a:t>
            </a:r>
          </a:p>
          <a:p>
            <a:pPr lvl="1">
              <a:lnSpc>
                <a:spcPct val="90000"/>
              </a:lnSpc>
              <a:buFontTx/>
              <a:buChar char="•"/>
            </a:pPr>
            <a:r>
              <a:rPr lang="en-US" sz="2000" dirty="0" smtClean="0">
                <a:latin typeface="Garamond" pitchFamily="18" charset="0"/>
              </a:rPr>
              <a:t>&lt; x</a:t>
            </a:r>
            <a:r>
              <a:rPr lang="en-US" sz="2000" baseline="-25000" dirty="0" smtClean="0">
                <a:latin typeface="Garamond" pitchFamily="18" charset="0"/>
              </a:rPr>
              <a:t>1</a:t>
            </a:r>
            <a:r>
              <a:rPr lang="en-US" sz="2000" dirty="0" smtClean="0">
                <a:latin typeface="Garamond" pitchFamily="18" charset="0"/>
              </a:rPr>
              <a:t>, x</a:t>
            </a:r>
            <a:r>
              <a:rPr lang="en-US" sz="2000" baseline="-25000" dirty="0" smtClean="0">
                <a:latin typeface="Garamond" pitchFamily="18" charset="0"/>
              </a:rPr>
              <a:t>2</a:t>
            </a:r>
            <a:r>
              <a:rPr lang="en-US" sz="2000" dirty="0" smtClean="0">
                <a:latin typeface="Garamond" pitchFamily="18" charset="0"/>
              </a:rPr>
              <a:t>, … , </a:t>
            </a:r>
            <a:r>
              <a:rPr lang="en-US" sz="2000" dirty="0" err="1" smtClean="0">
                <a:latin typeface="Garamond" pitchFamily="18" charset="0"/>
              </a:rPr>
              <a:t>x</a:t>
            </a:r>
            <a:r>
              <a:rPr lang="en-US" sz="2000" baseline="-25000" dirty="0" err="1" smtClean="0">
                <a:latin typeface="Garamond" pitchFamily="18" charset="0"/>
              </a:rPr>
              <a:t>n</a:t>
            </a:r>
            <a:r>
              <a:rPr lang="en-US" sz="2000" dirty="0" smtClean="0">
                <a:latin typeface="Garamond" pitchFamily="18" charset="0"/>
              </a:rPr>
              <a:t> &gt; </a:t>
            </a:r>
            <a:r>
              <a:rPr lang="en-US" sz="2000" dirty="0" smtClean="0">
                <a:latin typeface="MS Mincho" pitchFamily="49" charset="-128"/>
                <a:ea typeface="MS Mincho" pitchFamily="49" charset="-128"/>
              </a:rPr>
              <a:t>∈ </a:t>
            </a:r>
            <a:r>
              <a:rPr lang="en-US" sz="2000" dirty="0" smtClean="0">
                <a:latin typeface="Garamond" pitchFamily="18" charset="0"/>
                <a:ea typeface="MS Mincho" pitchFamily="49" charset="-128"/>
              </a:rPr>
              <a:t>r , where </a:t>
            </a:r>
            <a:r>
              <a:rPr lang="en-US" sz="2000" i="1" dirty="0" smtClean="0">
                <a:latin typeface="Garamond" pitchFamily="18" charset="0"/>
                <a:ea typeface="MS Mincho" pitchFamily="49" charset="-128"/>
              </a:rPr>
              <a:t>r</a:t>
            </a:r>
            <a:r>
              <a:rPr lang="en-US" sz="2000" dirty="0" smtClean="0">
                <a:latin typeface="Garamond" pitchFamily="18" charset="0"/>
                <a:ea typeface="MS Mincho" pitchFamily="49" charset="-128"/>
              </a:rPr>
              <a:t> is a relation on </a:t>
            </a:r>
            <a:r>
              <a:rPr lang="en-US" sz="2000" i="1" dirty="0" smtClean="0">
                <a:latin typeface="Garamond" pitchFamily="18" charset="0"/>
                <a:ea typeface="MS Mincho" pitchFamily="49" charset="-128"/>
              </a:rPr>
              <a:t>n</a:t>
            </a:r>
            <a:r>
              <a:rPr lang="en-US" sz="2000" dirty="0" smtClean="0">
                <a:latin typeface="Garamond" pitchFamily="18" charset="0"/>
                <a:ea typeface="MS Mincho" pitchFamily="49" charset="-128"/>
              </a:rPr>
              <a:t> attributes and </a:t>
            </a:r>
            <a:r>
              <a:rPr lang="en-US" sz="2000" dirty="0" smtClean="0">
                <a:latin typeface="Garamond" pitchFamily="18" charset="0"/>
              </a:rPr>
              <a:t>x</a:t>
            </a:r>
            <a:r>
              <a:rPr lang="en-US" sz="2000" baseline="-25000" dirty="0" smtClean="0">
                <a:latin typeface="Garamond" pitchFamily="18" charset="0"/>
              </a:rPr>
              <a:t>1</a:t>
            </a:r>
            <a:r>
              <a:rPr lang="en-US" sz="2000" dirty="0" smtClean="0">
                <a:latin typeface="Garamond" pitchFamily="18" charset="0"/>
              </a:rPr>
              <a:t>, x</a:t>
            </a:r>
            <a:r>
              <a:rPr lang="en-US" sz="2000" baseline="-25000" dirty="0" smtClean="0">
                <a:latin typeface="Garamond" pitchFamily="18" charset="0"/>
              </a:rPr>
              <a:t>2</a:t>
            </a:r>
            <a:r>
              <a:rPr lang="en-US" sz="2000" dirty="0" smtClean="0">
                <a:latin typeface="Garamond" pitchFamily="18" charset="0"/>
              </a:rPr>
              <a:t>, … , </a:t>
            </a:r>
            <a:r>
              <a:rPr lang="en-US" sz="2000" dirty="0" err="1" smtClean="0">
                <a:latin typeface="Garamond" pitchFamily="18" charset="0"/>
              </a:rPr>
              <a:t>x</a:t>
            </a:r>
            <a:r>
              <a:rPr lang="en-US" sz="2000" baseline="-25000" dirty="0" err="1" smtClean="0">
                <a:latin typeface="Garamond" pitchFamily="18" charset="0"/>
              </a:rPr>
              <a:t>n</a:t>
            </a:r>
            <a:r>
              <a:rPr lang="en-US" sz="2000" dirty="0" smtClean="0">
                <a:latin typeface="Garamond" pitchFamily="18" charset="0"/>
              </a:rPr>
              <a:t> are the domain variables or domain constraints.</a:t>
            </a:r>
          </a:p>
          <a:p>
            <a:pPr lvl="1">
              <a:lnSpc>
                <a:spcPct val="90000"/>
              </a:lnSpc>
              <a:buFontTx/>
              <a:buChar char="•"/>
            </a:pPr>
            <a:r>
              <a:rPr lang="en-US" sz="2000" dirty="0" smtClean="0">
                <a:latin typeface="Garamond" pitchFamily="18" charset="0"/>
                <a:ea typeface="MS Mincho" pitchFamily="49" charset="-128"/>
              </a:rPr>
              <a:t>x</a:t>
            </a:r>
            <a:r>
              <a:rPr lang="el-GR" sz="2000" dirty="0" smtClean="0">
                <a:latin typeface="Garamond" pitchFamily="18" charset="0"/>
                <a:ea typeface="MS Mincho" pitchFamily="49" charset="-128"/>
              </a:rPr>
              <a:t>Θ</a:t>
            </a:r>
            <a:r>
              <a:rPr lang="en-US" sz="2000" dirty="0" smtClean="0">
                <a:latin typeface="Garamond" pitchFamily="18" charset="0"/>
                <a:ea typeface="MS Mincho" pitchFamily="49" charset="-128"/>
              </a:rPr>
              <a:t>y , where </a:t>
            </a:r>
            <a:r>
              <a:rPr lang="en-US" sz="2000" i="1" dirty="0" smtClean="0">
                <a:latin typeface="Garamond" pitchFamily="18" charset="0"/>
                <a:ea typeface="MS Mincho" pitchFamily="49" charset="-128"/>
              </a:rPr>
              <a:t>x</a:t>
            </a:r>
            <a:r>
              <a:rPr lang="en-US" sz="2000" dirty="0" smtClean="0">
                <a:latin typeface="Garamond" pitchFamily="18" charset="0"/>
                <a:ea typeface="MS Mincho" pitchFamily="49" charset="-128"/>
              </a:rPr>
              <a:t> and </a:t>
            </a:r>
            <a:r>
              <a:rPr lang="en-US" sz="2000" i="1" dirty="0" smtClean="0">
                <a:latin typeface="Garamond" pitchFamily="18" charset="0"/>
                <a:ea typeface="MS Mincho" pitchFamily="49" charset="-128"/>
              </a:rPr>
              <a:t>y</a:t>
            </a:r>
            <a:r>
              <a:rPr lang="en-US" sz="2000" dirty="0" smtClean="0">
                <a:latin typeface="Garamond" pitchFamily="18" charset="0"/>
                <a:ea typeface="MS Mincho" pitchFamily="49" charset="-128"/>
              </a:rPr>
              <a:t> are domain variables and </a:t>
            </a:r>
            <a:r>
              <a:rPr lang="el-GR" sz="2000" dirty="0" smtClean="0">
                <a:latin typeface="Garamond" pitchFamily="18" charset="0"/>
                <a:ea typeface="MS Mincho" pitchFamily="49" charset="-128"/>
              </a:rPr>
              <a:t>Θ</a:t>
            </a:r>
            <a:r>
              <a:rPr lang="en-US" sz="2000" dirty="0" smtClean="0">
                <a:latin typeface="Garamond" pitchFamily="18" charset="0"/>
                <a:ea typeface="MS Mincho" pitchFamily="49" charset="-128"/>
              </a:rPr>
              <a:t> is the comparison operator </a:t>
            </a:r>
            <a:r>
              <a:rPr lang="en-US" sz="2000" dirty="0" smtClean="0">
                <a:latin typeface="MS Mincho" pitchFamily="49" charset="-128"/>
                <a:ea typeface="MS Mincho" pitchFamily="49" charset="-128"/>
              </a:rPr>
              <a:t>(&lt;,&gt;, ≤, ≥, =, ≠</a:t>
            </a:r>
            <a:r>
              <a:rPr lang="en-US" sz="2000" dirty="0" smtClean="0">
                <a:latin typeface="Garamond" pitchFamily="18" charset="0"/>
                <a:ea typeface="MS Mincho" pitchFamily="49" charset="-128"/>
              </a:rPr>
              <a:t>).  It is required that </a:t>
            </a:r>
            <a:r>
              <a:rPr lang="en-US" sz="2000" i="1" dirty="0" smtClean="0">
                <a:latin typeface="Garamond" pitchFamily="18" charset="0"/>
                <a:ea typeface="MS Mincho" pitchFamily="49" charset="-128"/>
              </a:rPr>
              <a:t>x</a:t>
            </a:r>
            <a:r>
              <a:rPr lang="en-US" sz="2000" dirty="0" smtClean="0">
                <a:latin typeface="Garamond" pitchFamily="18" charset="0"/>
                <a:ea typeface="MS Mincho" pitchFamily="49" charset="-128"/>
              </a:rPr>
              <a:t> and </a:t>
            </a:r>
            <a:r>
              <a:rPr lang="en-US" sz="2000" i="1" dirty="0" smtClean="0">
                <a:latin typeface="Garamond" pitchFamily="18" charset="0"/>
                <a:ea typeface="MS Mincho" pitchFamily="49" charset="-128"/>
              </a:rPr>
              <a:t>y</a:t>
            </a:r>
            <a:r>
              <a:rPr lang="en-US" sz="2000" dirty="0" smtClean="0">
                <a:latin typeface="Garamond" pitchFamily="18" charset="0"/>
                <a:ea typeface="MS Mincho" pitchFamily="49" charset="-128"/>
              </a:rPr>
              <a:t> have domains that can be compared by </a:t>
            </a:r>
            <a:r>
              <a:rPr lang="el-GR" sz="2000" dirty="0" smtClean="0">
                <a:latin typeface="Garamond" pitchFamily="18" charset="0"/>
                <a:ea typeface="MS Mincho" pitchFamily="49" charset="-128"/>
              </a:rPr>
              <a:t>Θ</a:t>
            </a:r>
            <a:r>
              <a:rPr lang="en-US" sz="2000" dirty="0" smtClean="0">
                <a:latin typeface="Garamond" pitchFamily="18" charset="0"/>
                <a:ea typeface="MS Mincho" pitchFamily="49" charset="-128"/>
              </a:rPr>
              <a:t>.</a:t>
            </a:r>
          </a:p>
          <a:p>
            <a:pPr lvl="1">
              <a:lnSpc>
                <a:spcPct val="90000"/>
              </a:lnSpc>
              <a:buFontTx/>
              <a:buChar char="•"/>
            </a:pPr>
            <a:r>
              <a:rPr lang="en-US" sz="2000" dirty="0" smtClean="0">
                <a:latin typeface="Garamond" pitchFamily="18" charset="0"/>
                <a:ea typeface="MS Mincho" pitchFamily="49" charset="-128"/>
              </a:rPr>
              <a:t>x</a:t>
            </a:r>
            <a:r>
              <a:rPr lang="el-GR" sz="2000" dirty="0" smtClean="0">
                <a:latin typeface="Garamond" pitchFamily="18" charset="0"/>
                <a:ea typeface="MS Mincho" pitchFamily="49" charset="-128"/>
              </a:rPr>
              <a:t>Θ</a:t>
            </a:r>
            <a:r>
              <a:rPr lang="en-US" sz="2000" dirty="0" smtClean="0">
                <a:latin typeface="Garamond" pitchFamily="18" charset="0"/>
                <a:ea typeface="MS Mincho" pitchFamily="49" charset="-128"/>
              </a:rPr>
              <a:t>c, where </a:t>
            </a:r>
            <a:r>
              <a:rPr lang="en-US" sz="2000" i="1" dirty="0" smtClean="0">
                <a:latin typeface="Garamond" pitchFamily="18" charset="0"/>
                <a:ea typeface="MS Mincho" pitchFamily="49" charset="-128"/>
              </a:rPr>
              <a:t>x</a:t>
            </a:r>
            <a:r>
              <a:rPr lang="en-US" sz="2000" dirty="0" smtClean="0">
                <a:latin typeface="Garamond" pitchFamily="18" charset="0"/>
                <a:ea typeface="MS Mincho" pitchFamily="49" charset="-128"/>
              </a:rPr>
              <a:t> is a domain variable, </a:t>
            </a:r>
            <a:r>
              <a:rPr lang="el-GR" sz="2000" dirty="0" smtClean="0">
                <a:latin typeface="Garamond" pitchFamily="18" charset="0"/>
                <a:ea typeface="MS Mincho" pitchFamily="49" charset="-128"/>
              </a:rPr>
              <a:t>Θ</a:t>
            </a:r>
            <a:r>
              <a:rPr lang="en-US" sz="2000" dirty="0" smtClean="0">
                <a:latin typeface="Garamond" pitchFamily="18" charset="0"/>
                <a:ea typeface="MS Mincho" pitchFamily="49" charset="-128"/>
              </a:rPr>
              <a:t> is a comparison operator, and </a:t>
            </a:r>
            <a:r>
              <a:rPr lang="en-US" sz="2000" i="1" dirty="0" smtClean="0">
                <a:latin typeface="Garamond" pitchFamily="18" charset="0"/>
                <a:ea typeface="MS Mincho" pitchFamily="49" charset="-128"/>
              </a:rPr>
              <a:t>c</a:t>
            </a:r>
            <a:r>
              <a:rPr lang="en-US" sz="2000" dirty="0" smtClean="0">
                <a:latin typeface="Garamond" pitchFamily="18" charset="0"/>
                <a:ea typeface="MS Mincho" pitchFamily="49" charset="-128"/>
              </a:rPr>
              <a:t> is a constraint in the domain of attributes for which x is a domain variable.  </a:t>
            </a:r>
            <a:endParaRPr lang="el-GR" sz="2000" dirty="0" smtClean="0">
              <a:latin typeface="Garamond" pitchFamily="18" charset="0"/>
              <a:ea typeface="MS Mincho" pitchFamily="49" charset="-128"/>
            </a:endParaRPr>
          </a:p>
          <a:p>
            <a:pPr lvl="1">
              <a:lnSpc>
                <a:spcPct val="90000"/>
              </a:lnSpc>
              <a:buFontTx/>
              <a:buChar char="•"/>
            </a:pPr>
            <a:endParaRPr lang="el-GR" sz="1800" dirty="0" smtClean="0">
              <a:latin typeface="MS Mincho" pitchFamily="49" charset="-128"/>
              <a:ea typeface="MS Mincho" pitchFamily="49" charset="-128"/>
            </a:endParaRPr>
          </a:p>
          <a:p>
            <a:pPr>
              <a:lnSpc>
                <a:spcPct val="90000"/>
              </a:lnSpc>
              <a:buFontTx/>
              <a:buNone/>
            </a:pPr>
            <a:endParaRPr lang="en-US" sz="1600" baseline="-25000" dirty="0" smtClean="0">
              <a:latin typeface="Garamond" pitchFamily="18" charset="0"/>
            </a:endParaRPr>
          </a:p>
          <a:p>
            <a:endParaRPr lang="en-US"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81000"/>
            <a:ext cx="8458200" cy="6248400"/>
          </a:xfrm>
        </p:spPr>
        <p:txBody>
          <a:bodyPr>
            <a:normAutofit fontScale="70000" lnSpcReduction="20000"/>
          </a:bodyPr>
          <a:lstStyle/>
          <a:p>
            <a:pPr>
              <a:buFontTx/>
              <a:buNone/>
            </a:pPr>
            <a:r>
              <a:rPr lang="en-US" sz="4000" dirty="0" smtClean="0">
                <a:latin typeface="Garamond" pitchFamily="18" charset="0"/>
              </a:rPr>
              <a:t>We build up formulae from atoms by using the following rules:</a:t>
            </a:r>
          </a:p>
          <a:p>
            <a:endParaRPr lang="en-US" sz="1400" dirty="0" smtClean="0">
              <a:latin typeface="Garamond" pitchFamily="18" charset="0"/>
            </a:endParaRPr>
          </a:p>
          <a:p>
            <a:r>
              <a:rPr lang="en-US" sz="2800" dirty="0" smtClean="0">
                <a:latin typeface="Garamond" pitchFamily="18" charset="0"/>
              </a:rPr>
              <a:t>An Atom is a formula.</a:t>
            </a:r>
          </a:p>
          <a:p>
            <a:r>
              <a:rPr lang="en-US" sz="2800" dirty="0" smtClean="0">
                <a:latin typeface="Garamond" pitchFamily="18" charset="0"/>
              </a:rPr>
              <a:t>If P</a:t>
            </a:r>
            <a:r>
              <a:rPr lang="en-US" sz="2800" baseline="-25000" dirty="0" smtClean="0">
                <a:latin typeface="Garamond" pitchFamily="18" charset="0"/>
              </a:rPr>
              <a:t>1</a:t>
            </a:r>
            <a:r>
              <a:rPr lang="en-US" sz="2800" dirty="0" smtClean="0">
                <a:latin typeface="Garamond" pitchFamily="18" charset="0"/>
              </a:rPr>
              <a:t> is a formula, then so are </a:t>
            </a:r>
            <a:r>
              <a:rPr lang="en-US" sz="3200" dirty="0" smtClean="0">
                <a:latin typeface="MS Mincho" pitchFamily="49" charset="-128"/>
                <a:ea typeface="MS Mincho" pitchFamily="49" charset="-128"/>
              </a:rPr>
              <a:t>¬</a:t>
            </a:r>
            <a:r>
              <a:rPr lang="en-US" sz="2800" dirty="0" smtClean="0">
                <a:latin typeface="Garamond" pitchFamily="18" charset="0"/>
              </a:rPr>
              <a:t>P</a:t>
            </a:r>
            <a:r>
              <a:rPr lang="en-US" sz="2800" baseline="-25000" dirty="0" smtClean="0">
                <a:latin typeface="Garamond" pitchFamily="18" charset="0"/>
              </a:rPr>
              <a:t>1</a:t>
            </a:r>
            <a:r>
              <a:rPr lang="en-US" sz="2800" dirty="0" smtClean="0">
                <a:latin typeface="Garamond" pitchFamily="18" charset="0"/>
              </a:rPr>
              <a:t> and (P</a:t>
            </a:r>
            <a:r>
              <a:rPr lang="en-US" sz="2800" baseline="-25000" dirty="0" smtClean="0">
                <a:latin typeface="Garamond" pitchFamily="18" charset="0"/>
              </a:rPr>
              <a:t>1</a:t>
            </a:r>
            <a:r>
              <a:rPr lang="en-US" sz="2800" dirty="0" smtClean="0">
                <a:latin typeface="Garamond" pitchFamily="18" charset="0"/>
              </a:rPr>
              <a:t>).</a:t>
            </a:r>
          </a:p>
          <a:p>
            <a:r>
              <a:rPr lang="en-US" sz="2800" dirty="0" smtClean="0">
                <a:latin typeface="Garamond" pitchFamily="18" charset="0"/>
              </a:rPr>
              <a:t>If P</a:t>
            </a:r>
            <a:r>
              <a:rPr lang="en-US" sz="2800" baseline="-25000" dirty="0" smtClean="0">
                <a:latin typeface="Garamond" pitchFamily="18" charset="0"/>
              </a:rPr>
              <a:t>1</a:t>
            </a:r>
            <a:r>
              <a:rPr lang="en-US" sz="2800" dirty="0" smtClean="0">
                <a:latin typeface="Garamond" pitchFamily="18" charset="0"/>
              </a:rPr>
              <a:t> and P</a:t>
            </a:r>
            <a:r>
              <a:rPr lang="en-US" sz="2800" baseline="-25000" dirty="0" smtClean="0">
                <a:latin typeface="Garamond" pitchFamily="18" charset="0"/>
              </a:rPr>
              <a:t>2</a:t>
            </a:r>
            <a:r>
              <a:rPr lang="en-US" sz="2800" dirty="0" smtClean="0">
                <a:latin typeface="Garamond" pitchFamily="18" charset="0"/>
              </a:rPr>
              <a:t> are formulae, then so are P</a:t>
            </a:r>
            <a:r>
              <a:rPr lang="en-US" sz="2800" baseline="-25000" dirty="0" smtClean="0">
                <a:latin typeface="Garamond" pitchFamily="18" charset="0"/>
              </a:rPr>
              <a:t>1  </a:t>
            </a:r>
            <a:r>
              <a:rPr lang="en-US" sz="3200" dirty="0" smtClean="0">
                <a:latin typeface="MS Mincho" pitchFamily="49" charset="-128"/>
                <a:ea typeface="MS Mincho" pitchFamily="49" charset="-128"/>
              </a:rPr>
              <a:t>⋁ </a:t>
            </a:r>
            <a:r>
              <a:rPr lang="en-US" sz="2800" dirty="0" smtClean="0">
                <a:latin typeface="Garamond" pitchFamily="18" charset="0"/>
              </a:rPr>
              <a:t>P</a:t>
            </a:r>
            <a:r>
              <a:rPr lang="en-US" sz="2800" baseline="-25000" dirty="0" smtClean="0">
                <a:latin typeface="Garamond" pitchFamily="18" charset="0"/>
              </a:rPr>
              <a:t>2</a:t>
            </a:r>
            <a:r>
              <a:rPr lang="en-US" sz="2800" dirty="0" smtClean="0">
                <a:latin typeface="Garamond" pitchFamily="18" charset="0"/>
              </a:rPr>
              <a:t>, P</a:t>
            </a:r>
            <a:r>
              <a:rPr lang="en-US" sz="2800" baseline="-25000" dirty="0" smtClean="0">
                <a:latin typeface="Garamond" pitchFamily="18" charset="0"/>
              </a:rPr>
              <a:t>1  </a:t>
            </a:r>
            <a:r>
              <a:rPr lang="en-US" sz="3200" dirty="0" smtClean="0">
                <a:latin typeface="MS Mincho" pitchFamily="49" charset="-128"/>
                <a:ea typeface="MS Mincho" pitchFamily="49" charset="-128"/>
              </a:rPr>
              <a:t>⋀ </a:t>
            </a:r>
            <a:r>
              <a:rPr lang="en-US" sz="2800" dirty="0" smtClean="0">
                <a:latin typeface="Garamond" pitchFamily="18" charset="0"/>
              </a:rPr>
              <a:t>P</a:t>
            </a:r>
            <a:r>
              <a:rPr lang="en-US" sz="2800" baseline="-25000" dirty="0" smtClean="0">
                <a:latin typeface="Garamond" pitchFamily="18" charset="0"/>
              </a:rPr>
              <a:t>2</a:t>
            </a:r>
            <a:r>
              <a:rPr lang="en-US" sz="2800" dirty="0" smtClean="0">
                <a:latin typeface="Garamond" pitchFamily="18" charset="0"/>
              </a:rPr>
              <a:t>, and P</a:t>
            </a:r>
            <a:r>
              <a:rPr lang="en-US" sz="2800" baseline="-25000" dirty="0" smtClean="0">
                <a:latin typeface="Garamond" pitchFamily="18" charset="0"/>
              </a:rPr>
              <a:t>1  </a:t>
            </a:r>
            <a:r>
              <a:rPr lang="en-US" sz="3200" dirty="0" smtClean="0">
                <a:latin typeface="MS Mincho" pitchFamily="49" charset="-128"/>
                <a:ea typeface="MS Mincho" pitchFamily="49" charset="-128"/>
              </a:rPr>
              <a:t>⇒ </a:t>
            </a:r>
            <a:r>
              <a:rPr lang="en-US" sz="2800" dirty="0" smtClean="0">
                <a:latin typeface="Garamond" pitchFamily="18" charset="0"/>
              </a:rPr>
              <a:t>P</a:t>
            </a:r>
            <a:r>
              <a:rPr lang="en-US" sz="2800" baseline="-25000" dirty="0" smtClean="0">
                <a:latin typeface="Garamond" pitchFamily="18" charset="0"/>
              </a:rPr>
              <a:t>2</a:t>
            </a:r>
            <a:r>
              <a:rPr lang="en-US" sz="2800" dirty="0" smtClean="0">
                <a:latin typeface="Garamond" pitchFamily="18" charset="0"/>
              </a:rPr>
              <a:t>.</a:t>
            </a:r>
          </a:p>
          <a:p>
            <a:r>
              <a:rPr lang="en-US" sz="2800" dirty="0" smtClean="0">
                <a:latin typeface="Garamond" pitchFamily="18" charset="0"/>
              </a:rPr>
              <a:t>If P</a:t>
            </a:r>
            <a:r>
              <a:rPr lang="en-US" sz="2800" baseline="-25000" dirty="0" smtClean="0">
                <a:latin typeface="Garamond" pitchFamily="18" charset="0"/>
              </a:rPr>
              <a:t>1</a:t>
            </a:r>
            <a:r>
              <a:rPr lang="en-US" sz="2800" dirty="0" smtClean="0">
                <a:latin typeface="Garamond" pitchFamily="18" charset="0"/>
              </a:rPr>
              <a:t>(</a:t>
            </a:r>
            <a:r>
              <a:rPr lang="en-US" sz="2800" i="1" dirty="0" smtClean="0">
                <a:latin typeface="Garamond" pitchFamily="18" charset="0"/>
              </a:rPr>
              <a:t>x</a:t>
            </a:r>
            <a:r>
              <a:rPr lang="en-US" sz="2800" dirty="0" smtClean="0">
                <a:latin typeface="Garamond" pitchFamily="18" charset="0"/>
              </a:rPr>
              <a:t>) is a formula in </a:t>
            </a:r>
            <a:r>
              <a:rPr lang="en-US" sz="2800" i="1" dirty="0" smtClean="0">
                <a:latin typeface="Garamond" pitchFamily="18" charset="0"/>
              </a:rPr>
              <a:t>x</a:t>
            </a:r>
            <a:r>
              <a:rPr lang="en-US" sz="2800" dirty="0" smtClean="0">
                <a:latin typeface="Garamond" pitchFamily="18" charset="0"/>
              </a:rPr>
              <a:t>, where </a:t>
            </a:r>
            <a:r>
              <a:rPr lang="en-US" sz="2800" i="1" dirty="0" smtClean="0">
                <a:latin typeface="Garamond" pitchFamily="18" charset="0"/>
              </a:rPr>
              <a:t>x</a:t>
            </a:r>
            <a:r>
              <a:rPr lang="en-US" sz="2800" dirty="0" smtClean="0">
                <a:latin typeface="Garamond" pitchFamily="18" charset="0"/>
              </a:rPr>
              <a:t> is a free domain variable, then</a:t>
            </a:r>
          </a:p>
          <a:p>
            <a:pPr>
              <a:buFontTx/>
              <a:buNone/>
            </a:pPr>
            <a:r>
              <a:rPr lang="en-US" sz="2800" dirty="0" smtClean="0">
                <a:latin typeface="Garamond" pitchFamily="18" charset="0"/>
              </a:rPr>
              <a:t>		</a:t>
            </a:r>
            <a:r>
              <a:rPr lang="en-US" sz="2800" dirty="0" smtClean="0">
                <a:latin typeface="MS Mincho" pitchFamily="49" charset="-128"/>
                <a:ea typeface="MS Mincho" pitchFamily="49" charset="-128"/>
              </a:rPr>
              <a:t>∃ </a:t>
            </a:r>
            <a:r>
              <a:rPr lang="en-US" sz="2800" dirty="0" smtClean="0">
                <a:latin typeface="Garamond" pitchFamily="18" charset="0"/>
                <a:ea typeface="MS Mincho" pitchFamily="49" charset="-128"/>
              </a:rPr>
              <a:t>x (</a:t>
            </a:r>
            <a:r>
              <a:rPr lang="en-US" sz="2800" dirty="0" smtClean="0">
                <a:latin typeface="Garamond" pitchFamily="18" charset="0"/>
              </a:rPr>
              <a:t>P</a:t>
            </a:r>
            <a:r>
              <a:rPr lang="en-US" sz="2800" baseline="-25000" dirty="0" smtClean="0">
                <a:latin typeface="Garamond" pitchFamily="18" charset="0"/>
              </a:rPr>
              <a:t>1</a:t>
            </a:r>
            <a:r>
              <a:rPr lang="en-US" sz="2800" dirty="0" smtClean="0">
                <a:latin typeface="Garamond" pitchFamily="18" charset="0"/>
              </a:rPr>
              <a:t>(x))  and </a:t>
            </a:r>
            <a:r>
              <a:rPr lang="en-US" sz="2800" dirty="0" smtClean="0">
                <a:latin typeface="MS Mincho" pitchFamily="49" charset="-128"/>
                <a:ea typeface="MS Mincho" pitchFamily="49" charset="-128"/>
              </a:rPr>
              <a:t>∀</a:t>
            </a:r>
            <a:r>
              <a:rPr lang="en-US" sz="2800" dirty="0" smtClean="0">
                <a:latin typeface="Garamond" pitchFamily="18" charset="0"/>
              </a:rPr>
              <a:t> x (P</a:t>
            </a:r>
            <a:r>
              <a:rPr lang="en-US" sz="2800" baseline="-25000" dirty="0" smtClean="0">
                <a:latin typeface="Garamond" pitchFamily="18" charset="0"/>
              </a:rPr>
              <a:t>1</a:t>
            </a:r>
            <a:r>
              <a:rPr lang="en-US" sz="2800" dirty="0" smtClean="0">
                <a:latin typeface="Garamond" pitchFamily="18" charset="0"/>
              </a:rPr>
              <a:t>(x))</a:t>
            </a:r>
          </a:p>
          <a:p>
            <a:pPr>
              <a:buFontTx/>
              <a:buNone/>
            </a:pPr>
            <a:endParaRPr lang="en-US" sz="3200" dirty="0" smtClean="0">
              <a:latin typeface="Garamond" pitchFamily="18" charset="0"/>
            </a:endParaRPr>
          </a:p>
          <a:p>
            <a:pPr>
              <a:buFontTx/>
              <a:buNone/>
            </a:pPr>
            <a:r>
              <a:rPr lang="en-US" sz="4000" dirty="0" smtClean="0">
                <a:latin typeface="Garamond" pitchFamily="18" charset="0"/>
              </a:rPr>
              <a:t>Example of queries using Domain Relational Calculus:</a:t>
            </a:r>
          </a:p>
          <a:p>
            <a:endParaRPr lang="en-US" sz="1400" dirty="0" smtClean="0">
              <a:latin typeface="Garamond" pitchFamily="18" charset="0"/>
            </a:endParaRPr>
          </a:p>
          <a:p>
            <a:r>
              <a:rPr lang="en-US" sz="2800" dirty="0" smtClean="0">
                <a:latin typeface="Garamond" pitchFamily="18" charset="0"/>
              </a:rPr>
              <a:t>Find the loan </a:t>
            </a:r>
            <a:r>
              <a:rPr lang="en-US" sz="2800" dirty="0" err="1" smtClean="0">
                <a:latin typeface="Garamond" pitchFamily="18" charset="0"/>
              </a:rPr>
              <a:t>number,branch</a:t>
            </a:r>
            <a:r>
              <a:rPr lang="en-US" sz="2800" dirty="0" smtClean="0">
                <a:latin typeface="Garamond" pitchFamily="18" charset="0"/>
              </a:rPr>
              <a:t> name and amount of loans of over $1200:</a:t>
            </a:r>
          </a:p>
          <a:p>
            <a:pPr>
              <a:buNone/>
            </a:pPr>
            <a:r>
              <a:rPr lang="en-US" sz="2800" dirty="0" smtClean="0">
                <a:latin typeface="Garamond" pitchFamily="18" charset="0"/>
              </a:rPr>
              <a:t>{&lt;</a:t>
            </a:r>
            <a:r>
              <a:rPr lang="en-US" sz="2800" dirty="0" err="1" smtClean="0">
                <a:latin typeface="Garamond" pitchFamily="18" charset="0"/>
              </a:rPr>
              <a:t>l,b,a</a:t>
            </a:r>
            <a:r>
              <a:rPr lang="en-US" sz="2800" dirty="0" smtClean="0">
                <a:latin typeface="Garamond" pitchFamily="18" charset="0"/>
              </a:rPr>
              <a:t>&gt;|&lt;</a:t>
            </a:r>
            <a:r>
              <a:rPr lang="en-US" sz="2800" dirty="0" err="1" smtClean="0">
                <a:latin typeface="Garamond" pitchFamily="18" charset="0"/>
              </a:rPr>
              <a:t>l,b,a</a:t>
            </a:r>
            <a:r>
              <a:rPr lang="en-US" sz="2800" dirty="0" smtClean="0">
                <a:latin typeface="Garamond" pitchFamily="18" charset="0"/>
              </a:rPr>
              <a:t>&gt;</a:t>
            </a:r>
            <a:r>
              <a:rPr lang="en-US" sz="3200" dirty="0" smtClean="0">
                <a:latin typeface="MS Mincho" pitchFamily="49" charset="-128"/>
                <a:ea typeface="MS Mincho" pitchFamily="49" charset="-128"/>
              </a:rPr>
              <a:t> ∈ </a:t>
            </a:r>
            <a:r>
              <a:rPr lang="en-US" sz="2800" dirty="0" smtClean="0">
                <a:latin typeface="Garamond" pitchFamily="18" charset="0"/>
              </a:rPr>
              <a:t> loan  </a:t>
            </a:r>
            <a:r>
              <a:rPr lang="en-US" sz="3200" dirty="0" smtClean="0">
                <a:latin typeface="MS Mincho" pitchFamily="49" charset="-128"/>
                <a:ea typeface="MS Mincho" pitchFamily="49" charset="-128"/>
              </a:rPr>
              <a:t>⋀</a:t>
            </a:r>
            <a:r>
              <a:rPr lang="en-US" sz="2800" dirty="0" smtClean="0">
                <a:latin typeface="Garamond" pitchFamily="18" charset="0"/>
              </a:rPr>
              <a:t>  a &gt; 1200) }</a:t>
            </a:r>
          </a:p>
          <a:p>
            <a:r>
              <a:rPr lang="en-US" sz="2800" dirty="0" smtClean="0">
                <a:latin typeface="Garamond" pitchFamily="18" charset="0"/>
              </a:rPr>
              <a:t>Find all loan numbers for loans with an amount greater than $1200:</a:t>
            </a:r>
          </a:p>
          <a:p>
            <a:pPr>
              <a:buFontTx/>
              <a:buNone/>
            </a:pPr>
            <a:r>
              <a:rPr lang="en-US" sz="2800" dirty="0" smtClean="0">
                <a:latin typeface="Garamond" pitchFamily="18" charset="0"/>
              </a:rPr>
              <a:t>	</a:t>
            </a:r>
          </a:p>
          <a:p>
            <a:pPr>
              <a:buFontTx/>
              <a:buNone/>
            </a:pPr>
            <a:r>
              <a:rPr lang="en-US" sz="2800" dirty="0" smtClean="0">
                <a:latin typeface="Garamond" pitchFamily="18" charset="0"/>
              </a:rPr>
              <a:t>		{ &lt; l &gt; | </a:t>
            </a:r>
            <a:r>
              <a:rPr lang="en-US" sz="2800" dirty="0" smtClean="0">
                <a:latin typeface="MS Mincho" pitchFamily="49" charset="-128"/>
                <a:ea typeface="MS Mincho" pitchFamily="49" charset="-128"/>
              </a:rPr>
              <a:t>∃</a:t>
            </a:r>
            <a:r>
              <a:rPr lang="en-US" sz="2800" dirty="0" smtClean="0">
                <a:latin typeface="Garamond" pitchFamily="18" charset="0"/>
              </a:rPr>
              <a:t> a, b ( &lt; l, a, b &gt; </a:t>
            </a:r>
            <a:r>
              <a:rPr lang="en-US" sz="3200" dirty="0" smtClean="0">
                <a:latin typeface="MS Mincho" pitchFamily="49" charset="-128"/>
                <a:ea typeface="MS Mincho" pitchFamily="49" charset="-128"/>
              </a:rPr>
              <a:t>∈ </a:t>
            </a:r>
            <a:r>
              <a:rPr lang="en-US" sz="2800" dirty="0" smtClean="0">
                <a:latin typeface="Garamond" pitchFamily="18" charset="0"/>
              </a:rPr>
              <a:t> loan  </a:t>
            </a:r>
            <a:r>
              <a:rPr lang="en-US" sz="3200" dirty="0" smtClean="0">
                <a:latin typeface="MS Mincho" pitchFamily="49" charset="-128"/>
                <a:ea typeface="MS Mincho" pitchFamily="49" charset="-128"/>
              </a:rPr>
              <a:t>⋀</a:t>
            </a:r>
            <a:r>
              <a:rPr lang="en-US" sz="2800" dirty="0" smtClean="0">
                <a:latin typeface="Garamond" pitchFamily="18" charset="0"/>
              </a:rPr>
              <a:t>  a &gt; 1200) }</a:t>
            </a:r>
          </a:p>
          <a:p>
            <a:pPr>
              <a:buFontTx/>
              <a:buNone/>
            </a:pPr>
            <a:r>
              <a:rPr lang="en-US" sz="2800" dirty="0" smtClean="0">
                <a:latin typeface="Garamond" pitchFamily="18" charset="0"/>
              </a:rPr>
              <a:t>  </a:t>
            </a:r>
            <a:r>
              <a:rPr lang="en-US" sz="3200" dirty="0" smtClean="0">
                <a:latin typeface="Garamond" pitchFamily="18" charset="0"/>
              </a:rPr>
              <a:t>Equivalent Relational Algebra expression</a:t>
            </a:r>
          </a:p>
          <a:p>
            <a:pPr>
              <a:buFontTx/>
              <a:buNone/>
            </a:pPr>
            <a:r>
              <a:rPr lang="en-US" sz="2800" dirty="0" smtClean="0">
                <a:latin typeface="Garamond" pitchFamily="18" charset="0"/>
              </a:rPr>
              <a:t>		</a:t>
            </a:r>
            <a:r>
              <a:rPr lang="el-GR" sz="3600" dirty="0" smtClean="0">
                <a:latin typeface="MS Mincho" pitchFamily="49" charset="-128"/>
              </a:rPr>
              <a:t>Π</a:t>
            </a:r>
            <a:r>
              <a:rPr lang="en-US" sz="3600" baseline="-25000" dirty="0" err="1" smtClean="0">
                <a:latin typeface="Garamond" pitchFamily="18" charset="0"/>
              </a:rPr>
              <a:t>loan_number</a:t>
            </a:r>
            <a:r>
              <a:rPr lang="en-US" sz="3600" dirty="0" smtClean="0">
                <a:latin typeface="Garamond" pitchFamily="18" charset="0"/>
              </a:rPr>
              <a:t> ( </a:t>
            </a:r>
            <a:r>
              <a:rPr lang="el-GR" sz="4000" dirty="0" smtClean="0">
                <a:latin typeface="MS Mincho" pitchFamily="49" charset="-128"/>
              </a:rPr>
              <a:t>σ</a:t>
            </a:r>
            <a:r>
              <a:rPr lang="en-US" sz="3600" baseline="-25000" dirty="0" smtClean="0">
                <a:latin typeface="Garamond" pitchFamily="18" charset="0"/>
              </a:rPr>
              <a:t>amount &gt; 1200</a:t>
            </a:r>
            <a:r>
              <a:rPr lang="en-US" sz="3600" dirty="0" smtClean="0">
                <a:latin typeface="Garamond" pitchFamily="18" charset="0"/>
              </a:rPr>
              <a:t> (loan))</a:t>
            </a:r>
            <a:endParaRPr lang="el-GR" sz="3600" dirty="0">
              <a:latin typeface="MS Mincho" pitchFamily="49" charset="-128"/>
              <a:ea typeface="MS Mincho" pitchFamily="49" charset="-128"/>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46" name="Object 2"/>
          <p:cNvGraphicFramePr>
            <a:graphicFrameLocks noGrp="1" noChangeAspect="1"/>
          </p:cNvGraphicFramePr>
          <p:nvPr>
            <p:ph idx="1"/>
          </p:nvPr>
        </p:nvGraphicFramePr>
        <p:xfrm>
          <a:off x="533400" y="282575"/>
          <a:ext cx="6678613" cy="5724525"/>
        </p:xfrm>
        <a:graphic>
          <a:graphicData uri="http://schemas.openxmlformats.org/presentationml/2006/ole">
            <mc:AlternateContent xmlns:mc="http://schemas.openxmlformats.org/markup-compatibility/2006">
              <mc:Choice xmlns:v="urn:schemas-microsoft-com:vml" Requires="v">
                <p:oleObj spid="_x0000_s134155" name="Bitmap Image" r:id="rId3" imgW="6401355" imgH="5486876" progId="PBrush">
                  <p:embed/>
                </p:oleObj>
              </mc:Choice>
              <mc:Fallback>
                <p:oleObj name="Bitmap Image" r:id="rId3" imgW="6401355" imgH="5486876"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82575"/>
                        <a:ext cx="6678613" cy="572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8600"/>
            <a:ext cx="8763000" cy="6324600"/>
          </a:xfrm>
        </p:spPr>
        <p:txBody>
          <a:bodyPr/>
          <a:lstStyle/>
          <a:p>
            <a:r>
              <a:rPr lang="en-US" sz="2400" dirty="0" smtClean="0">
                <a:latin typeface="Garamond" pitchFamily="18" charset="0"/>
              </a:rPr>
              <a:t>Query-by-Example (QBE):</a:t>
            </a:r>
          </a:p>
          <a:p>
            <a:r>
              <a:rPr lang="en-US" sz="2400" dirty="0" smtClean="0">
                <a:latin typeface="Garamond" pitchFamily="18" charset="0"/>
              </a:rPr>
              <a:t>Graphical language, where queries look like tables.(skeleton)</a:t>
            </a:r>
          </a:p>
          <a:p>
            <a:pPr>
              <a:buNone/>
            </a:pPr>
            <a:endParaRPr lang="en-US" sz="2400" dirty="0" smtClean="0">
              <a:latin typeface="Garamond" pitchFamily="18" charset="0"/>
            </a:endParaRPr>
          </a:p>
          <a:p>
            <a:pPr marL="365760" lvl="1" indent="-256032">
              <a:spcBef>
                <a:spcPts val="400"/>
              </a:spcBef>
              <a:buSzPct val="68000"/>
              <a:buFont typeface="Wingdings 3"/>
              <a:buChar char=""/>
            </a:pPr>
            <a:r>
              <a:rPr lang="en-US" sz="1800" dirty="0" smtClean="0">
                <a:latin typeface="Times New Roman" pitchFamily="18" charset="0"/>
                <a:cs typeface="Times New Roman" pitchFamily="18" charset="0"/>
              </a:rPr>
              <a:t>The following query tells the system to look for </a:t>
            </a:r>
            <a:r>
              <a:rPr lang="en-US" sz="1800" dirty="0" err="1" smtClean="0">
                <a:latin typeface="Times New Roman" pitchFamily="18" charset="0"/>
                <a:cs typeface="Times New Roman" pitchFamily="18" charset="0"/>
              </a:rPr>
              <a:t>tuples</a:t>
            </a:r>
            <a:r>
              <a:rPr lang="en-US" sz="1800" dirty="0" smtClean="0">
                <a:latin typeface="Times New Roman" pitchFamily="18" charset="0"/>
                <a:cs typeface="Times New Roman" pitchFamily="18" charset="0"/>
              </a:rPr>
              <a:t> in </a:t>
            </a:r>
            <a:r>
              <a:rPr lang="en-US" sz="1800" i="1" dirty="0" smtClean="0">
                <a:latin typeface="Times New Roman" pitchFamily="18" charset="0"/>
                <a:cs typeface="Times New Roman" pitchFamily="18" charset="0"/>
              </a:rPr>
              <a:t>loan</a:t>
            </a:r>
            <a:r>
              <a:rPr lang="en-US" sz="1800" dirty="0" smtClean="0">
                <a:latin typeface="Times New Roman" pitchFamily="18" charset="0"/>
                <a:cs typeface="Times New Roman" pitchFamily="18" charset="0"/>
              </a:rPr>
              <a:t> that have “</a:t>
            </a:r>
            <a:r>
              <a:rPr lang="en-US" sz="1800" dirty="0" err="1" smtClean="0">
                <a:latin typeface="Times New Roman" pitchFamily="18" charset="0"/>
                <a:cs typeface="Times New Roman" pitchFamily="18" charset="0"/>
              </a:rPr>
              <a:t>Perryridge</a:t>
            </a:r>
            <a:r>
              <a:rPr lang="en-US" sz="1800" dirty="0" smtClean="0">
                <a:latin typeface="Times New Roman" pitchFamily="18" charset="0"/>
                <a:cs typeface="Times New Roman" pitchFamily="18" charset="0"/>
              </a:rPr>
              <a:t>” as the value for the  </a:t>
            </a:r>
            <a:r>
              <a:rPr lang="en-US" sz="1800" dirty="0" err="1" smtClean="0">
                <a:latin typeface="Times New Roman" pitchFamily="18" charset="0"/>
                <a:cs typeface="Times New Roman" pitchFamily="18" charset="0"/>
              </a:rPr>
              <a:t>branch_name</a:t>
            </a:r>
            <a:r>
              <a:rPr lang="en-US" sz="1800" dirty="0" smtClean="0">
                <a:latin typeface="Times New Roman" pitchFamily="18" charset="0"/>
                <a:cs typeface="Times New Roman" pitchFamily="18" charset="0"/>
              </a:rPr>
              <a:t> attribute and display each corresponding </a:t>
            </a:r>
            <a:r>
              <a:rPr lang="en-US" sz="1800" dirty="0" err="1" smtClean="0">
                <a:latin typeface="Times New Roman" pitchFamily="18" charset="0"/>
                <a:cs typeface="Times New Roman" pitchFamily="18" charset="0"/>
              </a:rPr>
              <a:t>loan_number</a:t>
            </a:r>
            <a:r>
              <a:rPr lang="en-US" sz="1600" dirty="0" smtClean="0">
                <a:latin typeface="Garamond" pitchFamily="18" charset="0"/>
              </a:rPr>
              <a:t>.</a:t>
            </a:r>
          </a:p>
          <a:p>
            <a:pPr marL="365760" lvl="1" indent="-256032">
              <a:spcBef>
                <a:spcPts val="400"/>
              </a:spcBef>
              <a:buSzPct val="68000"/>
              <a:buFont typeface="Wingdings 3"/>
              <a:buChar char=""/>
            </a:pPr>
            <a:endParaRPr lang="en-US" sz="1600" dirty="0" smtClean="0">
              <a:latin typeface="Garamond" pitchFamily="18" charset="0"/>
            </a:endParaRPr>
          </a:p>
          <a:p>
            <a:pPr marL="365760" lvl="1" indent="-256032">
              <a:spcBef>
                <a:spcPts val="400"/>
              </a:spcBef>
              <a:buSzPct val="68000"/>
              <a:buFont typeface="Wingdings 3"/>
              <a:buChar char=""/>
            </a:pPr>
            <a:endParaRPr lang="en-US" sz="1600" dirty="0" smtClean="0">
              <a:latin typeface="Garamond" pitchFamily="18" charset="0"/>
            </a:endParaRPr>
          </a:p>
          <a:p>
            <a:pPr marL="365760" lvl="1" indent="-256032">
              <a:spcBef>
                <a:spcPts val="400"/>
              </a:spcBef>
              <a:buSzPct val="68000"/>
              <a:buFont typeface="Wingdings 3"/>
              <a:buChar char=""/>
            </a:pPr>
            <a:endParaRPr lang="en-US" sz="1600" dirty="0" smtClean="0">
              <a:latin typeface="Garamond" pitchFamily="18" charset="0"/>
            </a:endParaRPr>
          </a:p>
          <a:p>
            <a:pPr marL="365760" lvl="1" indent="-256032">
              <a:spcBef>
                <a:spcPts val="400"/>
              </a:spcBef>
              <a:buSzPct val="68000"/>
              <a:buFont typeface="Wingdings 3"/>
              <a:buChar char=""/>
            </a:pPr>
            <a:endParaRPr lang="en-US" sz="1600" dirty="0" smtClean="0">
              <a:latin typeface="Garamond" pitchFamily="18" charset="0"/>
            </a:endParaRPr>
          </a:p>
          <a:p>
            <a:pPr marL="365760" lvl="1" indent="-256032">
              <a:spcBef>
                <a:spcPts val="400"/>
              </a:spcBef>
              <a:buSzPct val="68000"/>
              <a:buFont typeface="Wingdings 3"/>
              <a:buChar char=""/>
            </a:pPr>
            <a:endParaRPr lang="en-US" sz="1600" dirty="0" smtClean="0">
              <a:latin typeface="Garamond" pitchFamily="18" charset="0"/>
            </a:endParaRPr>
          </a:p>
          <a:p>
            <a:pPr marL="365760" lvl="1" indent="-256032">
              <a:spcBef>
                <a:spcPts val="400"/>
              </a:spcBef>
              <a:buSzPct val="68000"/>
              <a:buFont typeface="Wingdings 3"/>
              <a:buChar char=""/>
            </a:pPr>
            <a:endParaRPr lang="en-US" sz="1600" dirty="0" smtClean="0">
              <a:latin typeface="Garamond" pitchFamily="18" charset="0"/>
            </a:endParaRPr>
          </a:p>
          <a:p>
            <a:pPr marL="365760" lvl="1" indent="-256032">
              <a:spcBef>
                <a:spcPts val="400"/>
              </a:spcBef>
              <a:buSzPct val="68000"/>
              <a:buFont typeface="Wingdings 3"/>
              <a:buChar char=""/>
            </a:pPr>
            <a:endParaRPr lang="en-US" sz="1600" dirty="0" smtClean="0">
              <a:latin typeface="Garamond" pitchFamily="18" charset="0"/>
            </a:endParaRPr>
          </a:p>
          <a:p>
            <a:pPr marL="365760" lvl="1" indent="-256032">
              <a:spcBef>
                <a:spcPts val="400"/>
              </a:spcBef>
              <a:buSzPct val="68000"/>
              <a:buFont typeface="Wingdings 3"/>
              <a:buChar char=""/>
            </a:pPr>
            <a:endParaRPr lang="en-US" sz="3200" dirty="0" smtClean="0">
              <a:latin typeface="Garamond" pitchFamily="18" charset="0"/>
            </a:endParaRPr>
          </a:p>
          <a:p>
            <a:pPr marL="365760" lvl="1" indent="-256032">
              <a:spcBef>
                <a:spcPts val="400"/>
              </a:spcBef>
              <a:buSzPct val="68000"/>
              <a:buFont typeface="Wingdings 3"/>
              <a:buChar char=""/>
            </a:pPr>
            <a:r>
              <a:rPr lang="en-US" sz="3200" dirty="0" smtClean="0">
                <a:latin typeface="Garamond" pitchFamily="18" charset="0"/>
              </a:rPr>
              <a:t>In MS-ACCESS:</a:t>
            </a:r>
          </a:p>
          <a:p>
            <a:pPr marL="365760" lvl="1" indent="-256032">
              <a:spcBef>
                <a:spcPts val="400"/>
              </a:spcBef>
              <a:buSzPct val="68000"/>
              <a:buNone/>
            </a:pPr>
            <a:endParaRPr lang="en-US" sz="1600" dirty="0" smtClean="0">
              <a:latin typeface="Garamond" pitchFamily="18" charset="0"/>
            </a:endParaRPr>
          </a:p>
          <a:p>
            <a:endParaRPr lang="en-US" sz="2400" dirty="0" smtClean="0">
              <a:latin typeface="Garamond" pitchFamily="18" charset="0"/>
            </a:endParaRPr>
          </a:p>
          <a:p>
            <a:endParaRPr lang="en-US" sz="2400" dirty="0" smtClean="0">
              <a:latin typeface="Garamond" pitchFamily="18" charset="0"/>
            </a:endParaRPr>
          </a:p>
          <a:p>
            <a:endParaRPr lang="en-US" dirty="0"/>
          </a:p>
        </p:txBody>
      </p:sp>
      <p:pic>
        <p:nvPicPr>
          <p:cNvPr id="6" name="Picture 3"/>
          <p:cNvPicPr>
            <a:picLocks noChangeAspect="1" noChangeArrowheads="1"/>
          </p:cNvPicPr>
          <p:nvPr/>
        </p:nvPicPr>
        <p:blipFill>
          <a:blip r:embed="rId2" cstate="print"/>
          <a:srcRect/>
          <a:stretch>
            <a:fillRect/>
          </a:stretch>
        </p:blipFill>
        <p:spPr bwMode="auto">
          <a:xfrm>
            <a:off x="914399" y="2438400"/>
            <a:ext cx="7734917" cy="11430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2400"/>
            <a:ext cx="4724400" cy="6477000"/>
          </a:xfrm>
        </p:spPr>
        <p:txBody>
          <a:bodyPr>
            <a:noAutofit/>
          </a:bodyPr>
          <a:lstStyle/>
          <a:p>
            <a:pPr>
              <a:buNone/>
            </a:pPr>
            <a:r>
              <a:rPr lang="en-US" sz="1400" b="1" u="sng" dirty="0" smtClean="0"/>
              <a:t>Syntax:   </a:t>
            </a:r>
            <a:r>
              <a:rPr lang="en-US" sz="1400" b="1" dirty="0" smtClean="0">
                <a:solidFill>
                  <a:srgbClr val="FF0000"/>
                </a:solidFill>
              </a:rPr>
              <a:t>RENAME </a:t>
            </a:r>
            <a:r>
              <a:rPr lang="en-US" sz="1400" b="1" dirty="0" err="1" smtClean="0">
                <a:solidFill>
                  <a:srgbClr val="FF0000"/>
                </a:solidFill>
              </a:rPr>
              <a:t>oldtablename</a:t>
            </a:r>
            <a:r>
              <a:rPr lang="en-US" sz="1400" b="1" dirty="0" smtClean="0">
                <a:solidFill>
                  <a:srgbClr val="FF0000"/>
                </a:solidFill>
              </a:rPr>
              <a:t> to </a:t>
            </a:r>
            <a:r>
              <a:rPr lang="en-US" sz="1400" b="1" dirty="0" err="1" smtClean="0">
                <a:solidFill>
                  <a:srgbClr val="FF0000"/>
                </a:solidFill>
              </a:rPr>
              <a:t>newtablename</a:t>
            </a:r>
            <a:r>
              <a:rPr lang="en-US" sz="1400" b="1" dirty="0" smtClean="0">
                <a:solidFill>
                  <a:srgbClr val="FF0000"/>
                </a:solidFill>
              </a:rPr>
              <a:t>;</a:t>
            </a:r>
          </a:p>
          <a:p>
            <a:pPr>
              <a:buNone/>
            </a:pPr>
            <a:r>
              <a:rPr lang="en-US" sz="1400" dirty="0" smtClean="0"/>
              <a:t>SQL&gt; rename </a:t>
            </a:r>
            <a:r>
              <a:rPr lang="en-US" sz="1400" dirty="0" err="1" smtClean="0"/>
              <a:t>emp</a:t>
            </a:r>
            <a:r>
              <a:rPr lang="en-US" sz="1400" dirty="0" smtClean="0"/>
              <a:t> to emp1;</a:t>
            </a:r>
          </a:p>
          <a:p>
            <a:pPr>
              <a:buNone/>
            </a:pPr>
            <a:r>
              <a:rPr lang="en-US" sz="1400" dirty="0" smtClean="0"/>
              <a:t>Table renamed.</a:t>
            </a:r>
          </a:p>
          <a:p>
            <a:pPr>
              <a:buNone/>
            </a:pPr>
            <a:endParaRPr lang="en-US" sz="1400" dirty="0" smtClean="0"/>
          </a:p>
          <a:p>
            <a:pPr>
              <a:buNone/>
            </a:pPr>
            <a:r>
              <a:rPr lang="en-US" sz="1400" dirty="0" smtClean="0"/>
              <a:t>SQL&gt; </a:t>
            </a:r>
            <a:r>
              <a:rPr lang="en-US" sz="1400" dirty="0" err="1" smtClean="0"/>
              <a:t>desc</a:t>
            </a:r>
            <a:r>
              <a:rPr lang="en-US" sz="1400" dirty="0" smtClean="0"/>
              <a:t> emp1;</a:t>
            </a:r>
          </a:p>
          <a:p>
            <a:pPr>
              <a:buNone/>
            </a:pPr>
            <a:r>
              <a:rPr lang="en-US" sz="1400" dirty="0" smtClean="0"/>
              <a:t> Name                                             Null?         Type</a:t>
            </a:r>
          </a:p>
          <a:p>
            <a:pPr>
              <a:buNone/>
            </a:pPr>
            <a:r>
              <a:rPr lang="en-US" sz="1400" dirty="0" smtClean="0"/>
              <a:t> ----------------------------------------- -------- ----------------</a:t>
            </a:r>
          </a:p>
          <a:p>
            <a:pPr>
              <a:buNone/>
            </a:pPr>
            <a:r>
              <a:rPr lang="en-US" sz="1400" dirty="0" smtClean="0"/>
              <a:t> EID                                       NOT NULL    NUMBER</a:t>
            </a:r>
          </a:p>
          <a:p>
            <a:pPr>
              <a:buNone/>
            </a:pPr>
            <a:r>
              <a:rPr lang="en-US" sz="1400" dirty="0" smtClean="0"/>
              <a:t> ENAME                                                     VARCHAR2(30)</a:t>
            </a:r>
          </a:p>
          <a:p>
            <a:pPr>
              <a:buNone/>
            </a:pPr>
            <a:r>
              <a:rPr lang="en-US" sz="1400" dirty="0" smtClean="0"/>
              <a:t> DEPTNAME                                              VARCHAR2(30)</a:t>
            </a:r>
          </a:p>
          <a:p>
            <a:pPr>
              <a:buNone/>
            </a:pPr>
            <a:r>
              <a:rPr lang="en-US" sz="1400" dirty="0" smtClean="0"/>
              <a:t> SALARY                                                      NUMBER</a:t>
            </a:r>
          </a:p>
          <a:p>
            <a:pPr>
              <a:buNone/>
            </a:pPr>
            <a:endParaRPr lang="en-US" sz="1400" dirty="0" smtClean="0"/>
          </a:p>
          <a:p>
            <a:pPr>
              <a:buNone/>
            </a:pPr>
            <a:r>
              <a:rPr lang="en-US" sz="1400" dirty="0" smtClean="0"/>
              <a:t>Or   </a:t>
            </a:r>
          </a:p>
          <a:p>
            <a:pPr>
              <a:buNone/>
            </a:pPr>
            <a:r>
              <a:rPr lang="en-US" sz="1400" b="1" dirty="0" smtClean="0">
                <a:solidFill>
                  <a:srgbClr val="FF0000"/>
                </a:solidFill>
              </a:rPr>
              <a:t>ALTER TABLE </a:t>
            </a:r>
            <a:r>
              <a:rPr lang="en-US" sz="1400" b="1" dirty="0" err="1" smtClean="0">
                <a:solidFill>
                  <a:srgbClr val="FF0000"/>
                </a:solidFill>
              </a:rPr>
              <a:t>oldtablename</a:t>
            </a:r>
            <a:r>
              <a:rPr lang="en-US" sz="1400" b="1" dirty="0" smtClean="0">
                <a:solidFill>
                  <a:srgbClr val="FF0000"/>
                </a:solidFill>
              </a:rPr>
              <a:t> RENAME TO </a:t>
            </a:r>
            <a:r>
              <a:rPr lang="en-US" sz="1400" b="1" dirty="0" err="1" smtClean="0">
                <a:solidFill>
                  <a:srgbClr val="FF0000"/>
                </a:solidFill>
              </a:rPr>
              <a:t>newtablename</a:t>
            </a:r>
            <a:r>
              <a:rPr lang="en-US" sz="1400" b="1" dirty="0" smtClean="0">
                <a:solidFill>
                  <a:srgbClr val="FF0000"/>
                </a:solidFill>
              </a:rPr>
              <a:t>;</a:t>
            </a:r>
          </a:p>
          <a:p>
            <a:pPr>
              <a:buNone/>
            </a:pPr>
            <a:endParaRPr lang="en-US" sz="1400" b="1" dirty="0" smtClean="0">
              <a:solidFill>
                <a:srgbClr val="FF0000"/>
              </a:solidFill>
            </a:endParaRPr>
          </a:p>
          <a:p>
            <a:pPr>
              <a:buNone/>
            </a:pPr>
            <a:r>
              <a:rPr lang="en-US" sz="1400" dirty="0" smtClean="0"/>
              <a:t>SQL&gt; alter table emp1 rename to </a:t>
            </a:r>
            <a:r>
              <a:rPr lang="en-US" sz="1400" dirty="0" err="1" smtClean="0"/>
              <a:t>emp</a:t>
            </a:r>
            <a:r>
              <a:rPr lang="en-US" sz="1400" dirty="0" smtClean="0"/>
              <a:t>;</a:t>
            </a:r>
          </a:p>
          <a:p>
            <a:pPr>
              <a:buNone/>
            </a:pPr>
            <a:r>
              <a:rPr lang="en-US" sz="1400" dirty="0" smtClean="0"/>
              <a:t>Table altered.</a:t>
            </a:r>
          </a:p>
          <a:p>
            <a:pPr>
              <a:buNone/>
            </a:pPr>
            <a:endParaRPr lang="en-US" sz="1400" dirty="0" smtClean="0"/>
          </a:p>
          <a:p>
            <a:pPr>
              <a:buNone/>
            </a:pPr>
            <a:r>
              <a:rPr lang="en-US" sz="1400" dirty="0" smtClean="0"/>
              <a:t>SQL&gt; </a:t>
            </a:r>
            <a:r>
              <a:rPr lang="en-US" sz="1400" dirty="0" err="1" smtClean="0"/>
              <a:t>desc</a:t>
            </a:r>
            <a:r>
              <a:rPr lang="en-US" sz="1400" dirty="0" smtClean="0"/>
              <a:t> </a:t>
            </a:r>
            <a:r>
              <a:rPr lang="en-US" sz="1400" dirty="0" err="1" smtClean="0"/>
              <a:t>emp</a:t>
            </a:r>
            <a:r>
              <a:rPr lang="en-US" sz="1400" dirty="0" smtClean="0"/>
              <a:t>;</a:t>
            </a:r>
          </a:p>
          <a:p>
            <a:pPr>
              <a:buNone/>
            </a:pPr>
            <a:r>
              <a:rPr lang="en-US" sz="1400" dirty="0" smtClean="0"/>
              <a:t> Name                                            Null?            Type</a:t>
            </a:r>
          </a:p>
          <a:p>
            <a:pPr>
              <a:buNone/>
            </a:pPr>
            <a:r>
              <a:rPr lang="en-US" sz="1400" dirty="0" smtClean="0"/>
              <a:t> ----------------------------------------- -------- --------------------------</a:t>
            </a:r>
          </a:p>
          <a:p>
            <a:pPr>
              <a:buNone/>
            </a:pPr>
            <a:r>
              <a:rPr lang="en-US" sz="1400" dirty="0" smtClean="0"/>
              <a:t> EID                                       NOT NULL    NUMBER</a:t>
            </a:r>
          </a:p>
          <a:p>
            <a:pPr>
              <a:buNone/>
            </a:pPr>
            <a:r>
              <a:rPr lang="en-US" sz="1400" dirty="0" smtClean="0"/>
              <a:t> ENAME                                                      VARCHAR2(30)</a:t>
            </a:r>
          </a:p>
          <a:p>
            <a:pPr>
              <a:buNone/>
            </a:pPr>
            <a:r>
              <a:rPr lang="en-US" sz="1400" dirty="0" smtClean="0"/>
              <a:t> DEPTNAME                                               VARCHAR2(30)</a:t>
            </a:r>
          </a:p>
          <a:p>
            <a:pPr>
              <a:buNone/>
            </a:pPr>
            <a:r>
              <a:rPr lang="en-US" sz="1400" dirty="0" smtClean="0"/>
              <a:t> SALARY                                                       NUMBER</a:t>
            </a:r>
          </a:p>
          <a:p>
            <a:pPr>
              <a:buNone/>
            </a:pPr>
            <a:endParaRPr lang="en-US" sz="1400" dirty="0" smtClean="0"/>
          </a:p>
        </p:txBody>
      </p:sp>
      <p:sp>
        <p:nvSpPr>
          <p:cNvPr id="3" name="Title 1"/>
          <p:cNvSpPr>
            <a:spLocks noGrp="1"/>
          </p:cNvSpPr>
          <p:nvPr>
            <p:ph type="title"/>
          </p:nvPr>
        </p:nvSpPr>
        <p:spPr>
          <a:xfrm>
            <a:off x="3657600" y="76200"/>
            <a:ext cx="5486400" cy="1143000"/>
          </a:xfrm>
        </p:spPr>
        <p:txBody>
          <a:bodyPr>
            <a:normAutofit fontScale="90000"/>
          </a:bodyPr>
          <a:lstStyle/>
          <a:p>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Rename the table</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54977" name="Picture 1"/>
          <p:cNvPicPr>
            <a:picLocks noChangeAspect="1" noChangeArrowheads="1"/>
          </p:cNvPicPr>
          <p:nvPr/>
        </p:nvPicPr>
        <p:blipFill>
          <a:blip r:embed="rId2" cstate="print"/>
          <a:srcRect/>
          <a:stretch>
            <a:fillRect/>
          </a:stretch>
        </p:blipFill>
        <p:spPr bwMode="auto">
          <a:xfrm>
            <a:off x="4038600" y="1066800"/>
            <a:ext cx="5105400" cy="2419901"/>
          </a:xfrm>
          <a:prstGeom prst="rect">
            <a:avLst/>
          </a:prstGeom>
          <a:noFill/>
          <a:ln w="9525">
            <a:noFill/>
            <a:miter lim="800000"/>
            <a:headEnd/>
            <a:tailEnd/>
          </a:ln>
        </p:spPr>
      </p:pic>
      <p:pic>
        <p:nvPicPr>
          <p:cNvPr id="254978" name="Picture 2"/>
          <p:cNvPicPr>
            <a:picLocks noChangeAspect="1" noChangeArrowheads="1"/>
          </p:cNvPicPr>
          <p:nvPr/>
        </p:nvPicPr>
        <p:blipFill>
          <a:blip r:embed="rId3" cstate="print"/>
          <a:srcRect/>
          <a:stretch>
            <a:fillRect/>
          </a:stretch>
        </p:blipFill>
        <p:spPr bwMode="auto">
          <a:xfrm>
            <a:off x="4152900" y="4114800"/>
            <a:ext cx="49911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57200" y="304800"/>
            <a:ext cx="8229600" cy="5821363"/>
          </a:xfrm>
        </p:spPr>
        <p:txBody>
          <a:bodyPr/>
          <a:lstStyle/>
          <a:p>
            <a:pPr>
              <a:buFontTx/>
              <a:buNone/>
            </a:pPr>
            <a:r>
              <a:rPr lang="en-US" sz="2400">
                <a:latin typeface="Garamond" pitchFamily="18" charset="0"/>
              </a:rPr>
              <a:t>The Query:</a:t>
            </a:r>
          </a:p>
          <a:p>
            <a:pPr>
              <a:buFontTx/>
              <a:buNone/>
            </a:pPr>
            <a:endParaRPr lang="en-US" sz="2400">
              <a:latin typeface="Garamond" pitchFamily="18" charset="0"/>
            </a:endParaRPr>
          </a:p>
          <a:p>
            <a:pPr>
              <a:buFontTx/>
              <a:buNone/>
            </a:pPr>
            <a:endParaRPr lang="en-US" sz="2400">
              <a:latin typeface="Garamond" pitchFamily="18" charset="0"/>
            </a:endParaRPr>
          </a:p>
          <a:p>
            <a:pPr>
              <a:buFontTx/>
              <a:buNone/>
            </a:pPr>
            <a:endParaRPr lang="en-US" sz="2400">
              <a:latin typeface="Garamond" pitchFamily="18" charset="0"/>
            </a:endParaRPr>
          </a:p>
          <a:p>
            <a:pPr>
              <a:buFontTx/>
              <a:buNone/>
            </a:pPr>
            <a:endParaRPr lang="en-US" sz="2400">
              <a:latin typeface="Garamond" pitchFamily="18" charset="0"/>
            </a:endParaRPr>
          </a:p>
          <a:p>
            <a:pPr>
              <a:buFontTx/>
              <a:buNone/>
            </a:pPr>
            <a:endParaRPr lang="en-US" sz="2400">
              <a:latin typeface="Garamond" pitchFamily="18" charset="0"/>
            </a:endParaRPr>
          </a:p>
          <a:p>
            <a:pPr>
              <a:buFontTx/>
              <a:buNone/>
            </a:pPr>
            <a:endParaRPr lang="en-US" sz="2400">
              <a:latin typeface="Garamond" pitchFamily="18" charset="0"/>
            </a:endParaRPr>
          </a:p>
          <a:p>
            <a:pPr>
              <a:buFontTx/>
              <a:buNone/>
            </a:pPr>
            <a:endParaRPr lang="en-US" sz="2400">
              <a:latin typeface="Garamond" pitchFamily="18" charset="0"/>
            </a:endParaRPr>
          </a:p>
          <a:p>
            <a:pPr>
              <a:buFontTx/>
              <a:buNone/>
            </a:pPr>
            <a:r>
              <a:rPr lang="en-US" sz="2400">
                <a:latin typeface="Garamond" pitchFamily="18" charset="0"/>
              </a:rPr>
              <a:t>The Result:</a:t>
            </a:r>
          </a:p>
        </p:txBody>
      </p:sp>
      <p:graphicFrame>
        <p:nvGraphicFramePr>
          <p:cNvPr id="39943" name="Object 7"/>
          <p:cNvGraphicFramePr>
            <a:graphicFrameLocks noChangeAspect="1"/>
          </p:cNvGraphicFramePr>
          <p:nvPr/>
        </p:nvGraphicFramePr>
        <p:xfrm>
          <a:off x="3124200" y="457200"/>
          <a:ext cx="4960938" cy="2506663"/>
        </p:xfrm>
        <a:graphic>
          <a:graphicData uri="http://schemas.openxmlformats.org/presentationml/2006/ole">
            <mc:AlternateContent xmlns:mc="http://schemas.openxmlformats.org/markup-compatibility/2006">
              <mc:Choice xmlns:v="urn:schemas-microsoft-com:vml" Requires="v">
                <p:oleObj spid="_x0000_s137236" name="Bitmap Image" r:id="rId3" imgW="4961050" imgH="2507197" progId="PBrush">
                  <p:embed/>
                </p:oleObj>
              </mc:Choice>
              <mc:Fallback>
                <p:oleObj name="Bitmap Image" r:id="rId3" imgW="4961050" imgH="2507197"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57200"/>
                        <a:ext cx="4960938"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51" name="Object 15"/>
          <p:cNvGraphicFramePr>
            <a:graphicFrameLocks noChangeAspect="1"/>
          </p:cNvGraphicFramePr>
          <p:nvPr/>
        </p:nvGraphicFramePr>
        <p:xfrm>
          <a:off x="2514600" y="4419600"/>
          <a:ext cx="4868863" cy="1524000"/>
        </p:xfrm>
        <a:graphic>
          <a:graphicData uri="http://schemas.openxmlformats.org/presentationml/2006/ole">
            <mc:AlternateContent xmlns:mc="http://schemas.openxmlformats.org/markup-compatibility/2006">
              <mc:Choice xmlns:v="urn:schemas-microsoft-com:vml" Requires="v">
                <p:oleObj spid="_x0000_s137237" name="Bitmap Image" r:id="rId5" imgW="4869602" imgH="1523810" progId="PBrush">
                  <p:embed/>
                </p:oleObj>
              </mc:Choice>
              <mc:Fallback>
                <p:oleObj name="Bitmap Image" r:id="rId5" imgW="4869602" imgH="1523810" progId="PBrush">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4419600"/>
                        <a:ext cx="486886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68362"/>
          </a:xfrm>
        </p:spPr>
        <p:txBody>
          <a:bodyPr/>
          <a:lstStyle/>
          <a:p>
            <a:r>
              <a:rPr lang="en-US" dirty="0" smtClean="0"/>
              <a:t>Relational db design</a:t>
            </a:r>
            <a:endParaRPr lang="en-US" dirty="0"/>
          </a:p>
        </p:txBody>
      </p:sp>
      <p:sp>
        <p:nvSpPr>
          <p:cNvPr id="2" name="Content Placeholder 1"/>
          <p:cNvSpPr>
            <a:spLocks noGrp="1"/>
          </p:cNvSpPr>
          <p:nvPr>
            <p:ph idx="1"/>
          </p:nvPr>
        </p:nvSpPr>
        <p:spPr>
          <a:xfrm>
            <a:off x="228600" y="990600"/>
            <a:ext cx="8763000" cy="5638800"/>
          </a:xfrm>
        </p:spPr>
        <p:txBody>
          <a:bodyPr>
            <a:normAutofit fontScale="70000" lnSpcReduction="20000"/>
          </a:bodyPr>
          <a:lstStyle/>
          <a:p>
            <a:r>
              <a:rPr lang="en-US" dirty="0" smtClean="0"/>
              <a:t>Indicators of quality of a design</a:t>
            </a:r>
          </a:p>
          <a:p>
            <a:r>
              <a:rPr lang="en-US" dirty="0" smtClean="0"/>
              <a:t>Metrics of design </a:t>
            </a:r>
            <a:r>
              <a:rPr lang="en-US" dirty="0" err="1" smtClean="0"/>
              <a:t>ie</a:t>
            </a:r>
            <a:r>
              <a:rPr lang="en-US" dirty="0" smtClean="0"/>
              <a:t> measuring of quality of a design (from bad to good design).</a:t>
            </a:r>
          </a:p>
          <a:p>
            <a:r>
              <a:rPr lang="en-US" dirty="0" smtClean="0"/>
              <a:t>How to generate good design</a:t>
            </a:r>
          </a:p>
          <a:p>
            <a:r>
              <a:rPr lang="en-US" dirty="0" smtClean="0"/>
              <a:t>This will happen with the help of normalization</a:t>
            </a:r>
          </a:p>
          <a:p>
            <a:endParaRPr lang="en-US" dirty="0" smtClean="0"/>
          </a:p>
          <a:p>
            <a:pPr>
              <a:buNone/>
            </a:pPr>
            <a:r>
              <a:rPr lang="en-US" u="sng" dirty="0" smtClean="0"/>
              <a:t>Normalization:</a:t>
            </a:r>
          </a:p>
          <a:p>
            <a:r>
              <a:rPr lang="en-US" dirty="0" smtClean="0"/>
              <a:t>Process  by which bad design is converted to good design.</a:t>
            </a:r>
          </a:p>
          <a:p>
            <a:r>
              <a:rPr lang="en-US" dirty="0" smtClean="0"/>
              <a:t>To generate good design, have to adhere to some design restrictions </a:t>
            </a:r>
            <a:r>
              <a:rPr lang="en-US" dirty="0" err="1" smtClean="0"/>
              <a:t>ie</a:t>
            </a:r>
            <a:r>
              <a:rPr lang="en-US" dirty="0" smtClean="0"/>
              <a:t> normal forms.</a:t>
            </a:r>
          </a:p>
          <a:p>
            <a:pPr>
              <a:buNone/>
            </a:pPr>
            <a:endParaRPr lang="en-US" dirty="0" smtClean="0"/>
          </a:p>
          <a:p>
            <a:pPr>
              <a:buNone/>
            </a:pPr>
            <a:r>
              <a:rPr lang="en-US" u="sng" dirty="0" smtClean="0"/>
              <a:t>Normal forms:</a:t>
            </a:r>
          </a:p>
          <a:p>
            <a:r>
              <a:rPr lang="en-US" dirty="0" smtClean="0"/>
              <a:t>they are arranged in a hierarchy.</a:t>
            </a:r>
          </a:p>
          <a:p>
            <a:r>
              <a:rPr lang="en-US" dirty="0" smtClean="0"/>
              <a:t>1NF,2NF,3NF,BCNF,4NF,5NF,…</a:t>
            </a:r>
          </a:p>
          <a:p>
            <a:endParaRPr lang="en-US" dirty="0" smtClean="0"/>
          </a:p>
          <a:p>
            <a:r>
              <a:rPr lang="en-US" dirty="0" smtClean="0"/>
              <a:t>2NF is better than 1NF,3NF is better than 2&amp;1NFs,etc</a:t>
            </a:r>
          </a:p>
          <a:p>
            <a:r>
              <a:rPr lang="en-US" dirty="0" smtClean="0"/>
              <a:t>If relation is in 3NF,so it is automatically in 2&amp;1NFs.</a:t>
            </a:r>
          </a:p>
          <a:p>
            <a:endParaRPr lang="en-US" dirty="0" smtClean="0"/>
          </a:p>
          <a:p>
            <a:endParaRPr lang="en-US"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Normalization</a:t>
            </a:r>
            <a:endParaRPr lang="en-US" dirty="0"/>
          </a:p>
        </p:txBody>
      </p:sp>
      <p:sp>
        <p:nvSpPr>
          <p:cNvPr id="2" name="Content Placeholder 1"/>
          <p:cNvSpPr>
            <a:spLocks noGrp="1"/>
          </p:cNvSpPr>
          <p:nvPr>
            <p:ph idx="1"/>
          </p:nvPr>
        </p:nvSpPr>
        <p:spPr>
          <a:xfrm>
            <a:off x="304800" y="1295400"/>
            <a:ext cx="8610600" cy="5334000"/>
          </a:xfrm>
        </p:spPr>
        <p:txBody>
          <a:bodyPr>
            <a:normAutofit fontScale="77500" lnSpcReduction="20000"/>
          </a:bodyPr>
          <a:lstStyle/>
          <a:p>
            <a:r>
              <a:rPr lang="en-US" b="1" dirty="0" smtClean="0">
                <a:latin typeface="Times New Roman" pitchFamily="18" charset="0"/>
                <a:cs typeface="Times New Roman" pitchFamily="18" charset="0"/>
              </a:rPr>
              <a:t>Introduced by Edgar </a:t>
            </a:r>
            <a:r>
              <a:rPr lang="en-US" b="1" dirty="0" err="1" smtClean="0">
                <a:latin typeface="Times New Roman" pitchFamily="18" charset="0"/>
                <a:cs typeface="Times New Roman" pitchFamily="18" charset="0"/>
              </a:rPr>
              <a:t>codd</a:t>
            </a:r>
            <a:r>
              <a:rPr lang="en-US" b="1"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In relational design, the process of organizing data to minimize redundancy. </a:t>
            </a:r>
          </a:p>
          <a:p>
            <a:r>
              <a:rPr lang="en-US" dirty="0" smtClean="0">
                <a:latin typeface="Times New Roman" pitchFamily="18" charset="0"/>
                <a:cs typeface="Times New Roman" pitchFamily="18" charset="0"/>
              </a:rPr>
              <a:t>Normalization is part of </a:t>
            </a:r>
            <a:r>
              <a:rPr lang="en-US" u="sng" dirty="0" smtClean="0">
                <a:latin typeface="Times New Roman" pitchFamily="18" charset="0"/>
                <a:cs typeface="Times New Roman" pitchFamily="18" charset="0"/>
              </a:rPr>
              <a:t>successful database design</a:t>
            </a:r>
            <a:r>
              <a:rPr lang="en-US" dirty="0" smtClean="0">
                <a:latin typeface="Times New Roman" pitchFamily="18" charset="0"/>
                <a:cs typeface="Times New Roman" pitchFamily="18" charset="0"/>
              </a:rPr>
              <a:t>; without normalization, database systems can be </a:t>
            </a:r>
            <a:r>
              <a:rPr lang="en-US" u="sng" dirty="0" smtClean="0">
                <a:latin typeface="Times New Roman" pitchFamily="18" charset="0"/>
                <a:cs typeface="Times New Roman" pitchFamily="18" charset="0"/>
              </a:rPr>
              <a:t>inaccurate, slow, and inefficient, and they might not produce the data you expect.</a:t>
            </a:r>
          </a:p>
          <a:p>
            <a:pPr>
              <a:buNone/>
            </a:pPr>
            <a:r>
              <a:rPr lang="en-US" dirty="0" smtClean="0">
                <a:latin typeface="Times New Roman" pitchFamily="18" charset="0"/>
                <a:cs typeface="Times New Roman" pitchFamily="18" charset="0"/>
              </a:rPr>
              <a:t>Four goals: </a:t>
            </a:r>
          </a:p>
          <a:p>
            <a:r>
              <a:rPr lang="en-US" dirty="0" smtClean="0">
                <a:latin typeface="Times New Roman" pitchFamily="18" charset="0"/>
                <a:cs typeface="Times New Roman" pitchFamily="18" charset="0"/>
              </a:rPr>
              <a:t>arranging data into logical groupings such that each group describes a small part of the whole; </a:t>
            </a:r>
          </a:p>
          <a:p>
            <a:r>
              <a:rPr lang="en-US" dirty="0" smtClean="0">
                <a:latin typeface="Times New Roman" pitchFamily="18" charset="0"/>
                <a:cs typeface="Times New Roman" pitchFamily="18" charset="0"/>
              </a:rPr>
              <a:t>minimizing the amount of duplicate data stored in a database;</a:t>
            </a:r>
          </a:p>
          <a:p>
            <a:r>
              <a:rPr lang="en-US" dirty="0" smtClean="0">
                <a:latin typeface="Times New Roman" pitchFamily="18" charset="0"/>
                <a:cs typeface="Times New Roman" pitchFamily="18" charset="0"/>
              </a:rPr>
              <a:t> organizing the data such that, when you modify it, you make the change in only one place; </a:t>
            </a:r>
          </a:p>
          <a:p>
            <a:r>
              <a:rPr lang="en-US" dirty="0" smtClean="0">
                <a:latin typeface="Times New Roman" pitchFamily="18" charset="0"/>
                <a:cs typeface="Times New Roman" pitchFamily="18" charset="0"/>
              </a:rPr>
              <a:t>and building a database in which you can access and manipulate the data quickly and efficiently without compromising the integrity of the data in storage.</a:t>
            </a:r>
            <a:endParaRPr lang="en-US" u="sng"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2162"/>
          </a:xfrm>
        </p:spPr>
        <p:txBody>
          <a:bodyPr/>
          <a:lstStyle/>
          <a:p>
            <a:r>
              <a:rPr lang="en-US" dirty="0" smtClean="0"/>
              <a:t>Normalization:</a:t>
            </a:r>
            <a:endParaRPr lang="en-US" dirty="0"/>
          </a:p>
        </p:txBody>
      </p:sp>
      <p:sp>
        <p:nvSpPr>
          <p:cNvPr id="2" name="Content Placeholder 1"/>
          <p:cNvSpPr>
            <a:spLocks noGrp="1"/>
          </p:cNvSpPr>
          <p:nvPr>
            <p:ph idx="1"/>
          </p:nvPr>
        </p:nvSpPr>
        <p:spPr>
          <a:xfrm>
            <a:off x="152400" y="1066800"/>
            <a:ext cx="8839200" cy="5562600"/>
          </a:xfrm>
        </p:spPr>
        <p:txBody>
          <a:bodyPr>
            <a:normAutofit fontScale="62500" lnSpcReduction="20000"/>
          </a:bodyPr>
          <a:lstStyle/>
          <a:p>
            <a:r>
              <a:rPr lang="en-US" dirty="0" smtClean="0">
                <a:latin typeface="Times New Roman" pitchFamily="18" charset="0"/>
                <a:cs typeface="Times New Roman" pitchFamily="18" charset="0"/>
              </a:rPr>
              <a:t>Systematic process of reducing the redundancy and avoiding the existing anomalies in the relation.</a:t>
            </a:r>
          </a:p>
          <a:p>
            <a:r>
              <a:rPr lang="en-US" dirty="0" smtClean="0">
                <a:latin typeface="Times New Roman" pitchFamily="18" charset="0"/>
                <a:cs typeface="Times New Roman" pitchFamily="18" charset="0"/>
              </a:rPr>
              <a:t>Normalization usually involves dividing (decomposing)a database into two or more tables and defining relationships between the tables. </a:t>
            </a:r>
            <a:r>
              <a:rPr lang="en-US" b="1" dirty="0" smtClean="0">
                <a:latin typeface="Times New Roman" pitchFamily="18" charset="0"/>
                <a:cs typeface="Times New Roman" pitchFamily="18" charset="0"/>
              </a:rPr>
              <a:t>The objective</a:t>
            </a:r>
            <a:r>
              <a:rPr lang="en-US" dirty="0" smtClean="0">
                <a:latin typeface="Times New Roman" pitchFamily="18" charset="0"/>
                <a:cs typeface="Times New Roman" pitchFamily="18" charset="0"/>
              </a:rPr>
              <a:t> is to isolate data so that additions, deletions, and modifications of a field can be made in just one table and then propagated through the rest of the database via the defined relationships.</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Purpose of normalization:</a:t>
            </a:r>
          </a:p>
          <a:p>
            <a:r>
              <a:rPr lang="en-US" dirty="0" smtClean="0">
                <a:latin typeface="Times New Roman" pitchFamily="18" charset="0"/>
                <a:cs typeface="Times New Roman" pitchFamily="18" charset="0"/>
              </a:rPr>
              <a:t>Converting bad to good design(without redundant data &amp; </a:t>
            </a:r>
            <a:r>
              <a:rPr lang="en-US" dirty="0" err="1" smtClean="0">
                <a:latin typeface="Times New Roman" pitchFamily="18" charset="0"/>
                <a:cs typeface="Times New Roman" pitchFamily="18" charset="0"/>
              </a:rPr>
              <a:t>updation</a:t>
            </a:r>
            <a:r>
              <a:rPr lang="en-US" dirty="0" smtClean="0">
                <a:latin typeface="Times New Roman" pitchFamily="18" charset="0"/>
                <a:cs typeface="Times New Roman" pitchFamily="18" charset="0"/>
              </a:rPr>
              <a:t> anomalies)</a:t>
            </a:r>
          </a:p>
          <a:p>
            <a:r>
              <a:rPr lang="en-US" b="1" u="sng" dirty="0" smtClean="0">
                <a:latin typeface="Times New Roman" pitchFamily="18" charset="0"/>
                <a:cs typeface="Times New Roman" pitchFamily="18" charset="0"/>
              </a:rPr>
              <a:t>Indicators of bad design:</a:t>
            </a:r>
          </a:p>
          <a:p>
            <a:pPr lvl="1"/>
            <a:r>
              <a:rPr lang="en-US" dirty="0" smtClean="0">
                <a:latin typeface="Times New Roman" pitchFamily="18" charset="0"/>
                <a:cs typeface="Times New Roman" pitchFamily="18" charset="0"/>
              </a:rPr>
              <a:t>First indicator is </a:t>
            </a:r>
            <a:r>
              <a:rPr lang="en-US" b="1" dirty="0" smtClean="0">
                <a:latin typeface="Times New Roman" pitchFamily="18" charset="0"/>
                <a:cs typeface="Times New Roman" pitchFamily="18" charset="0"/>
              </a:rPr>
              <a:t>Redundant data &amp; </a:t>
            </a:r>
            <a:r>
              <a:rPr lang="en-US" b="1" dirty="0" err="1" smtClean="0">
                <a:latin typeface="Times New Roman" pitchFamily="18" charset="0"/>
                <a:cs typeface="Times New Roman" pitchFamily="18" charset="0"/>
              </a:rPr>
              <a:t>Updation</a:t>
            </a:r>
            <a:r>
              <a:rPr lang="en-US" b="1" dirty="0" smtClean="0">
                <a:latin typeface="Times New Roman" pitchFamily="18" charset="0"/>
                <a:cs typeface="Times New Roman" pitchFamily="18" charset="0"/>
              </a:rPr>
              <a:t> anomalies(</a:t>
            </a:r>
            <a:r>
              <a:rPr lang="en-US" b="1" dirty="0" err="1" smtClean="0">
                <a:latin typeface="Times New Roman" pitchFamily="18" charset="0"/>
                <a:cs typeface="Times New Roman" pitchFamily="18" charset="0"/>
              </a:rPr>
              <a:t>upnormality</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insertion, deletion, modification.</a:t>
            </a:r>
          </a:p>
          <a:p>
            <a:pPr lvl="1"/>
            <a:r>
              <a:rPr lang="en-US" dirty="0" smtClean="0">
                <a:latin typeface="Times New Roman" pitchFamily="18" charset="0"/>
                <a:cs typeface="Times New Roman" pitchFamily="18" charset="0"/>
              </a:rPr>
              <a:t>Second indicator is </a:t>
            </a:r>
            <a:r>
              <a:rPr lang="en-US" b="1" dirty="0" smtClean="0">
                <a:latin typeface="Times New Roman" pitchFamily="18" charset="0"/>
                <a:cs typeface="Times New Roman" pitchFamily="18" charset="0"/>
              </a:rPr>
              <a:t>null value</a:t>
            </a:r>
            <a:r>
              <a:rPr lang="en-US" dirty="0" smtClean="0">
                <a:latin typeface="Times New Roman" pitchFamily="18" charset="0"/>
                <a:cs typeface="Times New Roman" pitchFamily="18" charset="0"/>
              </a:rPr>
              <a:t>: </a:t>
            </a:r>
          </a:p>
          <a:p>
            <a:pPr lvl="2"/>
            <a:r>
              <a:rPr lang="en-US" dirty="0" smtClean="0">
                <a:latin typeface="Times New Roman" pitchFamily="18" charset="0"/>
                <a:cs typeface="Times New Roman" pitchFamily="18" charset="0"/>
              </a:rPr>
              <a:t>Null indicates three things : data is missing, not applicable, unknown</a:t>
            </a:r>
          </a:p>
          <a:p>
            <a:pPr lvl="2"/>
            <a:r>
              <a:rPr lang="en-US" dirty="0" smtClean="0">
                <a:latin typeface="Times New Roman" pitchFamily="18" charset="0"/>
                <a:cs typeface="Times New Roman" pitchFamily="18" charset="0"/>
              </a:rPr>
              <a:t>wastage of space</a:t>
            </a:r>
          </a:p>
          <a:p>
            <a:pPr lvl="1"/>
            <a:r>
              <a:rPr lang="en-US" dirty="0" smtClean="0">
                <a:latin typeface="Times New Roman" pitchFamily="18" charset="0"/>
                <a:cs typeface="Times New Roman" pitchFamily="18" charset="0"/>
              </a:rPr>
              <a:t>Third indicator is </a:t>
            </a:r>
            <a:r>
              <a:rPr lang="en-US" b="1" dirty="0" err="1" smtClean="0">
                <a:latin typeface="Times New Roman" pitchFamily="18" charset="0"/>
                <a:cs typeface="Times New Roman" pitchFamily="18" charset="0"/>
              </a:rPr>
              <a:t>lossy</a:t>
            </a:r>
            <a:r>
              <a:rPr lang="en-US" b="1" dirty="0" smtClean="0">
                <a:latin typeface="Times New Roman" pitchFamily="18" charset="0"/>
                <a:cs typeface="Times New Roman" pitchFamily="18" charset="0"/>
              </a:rPr>
              <a:t> decomposition </a:t>
            </a:r>
            <a:r>
              <a:rPr lang="en-US" dirty="0" smtClean="0">
                <a:latin typeface="Times New Roman" pitchFamily="18" charset="0"/>
                <a:cs typeface="Times New Roman" pitchFamily="18" charset="0"/>
              </a:rPr>
              <a:t>or problem of spurious </a:t>
            </a:r>
            <a:r>
              <a:rPr lang="en-US" dirty="0" err="1" smtClean="0">
                <a:latin typeface="Times New Roman" pitchFamily="18" charset="0"/>
                <a:cs typeface="Times New Roman" pitchFamily="18" charset="0"/>
              </a:rPr>
              <a:t>tuples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not original/contaminated/invalid data)</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609600"/>
          <a:ext cx="8534400" cy="1371600"/>
        </p:xfrm>
        <a:graphic>
          <a:graphicData uri="http://schemas.openxmlformats.org/drawingml/2006/table">
            <a:tbl>
              <a:tblPr/>
              <a:tblGrid>
                <a:gridCol w="816180"/>
                <a:gridCol w="1064582"/>
                <a:gridCol w="1330728"/>
                <a:gridCol w="1064582"/>
                <a:gridCol w="740279"/>
                <a:gridCol w="856594"/>
                <a:gridCol w="1153297"/>
                <a:gridCol w="1508158"/>
              </a:tblGrid>
              <a:tr h="342900">
                <a:tc gridSpan="8">
                  <a:txBody>
                    <a:bodyPr/>
                    <a:lstStyle/>
                    <a:p>
                      <a:pPr marL="0" marR="0">
                        <a:lnSpc>
                          <a:spcPct val="115000"/>
                        </a:lnSpc>
                        <a:spcBef>
                          <a:spcPts val="0"/>
                        </a:spcBef>
                        <a:spcAft>
                          <a:spcPts val="0"/>
                        </a:spcAft>
                        <a:tabLst>
                          <a:tab pos="742950" algn="l"/>
                        </a:tabLst>
                      </a:pPr>
                      <a:r>
                        <a:rPr lang="en-US" sz="1800" b="1" dirty="0">
                          <a:latin typeface="Calibri"/>
                          <a:ea typeface="Calibri"/>
                          <a:cs typeface="Times New Roman"/>
                        </a:rPr>
                        <a:t>employee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2900">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Empid</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a:latin typeface="Calibri"/>
                          <a:ea typeface="Calibri"/>
                          <a:cs typeface="Times New Roman"/>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a:latin typeface="Calibri"/>
                          <a:ea typeface="Calibri"/>
                          <a:cs typeface="Times New Roman"/>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Offcellno</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Mgrid</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Deptid</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Deptname</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deptloc</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123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Times New Roman" pitchFamily="18" charset="0"/>
                          <a:ea typeface="Calibri"/>
                          <a:cs typeface="Times New Roman" pitchFamily="18" charset="0"/>
                        </a:rPr>
                        <a:t>Jimmy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jimmy@..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Research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Santa </a:t>
                      </a:r>
                      <a:r>
                        <a:rPr lang="en-US" sz="1800" dirty="0" err="1">
                          <a:latin typeface="Calibri"/>
                          <a:ea typeface="Calibri"/>
                          <a:cs typeface="Times New Roman"/>
                        </a:rPr>
                        <a:t>clara</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156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Joe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joe@...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567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Research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Santa </a:t>
                      </a:r>
                      <a:r>
                        <a:rPr lang="en-US" sz="1800" dirty="0" err="1">
                          <a:latin typeface="Calibri"/>
                          <a:ea typeface="Calibri"/>
                          <a:cs typeface="Times New Roman"/>
                        </a:rPr>
                        <a:t>clara</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304800" y="2209800"/>
            <a:ext cx="5791200" cy="369332"/>
          </a:xfrm>
          <a:prstGeom prst="rect">
            <a:avLst/>
          </a:prstGeom>
        </p:spPr>
        <p:txBody>
          <a:bodyPr wrap="square">
            <a:spAutoFit/>
          </a:bodyPr>
          <a:lstStyle/>
          <a:p>
            <a:r>
              <a:rPr lang="en-US" dirty="0" smtClean="0"/>
              <a:t>Redundant data in terms of dept</a:t>
            </a:r>
          </a:p>
        </p:txBody>
      </p:sp>
      <p:sp>
        <p:nvSpPr>
          <p:cNvPr id="6" name="Rectangle 5"/>
          <p:cNvSpPr/>
          <p:nvPr/>
        </p:nvSpPr>
        <p:spPr>
          <a:xfrm>
            <a:off x="228600" y="2590800"/>
            <a:ext cx="5791200" cy="369332"/>
          </a:xfrm>
          <a:prstGeom prst="rect">
            <a:avLst/>
          </a:prstGeom>
        </p:spPr>
        <p:txBody>
          <a:bodyPr wrap="square">
            <a:spAutoFit/>
          </a:bodyPr>
          <a:lstStyle/>
          <a:p>
            <a:r>
              <a:rPr lang="en-US" dirty="0" smtClean="0"/>
              <a:t>Decomposed schema as</a:t>
            </a:r>
          </a:p>
        </p:txBody>
      </p:sp>
      <p:graphicFrame>
        <p:nvGraphicFramePr>
          <p:cNvPr id="8" name="Content Placeholder 3"/>
          <p:cNvGraphicFramePr>
            <a:graphicFrameLocks/>
          </p:cNvGraphicFramePr>
          <p:nvPr/>
        </p:nvGraphicFramePr>
        <p:xfrm>
          <a:off x="533400" y="3048000"/>
          <a:ext cx="5833688" cy="1344168"/>
        </p:xfrm>
        <a:graphic>
          <a:graphicData uri="http://schemas.openxmlformats.org/drawingml/2006/table">
            <a:tbl>
              <a:tblPr/>
              <a:tblGrid>
                <a:gridCol w="776923"/>
                <a:gridCol w="1064582"/>
                <a:gridCol w="1330728"/>
                <a:gridCol w="1064582"/>
                <a:gridCol w="740279"/>
                <a:gridCol w="856594"/>
              </a:tblGrid>
              <a:tr h="304800">
                <a:tc gridSpan="6">
                  <a:txBody>
                    <a:bodyPr/>
                    <a:lstStyle/>
                    <a:p>
                      <a:pPr marL="0" marR="0">
                        <a:lnSpc>
                          <a:spcPct val="115000"/>
                        </a:lnSpc>
                        <a:spcBef>
                          <a:spcPts val="0"/>
                        </a:spcBef>
                        <a:spcAft>
                          <a:spcPts val="0"/>
                        </a:spcAft>
                        <a:tabLst>
                          <a:tab pos="742950" algn="l"/>
                        </a:tabLst>
                      </a:pPr>
                      <a:r>
                        <a:rPr lang="en-US" sz="1800" b="1" dirty="0" err="1" smtClean="0">
                          <a:latin typeface="Calibri"/>
                          <a:ea typeface="Calibri"/>
                          <a:cs typeface="Times New Roman"/>
                        </a:rPr>
                        <a:t>Employee_detail</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2900">
                <a:tc>
                  <a:txBody>
                    <a:bodyPr/>
                    <a:lstStyle/>
                    <a:p>
                      <a:pPr marL="0" marR="0">
                        <a:lnSpc>
                          <a:spcPct val="115000"/>
                        </a:lnSpc>
                        <a:spcBef>
                          <a:spcPts val="0"/>
                        </a:spcBef>
                        <a:spcAft>
                          <a:spcPts val="0"/>
                        </a:spcAft>
                        <a:tabLst>
                          <a:tab pos="742950" algn="l"/>
                        </a:tabLst>
                      </a:pPr>
                      <a:r>
                        <a:rPr lang="en-US" sz="1800" b="1">
                          <a:latin typeface="Calibri"/>
                          <a:ea typeface="Calibri"/>
                          <a:cs typeface="Times New Roman"/>
                        </a:rPr>
                        <a:t>Empid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a:latin typeface="Calibri"/>
                          <a:ea typeface="Calibri"/>
                          <a:cs typeface="Times New Roman"/>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a:latin typeface="Calibri"/>
                          <a:ea typeface="Calibri"/>
                          <a:cs typeface="Times New Roman"/>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Offcellno</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Mgrid</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Deptid</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Times New Roman" pitchFamily="18" charset="0"/>
                          <a:ea typeface="Calibri"/>
                          <a:cs typeface="Times New Roman" pitchFamily="18" charset="0"/>
                        </a:rPr>
                        <a:t>Jimmy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jimmy@..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Joe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joe@...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567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533400" y="4648200"/>
          <a:ext cx="5943600" cy="1066800"/>
        </p:xfrm>
        <a:graphic>
          <a:graphicData uri="http://schemas.openxmlformats.org/drawingml/2006/table">
            <a:tbl>
              <a:tblPr/>
              <a:tblGrid>
                <a:gridCol w="1447181"/>
                <a:gridCol w="1948448"/>
                <a:gridCol w="2547971"/>
              </a:tblGrid>
              <a:tr h="355600">
                <a:tc gridSpan="3">
                  <a:txBody>
                    <a:bodyPr/>
                    <a:lstStyle/>
                    <a:p>
                      <a:pPr marL="0" marR="0">
                        <a:lnSpc>
                          <a:spcPct val="115000"/>
                        </a:lnSpc>
                        <a:spcBef>
                          <a:spcPts val="0"/>
                        </a:spcBef>
                        <a:spcAft>
                          <a:spcPts val="0"/>
                        </a:spcAft>
                        <a:tabLst>
                          <a:tab pos="742950" algn="l"/>
                        </a:tabLst>
                      </a:pPr>
                      <a:r>
                        <a:rPr lang="en-US" sz="1800" b="1" dirty="0" err="1" smtClean="0">
                          <a:latin typeface="Calibri"/>
                          <a:ea typeface="Calibri"/>
                          <a:cs typeface="Times New Roman"/>
                        </a:rPr>
                        <a:t>Dept_detail</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15000"/>
                        </a:lnSpc>
                        <a:spcBef>
                          <a:spcPts val="0"/>
                        </a:spcBef>
                        <a:spcAft>
                          <a:spcPts val="0"/>
                        </a:spcAft>
                        <a:tabLst>
                          <a:tab pos="742950" algn="l"/>
                        </a:tabLs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15000"/>
                        </a:lnSpc>
                        <a:spcBef>
                          <a:spcPts val="0"/>
                        </a:spcBef>
                        <a:spcAft>
                          <a:spcPts val="0"/>
                        </a:spcAft>
                        <a:tabLst>
                          <a:tab pos="742950" algn="l"/>
                        </a:tabLs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00">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Deptid</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Deptname</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deptloc</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5600">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Research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Santa </a:t>
                      </a:r>
                      <a:r>
                        <a:rPr lang="en-US" sz="1800" dirty="0" err="1">
                          <a:latin typeface="Calibri"/>
                          <a:ea typeface="Calibri"/>
                          <a:cs typeface="Times New Roman"/>
                        </a:rPr>
                        <a:t>clara</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228600" y="228600"/>
            <a:ext cx="5791200" cy="369332"/>
          </a:xfrm>
          <a:prstGeom prst="rect">
            <a:avLst/>
          </a:prstGeom>
        </p:spPr>
        <p:txBody>
          <a:bodyPr wrap="square">
            <a:spAutoFit/>
          </a:bodyPr>
          <a:lstStyle/>
          <a:p>
            <a:r>
              <a:rPr lang="en-US" dirty="0" smtClean="0"/>
              <a:t>First indicator is Redundant data</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6172200"/>
          </a:xfrm>
        </p:spPr>
        <p:txBody>
          <a:bodyPr/>
          <a:lstStyle/>
          <a:p>
            <a:pPr>
              <a:buNone/>
            </a:pPr>
            <a:r>
              <a:rPr lang="en-US" sz="2000" b="1" u="sng" dirty="0" smtClean="0">
                <a:latin typeface="Times New Roman" pitchFamily="18" charset="0"/>
                <a:cs typeface="Times New Roman" pitchFamily="18" charset="0"/>
              </a:rPr>
              <a:t>ANOMALIES</a:t>
            </a:r>
          </a:p>
          <a:p>
            <a:r>
              <a:rPr lang="en-US" sz="2000" dirty="0" err="1" smtClean="0">
                <a:latin typeface="Times New Roman" pitchFamily="18" charset="0"/>
                <a:cs typeface="Times New Roman" pitchFamily="18" charset="0"/>
              </a:rPr>
              <a:t>Insertion,deletion,modification</a:t>
            </a:r>
            <a:endParaRPr lang="en-US" sz="2000" dirty="0" smtClean="0">
              <a:latin typeface="Times New Roman" pitchFamily="18" charset="0"/>
              <a:cs typeface="Times New Roman" pitchFamily="18" charset="0"/>
            </a:endParaRPr>
          </a:p>
          <a:p>
            <a:pPr>
              <a:buNone/>
            </a:pPr>
            <a:r>
              <a:rPr lang="en-US" sz="2000" b="1" u="sng" dirty="0" smtClean="0">
                <a:latin typeface="Times New Roman" pitchFamily="18" charset="0"/>
                <a:cs typeface="Times New Roman" pitchFamily="18" charset="0"/>
              </a:rPr>
              <a:t>Insertion anomalies: </a:t>
            </a:r>
            <a:r>
              <a:rPr lang="en-US" sz="2000" dirty="0" smtClean="0">
                <a:latin typeface="Times New Roman" pitchFamily="18" charset="0"/>
                <a:cs typeface="Times New Roman" pitchFamily="18" charset="0"/>
              </a:rPr>
              <a:t>to insert new </a:t>
            </a:r>
            <a:r>
              <a:rPr lang="en-US" sz="2000" dirty="0" err="1" smtClean="0">
                <a:latin typeface="Times New Roman" pitchFamily="18" charset="0"/>
                <a:cs typeface="Times New Roman" pitchFamily="18" charset="0"/>
              </a:rPr>
              <a:t>deptarment</a:t>
            </a:r>
            <a:r>
              <a:rPr lang="en-US" sz="2000" dirty="0" smtClean="0">
                <a:latin typeface="Times New Roman" pitchFamily="18" charset="0"/>
                <a:cs typeface="Times New Roman" pitchFamily="18" charset="0"/>
              </a:rPr>
              <a:t> quality control having 13 as id and location as </a:t>
            </a:r>
            <a:r>
              <a:rPr lang="en-US" sz="2000" dirty="0" err="1" smtClean="0">
                <a:latin typeface="Times New Roman" pitchFamily="18" charset="0"/>
                <a:cs typeface="Times New Roman" pitchFamily="18" charset="0"/>
              </a:rPr>
              <a:t>sanjose</a:t>
            </a:r>
            <a:r>
              <a:rPr lang="en-US" sz="2000" dirty="0" smtClean="0">
                <a:latin typeface="Times New Roman" pitchFamily="18" charset="0"/>
                <a:cs typeface="Times New Roman" pitchFamily="18" charset="0"/>
              </a:rPr>
              <a:t>.(no employee is till now assigned to this new dept but have to maintain the details regarding the new dept)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000" dirty="0" smtClean="0">
                <a:latin typeface="Times New Roman" pitchFamily="18" charset="0"/>
                <a:cs typeface="Times New Roman" pitchFamily="18" charset="0"/>
              </a:rPr>
              <a:t>If </a:t>
            </a:r>
            <a:r>
              <a:rPr lang="en-US" sz="2000" dirty="0" err="1" smtClean="0">
                <a:latin typeface="Times New Roman" pitchFamily="18" charset="0"/>
                <a:cs typeface="Times New Roman" pitchFamily="18" charset="0"/>
              </a:rPr>
              <a:t>empid</a:t>
            </a:r>
            <a:r>
              <a:rPr lang="en-US" sz="2000" dirty="0" smtClean="0">
                <a:latin typeface="Times New Roman" pitchFamily="18" charset="0"/>
                <a:cs typeface="Times New Roman" pitchFamily="18" charset="0"/>
              </a:rPr>
              <a:t> is </a:t>
            </a:r>
            <a:r>
              <a:rPr lang="en-US" sz="2000" dirty="0" err="1" smtClean="0">
                <a:latin typeface="Times New Roman" pitchFamily="18" charset="0"/>
                <a:cs typeface="Times New Roman" pitchFamily="18" charset="0"/>
              </a:rPr>
              <a:t>primary,it</a:t>
            </a:r>
            <a:r>
              <a:rPr lang="en-US" sz="2000" dirty="0" smtClean="0">
                <a:latin typeface="Times New Roman" pitchFamily="18" charset="0"/>
                <a:cs typeface="Times New Roman" pitchFamily="18" charset="0"/>
              </a:rPr>
              <a:t> will not accept null.</a:t>
            </a:r>
          </a:p>
          <a:p>
            <a:pPr>
              <a:buNone/>
            </a:pPr>
            <a:r>
              <a:rPr lang="en-US" sz="2000" b="1" u="sng" dirty="0" smtClean="0">
                <a:latin typeface="Times New Roman" pitchFamily="18" charset="0"/>
                <a:cs typeface="Times New Roman" pitchFamily="18" charset="0"/>
              </a:rPr>
              <a:t>Deletion anomaly:</a:t>
            </a:r>
            <a:endParaRPr lang="en-US" sz="2000" b="1" u="sng" dirty="0">
              <a:latin typeface="Times New Roman" pitchFamily="18" charset="0"/>
              <a:cs typeface="Times New Roman" pitchFamily="18" charset="0"/>
            </a:endParaRPr>
          </a:p>
        </p:txBody>
      </p:sp>
      <p:graphicFrame>
        <p:nvGraphicFramePr>
          <p:cNvPr id="4" name="Content Placeholder 3"/>
          <p:cNvGraphicFramePr>
            <a:graphicFrameLocks/>
          </p:cNvGraphicFramePr>
          <p:nvPr/>
        </p:nvGraphicFramePr>
        <p:xfrm>
          <a:off x="228600" y="2133600"/>
          <a:ext cx="8534400" cy="2002536"/>
        </p:xfrm>
        <a:graphic>
          <a:graphicData uri="http://schemas.openxmlformats.org/drawingml/2006/table">
            <a:tbl>
              <a:tblPr/>
              <a:tblGrid>
                <a:gridCol w="816180"/>
                <a:gridCol w="1064582"/>
                <a:gridCol w="1330728"/>
                <a:gridCol w="1064582"/>
                <a:gridCol w="740279"/>
                <a:gridCol w="856594"/>
                <a:gridCol w="1153297"/>
                <a:gridCol w="1508158"/>
              </a:tblGrid>
              <a:tr h="342900">
                <a:tc gridSpan="8">
                  <a:txBody>
                    <a:bodyPr/>
                    <a:lstStyle/>
                    <a:p>
                      <a:pPr marL="0" marR="0">
                        <a:lnSpc>
                          <a:spcPct val="115000"/>
                        </a:lnSpc>
                        <a:spcBef>
                          <a:spcPts val="0"/>
                        </a:spcBef>
                        <a:spcAft>
                          <a:spcPts val="0"/>
                        </a:spcAft>
                        <a:tabLst>
                          <a:tab pos="742950" algn="l"/>
                        </a:tabLst>
                      </a:pPr>
                      <a:r>
                        <a:rPr lang="en-US" sz="1800" b="1" dirty="0">
                          <a:latin typeface="Calibri"/>
                          <a:ea typeface="Calibri"/>
                          <a:cs typeface="Times New Roman"/>
                        </a:rPr>
                        <a:t>employee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2900">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Empid</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a:latin typeface="Calibri"/>
                          <a:ea typeface="Calibri"/>
                          <a:cs typeface="Times New Roman"/>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a:latin typeface="Calibri"/>
                          <a:ea typeface="Calibri"/>
                          <a:cs typeface="Times New Roman"/>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Offcellno</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Mgrid</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Deptid</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Deptname</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deptloc</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123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Times New Roman" pitchFamily="18" charset="0"/>
                          <a:ea typeface="Calibri"/>
                          <a:cs typeface="Times New Roman" pitchFamily="18" charset="0"/>
                        </a:rPr>
                        <a:t>Jimmy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jimmy@..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Research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Santa </a:t>
                      </a:r>
                      <a:r>
                        <a:rPr lang="en-US" sz="1800" dirty="0" err="1">
                          <a:latin typeface="Calibri"/>
                          <a:ea typeface="Calibri"/>
                          <a:cs typeface="Times New Roman"/>
                        </a:rPr>
                        <a:t>clara</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Joe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joe@...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567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Research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Santa </a:t>
                      </a:r>
                      <a:r>
                        <a:rPr lang="en-US" sz="1800" dirty="0" err="1">
                          <a:latin typeface="Calibri"/>
                          <a:ea typeface="Calibri"/>
                          <a:cs typeface="Times New Roman"/>
                        </a:rPr>
                        <a:t>clara</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lnSpc>
                          <a:spcPct val="115000"/>
                        </a:lnSpc>
                        <a:spcBef>
                          <a:spcPts val="0"/>
                        </a:spcBef>
                        <a:spcAft>
                          <a:spcPts val="0"/>
                        </a:spcAft>
                        <a:tabLst>
                          <a:tab pos="742950" algn="l"/>
                        </a:tabLst>
                      </a:pPr>
                      <a:r>
                        <a:rPr lang="en-US" sz="1800" dirty="0" smtClean="0">
                          <a:latin typeface="Calibri"/>
                          <a:ea typeface="Calibri"/>
                          <a:cs typeface="Times New Roman"/>
                        </a:rPr>
                        <a:t>Null</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smtClean="0">
                          <a:latin typeface="Calibri"/>
                          <a:ea typeface="Calibri"/>
                          <a:cs typeface="Times New Roman"/>
                        </a:rPr>
                        <a:t>Null</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smtClean="0">
                          <a:latin typeface="Calibri"/>
                          <a:ea typeface="Calibri"/>
                          <a:cs typeface="Times New Roman"/>
                        </a:rPr>
                        <a:t>Null</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smtClean="0">
                          <a:latin typeface="Calibri"/>
                          <a:ea typeface="Calibri"/>
                          <a:cs typeface="Times New Roman"/>
                        </a:rPr>
                        <a:t>Null</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smtClean="0">
                          <a:latin typeface="Calibri"/>
                          <a:ea typeface="Calibri"/>
                          <a:cs typeface="Times New Roman"/>
                        </a:rPr>
                        <a:t>Null</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smtClean="0">
                          <a:latin typeface="Calibri"/>
                          <a:ea typeface="Calibri"/>
                          <a:cs typeface="Times New Roman"/>
                        </a:rPr>
                        <a:t>13</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smtClean="0">
                          <a:latin typeface="Calibri"/>
                          <a:ea typeface="Calibri"/>
                          <a:cs typeface="Times New Roman"/>
                        </a:rPr>
                        <a:t>Quality control</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err="1" smtClean="0">
                          <a:latin typeface="Calibri"/>
                          <a:ea typeface="Calibri"/>
                          <a:cs typeface="Times New Roman"/>
                        </a:rPr>
                        <a:t>sanjose</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Content Placeholder 3"/>
          <p:cNvGraphicFramePr>
            <a:graphicFrameLocks/>
          </p:cNvGraphicFramePr>
          <p:nvPr/>
        </p:nvGraphicFramePr>
        <p:xfrm>
          <a:off x="228600" y="5181600"/>
          <a:ext cx="8534400" cy="1371600"/>
        </p:xfrm>
        <a:graphic>
          <a:graphicData uri="http://schemas.openxmlformats.org/drawingml/2006/table">
            <a:tbl>
              <a:tblPr/>
              <a:tblGrid>
                <a:gridCol w="816180"/>
                <a:gridCol w="1064582"/>
                <a:gridCol w="1330728"/>
                <a:gridCol w="1064582"/>
                <a:gridCol w="740279"/>
                <a:gridCol w="856594"/>
                <a:gridCol w="1153297"/>
                <a:gridCol w="1508158"/>
              </a:tblGrid>
              <a:tr h="342900">
                <a:tc gridSpan="8">
                  <a:txBody>
                    <a:bodyPr/>
                    <a:lstStyle/>
                    <a:p>
                      <a:pPr marL="0" marR="0">
                        <a:lnSpc>
                          <a:spcPct val="115000"/>
                        </a:lnSpc>
                        <a:spcBef>
                          <a:spcPts val="0"/>
                        </a:spcBef>
                        <a:spcAft>
                          <a:spcPts val="0"/>
                        </a:spcAft>
                        <a:tabLst>
                          <a:tab pos="742950" algn="l"/>
                        </a:tabLst>
                      </a:pPr>
                      <a:r>
                        <a:rPr lang="en-US" sz="1800" b="1" dirty="0" smtClean="0">
                          <a:latin typeface="Calibri"/>
                          <a:ea typeface="Calibri"/>
                          <a:cs typeface="Times New Roman"/>
                        </a:rPr>
                        <a:t>employee</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2900">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Empid</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a:latin typeface="Calibri"/>
                          <a:ea typeface="Calibri"/>
                          <a:cs typeface="Times New Roman"/>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a:latin typeface="Calibri"/>
                          <a:ea typeface="Calibri"/>
                          <a:cs typeface="Times New Roman"/>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Offcellno</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Mgrid</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Deptid</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Deptname</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deptloc</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123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Times New Roman" pitchFamily="18" charset="0"/>
                          <a:ea typeface="Calibri"/>
                          <a:cs typeface="Times New Roman" pitchFamily="18" charset="0"/>
                        </a:rPr>
                        <a:t>Jimmy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jimmy@..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Research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Santa </a:t>
                      </a:r>
                      <a:r>
                        <a:rPr lang="en-US" sz="1800" dirty="0" err="1">
                          <a:latin typeface="Calibri"/>
                          <a:ea typeface="Calibri"/>
                          <a:cs typeface="Times New Roman"/>
                        </a:rPr>
                        <a:t>clara</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Joe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joe@...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567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Research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Santa </a:t>
                      </a:r>
                      <a:r>
                        <a:rPr lang="en-US" sz="1800" dirty="0" err="1">
                          <a:latin typeface="Calibri"/>
                          <a:ea typeface="Calibri"/>
                          <a:cs typeface="Times New Roman"/>
                        </a:rPr>
                        <a:t>clara</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610600" cy="6248400"/>
          </a:xfrm>
        </p:spPr>
        <p:txBody>
          <a:bodyPr>
            <a:normAutofit/>
          </a:bodyPr>
          <a:lstStyle/>
          <a:p>
            <a:r>
              <a:rPr lang="en-US" sz="2400" dirty="0" smtClean="0">
                <a:latin typeface="Times New Roman" pitchFamily="18" charset="0"/>
                <a:cs typeface="Times New Roman" pitchFamily="18" charset="0"/>
              </a:rPr>
              <a:t>If </a:t>
            </a:r>
            <a:r>
              <a:rPr lang="en-US" sz="2400" dirty="0" err="1" smtClean="0">
                <a:latin typeface="Times New Roman" pitchFamily="18" charset="0"/>
                <a:cs typeface="Times New Roman" pitchFamily="18" charset="0"/>
              </a:rPr>
              <a:t>joe</a:t>
            </a:r>
            <a:r>
              <a:rPr lang="en-US" sz="2400" dirty="0" smtClean="0">
                <a:latin typeface="Times New Roman" pitchFamily="18" charset="0"/>
                <a:cs typeface="Times New Roman" pitchFamily="18" charset="0"/>
              </a:rPr>
              <a:t> is </a:t>
            </a:r>
            <a:r>
              <a:rPr lang="en-US" sz="2400" dirty="0" err="1" smtClean="0">
                <a:latin typeface="Times New Roman" pitchFamily="18" charset="0"/>
                <a:cs typeface="Times New Roman" pitchFamily="18" charset="0"/>
              </a:rPr>
              <a:t>tranfered</a:t>
            </a:r>
            <a:r>
              <a:rPr lang="en-US" sz="2400" dirty="0" smtClean="0">
                <a:latin typeface="Times New Roman" pitchFamily="18" charset="0"/>
                <a:cs typeface="Times New Roman" pitchFamily="18" charset="0"/>
              </a:rPr>
              <a:t> to another </a:t>
            </a:r>
            <a:r>
              <a:rPr lang="en-US" sz="2400" dirty="0" err="1" smtClean="0">
                <a:latin typeface="Times New Roman" pitchFamily="18" charset="0"/>
                <a:cs typeface="Times New Roman" pitchFamily="18" charset="0"/>
              </a:rPr>
              <a:t>company,have</a:t>
            </a:r>
            <a:r>
              <a:rPr lang="en-US" sz="2400" dirty="0" smtClean="0">
                <a:latin typeface="Times New Roman" pitchFamily="18" charset="0"/>
                <a:cs typeface="Times New Roman" pitchFamily="18" charset="0"/>
              </a:rPr>
              <a:t> to delete the record about </a:t>
            </a:r>
            <a:r>
              <a:rPr lang="en-US" sz="2400" dirty="0" err="1" smtClean="0">
                <a:latin typeface="Times New Roman" pitchFamily="18" charset="0"/>
                <a:cs typeface="Times New Roman" pitchFamily="18" charset="0"/>
              </a:rPr>
              <a:t>joe</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Now  jimmy is the only employee in the department of research.</a:t>
            </a:r>
          </a:p>
          <a:p>
            <a:r>
              <a:rPr lang="en-US" sz="2400" dirty="0" smtClean="0">
                <a:latin typeface="Times New Roman" pitchFamily="18" charset="0"/>
                <a:cs typeface="Times New Roman" pitchFamily="18" charset="0"/>
              </a:rPr>
              <a:t>Jimmy too shifted  to another company, want to delete the record about jimmy, along with it details about research dept is deleted.</a:t>
            </a:r>
          </a:p>
          <a:p>
            <a:r>
              <a:rPr lang="en-US" sz="2400" dirty="0" smtClean="0">
                <a:latin typeface="Times New Roman" pitchFamily="18" charset="0"/>
                <a:cs typeface="Times New Roman" pitchFamily="18" charset="0"/>
              </a:rPr>
              <a:t>So there is no details  regarding the research dept.</a:t>
            </a:r>
          </a:p>
          <a:p>
            <a:pPr>
              <a:buNone/>
            </a:pPr>
            <a:r>
              <a:rPr lang="en-US" sz="2400" b="1" dirty="0" err="1" smtClean="0">
                <a:latin typeface="Times New Roman" pitchFamily="18" charset="0"/>
                <a:cs typeface="Times New Roman" pitchFamily="18" charset="0"/>
              </a:rPr>
              <a:t>Updation</a:t>
            </a:r>
            <a:r>
              <a:rPr lang="en-US" sz="2400" b="1" dirty="0" smtClean="0">
                <a:latin typeface="Times New Roman" pitchFamily="18" charset="0"/>
                <a:cs typeface="Times New Roman" pitchFamily="18" charset="0"/>
              </a:rPr>
              <a:t> anomalies: refer employee table(go to previous slide)</a:t>
            </a:r>
          </a:p>
          <a:p>
            <a:pPr>
              <a:buNone/>
            </a:pPr>
            <a:r>
              <a:rPr lang="en-US" sz="2400" dirty="0" smtClean="0">
                <a:latin typeface="Times New Roman" pitchFamily="18" charset="0"/>
                <a:cs typeface="Times New Roman" pitchFamily="18" charset="0"/>
              </a:rPr>
              <a:t>Want to update the location of research to los </a:t>
            </a:r>
            <a:r>
              <a:rPr lang="en-US" sz="2400" dirty="0" err="1" smtClean="0">
                <a:latin typeface="Times New Roman" pitchFamily="18" charset="0"/>
                <a:cs typeface="Times New Roman" pitchFamily="18" charset="0"/>
              </a:rPr>
              <a:t>angeles</a:t>
            </a:r>
            <a:r>
              <a:rPr lang="en-US" sz="2400" dirty="0" smtClean="0">
                <a:latin typeface="Times New Roman" pitchFamily="18" charset="0"/>
                <a:cs typeface="Times New Roman" pitchFamily="18" charset="0"/>
              </a:rPr>
              <a:t>. So have to update in both records.</a:t>
            </a:r>
          </a:p>
          <a:p>
            <a:pPr>
              <a:buNone/>
            </a:pPr>
            <a:endParaRPr lang="en-US" sz="2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686800" cy="6400800"/>
          </a:xfrm>
        </p:spPr>
        <p:txBody>
          <a:bodyPr>
            <a:normAutofit fontScale="92500" lnSpcReduction="20000"/>
          </a:bodyPr>
          <a:lstStyle/>
          <a:p>
            <a:r>
              <a:rPr lang="en-US" dirty="0" smtClean="0"/>
              <a:t>Second indicator is NULL value:</a:t>
            </a:r>
          </a:p>
          <a:p>
            <a:endParaRPr lang="en-US" dirty="0" smtClean="0"/>
          </a:p>
          <a:p>
            <a:endParaRPr lang="en-US" dirty="0" smtClean="0"/>
          </a:p>
          <a:p>
            <a:endParaRPr lang="en-US" dirty="0" smtClean="0"/>
          </a:p>
          <a:p>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Offcellno</a:t>
            </a:r>
            <a:r>
              <a:rPr lang="en-US" sz="2000" dirty="0" smtClean="0">
                <a:latin typeface="Times New Roman" pitchFamily="18" charset="0"/>
                <a:cs typeface="Times New Roman" pitchFamily="18" charset="0"/>
              </a:rPr>
              <a:t> having null- </a:t>
            </a:r>
            <a:r>
              <a:rPr lang="en-US" sz="2000" dirty="0" err="1" smtClean="0">
                <a:latin typeface="Times New Roman" pitchFamily="18" charset="0"/>
                <a:cs typeface="Times New Roman" pitchFamily="18" charset="0"/>
              </a:rPr>
              <a:t>missing,not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applicable,unknown</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Again decompose</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Number is not known</a:t>
            </a:r>
          </a:p>
          <a:p>
            <a:endParaRPr lang="en-US" dirty="0"/>
          </a:p>
        </p:txBody>
      </p:sp>
      <p:graphicFrame>
        <p:nvGraphicFramePr>
          <p:cNvPr id="9" name="Content Placeholder 3"/>
          <p:cNvGraphicFramePr>
            <a:graphicFrameLocks/>
          </p:cNvGraphicFramePr>
          <p:nvPr/>
        </p:nvGraphicFramePr>
        <p:xfrm>
          <a:off x="457200" y="838200"/>
          <a:ext cx="7391400" cy="1306845"/>
        </p:xfrm>
        <a:graphic>
          <a:graphicData uri="http://schemas.openxmlformats.org/drawingml/2006/table">
            <a:tbl>
              <a:tblPr/>
              <a:tblGrid>
                <a:gridCol w="984377"/>
                <a:gridCol w="1348847"/>
                <a:gridCol w="1686059"/>
                <a:gridCol w="1348847"/>
                <a:gridCol w="937948"/>
                <a:gridCol w="1085322"/>
              </a:tblGrid>
              <a:tr h="304022">
                <a:tc gridSpan="6">
                  <a:txBody>
                    <a:bodyPr/>
                    <a:lstStyle/>
                    <a:p>
                      <a:pPr marL="0" marR="0">
                        <a:lnSpc>
                          <a:spcPct val="115000"/>
                        </a:lnSpc>
                        <a:spcBef>
                          <a:spcPts val="0"/>
                        </a:spcBef>
                        <a:spcAft>
                          <a:spcPts val="0"/>
                        </a:spcAft>
                        <a:tabLst>
                          <a:tab pos="742950" algn="l"/>
                        </a:tabLst>
                      </a:pPr>
                      <a:r>
                        <a:rPr lang="en-US" sz="1800" b="1" dirty="0" err="1" smtClean="0">
                          <a:latin typeface="Calibri"/>
                          <a:ea typeface="Calibri"/>
                          <a:cs typeface="Times New Roman"/>
                        </a:rPr>
                        <a:t>Employee_detail</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0459">
                <a:tc>
                  <a:txBody>
                    <a:bodyPr/>
                    <a:lstStyle/>
                    <a:p>
                      <a:pPr marL="0" marR="0">
                        <a:lnSpc>
                          <a:spcPct val="115000"/>
                        </a:lnSpc>
                        <a:spcBef>
                          <a:spcPts val="0"/>
                        </a:spcBef>
                        <a:spcAft>
                          <a:spcPts val="0"/>
                        </a:spcAft>
                        <a:tabLst>
                          <a:tab pos="742950" algn="l"/>
                        </a:tabLst>
                      </a:pPr>
                      <a:r>
                        <a:rPr lang="en-US" sz="1800" b="1">
                          <a:latin typeface="Calibri"/>
                          <a:ea typeface="Calibri"/>
                          <a:cs typeface="Times New Roman"/>
                        </a:rPr>
                        <a:t>Empid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a:latin typeface="Calibri"/>
                          <a:ea typeface="Calibri"/>
                          <a:cs typeface="Times New Roman"/>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a:latin typeface="Calibri"/>
                          <a:ea typeface="Calibri"/>
                          <a:cs typeface="Times New Roman"/>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Offcellno</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Mgrid</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Deptid</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59">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Times New Roman" pitchFamily="18" charset="0"/>
                          <a:ea typeface="Calibri"/>
                          <a:cs typeface="Times New Roman" pitchFamily="18" charset="0"/>
                        </a:rPr>
                        <a:t>Jimmy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jimmy@..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459">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Joe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joe@...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567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Content Placeholder 3"/>
          <p:cNvGraphicFramePr>
            <a:graphicFrameLocks/>
          </p:cNvGraphicFramePr>
          <p:nvPr/>
        </p:nvGraphicFramePr>
        <p:xfrm>
          <a:off x="609600" y="3124200"/>
          <a:ext cx="4769106" cy="1344168"/>
        </p:xfrm>
        <a:graphic>
          <a:graphicData uri="http://schemas.openxmlformats.org/drawingml/2006/table">
            <a:tbl>
              <a:tblPr/>
              <a:tblGrid>
                <a:gridCol w="776923"/>
                <a:gridCol w="1064582"/>
                <a:gridCol w="1330728"/>
                <a:gridCol w="740279"/>
                <a:gridCol w="856594"/>
              </a:tblGrid>
              <a:tr h="304800">
                <a:tc gridSpan="5">
                  <a:txBody>
                    <a:bodyPr/>
                    <a:lstStyle/>
                    <a:p>
                      <a:pPr marL="0" marR="0">
                        <a:lnSpc>
                          <a:spcPct val="115000"/>
                        </a:lnSpc>
                        <a:spcBef>
                          <a:spcPts val="0"/>
                        </a:spcBef>
                        <a:spcAft>
                          <a:spcPts val="0"/>
                        </a:spcAft>
                        <a:tabLst>
                          <a:tab pos="742950" algn="l"/>
                        </a:tabLst>
                      </a:pPr>
                      <a:r>
                        <a:rPr lang="en-US" sz="1800" b="1" dirty="0" err="1" smtClean="0">
                          <a:latin typeface="Calibri"/>
                          <a:ea typeface="Calibri"/>
                          <a:cs typeface="Times New Roman"/>
                        </a:rPr>
                        <a:t>Employee_detail</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2900">
                <a:tc>
                  <a:txBody>
                    <a:bodyPr/>
                    <a:lstStyle/>
                    <a:p>
                      <a:pPr marL="0" marR="0">
                        <a:lnSpc>
                          <a:spcPct val="115000"/>
                        </a:lnSpc>
                        <a:spcBef>
                          <a:spcPts val="0"/>
                        </a:spcBef>
                        <a:spcAft>
                          <a:spcPts val="0"/>
                        </a:spcAft>
                        <a:tabLst>
                          <a:tab pos="742950" algn="l"/>
                        </a:tabLst>
                      </a:pPr>
                      <a:r>
                        <a:rPr lang="en-US" sz="1800" b="1">
                          <a:latin typeface="Calibri"/>
                          <a:ea typeface="Calibri"/>
                          <a:cs typeface="Times New Roman"/>
                        </a:rPr>
                        <a:t>Empid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a:latin typeface="Calibri"/>
                          <a:ea typeface="Calibri"/>
                          <a:cs typeface="Times New Roman"/>
                        </a:rPr>
                        <a:t>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a:latin typeface="Calibri"/>
                          <a:ea typeface="Calibri"/>
                          <a:cs typeface="Times New Roman"/>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Mgrid</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a:latin typeface="Calibri"/>
                          <a:ea typeface="Calibri"/>
                          <a:cs typeface="Times New Roman"/>
                        </a:rPr>
                        <a:t>Deptid</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Times New Roman" pitchFamily="18" charset="0"/>
                          <a:ea typeface="Calibri"/>
                          <a:cs typeface="Times New Roman" pitchFamily="18" charset="0"/>
                        </a:rPr>
                        <a:t>Jimmy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jimmy@..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Joe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joe@...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567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Content Placeholder 3"/>
          <p:cNvGraphicFramePr>
            <a:graphicFrameLocks/>
          </p:cNvGraphicFramePr>
          <p:nvPr/>
        </p:nvGraphicFramePr>
        <p:xfrm>
          <a:off x="533400" y="4648200"/>
          <a:ext cx="3962400" cy="1344168"/>
        </p:xfrm>
        <a:graphic>
          <a:graphicData uri="http://schemas.openxmlformats.org/drawingml/2006/table">
            <a:tbl>
              <a:tblPr/>
              <a:tblGrid>
                <a:gridCol w="1671719"/>
                <a:gridCol w="2290681"/>
              </a:tblGrid>
              <a:tr h="304800">
                <a:tc gridSpan="2">
                  <a:txBody>
                    <a:bodyPr/>
                    <a:lstStyle/>
                    <a:p>
                      <a:pPr marL="0" marR="0">
                        <a:lnSpc>
                          <a:spcPct val="115000"/>
                        </a:lnSpc>
                        <a:spcBef>
                          <a:spcPts val="0"/>
                        </a:spcBef>
                        <a:spcAft>
                          <a:spcPts val="0"/>
                        </a:spcAft>
                        <a:tabLst>
                          <a:tab pos="742950" algn="l"/>
                        </a:tabLst>
                      </a:pPr>
                      <a:r>
                        <a:rPr lang="en-US" sz="1800" b="1" dirty="0" err="1" smtClean="0">
                          <a:latin typeface="Calibri"/>
                          <a:ea typeface="Calibri"/>
                          <a:cs typeface="Times New Roman"/>
                        </a:rPr>
                        <a:t>Employee_blackberry</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42900">
                <a:tc>
                  <a:txBody>
                    <a:bodyPr/>
                    <a:lstStyle/>
                    <a:p>
                      <a:pPr marL="0" marR="0">
                        <a:lnSpc>
                          <a:spcPct val="115000"/>
                        </a:lnSpc>
                        <a:spcBef>
                          <a:spcPts val="0"/>
                        </a:spcBef>
                        <a:spcAft>
                          <a:spcPts val="0"/>
                        </a:spcAft>
                        <a:tabLst>
                          <a:tab pos="742950" algn="l"/>
                        </a:tabLst>
                      </a:pPr>
                      <a:r>
                        <a:rPr lang="en-US" sz="1800" b="1">
                          <a:latin typeface="Calibri"/>
                          <a:ea typeface="Calibri"/>
                          <a:cs typeface="Times New Roman"/>
                        </a:rPr>
                        <a:t>Empid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b="1" dirty="0" err="1" smtClean="0">
                          <a:latin typeface="Calibri"/>
                          <a:ea typeface="Calibri"/>
                          <a:cs typeface="Times New Roman"/>
                        </a:rPr>
                        <a:t>offcellno</a:t>
                      </a:r>
                      <a:endParaRPr lang="en-US"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lnSpc>
                          <a:spcPct val="115000"/>
                        </a:lnSpc>
                        <a:spcBef>
                          <a:spcPts val="0"/>
                        </a:spcBef>
                        <a:spcAft>
                          <a:spcPts val="0"/>
                        </a:spcAft>
                        <a:tabLst>
                          <a:tab pos="742950" algn="l"/>
                        </a:tabLst>
                      </a:pPr>
                      <a:r>
                        <a:rPr lang="en-US" sz="1800">
                          <a:latin typeface="Calibri"/>
                          <a:ea typeface="Calibri"/>
                          <a:cs typeface="Times New Roman"/>
                        </a:rPr>
                        <a:t>123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smtClean="0">
                          <a:latin typeface="Times New Roman" pitchFamily="18" charset="0"/>
                          <a:ea typeface="Calibri"/>
                          <a:cs typeface="Times New Roman" pitchFamily="18" charset="0"/>
                        </a:rPr>
                        <a:t>null</a:t>
                      </a:r>
                      <a:endParaRPr lang="en-US" sz="1800" dirty="0">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lnSpc>
                          <a:spcPct val="115000"/>
                        </a:lnSpc>
                        <a:spcBef>
                          <a:spcPts val="0"/>
                        </a:spcBef>
                        <a:spcAft>
                          <a:spcPts val="0"/>
                        </a:spcAft>
                        <a:tabLst>
                          <a:tab pos="742950" algn="l"/>
                        </a:tabLst>
                      </a:pPr>
                      <a:r>
                        <a:rPr lang="en-US" sz="1800" dirty="0">
                          <a:latin typeface="Calibri"/>
                          <a:ea typeface="Calibri"/>
                          <a:cs typeface="Times New Roman"/>
                        </a:rPr>
                        <a:t>156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742950" algn="l"/>
                        </a:tabLst>
                      </a:pPr>
                      <a:r>
                        <a:rPr lang="en-US" sz="1800" dirty="0" smtClean="0">
                          <a:latin typeface="Calibri"/>
                          <a:ea typeface="Calibri"/>
                          <a:cs typeface="Times New Roman"/>
                        </a:rPr>
                        <a:t>12345657887</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Third indicator</a:t>
            </a:r>
            <a:endParaRPr lang="en-US" dirty="0"/>
          </a:p>
        </p:txBody>
      </p:sp>
      <p:sp>
        <p:nvSpPr>
          <p:cNvPr id="2" name="Content Placeholder 1"/>
          <p:cNvSpPr>
            <a:spLocks noGrp="1"/>
          </p:cNvSpPr>
          <p:nvPr>
            <p:ph idx="1"/>
          </p:nvPr>
        </p:nvSpPr>
        <p:spPr/>
        <p:txBody>
          <a:bodyPr/>
          <a:lstStyle/>
          <a:p>
            <a:pPr>
              <a:buNone/>
            </a:pPr>
            <a:r>
              <a:rPr lang="en-US" sz="2800" b="1" dirty="0" err="1" smtClean="0">
                <a:latin typeface="Times New Roman" pitchFamily="18" charset="0"/>
                <a:cs typeface="Times New Roman" pitchFamily="18" charset="0"/>
              </a:rPr>
              <a:t>Lossy</a:t>
            </a:r>
            <a:r>
              <a:rPr lang="en-US" sz="2800" b="1" dirty="0" smtClean="0">
                <a:latin typeface="Times New Roman" pitchFamily="18" charset="0"/>
                <a:cs typeface="Times New Roman" pitchFamily="18" charset="0"/>
              </a:rPr>
              <a:t> Decomposition:</a:t>
            </a:r>
          </a:p>
          <a:p>
            <a:r>
              <a:rPr lang="en-US" sz="2800" dirty="0" err="1" smtClean="0">
                <a:latin typeface="Times New Roman" pitchFamily="18" charset="0"/>
                <a:cs typeface="Times New Roman" pitchFamily="18" charset="0"/>
              </a:rPr>
              <a:t>emp_proj</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name,eid,projname,pojloc</a:t>
            </a: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While decomposing it, we get relations as</a:t>
            </a:r>
          </a:p>
          <a:p>
            <a:r>
              <a:rPr lang="en-US" sz="2800" dirty="0" smtClean="0">
                <a:latin typeface="Times New Roman" pitchFamily="18" charset="0"/>
                <a:cs typeface="Times New Roman" pitchFamily="18" charset="0"/>
              </a:rPr>
              <a:t>emp_proj1(</a:t>
            </a:r>
            <a:r>
              <a:rPr lang="en-US" sz="2800" dirty="0" err="1" smtClean="0">
                <a:latin typeface="Times New Roman" pitchFamily="18" charset="0"/>
                <a:cs typeface="Times New Roman" pitchFamily="18" charset="0"/>
              </a:rPr>
              <a:t>name,projloc</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emp_proj2(</a:t>
            </a:r>
            <a:r>
              <a:rPr lang="en-US" sz="2800" dirty="0" err="1" smtClean="0">
                <a:latin typeface="Times New Roman" pitchFamily="18" charset="0"/>
                <a:cs typeface="Times New Roman" pitchFamily="18" charset="0"/>
              </a:rPr>
              <a:t>eid,projname,projloc</a:t>
            </a:r>
            <a:r>
              <a:rPr lang="en-US" sz="2800" dirty="0" smtClean="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85800" y="838200"/>
          <a:ext cx="7924800" cy="2103120"/>
        </p:xfrm>
        <a:graphic>
          <a:graphicData uri="http://schemas.openxmlformats.org/drawingml/2006/table">
            <a:tbl>
              <a:tblPr/>
              <a:tblGrid>
                <a:gridCol w="1972399"/>
                <a:gridCol w="851924"/>
                <a:gridCol w="3117014"/>
                <a:gridCol w="1983463"/>
              </a:tblGrid>
              <a:tr h="365760">
                <a:tc gridSpan="4">
                  <a:txBody>
                    <a:bodyPr/>
                    <a:lstStyle/>
                    <a:p>
                      <a:pPr marL="0" marR="0">
                        <a:lnSpc>
                          <a:spcPct val="115000"/>
                        </a:lnSpc>
                        <a:spcBef>
                          <a:spcPts val="0"/>
                        </a:spcBef>
                        <a:spcAft>
                          <a:spcPts val="0"/>
                        </a:spcAft>
                      </a:pPr>
                      <a:r>
                        <a:rPr lang="en-US" sz="2400" b="1" dirty="0" err="1">
                          <a:latin typeface="Calibri"/>
                          <a:ea typeface="Calibri"/>
                          <a:cs typeface="Times New Roman"/>
                        </a:rPr>
                        <a:t>Emp_proj</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365760">
                <a:tc>
                  <a:txBody>
                    <a:bodyPr/>
                    <a:lstStyle/>
                    <a:p>
                      <a:pPr marL="0" marR="0">
                        <a:lnSpc>
                          <a:spcPct val="115000"/>
                        </a:lnSpc>
                        <a:spcBef>
                          <a:spcPts val="0"/>
                        </a:spcBef>
                        <a:spcAft>
                          <a:spcPts val="0"/>
                        </a:spcAft>
                      </a:pPr>
                      <a:r>
                        <a:rPr lang="en-US" sz="2400" b="1" dirty="0">
                          <a:latin typeface="Calibri"/>
                          <a:ea typeface="Calibri"/>
                          <a:cs typeface="Times New Roman"/>
                        </a:rPr>
                        <a:t>name</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dirty="0" err="1">
                          <a:latin typeface="Calibri"/>
                          <a:ea typeface="Calibri"/>
                          <a:cs typeface="Times New Roman"/>
                        </a:rPr>
                        <a:t>eid</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latin typeface="Calibri"/>
                          <a:ea typeface="Calibri"/>
                          <a:cs typeface="Times New Roman"/>
                        </a:rPr>
                        <a:t>projnname</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latin typeface="Calibri"/>
                          <a:ea typeface="Calibri"/>
                          <a:cs typeface="Times New Roman"/>
                        </a:rPr>
                        <a:t>projloc</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marL="0" marR="0">
                        <a:lnSpc>
                          <a:spcPct val="115000"/>
                        </a:lnSpc>
                        <a:spcBef>
                          <a:spcPts val="0"/>
                        </a:spcBef>
                        <a:spcAft>
                          <a:spcPts val="0"/>
                        </a:spcAft>
                      </a:pPr>
                      <a:r>
                        <a:rPr lang="en-US" sz="2400" dirty="0">
                          <a:latin typeface="Calibri"/>
                          <a:ea typeface="Calibri"/>
                          <a:cs typeface="Times New Roman"/>
                        </a:rPr>
                        <a:t>Jimmy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latin typeface="Calibri"/>
                          <a:ea typeface="Calibri"/>
                          <a:cs typeface="Times New Roman"/>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latin typeface="Calibri"/>
                          <a:ea typeface="Calibri"/>
                          <a:cs typeface="Times New Roman"/>
                        </a:rPr>
                        <a:t>Discovery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Honston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marL="0" marR="0">
                        <a:lnSpc>
                          <a:spcPct val="115000"/>
                        </a:lnSpc>
                        <a:spcBef>
                          <a:spcPts val="0"/>
                        </a:spcBef>
                        <a:spcAft>
                          <a:spcPts val="0"/>
                        </a:spcAft>
                      </a:pPr>
                      <a:r>
                        <a:rPr lang="en-US" sz="2400">
                          <a:latin typeface="Calibri"/>
                          <a:ea typeface="Calibri"/>
                          <a:cs typeface="Times New Roman"/>
                        </a:rPr>
                        <a:t>Kim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latin typeface="Calibri"/>
                          <a:ea typeface="Calibri"/>
                          <a:cs typeface="Times New Roman"/>
                        </a:rPr>
                        <a:t>Placebo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Honston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760">
                <a:tc>
                  <a:txBody>
                    <a:bodyPr/>
                    <a:lstStyle/>
                    <a:p>
                      <a:pPr marL="0" marR="0">
                        <a:lnSpc>
                          <a:spcPct val="115000"/>
                        </a:lnSpc>
                        <a:spcBef>
                          <a:spcPts val="0"/>
                        </a:spcBef>
                        <a:spcAft>
                          <a:spcPts val="0"/>
                        </a:spcAft>
                      </a:pPr>
                      <a:r>
                        <a:rPr lang="en-US" sz="2400">
                          <a:latin typeface="Calibri"/>
                          <a:ea typeface="Calibri"/>
                          <a:cs typeface="Times New Roman"/>
                        </a:rPr>
                        <a:t>Roy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err="1">
                          <a:latin typeface="Calibri"/>
                          <a:ea typeface="Calibri"/>
                          <a:cs typeface="Times New Roman"/>
                        </a:rPr>
                        <a:t>Candide</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err="1">
                          <a:latin typeface="Calibri"/>
                          <a:ea typeface="Calibri"/>
                          <a:cs typeface="Times New Roman"/>
                        </a:rPr>
                        <a:t>paris</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762000" y="3581399"/>
          <a:ext cx="7772400" cy="2103120"/>
        </p:xfrm>
        <a:graphic>
          <a:graphicData uri="http://schemas.openxmlformats.org/drawingml/2006/table">
            <a:tbl>
              <a:tblPr/>
              <a:tblGrid>
                <a:gridCol w="3875331"/>
                <a:gridCol w="3897069"/>
              </a:tblGrid>
              <a:tr h="228600">
                <a:tc gridSpan="2">
                  <a:txBody>
                    <a:bodyPr/>
                    <a:lstStyle/>
                    <a:p>
                      <a:pPr marL="0" marR="0">
                        <a:lnSpc>
                          <a:spcPct val="115000"/>
                        </a:lnSpc>
                        <a:spcBef>
                          <a:spcPts val="0"/>
                        </a:spcBef>
                        <a:spcAft>
                          <a:spcPts val="0"/>
                        </a:spcAft>
                      </a:pPr>
                      <a:r>
                        <a:rPr lang="en-US" sz="2400" b="1" dirty="0">
                          <a:latin typeface="Calibri"/>
                          <a:ea typeface="Calibri"/>
                          <a:cs typeface="Times New Roman"/>
                        </a:rPr>
                        <a:t>emp_proj1</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28600">
                <a:tc>
                  <a:txBody>
                    <a:bodyPr/>
                    <a:lstStyle/>
                    <a:p>
                      <a:pPr marL="0" marR="0">
                        <a:lnSpc>
                          <a:spcPct val="115000"/>
                        </a:lnSpc>
                        <a:spcBef>
                          <a:spcPts val="0"/>
                        </a:spcBef>
                        <a:spcAft>
                          <a:spcPts val="0"/>
                        </a:spcAft>
                      </a:pPr>
                      <a:r>
                        <a:rPr lang="en-US" sz="2400" b="1" dirty="0">
                          <a:latin typeface="Calibri"/>
                          <a:ea typeface="Calibri"/>
                          <a:cs typeface="Times New Roman"/>
                        </a:rPr>
                        <a:t>name</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latin typeface="Calibri"/>
                          <a:ea typeface="Calibri"/>
                          <a:cs typeface="Times New Roman"/>
                        </a:rPr>
                        <a:t>projloc</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nSpc>
                          <a:spcPct val="115000"/>
                        </a:lnSpc>
                        <a:spcBef>
                          <a:spcPts val="0"/>
                        </a:spcBef>
                        <a:spcAft>
                          <a:spcPts val="0"/>
                        </a:spcAft>
                      </a:pPr>
                      <a:r>
                        <a:rPr lang="en-US" sz="2400">
                          <a:latin typeface="Calibri"/>
                          <a:ea typeface="Calibri"/>
                          <a:cs typeface="Times New Roman"/>
                        </a:rPr>
                        <a:t>Jimmy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Honston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nSpc>
                          <a:spcPct val="115000"/>
                        </a:lnSpc>
                        <a:spcBef>
                          <a:spcPts val="0"/>
                        </a:spcBef>
                        <a:spcAft>
                          <a:spcPts val="0"/>
                        </a:spcAft>
                      </a:pPr>
                      <a:r>
                        <a:rPr lang="en-US" sz="2400">
                          <a:latin typeface="Calibri"/>
                          <a:ea typeface="Calibri"/>
                          <a:cs typeface="Times New Roman"/>
                        </a:rPr>
                        <a:t>Kim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err="1">
                          <a:latin typeface="Calibri"/>
                          <a:ea typeface="Calibri"/>
                          <a:cs typeface="Times New Roman"/>
                        </a:rPr>
                        <a:t>Honston</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nSpc>
                          <a:spcPct val="115000"/>
                        </a:lnSpc>
                        <a:spcBef>
                          <a:spcPts val="0"/>
                        </a:spcBef>
                        <a:spcAft>
                          <a:spcPts val="0"/>
                        </a:spcAft>
                      </a:pPr>
                      <a:r>
                        <a:rPr lang="en-US" sz="2400">
                          <a:latin typeface="Calibri"/>
                          <a:ea typeface="Calibri"/>
                          <a:cs typeface="Times New Roman"/>
                        </a:rPr>
                        <a:t>Roy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err="1">
                          <a:latin typeface="Calibri"/>
                          <a:ea typeface="Calibri"/>
                          <a:cs typeface="Times New Roman"/>
                        </a:rPr>
                        <a:t>paris</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457200" y="381000"/>
            <a:ext cx="4392549" cy="369332"/>
          </a:xfrm>
          <a:prstGeom prst="rect">
            <a:avLst/>
          </a:prstGeom>
        </p:spPr>
        <p:txBody>
          <a:bodyPr wrap="none">
            <a:spAutoFit/>
          </a:bodyPr>
          <a:lstStyle/>
          <a:p>
            <a:r>
              <a:rPr lang="en-US" dirty="0" err="1" smtClean="0"/>
              <a:t>emp_proj</a:t>
            </a:r>
            <a:r>
              <a:rPr lang="en-US" dirty="0" smtClean="0"/>
              <a:t>(</a:t>
            </a:r>
            <a:r>
              <a:rPr lang="en-US" dirty="0" err="1" smtClean="0"/>
              <a:t>name,eid,projname,pojloc</a:t>
            </a:r>
            <a:r>
              <a:rPr lang="en-US" dirty="0" smtClean="0"/>
              <a:t>);</a:t>
            </a:r>
            <a:endParaRPr lang="en-US" dirty="0"/>
          </a:p>
        </p:txBody>
      </p:sp>
      <p:sp>
        <p:nvSpPr>
          <p:cNvPr id="7" name="Rectangle 6"/>
          <p:cNvSpPr/>
          <p:nvPr/>
        </p:nvSpPr>
        <p:spPr>
          <a:xfrm>
            <a:off x="533400" y="2971800"/>
            <a:ext cx="3031599" cy="369332"/>
          </a:xfrm>
          <a:prstGeom prst="rect">
            <a:avLst/>
          </a:prstGeom>
        </p:spPr>
        <p:txBody>
          <a:bodyPr wrap="none">
            <a:spAutoFit/>
          </a:bodyPr>
          <a:lstStyle/>
          <a:p>
            <a:r>
              <a:rPr lang="en-US" dirty="0" smtClean="0"/>
              <a:t>emp_proj1(</a:t>
            </a:r>
            <a:r>
              <a:rPr lang="en-US" dirty="0" err="1" smtClean="0"/>
              <a:t>Name,projloc</a:t>
            </a: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1"/>
            <a:ext cx="8305800" cy="3047999"/>
          </a:xfrm>
        </p:spPr>
        <p:txBody>
          <a:bodyPr>
            <a:normAutofit fontScale="62500" lnSpcReduction="20000"/>
          </a:bodyPr>
          <a:lstStyle/>
          <a:p>
            <a:pPr fontAlgn="base">
              <a:lnSpc>
                <a:spcPct val="170000"/>
              </a:lnSpc>
              <a:spcBef>
                <a:spcPts val="0"/>
              </a:spcBef>
              <a:buNone/>
            </a:pPr>
            <a:r>
              <a:rPr lang="en-US" dirty="0">
                <a:latin typeface="Times New Roman" pitchFamily="18" charset="0"/>
                <a:cs typeface="Times New Roman" pitchFamily="18" charset="0"/>
              </a:rPr>
              <a:t>This command is used to remove all rows from the table, but the structure of the table still exists.</a:t>
            </a:r>
          </a:p>
          <a:p>
            <a:pPr fontAlgn="base">
              <a:lnSpc>
                <a:spcPct val="170000"/>
              </a:lnSpc>
              <a:spcBef>
                <a:spcPts val="0"/>
              </a:spcBef>
              <a:buNone/>
            </a:pPr>
            <a:r>
              <a:rPr lang="en-US" b="1" dirty="0">
                <a:latin typeface="Times New Roman" pitchFamily="18" charset="0"/>
                <a:cs typeface="Times New Roman" pitchFamily="18" charset="0"/>
              </a:rPr>
              <a:t>Syntax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TRUNCATE TABLE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a:t>
            </a:r>
          </a:p>
          <a:p>
            <a:pPr>
              <a:lnSpc>
                <a:spcPct val="170000"/>
              </a:lnSpc>
              <a:spcBef>
                <a:spcPts val="0"/>
              </a:spcBef>
            </a:pPr>
            <a:r>
              <a:rPr lang="en-US" dirty="0" smtClean="0">
                <a:latin typeface="Times New Roman" pitchFamily="18" charset="0"/>
                <a:cs typeface="Times New Roman" pitchFamily="18" charset="0"/>
              </a:rPr>
              <a:t> select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from </a:t>
            </a:r>
            <a:r>
              <a:rPr lang="en-US" dirty="0" err="1" smtClean="0">
                <a:latin typeface="Times New Roman" pitchFamily="18" charset="0"/>
                <a:cs typeface="Times New Roman" pitchFamily="18" charset="0"/>
              </a:rPr>
              <a:t>user_tables</a:t>
            </a:r>
            <a:r>
              <a:rPr lang="en-US" dirty="0" smtClean="0">
                <a:latin typeface="Times New Roman" pitchFamily="18" charset="0"/>
                <a:cs typeface="Times New Roman" pitchFamily="18" charset="0"/>
              </a:rPr>
              <a:t>; (to list all the tables created in the default database)</a:t>
            </a:r>
            <a:endParaRPr lang="en-US" dirty="0">
              <a:latin typeface="Times New Roman" pitchFamily="18" charset="0"/>
              <a:cs typeface="Times New Roman" pitchFamily="18" charset="0"/>
            </a:endParaRPr>
          </a:p>
        </p:txBody>
      </p:sp>
      <p:sp>
        <p:nvSpPr>
          <p:cNvPr id="4" name="Title 1"/>
          <p:cNvSpPr>
            <a:spLocks noGrp="1"/>
          </p:cNvSpPr>
          <p:nvPr>
            <p:ph type="title"/>
          </p:nvPr>
        </p:nvSpPr>
        <p:spPr>
          <a:xfrm>
            <a:off x="3352800" y="76200"/>
            <a:ext cx="5791200" cy="1143000"/>
          </a:xfrm>
        </p:spPr>
        <p:txBody>
          <a:bodyPr>
            <a:normAutofit fontScale="90000"/>
          </a:bodyPr>
          <a:lstStyle/>
          <a:p>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truncate the table</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321538" name="Picture 2"/>
          <p:cNvPicPr>
            <a:picLocks noChangeAspect="1" noChangeArrowheads="1"/>
          </p:cNvPicPr>
          <p:nvPr/>
        </p:nvPicPr>
        <p:blipFill>
          <a:blip r:embed="rId2" cstate="print"/>
          <a:srcRect/>
          <a:stretch>
            <a:fillRect/>
          </a:stretch>
        </p:blipFill>
        <p:spPr bwMode="auto">
          <a:xfrm>
            <a:off x="685800" y="4267200"/>
            <a:ext cx="7924800" cy="2279952"/>
          </a:xfrm>
          <a:prstGeom prst="rect">
            <a:avLst/>
          </a:prstGeom>
          <a:noFill/>
          <a:ln w="9525">
            <a:noFill/>
            <a:miter lim="800000"/>
            <a:headEnd/>
            <a:tailEnd/>
          </a:ln>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352800"/>
          <a:ext cx="8381999" cy="2944368"/>
        </p:xfrm>
        <a:graphic>
          <a:graphicData uri="http://schemas.openxmlformats.org/drawingml/2006/table">
            <a:tbl>
              <a:tblPr/>
              <a:tblGrid>
                <a:gridCol w="2086191"/>
                <a:gridCol w="901073"/>
                <a:gridCol w="3296842"/>
                <a:gridCol w="2097893"/>
              </a:tblGrid>
              <a:tr h="304800">
                <a:tc gridSpan="4">
                  <a:txBody>
                    <a:bodyPr/>
                    <a:lstStyle/>
                    <a:p>
                      <a:pPr marL="0" marR="0">
                        <a:lnSpc>
                          <a:spcPct val="115000"/>
                        </a:lnSpc>
                        <a:spcBef>
                          <a:spcPts val="0"/>
                        </a:spcBef>
                        <a:spcAft>
                          <a:spcPts val="0"/>
                        </a:spcAft>
                      </a:pPr>
                      <a:r>
                        <a:rPr lang="en-US" sz="2400" b="1" dirty="0" err="1">
                          <a:latin typeface="Calibri"/>
                          <a:ea typeface="Calibri"/>
                          <a:cs typeface="Times New Roman"/>
                        </a:rPr>
                        <a:t>Emp_proj</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304800">
                <a:tc>
                  <a:txBody>
                    <a:bodyPr/>
                    <a:lstStyle/>
                    <a:p>
                      <a:pPr marL="0" marR="0">
                        <a:lnSpc>
                          <a:spcPct val="115000"/>
                        </a:lnSpc>
                        <a:spcBef>
                          <a:spcPts val="0"/>
                        </a:spcBef>
                        <a:spcAft>
                          <a:spcPts val="0"/>
                        </a:spcAft>
                      </a:pPr>
                      <a:r>
                        <a:rPr lang="en-US" sz="2400" b="1" dirty="0">
                          <a:latin typeface="Calibri"/>
                          <a:ea typeface="Calibri"/>
                          <a:cs typeface="Times New Roman"/>
                        </a:rPr>
                        <a:t>name</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latin typeface="Calibri"/>
                          <a:ea typeface="Calibri"/>
                          <a:cs typeface="Times New Roman"/>
                        </a:rPr>
                        <a:t>eid</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latin typeface="Calibri"/>
                          <a:ea typeface="Calibri"/>
                          <a:cs typeface="Times New Roman"/>
                        </a:rPr>
                        <a:t>projnname</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latin typeface="Calibri"/>
                          <a:ea typeface="Calibri"/>
                          <a:cs typeface="Times New Roman"/>
                        </a:rPr>
                        <a:t>projloc</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nSpc>
                          <a:spcPct val="115000"/>
                        </a:lnSpc>
                        <a:spcBef>
                          <a:spcPts val="0"/>
                        </a:spcBef>
                        <a:spcAft>
                          <a:spcPts val="0"/>
                        </a:spcAft>
                      </a:pPr>
                      <a:r>
                        <a:rPr lang="en-US" sz="2400">
                          <a:latin typeface="Calibri"/>
                          <a:ea typeface="Calibri"/>
                          <a:cs typeface="Times New Roman"/>
                        </a:rPr>
                        <a:t>Jimmy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Discovery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Honston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nSpc>
                          <a:spcPct val="115000"/>
                        </a:lnSpc>
                        <a:spcBef>
                          <a:spcPts val="0"/>
                        </a:spcBef>
                        <a:spcAft>
                          <a:spcPts val="0"/>
                        </a:spcAft>
                      </a:pPr>
                      <a:r>
                        <a:rPr lang="en-US" sz="2400" b="1">
                          <a:solidFill>
                            <a:srgbClr val="0070C0"/>
                          </a:solidFill>
                          <a:latin typeface="Calibri"/>
                          <a:ea typeface="Calibri"/>
                          <a:cs typeface="Times New Roman"/>
                        </a:rPr>
                        <a:t>Jimmy</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70C0"/>
                          </a:solidFill>
                          <a:latin typeface="Calibri"/>
                          <a:ea typeface="Calibri"/>
                          <a:cs typeface="Times New Roman"/>
                        </a:rPr>
                        <a:t>14</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70C0"/>
                          </a:solidFill>
                          <a:latin typeface="Calibri"/>
                          <a:ea typeface="Calibri"/>
                          <a:cs typeface="Times New Roman"/>
                        </a:rPr>
                        <a:t>placebo</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70C0"/>
                          </a:solidFill>
                          <a:latin typeface="Calibri"/>
                          <a:ea typeface="Calibri"/>
                          <a:cs typeface="Times New Roman"/>
                        </a:rPr>
                        <a:t>honston</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nSpc>
                          <a:spcPct val="115000"/>
                        </a:lnSpc>
                        <a:spcBef>
                          <a:spcPts val="0"/>
                        </a:spcBef>
                        <a:spcAft>
                          <a:spcPts val="0"/>
                        </a:spcAft>
                      </a:pPr>
                      <a:r>
                        <a:rPr lang="en-US" sz="2400" b="1">
                          <a:solidFill>
                            <a:srgbClr val="0070C0"/>
                          </a:solidFill>
                          <a:latin typeface="Calibri"/>
                          <a:ea typeface="Calibri"/>
                          <a:cs typeface="Times New Roman"/>
                        </a:rPr>
                        <a:t>kim</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70C0"/>
                          </a:solidFill>
                          <a:latin typeface="Calibri"/>
                          <a:ea typeface="Calibri"/>
                          <a:cs typeface="Times New Roman"/>
                        </a:rPr>
                        <a:t>23</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70C0"/>
                          </a:solidFill>
                          <a:latin typeface="Calibri"/>
                          <a:ea typeface="Calibri"/>
                          <a:cs typeface="Times New Roman"/>
                        </a:rPr>
                        <a:t>Discovery</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solidFill>
                            <a:srgbClr val="0070C0"/>
                          </a:solidFill>
                          <a:latin typeface="Calibri"/>
                          <a:ea typeface="Calibri"/>
                          <a:cs typeface="Times New Roman"/>
                        </a:rPr>
                        <a:t>honston</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nSpc>
                          <a:spcPct val="115000"/>
                        </a:lnSpc>
                        <a:spcBef>
                          <a:spcPts val="0"/>
                        </a:spcBef>
                        <a:spcAft>
                          <a:spcPts val="0"/>
                        </a:spcAft>
                      </a:pPr>
                      <a:r>
                        <a:rPr lang="en-US" sz="2400">
                          <a:latin typeface="Calibri"/>
                          <a:ea typeface="Calibri"/>
                          <a:cs typeface="Times New Roman"/>
                        </a:rPr>
                        <a:t>Kim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Placebo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Honston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nSpc>
                          <a:spcPct val="115000"/>
                        </a:lnSpc>
                        <a:spcBef>
                          <a:spcPts val="0"/>
                        </a:spcBef>
                        <a:spcAft>
                          <a:spcPts val="0"/>
                        </a:spcAft>
                      </a:pPr>
                      <a:r>
                        <a:rPr lang="en-US" sz="2400">
                          <a:latin typeface="Calibri"/>
                          <a:ea typeface="Calibri"/>
                          <a:cs typeface="Times New Roman"/>
                        </a:rPr>
                        <a:t>Roy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Candide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err="1">
                          <a:latin typeface="Calibri"/>
                          <a:ea typeface="Calibri"/>
                          <a:cs typeface="Times New Roman"/>
                        </a:rPr>
                        <a:t>paris</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228600" y="2819400"/>
            <a:ext cx="4482317" cy="369332"/>
          </a:xfrm>
          <a:prstGeom prst="rect">
            <a:avLst/>
          </a:prstGeom>
        </p:spPr>
        <p:txBody>
          <a:bodyPr wrap="none">
            <a:spAutoFit/>
          </a:bodyPr>
          <a:lstStyle/>
          <a:p>
            <a:pPr lvl="0"/>
            <a:r>
              <a:rPr lang="en-US" dirty="0" smtClean="0"/>
              <a:t>join table(name, </a:t>
            </a:r>
            <a:r>
              <a:rPr lang="en-US" dirty="0" err="1" smtClean="0"/>
              <a:t>eid,projname,projloc</a:t>
            </a:r>
            <a:r>
              <a:rPr lang="en-US" dirty="0" smtClean="0"/>
              <a:t>)</a:t>
            </a:r>
            <a:endParaRPr lang="en-US" dirty="0"/>
          </a:p>
        </p:txBody>
      </p:sp>
      <p:sp>
        <p:nvSpPr>
          <p:cNvPr id="7" name="Rectangle 6"/>
          <p:cNvSpPr/>
          <p:nvPr/>
        </p:nvSpPr>
        <p:spPr>
          <a:xfrm>
            <a:off x="685800" y="6172200"/>
            <a:ext cx="4238661" cy="646331"/>
          </a:xfrm>
          <a:prstGeom prst="rect">
            <a:avLst/>
          </a:prstGeom>
        </p:spPr>
        <p:txBody>
          <a:bodyPr wrap="none">
            <a:spAutoFit/>
          </a:bodyPr>
          <a:lstStyle/>
          <a:p>
            <a:endParaRPr lang="en-US" dirty="0" smtClean="0"/>
          </a:p>
          <a:p>
            <a:r>
              <a:rPr lang="en-US" dirty="0" smtClean="0"/>
              <a:t>Spurious </a:t>
            </a:r>
            <a:r>
              <a:rPr lang="en-US" dirty="0" err="1" smtClean="0"/>
              <a:t>tuples</a:t>
            </a:r>
            <a:r>
              <a:rPr lang="en-US" dirty="0" smtClean="0"/>
              <a:t>(</a:t>
            </a:r>
            <a:r>
              <a:rPr lang="en-US" dirty="0" err="1" smtClean="0"/>
              <a:t>tuples</a:t>
            </a:r>
            <a:r>
              <a:rPr lang="en-US" dirty="0" smtClean="0"/>
              <a:t> in blue color)</a:t>
            </a:r>
            <a:endParaRPr lang="en-US" dirty="0"/>
          </a:p>
        </p:txBody>
      </p:sp>
      <p:graphicFrame>
        <p:nvGraphicFramePr>
          <p:cNvPr id="8" name="Table 7"/>
          <p:cNvGraphicFramePr>
            <a:graphicFrameLocks noGrp="1"/>
          </p:cNvGraphicFramePr>
          <p:nvPr/>
        </p:nvGraphicFramePr>
        <p:xfrm>
          <a:off x="304800" y="685800"/>
          <a:ext cx="8305799" cy="2103120"/>
        </p:xfrm>
        <a:graphic>
          <a:graphicData uri="http://schemas.openxmlformats.org/drawingml/2006/table">
            <a:tbl>
              <a:tblPr/>
              <a:tblGrid>
                <a:gridCol w="1188748"/>
                <a:gridCol w="4349387"/>
                <a:gridCol w="2767664"/>
              </a:tblGrid>
              <a:tr h="308416">
                <a:tc gridSpan="3">
                  <a:txBody>
                    <a:bodyPr/>
                    <a:lstStyle/>
                    <a:p>
                      <a:pPr marL="0" marR="0">
                        <a:lnSpc>
                          <a:spcPct val="115000"/>
                        </a:lnSpc>
                        <a:spcBef>
                          <a:spcPts val="0"/>
                        </a:spcBef>
                        <a:spcAft>
                          <a:spcPts val="0"/>
                        </a:spcAft>
                      </a:pPr>
                      <a:r>
                        <a:rPr lang="en-US" sz="2400" b="1" dirty="0">
                          <a:latin typeface="Calibri"/>
                          <a:ea typeface="Calibri"/>
                          <a:cs typeface="Times New Roman"/>
                        </a:rPr>
                        <a:t>emp_proj2</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90334">
                <a:tc>
                  <a:txBody>
                    <a:bodyPr/>
                    <a:lstStyle/>
                    <a:p>
                      <a:pPr marL="0" marR="0">
                        <a:lnSpc>
                          <a:spcPct val="115000"/>
                        </a:lnSpc>
                        <a:spcBef>
                          <a:spcPts val="0"/>
                        </a:spcBef>
                        <a:spcAft>
                          <a:spcPts val="0"/>
                        </a:spcAft>
                      </a:pPr>
                      <a:r>
                        <a:rPr lang="en-US" sz="2400" b="1">
                          <a:latin typeface="Calibri"/>
                          <a:ea typeface="Calibri"/>
                          <a:cs typeface="Times New Roman"/>
                        </a:rPr>
                        <a:t>eid</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latin typeface="Calibri"/>
                          <a:ea typeface="Calibri"/>
                          <a:cs typeface="Times New Roman"/>
                        </a:rPr>
                        <a:t>projnname</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b="1">
                          <a:latin typeface="Calibri"/>
                          <a:ea typeface="Calibri"/>
                          <a:cs typeface="Times New Roman"/>
                        </a:rPr>
                        <a:t>projloc</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416">
                <a:tc>
                  <a:txBody>
                    <a:bodyPr/>
                    <a:lstStyle/>
                    <a:p>
                      <a:pPr marL="0" marR="0">
                        <a:lnSpc>
                          <a:spcPct val="115000"/>
                        </a:lnSpc>
                        <a:spcBef>
                          <a:spcPts val="0"/>
                        </a:spcBef>
                        <a:spcAft>
                          <a:spcPts val="0"/>
                        </a:spcAft>
                      </a:pPr>
                      <a:r>
                        <a:rPr lang="en-US" sz="2400" dirty="0">
                          <a:latin typeface="Calibri"/>
                          <a:ea typeface="Calibri"/>
                          <a:cs typeface="Times New Roman"/>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Discovery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Honston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416">
                <a:tc>
                  <a:txBody>
                    <a:bodyPr/>
                    <a:lstStyle/>
                    <a:p>
                      <a:pPr marL="0" marR="0">
                        <a:lnSpc>
                          <a:spcPct val="115000"/>
                        </a:lnSpc>
                        <a:spcBef>
                          <a:spcPts val="0"/>
                        </a:spcBef>
                        <a:spcAft>
                          <a:spcPts val="0"/>
                        </a:spcAft>
                      </a:pPr>
                      <a:r>
                        <a:rPr lang="en-US" sz="2400">
                          <a:latin typeface="Calibri"/>
                          <a:ea typeface="Calibri"/>
                          <a:cs typeface="Times New Roman"/>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Placebo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Honston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416">
                <a:tc>
                  <a:txBody>
                    <a:bodyPr/>
                    <a:lstStyle/>
                    <a:p>
                      <a:pPr marL="0" marR="0">
                        <a:lnSpc>
                          <a:spcPct val="115000"/>
                        </a:lnSpc>
                        <a:spcBef>
                          <a:spcPts val="0"/>
                        </a:spcBef>
                        <a:spcAft>
                          <a:spcPts val="0"/>
                        </a:spcAft>
                      </a:pPr>
                      <a:r>
                        <a:rPr lang="en-US" sz="2400">
                          <a:latin typeface="Calibri"/>
                          <a:ea typeface="Calibri"/>
                          <a:cs typeface="Times New Roman"/>
                        </a:rPr>
                        <a:t>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a:latin typeface="Calibri"/>
                          <a:ea typeface="Calibri"/>
                          <a:cs typeface="Times New Roman"/>
                        </a:rPr>
                        <a:t>Candide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err="1">
                          <a:latin typeface="Calibri"/>
                          <a:ea typeface="Calibri"/>
                          <a:cs typeface="Times New Roman"/>
                        </a:rPr>
                        <a:t>paris</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8"/>
          <p:cNvSpPr/>
          <p:nvPr/>
        </p:nvSpPr>
        <p:spPr>
          <a:xfrm>
            <a:off x="381000" y="228600"/>
            <a:ext cx="3871573" cy="369332"/>
          </a:xfrm>
          <a:prstGeom prst="rect">
            <a:avLst/>
          </a:prstGeom>
        </p:spPr>
        <p:txBody>
          <a:bodyPr wrap="none">
            <a:spAutoFit/>
          </a:bodyPr>
          <a:lstStyle/>
          <a:p>
            <a:pPr lvl="0"/>
            <a:r>
              <a:rPr lang="en-US" dirty="0" smtClean="0"/>
              <a:t>emp_proj2(</a:t>
            </a:r>
            <a:r>
              <a:rPr lang="en-US" dirty="0" err="1" smtClean="0"/>
              <a:t>eid,projname,projloc</a:t>
            </a:r>
            <a:r>
              <a:rPr lang="en-US" dirty="0" smtClean="0"/>
              <a:t>)</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763000" cy="6400800"/>
          </a:xfrm>
        </p:spPr>
        <p:txBody>
          <a:bodyPr/>
          <a:lstStyle/>
          <a:p>
            <a:r>
              <a:rPr lang="en-US" dirty="0" smtClean="0"/>
              <a:t>Nested normal forms</a:t>
            </a:r>
            <a:endParaRPr lang="en-US" dirty="0"/>
          </a:p>
        </p:txBody>
      </p:sp>
      <p:pic>
        <p:nvPicPr>
          <p:cNvPr id="270338" name="Picture 2"/>
          <p:cNvPicPr>
            <a:picLocks noChangeAspect="1" noChangeArrowheads="1"/>
          </p:cNvPicPr>
          <p:nvPr/>
        </p:nvPicPr>
        <p:blipFill>
          <a:blip r:embed="rId2" cstate="print"/>
          <a:srcRect/>
          <a:stretch>
            <a:fillRect/>
          </a:stretch>
        </p:blipFill>
        <p:spPr bwMode="auto">
          <a:xfrm>
            <a:off x="1524000" y="762000"/>
            <a:ext cx="5410200" cy="5382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b="1" dirty="0" smtClean="0">
                <a:latin typeface="Times New Roman" pitchFamily="18" charset="0"/>
                <a:cs typeface="Times New Roman" pitchFamily="18" charset="0"/>
              </a:rPr>
              <a:t>FIRST NORMAL FORM</a:t>
            </a:r>
          </a:p>
          <a:p>
            <a:r>
              <a:rPr lang="en-US" dirty="0" smtClean="0">
                <a:latin typeface="Times New Roman" pitchFamily="18" charset="0"/>
                <a:cs typeface="Times New Roman" pitchFamily="18" charset="0"/>
              </a:rPr>
              <a:t>A table is in first normal form (1NF) if it meets the following criteria: The data are stored in a two-dimensional table with no repeating groups.</a:t>
            </a:r>
          </a:p>
          <a:p>
            <a:r>
              <a:rPr lang="en-US" b="1" dirty="0" smtClean="0">
                <a:solidFill>
                  <a:srgbClr val="FF0000"/>
                </a:solidFill>
                <a:latin typeface="Times New Roman" pitchFamily="18" charset="0"/>
                <a:cs typeface="Times New Roman" pitchFamily="18" charset="0"/>
              </a:rPr>
              <a:t>The data stored must be of </a:t>
            </a:r>
            <a:r>
              <a:rPr lang="en-US" b="1" dirty="0" err="1" smtClean="0">
                <a:solidFill>
                  <a:srgbClr val="FF0000"/>
                </a:solidFill>
                <a:latin typeface="Times New Roman" pitchFamily="18" charset="0"/>
                <a:cs typeface="Times New Roman" pitchFamily="18" charset="0"/>
              </a:rPr>
              <a:t>single,simple</a:t>
            </a:r>
            <a:r>
              <a:rPr lang="en-US" b="1" dirty="0" smtClean="0">
                <a:solidFill>
                  <a:srgbClr val="FF0000"/>
                </a:solidFill>
                <a:latin typeface="Times New Roman" pitchFamily="18" charset="0"/>
                <a:cs typeface="Times New Roman" pitchFamily="18" charset="0"/>
              </a:rPr>
              <a:t> value.</a:t>
            </a:r>
          </a:p>
          <a:p>
            <a:pPr>
              <a:buNone/>
            </a:pPr>
            <a:r>
              <a:rPr lang="en-US" dirty="0" smtClean="0">
                <a:latin typeface="Times New Roman" pitchFamily="18" charset="0"/>
                <a:cs typeface="Times New Roman" pitchFamily="18" charset="0"/>
              </a:rPr>
              <a:t>Note: A repeating group is similar to a </a:t>
            </a:r>
            <a:r>
              <a:rPr lang="en-US" dirty="0" err="1" smtClean="0">
                <a:latin typeface="Times New Roman" pitchFamily="18" charset="0"/>
                <a:cs typeface="Times New Roman" pitchFamily="18" charset="0"/>
              </a:rPr>
              <a:t>multivalued</a:t>
            </a:r>
            <a:r>
              <a:rPr lang="en-US" dirty="0" smtClean="0">
                <a:latin typeface="Times New Roman" pitchFamily="18" charset="0"/>
                <a:cs typeface="Times New Roman" pitchFamily="18" charset="0"/>
              </a:rPr>
              <a:t> attribute in an ER diagram.</a:t>
            </a:r>
          </a:p>
          <a:p>
            <a:endParaRPr lang="en-US"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p:cNvPicPr>
            <a:picLocks noGrp="1" noChangeAspect="1" noChangeArrowheads="1"/>
          </p:cNvPicPr>
          <p:nvPr>
            <p:ph idx="1"/>
          </p:nvPr>
        </p:nvPicPr>
        <p:blipFill>
          <a:blip r:embed="rId2" cstate="print"/>
          <a:srcRect/>
          <a:stretch>
            <a:fillRect/>
          </a:stretch>
        </p:blipFill>
        <p:spPr bwMode="auto">
          <a:xfrm>
            <a:off x="533400" y="838200"/>
            <a:ext cx="7620000" cy="1828800"/>
          </a:xfrm>
          <a:prstGeom prst="rect">
            <a:avLst/>
          </a:prstGeom>
          <a:noFill/>
          <a:ln w="9525">
            <a:noFill/>
            <a:miter lim="800000"/>
            <a:headEnd/>
            <a:tailEnd/>
          </a:ln>
        </p:spPr>
      </p:pic>
      <p:sp>
        <p:nvSpPr>
          <p:cNvPr id="5" name="Rectangle 4"/>
          <p:cNvSpPr/>
          <p:nvPr/>
        </p:nvSpPr>
        <p:spPr>
          <a:xfrm>
            <a:off x="381000" y="228600"/>
            <a:ext cx="7543800" cy="646331"/>
          </a:xfrm>
          <a:prstGeom prst="rect">
            <a:avLst/>
          </a:prstGeom>
        </p:spPr>
        <p:txBody>
          <a:bodyPr wrap="square">
            <a:spAutoFit/>
          </a:bodyPr>
          <a:lstStyle/>
          <a:p>
            <a:r>
              <a:rPr lang="en-US" b="1" dirty="0" smtClean="0"/>
              <a:t>FIGURE 1</a:t>
            </a:r>
          </a:p>
          <a:p>
            <a:r>
              <a:rPr lang="en-US" dirty="0" smtClean="0"/>
              <a:t>A relation with repeating groups.</a:t>
            </a:r>
            <a:endParaRPr lang="en-US" dirty="0"/>
          </a:p>
        </p:txBody>
      </p:sp>
      <p:sp>
        <p:nvSpPr>
          <p:cNvPr id="6" name="Rectangle 5"/>
          <p:cNvSpPr/>
          <p:nvPr/>
        </p:nvSpPr>
        <p:spPr>
          <a:xfrm>
            <a:off x="533400" y="2971800"/>
            <a:ext cx="3267241" cy="369332"/>
          </a:xfrm>
          <a:prstGeom prst="rect">
            <a:avLst/>
          </a:prstGeom>
        </p:spPr>
        <p:txBody>
          <a:bodyPr wrap="none">
            <a:spAutoFit/>
          </a:bodyPr>
          <a:lstStyle/>
          <a:p>
            <a:r>
              <a:rPr lang="en-US" b="1" dirty="0" smtClean="0"/>
              <a:t>Handling Repeating Groups</a:t>
            </a:r>
            <a:endParaRPr lang="en-US" dirty="0"/>
          </a:p>
        </p:txBody>
      </p:sp>
      <p:pic>
        <p:nvPicPr>
          <p:cNvPr id="120835" name="Picture 3"/>
          <p:cNvPicPr>
            <a:picLocks noChangeAspect="1" noChangeArrowheads="1"/>
          </p:cNvPicPr>
          <p:nvPr/>
        </p:nvPicPr>
        <p:blipFill>
          <a:blip r:embed="rId3" cstate="print"/>
          <a:srcRect/>
          <a:stretch>
            <a:fillRect/>
          </a:stretch>
        </p:blipFill>
        <p:spPr bwMode="auto">
          <a:xfrm>
            <a:off x="609600" y="4191000"/>
            <a:ext cx="7620000" cy="2362200"/>
          </a:xfrm>
          <a:prstGeom prst="rect">
            <a:avLst/>
          </a:prstGeom>
          <a:noFill/>
          <a:ln w="9525">
            <a:noFill/>
            <a:miter lim="800000"/>
            <a:headEnd/>
            <a:tailEnd/>
          </a:ln>
        </p:spPr>
      </p:pic>
      <p:sp>
        <p:nvSpPr>
          <p:cNvPr id="8" name="Rectangle 7"/>
          <p:cNvSpPr/>
          <p:nvPr/>
        </p:nvSpPr>
        <p:spPr>
          <a:xfrm>
            <a:off x="609600" y="3429000"/>
            <a:ext cx="7848600" cy="646331"/>
          </a:xfrm>
          <a:prstGeom prst="rect">
            <a:avLst/>
          </a:prstGeom>
        </p:spPr>
        <p:txBody>
          <a:bodyPr wrap="square">
            <a:spAutoFit/>
          </a:bodyPr>
          <a:lstStyle/>
          <a:p>
            <a:r>
              <a:rPr lang="en-US" b="1" dirty="0" smtClean="0"/>
              <a:t>FIGURE 2</a:t>
            </a:r>
          </a:p>
          <a:p>
            <a:r>
              <a:rPr lang="en-US" dirty="0" smtClean="0"/>
              <a:t>A relation handling repeating groups in the incorrect way.</a:t>
            </a:r>
            <a:endParaRPr lang="en-US"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p:cNvPicPr>
            <a:picLocks noGrp="1" noChangeAspect="1" noChangeArrowheads="1"/>
          </p:cNvPicPr>
          <p:nvPr>
            <p:ph idx="1"/>
          </p:nvPr>
        </p:nvPicPr>
        <p:blipFill>
          <a:blip r:embed="rId2" cstate="print"/>
          <a:srcRect/>
          <a:stretch>
            <a:fillRect/>
          </a:stretch>
        </p:blipFill>
        <p:spPr bwMode="auto">
          <a:xfrm>
            <a:off x="1066800" y="990600"/>
            <a:ext cx="5638800" cy="5638800"/>
          </a:xfrm>
          <a:prstGeom prst="rect">
            <a:avLst/>
          </a:prstGeom>
          <a:noFill/>
          <a:ln w="9525">
            <a:noFill/>
            <a:miter lim="800000"/>
            <a:headEnd/>
            <a:tailEnd/>
          </a:ln>
        </p:spPr>
      </p:pic>
      <p:sp>
        <p:nvSpPr>
          <p:cNvPr id="5" name="Rectangle 4"/>
          <p:cNvSpPr/>
          <p:nvPr/>
        </p:nvSpPr>
        <p:spPr>
          <a:xfrm>
            <a:off x="533400" y="228600"/>
            <a:ext cx="7848600" cy="646331"/>
          </a:xfrm>
          <a:prstGeom prst="rect">
            <a:avLst/>
          </a:prstGeom>
        </p:spPr>
        <p:txBody>
          <a:bodyPr wrap="square">
            <a:spAutoFit/>
          </a:bodyPr>
          <a:lstStyle/>
          <a:p>
            <a:r>
              <a:rPr lang="en-US" b="1" dirty="0" smtClean="0"/>
              <a:t>FIGURE 6.4</a:t>
            </a:r>
          </a:p>
          <a:p>
            <a:r>
              <a:rPr lang="en-US" dirty="0" smtClean="0"/>
              <a:t>The correct way to handle the repeating group.</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610600" cy="6172200"/>
          </a:xfrm>
        </p:spPr>
        <p:txBody>
          <a:bodyPr>
            <a:normAutofit lnSpcReduction="10000"/>
          </a:bodyPr>
          <a:lstStyle/>
          <a:p>
            <a:r>
              <a:rPr lang="en-US" b="1" dirty="0" smtClean="0">
                <a:latin typeface="Times New Roman" pitchFamily="18" charset="0"/>
                <a:cs typeface="Times New Roman" pitchFamily="18" charset="0"/>
              </a:rPr>
              <a:t>Problems with 1NF:</a:t>
            </a:r>
          </a:p>
          <a:p>
            <a:pPr>
              <a:buNone/>
            </a:pPr>
            <a:r>
              <a:rPr lang="en-US" b="1" dirty="0" smtClean="0">
                <a:latin typeface="Times New Roman" pitchFamily="18" charset="0"/>
                <a:cs typeface="Times New Roman" pitchFamily="18" charset="0"/>
              </a:rPr>
              <a:t>orders</a:t>
            </a:r>
            <a:r>
              <a:rPr lang="en-US" dirty="0" smtClean="0">
                <a:latin typeface="Times New Roman" pitchFamily="18" charset="0"/>
                <a:cs typeface="Times New Roman" pitchFamily="18" charset="0"/>
              </a:rPr>
              <a:t> (customer number, first name, last name, street, city, state, zip, phone, order date, item number, title, price, has shipped)</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Insertion anomalies : cannot add customer details until order &amp; item</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Deletion anomalies: if cancelling order will delete the customer details too.</a:t>
            </a:r>
          </a:p>
          <a:p>
            <a:pPr>
              <a:buNone/>
            </a:pPr>
            <a:r>
              <a:rPr lang="en-US" i="1" dirty="0" smtClean="0"/>
              <a:t>Note: More than one entity in a table is a very bad thing.</a:t>
            </a: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915400" cy="6324600"/>
          </a:xfrm>
        </p:spPr>
        <p:txBody>
          <a:bodyPr/>
          <a:lstStyle/>
          <a:p>
            <a:pPr>
              <a:buNone/>
            </a:pPr>
            <a:r>
              <a:rPr lang="en-US" dirty="0" smtClean="0">
                <a:latin typeface="Times New Roman" pitchFamily="18" charset="0"/>
                <a:cs typeface="Times New Roman" pitchFamily="18" charset="0"/>
              </a:rPr>
              <a:t>So decompose the relation into multiple ones:</a:t>
            </a:r>
          </a:p>
          <a:p>
            <a:r>
              <a:rPr lang="en-US" b="1" dirty="0" smtClean="0">
                <a:latin typeface="Times New Roman" pitchFamily="18" charset="0"/>
                <a:cs typeface="Times New Roman" pitchFamily="18" charset="0"/>
              </a:rPr>
              <a:t>customers</a:t>
            </a:r>
            <a:r>
              <a:rPr lang="en-US" dirty="0" smtClean="0">
                <a:latin typeface="Times New Roman" pitchFamily="18" charset="0"/>
                <a:cs typeface="Times New Roman" pitchFamily="18" charset="0"/>
              </a:rPr>
              <a:t> ( </a:t>
            </a:r>
            <a:r>
              <a:rPr lang="en-US" u="sng" dirty="0" smtClean="0">
                <a:latin typeface="Times New Roman" pitchFamily="18" charset="0"/>
                <a:cs typeface="Times New Roman" pitchFamily="18" charset="0"/>
              </a:rPr>
              <a:t>customer number </a:t>
            </a:r>
            <a:r>
              <a:rPr lang="en-US" dirty="0" smtClean="0">
                <a:latin typeface="Times New Roman" pitchFamily="18" charset="0"/>
                <a:cs typeface="Times New Roman" pitchFamily="18" charset="0"/>
              </a:rPr>
              <a:t>, first name, last name, street, city, state, zip, phone)</a:t>
            </a:r>
          </a:p>
          <a:p>
            <a:r>
              <a:rPr lang="en-US" b="1" dirty="0" smtClean="0">
                <a:latin typeface="Times New Roman" pitchFamily="18" charset="0"/>
                <a:cs typeface="Times New Roman" pitchFamily="18" charset="0"/>
              </a:rPr>
              <a:t>items</a:t>
            </a:r>
            <a:r>
              <a:rPr lang="en-US" dirty="0" smtClean="0">
                <a:latin typeface="Times New Roman" pitchFamily="18" charset="0"/>
                <a:cs typeface="Times New Roman" pitchFamily="18" charset="0"/>
              </a:rPr>
              <a:t> ( </a:t>
            </a:r>
            <a:r>
              <a:rPr lang="en-US" u="sng" dirty="0" smtClean="0">
                <a:latin typeface="Times New Roman" pitchFamily="18" charset="0"/>
                <a:cs typeface="Times New Roman" pitchFamily="18" charset="0"/>
              </a:rPr>
              <a:t>item number </a:t>
            </a:r>
            <a:r>
              <a:rPr lang="en-US" dirty="0" smtClean="0">
                <a:latin typeface="Times New Roman" pitchFamily="18" charset="0"/>
                <a:cs typeface="Times New Roman" pitchFamily="18" charset="0"/>
              </a:rPr>
              <a:t>, title, price)</a:t>
            </a:r>
          </a:p>
          <a:p>
            <a:r>
              <a:rPr lang="en-US" b="1" dirty="0" smtClean="0">
                <a:latin typeface="Times New Roman" pitchFamily="18" charset="0"/>
                <a:cs typeface="Times New Roman" pitchFamily="18" charset="0"/>
              </a:rPr>
              <a:t>orders</a:t>
            </a:r>
            <a:r>
              <a:rPr lang="en-US" dirty="0" smtClean="0">
                <a:latin typeface="Times New Roman" pitchFamily="18" charset="0"/>
                <a:cs typeface="Times New Roman" pitchFamily="18" charset="0"/>
              </a:rPr>
              <a:t> ( </a:t>
            </a:r>
            <a:r>
              <a:rPr lang="en-US" u="sng" dirty="0" smtClean="0">
                <a:latin typeface="Times New Roman" pitchFamily="18" charset="0"/>
                <a:cs typeface="Times New Roman" pitchFamily="18" charset="0"/>
              </a:rPr>
              <a:t>order number</a:t>
            </a:r>
            <a:r>
              <a:rPr lang="en-US" dirty="0" smtClean="0">
                <a:latin typeface="Times New Roman" pitchFamily="18" charset="0"/>
                <a:cs typeface="Times New Roman" pitchFamily="18" charset="0"/>
              </a:rPr>
              <a:t> , customer number, order date)</a:t>
            </a:r>
          </a:p>
          <a:p>
            <a:r>
              <a:rPr lang="en-US" b="1" dirty="0" smtClean="0">
                <a:latin typeface="Times New Roman" pitchFamily="18" charset="0"/>
                <a:cs typeface="Times New Roman" pitchFamily="18" charset="0"/>
              </a:rPr>
              <a:t>line items </a:t>
            </a:r>
            <a:r>
              <a:rPr lang="en-US"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order number , item number </a:t>
            </a:r>
            <a:r>
              <a:rPr lang="en-US" dirty="0" smtClean="0">
                <a:latin typeface="Times New Roman" pitchFamily="18" charset="0"/>
                <a:cs typeface="Times New Roman" pitchFamily="18" charset="0"/>
              </a:rPr>
              <a:t>, has shipped)</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This avoids problem of 1NF &amp; becomes 2NF</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229600" cy="1143000"/>
          </a:xfrm>
        </p:spPr>
        <p:txBody>
          <a:bodyPr/>
          <a:lstStyle/>
          <a:p>
            <a:r>
              <a:rPr lang="en-US" dirty="0" smtClean="0"/>
              <a:t>Functional Dependency</a:t>
            </a:r>
            <a:endParaRPr lang="en-US" dirty="0"/>
          </a:p>
        </p:txBody>
      </p:sp>
      <p:sp>
        <p:nvSpPr>
          <p:cNvPr id="2" name="Content Placeholder 1"/>
          <p:cNvSpPr>
            <a:spLocks noGrp="1"/>
          </p:cNvSpPr>
          <p:nvPr>
            <p:ph idx="1"/>
          </p:nvPr>
        </p:nvSpPr>
        <p:spPr>
          <a:xfrm>
            <a:off x="228600" y="1295400"/>
            <a:ext cx="8763000" cy="5334000"/>
          </a:xfrm>
        </p:spPr>
        <p:txBody>
          <a:bodyPr>
            <a:normAutofit/>
          </a:bodyPr>
          <a:lstStyle/>
          <a:p>
            <a:r>
              <a:rPr lang="en-US" sz="2300" dirty="0" smtClean="0">
                <a:latin typeface="Times New Roman" pitchFamily="18" charset="0"/>
                <a:cs typeface="Times New Roman" pitchFamily="18" charset="0"/>
              </a:rPr>
              <a:t>Is a constraint b/w two sets of attributes.</a:t>
            </a:r>
          </a:p>
          <a:p>
            <a:pPr>
              <a:buNone/>
            </a:pP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A functional dependency is an association between two attributes of the same relational</a:t>
            </a:r>
            <a:r>
              <a:rPr lang="en-US" sz="2300" i="1"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database table. One of the attributes is called the determinant and the other attribute is called</a:t>
            </a:r>
            <a:r>
              <a:rPr lang="en-US" sz="2300" i="1"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the determined. For each value of the determinant there is associated one and only one value</a:t>
            </a:r>
            <a:r>
              <a:rPr lang="en-US" sz="2300" i="1"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of the determined.</a:t>
            </a:r>
          </a:p>
          <a:p>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If A is the determinant and B is the determined then we say that </a:t>
            </a:r>
            <a:r>
              <a:rPr lang="en-US" sz="2300" i="1" dirty="0" smtClean="0">
                <a:latin typeface="Times New Roman" pitchFamily="18" charset="0"/>
                <a:cs typeface="Times New Roman" pitchFamily="18" charset="0"/>
              </a:rPr>
              <a:t>A functionally determines B </a:t>
            </a:r>
            <a:r>
              <a:rPr lang="en-US" sz="2300" dirty="0" smtClean="0">
                <a:latin typeface="Times New Roman" pitchFamily="18" charset="0"/>
                <a:cs typeface="Times New Roman" pitchFamily="18" charset="0"/>
              </a:rPr>
              <a:t>and graphically represent this as A -&gt; B. The symbols A à B· can also be expressed as </a:t>
            </a:r>
            <a:r>
              <a:rPr lang="en-US" sz="2300" i="1" dirty="0" smtClean="0">
                <a:latin typeface="Times New Roman" pitchFamily="18" charset="0"/>
                <a:cs typeface="Times New Roman" pitchFamily="18" charset="0"/>
              </a:rPr>
              <a:t>B is functionally determined by </a:t>
            </a:r>
            <a:r>
              <a:rPr lang="en-US" sz="2300" dirty="0" smtClean="0">
                <a:latin typeface="Times New Roman" pitchFamily="18" charset="0"/>
                <a:cs typeface="Times New Roman" pitchFamily="18" charset="0"/>
              </a:rPr>
              <a:t>A.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28600"/>
            <a:ext cx="8991600" cy="6400800"/>
          </a:xfrm>
        </p:spPr>
        <p:txBody>
          <a:bodyPr>
            <a:normAutofit/>
          </a:bodyPr>
          <a:lstStyle/>
          <a:p>
            <a:r>
              <a:rPr lang="en-US" sz="2000" b="1" dirty="0" smtClean="0">
                <a:latin typeface="Times New Roman" pitchFamily="18" charset="0"/>
                <a:cs typeface="Times New Roman" pitchFamily="18" charset="0"/>
              </a:rPr>
              <a:t>Understanding Functional Dependencies:</a:t>
            </a:r>
          </a:p>
          <a:p>
            <a:pPr>
              <a:buNone/>
            </a:pPr>
            <a:r>
              <a:rPr lang="en-US" sz="2000" dirty="0" smtClean="0">
                <a:latin typeface="Times New Roman" pitchFamily="18" charset="0"/>
                <a:cs typeface="Times New Roman" pitchFamily="18" charset="0"/>
              </a:rPr>
              <a:t>		A functional dependency is a one-way relationship between two attributes such that at any given time, for each unique value of attribute A, only one value of attribute B is associated with it through the relation.</a:t>
            </a:r>
          </a:p>
          <a:p>
            <a:pPr>
              <a:buNone/>
            </a:pPr>
            <a:endParaRPr lang="en-US" sz="2000" dirty="0" smtClean="0">
              <a:latin typeface="Times New Roman" pitchFamily="18" charset="0"/>
              <a:cs typeface="Times New Roman" pitchFamily="18" charset="0"/>
            </a:endParaRPr>
          </a:p>
          <a:p>
            <a:pPr>
              <a:buNone/>
            </a:pPr>
            <a:r>
              <a:rPr lang="en-US" sz="2000" b="1" dirty="0" err="1" smtClean="0">
                <a:latin typeface="Times New Roman" pitchFamily="18" charset="0"/>
                <a:cs typeface="Times New Roman" pitchFamily="18" charset="0"/>
              </a:rPr>
              <a:t>Emp_proj</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SSN,PNUMBER,hours,ename,pname,plocation</a:t>
            </a:r>
            <a:r>
              <a:rPr lang="en-US" sz="2000" b="1" dirty="0" smtClean="0">
                <a:latin typeface="Times New Roman" pitchFamily="18" charset="0"/>
                <a:cs typeface="Times New Roman" pitchFamily="18" charset="0"/>
              </a:rPr>
              <a:t>)</a:t>
            </a:r>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SSN-&gt;</a:t>
            </a:r>
            <a:r>
              <a:rPr lang="en-US" sz="2000" b="1" dirty="0" err="1" smtClean="0">
                <a:latin typeface="Times New Roman" pitchFamily="18" charset="0"/>
                <a:cs typeface="Times New Roman" pitchFamily="18" charset="0"/>
              </a:rPr>
              <a:t>ename</a:t>
            </a: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PNUMBER-&gt;{</a:t>
            </a:r>
            <a:r>
              <a:rPr lang="en-US" sz="2000" b="1" dirty="0" err="1" smtClean="0">
                <a:latin typeface="Times New Roman" pitchFamily="18" charset="0"/>
                <a:cs typeface="Times New Roman" pitchFamily="18" charset="0"/>
              </a:rPr>
              <a:t>pname,plocation</a:t>
            </a:r>
            <a:r>
              <a:rPr lang="en-US" sz="2000" b="1"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{SSN,PNUMBER}-&gt;hours</a:t>
            </a:r>
          </a:p>
          <a:p>
            <a:pPr>
              <a:buNone/>
            </a:pPr>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 the above relationships, left hand side is known as the </a:t>
            </a:r>
            <a:r>
              <a:rPr lang="en-US" sz="2000" b="1" dirty="0" smtClean="0">
                <a:latin typeface="Times New Roman" pitchFamily="18" charset="0"/>
                <a:cs typeface="Times New Roman" pitchFamily="18" charset="0"/>
              </a:rPr>
              <a:t>determinant</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(an attribute that determines the value of other attributes) .</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Note : The functional dependency does not necessarily hold in the reverse direction.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763000" cy="6400800"/>
          </a:xfrm>
        </p:spPr>
        <p:txBody>
          <a:bodyPr>
            <a:noAutofit/>
          </a:bodyPr>
          <a:lstStyle/>
          <a:p>
            <a:pPr>
              <a:buNone/>
            </a:pPr>
            <a:r>
              <a:rPr lang="en-US" sz="1800" b="1" dirty="0" smtClean="0">
                <a:latin typeface="Times New Roman" pitchFamily="18" charset="0"/>
                <a:cs typeface="Times New Roman" pitchFamily="18" charset="0"/>
              </a:rPr>
              <a:t>Other Functional Dependencies</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There are same rather types of functional dependencies, which play a vital rule during the process .of normalization of data. </a:t>
            </a:r>
          </a:p>
          <a:p>
            <a:pPr>
              <a:buNone/>
            </a:pPr>
            <a:r>
              <a:rPr lang="en-US" sz="1800" dirty="0" smtClean="0">
                <a:latin typeface="Times New Roman" pitchFamily="18" charset="0"/>
                <a:cs typeface="Times New Roman" pitchFamily="18" charset="0"/>
              </a:rPr>
              <a:t>A </a:t>
            </a:r>
            <a:r>
              <a:rPr lang="en-US" sz="1800" b="1" dirty="0" smtClean="0">
                <a:latin typeface="Times New Roman" pitchFamily="18" charset="0"/>
                <a:cs typeface="Times New Roman" pitchFamily="18" charset="0"/>
              </a:rPr>
              <a:t>partial functional dependency</a:t>
            </a:r>
            <a:r>
              <a:rPr lang="en-US" sz="1800" dirty="0" smtClean="0">
                <a:latin typeface="Times New Roman" pitchFamily="18" charset="0"/>
                <a:cs typeface="Times New Roman" pitchFamily="18" charset="0"/>
              </a:rPr>
              <a:t> is a functional dependency where the determinant consists of key attributes, but not the entire primary key, and the determined consist~ of non-key attributes. </a:t>
            </a:r>
          </a:p>
          <a:p>
            <a:pPr>
              <a:buNone/>
            </a:pPr>
            <a:r>
              <a:rPr lang="en-US" sz="1800" dirty="0" smtClean="0">
                <a:latin typeface="Times New Roman" pitchFamily="18" charset="0"/>
                <a:cs typeface="Times New Roman" pitchFamily="18" charset="0"/>
              </a:rPr>
              <a:t>A </a:t>
            </a:r>
            <a:r>
              <a:rPr lang="en-US" sz="1800" b="1" dirty="0" smtClean="0">
                <a:latin typeface="Times New Roman" pitchFamily="18" charset="0"/>
                <a:cs typeface="Times New Roman" pitchFamily="18" charset="0"/>
              </a:rPr>
              <a:t>transitive functional dependency</a:t>
            </a:r>
            <a:r>
              <a:rPr lang="en-US" sz="1800" dirty="0" smtClean="0">
                <a:latin typeface="Times New Roman" pitchFamily="18" charset="0"/>
                <a:cs typeface="Times New Roman" pitchFamily="18" charset="0"/>
              </a:rPr>
              <a:t> is a functional dependency where the determinant consists of non-key attributes and the determined also consists of non-key attributes. </a:t>
            </a:r>
          </a:p>
          <a:p>
            <a:pPr>
              <a:buNone/>
            </a:pPr>
            <a:r>
              <a:rPr lang="en-US" sz="1800" dirty="0" smtClean="0">
                <a:latin typeface="Times New Roman" pitchFamily="18" charset="0"/>
                <a:cs typeface="Times New Roman" pitchFamily="18" charset="0"/>
              </a:rPr>
              <a:t>A </a:t>
            </a:r>
            <a:r>
              <a:rPr lang="en-US" sz="1800" b="1" dirty="0" smtClean="0">
                <a:latin typeface="Times New Roman" pitchFamily="18" charset="0"/>
                <a:cs typeface="Times New Roman" pitchFamily="18" charset="0"/>
              </a:rPr>
              <a:t>Multi-Value Dependency (MVD)</a:t>
            </a:r>
            <a:r>
              <a:rPr lang="en-US" sz="1800" dirty="0" smtClean="0">
                <a:latin typeface="Times New Roman" pitchFamily="18" charset="0"/>
                <a:cs typeface="Times New Roman" pitchFamily="18" charset="0"/>
              </a:rPr>
              <a:t> occurs when two or more independent multi valued facts about the same attribute occur within the same table. It means that if in a relation R having A, Band C as attributes, B and Care multi-value facts about A, which is represented as A </a:t>
            </a:r>
            <a:r>
              <a:rPr lang="en-US" sz="1800" dirty="0" err="1" smtClean="0">
                <a:latin typeface="Times New Roman" pitchFamily="18" charset="0"/>
                <a:cs typeface="Times New Roman" pitchFamily="18" charset="0"/>
              </a:rPr>
              <a:t>ààB</a:t>
            </a:r>
            <a:r>
              <a:rPr lang="en-US" sz="1800" dirty="0" smtClean="0">
                <a:latin typeface="Times New Roman" pitchFamily="18" charset="0"/>
                <a:cs typeface="Times New Roman" pitchFamily="18" charset="0"/>
              </a:rPr>
              <a:t> and A </a:t>
            </a:r>
            <a:r>
              <a:rPr lang="en-US" sz="1800" dirty="0" err="1" smtClean="0">
                <a:latin typeface="Times New Roman" pitchFamily="18" charset="0"/>
                <a:cs typeface="Times New Roman" pitchFamily="18" charset="0"/>
              </a:rPr>
              <a:t>ààC</a:t>
            </a:r>
            <a:r>
              <a:rPr lang="en-US" sz="1800" dirty="0" smtClean="0">
                <a:latin typeface="Times New Roman" pitchFamily="18" charset="0"/>
                <a:cs typeface="Times New Roman" pitchFamily="18" charset="0"/>
              </a:rPr>
              <a:t> ,then multi value dependency exist only if B and C are independent on each other. </a:t>
            </a:r>
          </a:p>
          <a:p>
            <a:pPr>
              <a:buNone/>
            </a:pPr>
            <a:r>
              <a:rPr lang="en-US" sz="1800" dirty="0" smtClean="0">
                <a:latin typeface="Times New Roman" pitchFamily="18" charset="0"/>
                <a:cs typeface="Times New Roman" pitchFamily="18" charset="0"/>
              </a:rPr>
              <a:t>A </a:t>
            </a:r>
            <a:r>
              <a:rPr lang="en-US" sz="1800" b="1" dirty="0" smtClean="0">
                <a:latin typeface="Times New Roman" pitchFamily="18" charset="0"/>
                <a:cs typeface="Times New Roman" pitchFamily="18" charset="0"/>
              </a:rPr>
              <a:t>Join Dependency</a:t>
            </a:r>
            <a:r>
              <a:rPr lang="en-US" sz="1800" dirty="0" smtClean="0">
                <a:latin typeface="Times New Roman" pitchFamily="18" charset="0"/>
                <a:cs typeface="Times New Roman" pitchFamily="18" charset="0"/>
              </a:rPr>
              <a:t> exists if a relation R is equal to the join of the projections X Z. where X, Y, Z projections of R. </a:t>
            </a:r>
          </a:p>
          <a:p>
            <a:pPr>
              <a:buNone/>
            </a:pPr>
            <a:endParaRPr lang="en-US" sz="18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410200"/>
          </a:xfrm>
        </p:spPr>
        <p:txBody>
          <a:bodyPr>
            <a:normAutofit fontScale="47500" lnSpcReduction="20000"/>
          </a:bodyPr>
          <a:lstStyle/>
          <a:p>
            <a:pPr>
              <a:buNone/>
            </a:pPr>
            <a:r>
              <a:rPr lang="en-US" sz="4300" dirty="0" smtClean="0"/>
              <a:t>To delete the table structure or table from the </a:t>
            </a:r>
            <a:r>
              <a:rPr lang="en-US" sz="4300" dirty="0" err="1" smtClean="0"/>
              <a:t>tablespace</a:t>
            </a:r>
            <a:r>
              <a:rPr lang="en-US" sz="4300" dirty="0" smtClean="0"/>
              <a:t>.</a:t>
            </a:r>
          </a:p>
          <a:p>
            <a:pPr>
              <a:buNone/>
            </a:pPr>
            <a:endParaRPr lang="en-US" sz="4300" dirty="0" smtClean="0"/>
          </a:p>
          <a:p>
            <a:pPr>
              <a:buNone/>
            </a:pPr>
            <a:r>
              <a:rPr lang="en-US" sz="4300" dirty="0" smtClean="0"/>
              <a:t>Syntax:</a:t>
            </a:r>
          </a:p>
          <a:p>
            <a:pPr>
              <a:buNone/>
            </a:pPr>
            <a:r>
              <a:rPr lang="en-US" sz="4300" b="1" dirty="0" smtClean="0">
                <a:solidFill>
                  <a:srgbClr val="C00000"/>
                </a:solidFill>
              </a:rPr>
              <a:t>DROP TABLE </a:t>
            </a:r>
            <a:r>
              <a:rPr lang="en-US" sz="4300" b="1" dirty="0" err="1" smtClean="0">
                <a:solidFill>
                  <a:srgbClr val="C00000"/>
                </a:solidFill>
              </a:rPr>
              <a:t>tablename</a:t>
            </a:r>
            <a:r>
              <a:rPr lang="en-US" sz="4300" b="1" dirty="0" smtClean="0">
                <a:solidFill>
                  <a:srgbClr val="C00000"/>
                </a:solidFill>
              </a:rPr>
              <a:t>;</a:t>
            </a:r>
          </a:p>
          <a:p>
            <a:pPr>
              <a:buNone/>
            </a:pPr>
            <a:endParaRPr lang="en-US" dirty="0" smtClean="0">
              <a:solidFill>
                <a:srgbClr val="FF0000"/>
              </a:solidFill>
            </a:endParaRPr>
          </a:p>
          <a:p>
            <a:pPr>
              <a:buNone/>
            </a:pPr>
            <a:endParaRPr lang="en-US" dirty="0" smtClean="0">
              <a:solidFill>
                <a:srgbClr val="FF0000"/>
              </a:solidFill>
            </a:endParaRPr>
          </a:p>
          <a:p>
            <a:pPr>
              <a:buNone/>
            </a:pPr>
            <a:endParaRPr lang="en-US" dirty="0">
              <a:solidFill>
                <a:srgbClr val="FF0000"/>
              </a:solidFill>
            </a:endParaRPr>
          </a:p>
          <a:p>
            <a:pPr>
              <a:buNone/>
            </a:pPr>
            <a:endParaRPr lang="en-US" dirty="0" smtClean="0">
              <a:solidFill>
                <a:srgbClr val="FF0000"/>
              </a:solidFill>
            </a:endParaRPr>
          </a:p>
          <a:p>
            <a:pPr>
              <a:buNone/>
            </a:pPr>
            <a:r>
              <a:rPr lang="en-US" dirty="0" smtClean="0">
                <a:solidFill>
                  <a:srgbClr val="FFC000"/>
                </a:solidFill>
              </a:rPr>
              <a:t>Note: </a:t>
            </a:r>
            <a:r>
              <a:rPr lang="en-US" dirty="0">
                <a:solidFill>
                  <a:srgbClr val="FFC000"/>
                </a:solidFill>
              </a:rPr>
              <a:t>In Oracle 10g </a:t>
            </a:r>
            <a:r>
              <a:rPr lang="en-US" dirty="0" smtClean="0">
                <a:solidFill>
                  <a:srgbClr val="FFC000"/>
                </a:solidFill>
              </a:rPr>
              <a:t>the default </a:t>
            </a:r>
            <a:r>
              <a:rPr lang="en-US" dirty="0">
                <a:solidFill>
                  <a:srgbClr val="FFC000"/>
                </a:solidFill>
              </a:rPr>
              <a:t>action of a </a:t>
            </a:r>
            <a:r>
              <a:rPr lang="en-US" dirty="0" smtClean="0">
                <a:solidFill>
                  <a:srgbClr val="FFC000"/>
                </a:solidFill>
              </a:rPr>
              <a:t>DROP TABLE</a:t>
            </a:r>
            <a:r>
              <a:rPr lang="en-US" dirty="0">
                <a:solidFill>
                  <a:srgbClr val="FFC000"/>
                </a:solidFill>
              </a:rPr>
              <a:t> command is to logically move the table to the recycle bin by renaming it, rather than actually dropping it</a:t>
            </a:r>
            <a:r>
              <a:rPr lang="en-US" dirty="0" smtClean="0">
                <a:solidFill>
                  <a:srgbClr val="FFC000"/>
                </a:solidFill>
              </a:rPr>
              <a:t>.</a:t>
            </a:r>
          </a:p>
          <a:p>
            <a:pPr>
              <a:buNone/>
            </a:pPr>
            <a:r>
              <a:rPr lang="en-US" u="sng" dirty="0" smtClean="0">
                <a:solidFill>
                  <a:srgbClr val="FFC000"/>
                </a:solidFill>
                <a:effectLst>
                  <a:outerShdw blurRad="38100" dist="38100" dir="2700000" algn="tl">
                    <a:srgbClr val="000000">
                      <a:alpha val="43137"/>
                    </a:srgbClr>
                  </a:outerShdw>
                </a:effectLst>
              </a:rPr>
              <a:t>DROP WITH PURGE:</a:t>
            </a:r>
          </a:p>
          <a:p>
            <a:r>
              <a:rPr lang="en-US" dirty="0" smtClean="0">
                <a:solidFill>
                  <a:srgbClr val="FFC000"/>
                </a:solidFill>
              </a:rPr>
              <a:t>To drop the table and release the space associated with it in a single step.</a:t>
            </a:r>
          </a:p>
          <a:p>
            <a:r>
              <a:rPr lang="en-US" dirty="0" smtClean="0">
                <a:solidFill>
                  <a:srgbClr val="FFC000"/>
                </a:solidFill>
              </a:rPr>
              <a:t> If you specify PURGE, then the database does not place the table and its dependent objects into the recycle bin.</a:t>
            </a:r>
          </a:p>
          <a:p>
            <a:pPr>
              <a:buNone/>
            </a:pPr>
            <a:r>
              <a:rPr lang="en-US" dirty="0" smtClean="0">
                <a:solidFill>
                  <a:srgbClr val="FFC000"/>
                </a:solidFill>
              </a:rPr>
              <a:t>Syntax:</a:t>
            </a:r>
          </a:p>
          <a:p>
            <a:pPr>
              <a:buNone/>
            </a:pPr>
            <a:r>
              <a:rPr lang="en-US" dirty="0" smtClean="0">
                <a:solidFill>
                  <a:srgbClr val="FFC000"/>
                </a:solidFill>
              </a:rPr>
              <a:t>		DROP TABLE </a:t>
            </a:r>
            <a:r>
              <a:rPr lang="en-US" dirty="0" err="1" smtClean="0">
                <a:solidFill>
                  <a:srgbClr val="FFC000"/>
                </a:solidFill>
              </a:rPr>
              <a:t>tablename</a:t>
            </a:r>
            <a:r>
              <a:rPr lang="en-US" dirty="0" smtClean="0">
                <a:solidFill>
                  <a:srgbClr val="FFC000"/>
                </a:solidFill>
              </a:rPr>
              <a:t> PURGE;</a:t>
            </a:r>
          </a:p>
          <a:p>
            <a:pPr>
              <a:buNone/>
            </a:pPr>
            <a:r>
              <a:rPr lang="en-US" dirty="0" smtClean="0">
                <a:solidFill>
                  <a:srgbClr val="FFC000"/>
                </a:solidFill>
              </a:rPr>
              <a:t>		PURGE TABLE </a:t>
            </a:r>
            <a:r>
              <a:rPr lang="en-US" dirty="0" err="1" smtClean="0">
                <a:solidFill>
                  <a:srgbClr val="FFC000"/>
                </a:solidFill>
              </a:rPr>
              <a:t>tablename</a:t>
            </a:r>
            <a:r>
              <a:rPr lang="en-US" dirty="0" smtClean="0">
                <a:solidFill>
                  <a:srgbClr val="FFC000"/>
                </a:solidFill>
              </a:rPr>
              <a:t>;</a:t>
            </a:r>
          </a:p>
          <a:p>
            <a:pPr>
              <a:buNone/>
            </a:pPr>
            <a:r>
              <a:rPr lang="en-US" dirty="0" smtClean="0">
                <a:solidFill>
                  <a:srgbClr val="FFC000"/>
                </a:solidFill>
              </a:rPr>
              <a:t>Or</a:t>
            </a:r>
          </a:p>
          <a:p>
            <a:pPr>
              <a:buNone/>
            </a:pPr>
            <a:r>
              <a:rPr lang="en-US" dirty="0" smtClean="0">
                <a:solidFill>
                  <a:srgbClr val="FFC000"/>
                </a:solidFill>
              </a:rPr>
              <a:t>Drop table t1; </a:t>
            </a:r>
          </a:p>
          <a:p>
            <a:pPr>
              <a:buNone/>
            </a:pPr>
            <a:r>
              <a:rPr lang="en-US" dirty="0" smtClean="0">
                <a:solidFill>
                  <a:srgbClr val="FFC000"/>
                </a:solidFill>
              </a:rPr>
              <a:t>Purge table t1;</a:t>
            </a:r>
            <a:endParaRPr lang="en-US" u="sng" dirty="0">
              <a:effectLst>
                <a:outerShdw blurRad="38100" dist="38100" dir="2700000" algn="tl">
                  <a:srgbClr val="000000">
                    <a:alpha val="43137"/>
                  </a:srgbClr>
                </a:outerShdw>
              </a:effectLst>
            </a:endParaRPr>
          </a:p>
        </p:txBody>
      </p:sp>
      <p:pic>
        <p:nvPicPr>
          <p:cNvPr id="251905" name="Picture 1"/>
          <p:cNvPicPr>
            <a:picLocks noChangeAspect="1" noChangeArrowheads="1"/>
          </p:cNvPicPr>
          <p:nvPr/>
        </p:nvPicPr>
        <p:blipFill>
          <a:blip r:embed="rId2" cstate="print"/>
          <a:srcRect/>
          <a:stretch>
            <a:fillRect/>
          </a:stretch>
        </p:blipFill>
        <p:spPr bwMode="auto">
          <a:xfrm>
            <a:off x="228600" y="2743200"/>
            <a:ext cx="7086600" cy="3146847"/>
          </a:xfrm>
          <a:prstGeom prst="rect">
            <a:avLst/>
          </a:prstGeom>
          <a:noFill/>
          <a:ln w="9525">
            <a:noFill/>
            <a:miter lim="800000"/>
            <a:headEnd/>
            <a:tailEnd/>
          </a:ln>
        </p:spPr>
      </p:pic>
      <p:sp>
        <p:nvSpPr>
          <p:cNvPr id="5" name="Title 1"/>
          <p:cNvSpPr txBox="1">
            <a:spLocks/>
          </p:cNvSpPr>
          <p:nvPr/>
        </p:nvSpPr>
        <p:spPr>
          <a:xfrm>
            <a:off x="3733800" y="0"/>
            <a:ext cx="57912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j-lt"/>
                <a:ea typeface="+mj-ea"/>
                <a:cs typeface="+mj-cs"/>
              </a:rPr>
              <a:t>DROP</a:t>
            </a:r>
            <a:r>
              <a:rPr kumimoji="0" lang="en-US" sz="5400" b="1" i="0" u="none" strike="noStrike" kern="1200" cap="all" spc="0"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mj-cs"/>
              </a:rPr>
              <a:t> the table</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6324600"/>
          </a:xfrm>
        </p:spPr>
        <p:txBody>
          <a:bodyPr>
            <a:normAutofit fontScale="77500" lnSpcReduction="20000"/>
          </a:bodyPr>
          <a:lstStyle/>
          <a:p>
            <a:pPr>
              <a:buNone/>
            </a:pPr>
            <a:r>
              <a:rPr lang="en-US" sz="2800" b="1" dirty="0" smtClean="0">
                <a:latin typeface="Times New Roman" pitchFamily="18" charset="0"/>
                <a:cs typeface="Times New Roman" pitchFamily="18" charset="0"/>
              </a:rPr>
              <a:t>Inference rules for functional dependencies:</a:t>
            </a: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F as set of functional dependencies on R.</a:t>
            </a:r>
          </a:p>
          <a:p>
            <a:pPr>
              <a:buNone/>
            </a:pPr>
            <a:r>
              <a:rPr lang="en-US" sz="2800" dirty="0" smtClean="0">
                <a:latin typeface="Times New Roman" pitchFamily="18" charset="0"/>
                <a:cs typeface="Times New Roman" pitchFamily="18" charset="0"/>
              </a:rPr>
              <a:t>Also have numerous other functional dependencies hold in R that </a:t>
            </a:r>
            <a:r>
              <a:rPr lang="en-US" sz="2800" dirty="0" err="1" smtClean="0">
                <a:latin typeface="Times New Roman" pitchFamily="18" charset="0"/>
                <a:cs typeface="Times New Roman" pitchFamily="18" charset="0"/>
              </a:rPr>
              <a:t>statisfy</a:t>
            </a:r>
            <a:r>
              <a:rPr lang="en-US" sz="2800" dirty="0" smtClean="0">
                <a:latin typeface="Times New Roman" pitchFamily="18" charset="0"/>
                <a:cs typeface="Times New Roman" pitchFamily="18" charset="0"/>
              </a:rPr>
              <a:t> the dependencies F. those other dependencies can be inferred or deduced(assumed/understand) from FDs in F</a:t>
            </a:r>
          </a:p>
          <a:p>
            <a:pPr>
              <a:buNone/>
            </a:pPr>
            <a:endParaRPr lang="en-US" sz="2800" b="1"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Closure of set of dependencies</a:t>
            </a:r>
            <a:r>
              <a:rPr lang="en-US" sz="2800" dirty="0" smtClean="0">
                <a:latin typeface="Times New Roman" pitchFamily="18" charset="0"/>
                <a:cs typeface="Times New Roman" pitchFamily="18" charset="0"/>
              </a:rPr>
              <a:t> </a:t>
            </a: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The set of all dependencies that include F as well as all dependencies that can be inferred from F is called the closure set of F denoted by F</a:t>
            </a:r>
            <a:r>
              <a:rPr lang="en-US" sz="2800" baseline="300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For example, the student relation has the following functional dependencies </a:t>
            </a:r>
          </a:p>
          <a:p>
            <a:pPr>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sno</a:t>
            </a:r>
            <a:r>
              <a:rPr lang="en-US" sz="2800" dirty="0" smtClean="0">
                <a:latin typeface="Times New Roman" pitchFamily="18" charset="0"/>
                <a:cs typeface="Times New Roman" pitchFamily="18" charset="0"/>
              </a:rPr>
              <a:t> à </a:t>
            </a:r>
            <a:r>
              <a:rPr lang="en-US" sz="2800" dirty="0" err="1" smtClean="0">
                <a:latin typeface="Times New Roman" pitchFamily="18" charset="0"/>
                <a:cs typeface="Times New Roman" pitchFamily="18" charset="0"/>
              </a:rPr>
              <a:t>Sname</a:t>
            </a:r>
            <a:r>
              <a:rPr lang="en-US" sz="2800" dirty="0" smtClean="0">
                <a:latin typeface="Times New Roman" pitchFamily="18" charset="0"/>
                <a:cs typeface="Times New Roman" pitchFamily="18" charset="0"/>
              </a:rPr>
              <a:t> </a:t>
            </a:r>
          </a:p>
          <a:p>
            <a:pPr>
              <a:buNone/>
            </a:pPr>
            <a:r>
              <a:rPr lang="en-US" sz="2800" dirty="0" err="1" smtClean="0">
                <a:latin typeface="Times New Roman" pitchFamily="18" charset="0"/>
                <a:cs typeface="Times New Roman" pitchFamily="18" charset="0"/>
              </a:rPr>
              <a:t>cno</a:t>
            </a:r>
            <a:r>
              <a:rPr lang="en-US" sz="2800" dirty="0" smtClean="0">
                <a:latin typeface="Times New Roman" pitchFamily="18" charset="0"/>
                <a:cs typeface="Times New Roman" pitchFamily="18" charset="0"/>
              </a:rPr>
              <a:t> à </a:t>
            </a:r>
            <a:r>
              <a:rPr lang="en-US" sz="2800" dirty="0" err="1" smtClean="0">
                <a:latin typeface="Times New Roman" pitchFamily="18" charset="0"/>
                <a:cs typeface="Times New Roman" pitchFamily="18" charset="0"/>
              </a:rPr>
              <a:t>cname</a:t>
            </a:r>
            <a:r>
              <a:rPr lang="en-US" sz="2800" dirty="0" smtClean="0">
                <a:latin typeface="Times New Roman" pitchFamily="18" charset="0"/>
                <a:cs typeface="Times New Roman" pitchFamily="18" charset="0"/>
              </a:rPr>
              <a:t> </a:t>
            </a:r>
          </a:p>
          <a:p>
            <a:pPr>
              <a:buNone/>
            </a:pPr>
            <a:r>
              <a:rPr lang="en-US" sz="2800" dirty="0" err="1" smtClean="0">
                <a:latin typeface="Times New Roman" pitchFamily="18" charset="0"/>
                <a:cs typeface="Times New Roman" pitchFamily="18" charset="0"/>
              </a:rPr>
              <a:t>sno</a:t>
            </a:r>
            <a:r>
              <a:rPr lang="en-US" sz="2800" dirty="0" smtClean="0">
                <a:latin typeface="Times New Roman" pitchFamily="18" charset="0"/>
                <a:cs typeface="Times New Roman" pitchFamily="18" charset="0"/>
              </a:rPr>
              <a:t> à address </a:t>
            </a:r>
          </a:p>
          <a:p>
            <a:pPr>
              <a:buNone/>
            </a:pPr>
            <a:r>
              <a:rPr lang="en-US" sz="2800" dirty="0" err="1" smtClean="0">
                <a:latin typeface="Times New Roman" pitchFamily="18" charset="0"/>
                <a:cs typeface="Times New Roman" pitchFamily="18" charset="0"/>
              </a:rPr>
              <a:t>cno</a:t>
            </a:r>
            <a:r>
              <a:rPr lang="en-US" sz="2800" dirty="0" smtClean="0">
                <a:latin typeface="Times New Roman" pitchFamily="18" charset="0"/>
                <a:cs typeface="Times New Roman" pitchFamily="18" charset="0"/>
              </a:rPr>
              <a:t> à instructor </a:t>
            </a:r>
          </a:p>
          <a:p>
            <a:pPr>
              <a:buNone/>
            </a:pPr>
            <a:r>
              <a:rPr lang="en-US" sz="2800" dirty="0" smtClean="0">
                <a:latin typeface="Times New Roman" pitchFamily="18" charset="0"/>
                <a:cs typeface="Times New Roman" pitchFamily="18" charset="0"/>
              </a:rPr>
              <a:t>Instructor à office </a:t>
            </a: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28600"/>
            <a:ext cx="8839200" cy="6629400"/>
          </a:xfrm>
          <a:scene3d>
            <a:camera prst="orthographicFront">
              <a:rot lat="0" lon="0" rev="0"/>
            </a:camera>
            <a:lightRig rig="threePt" dir="t"/>
          </a:scene3d>
        </p:spPr>
        <p:txBody>
          <a:bodyPr>
            <a:noAutofit/>
          </a:bodyPr>
          <a:lstStyle/>
          <a:p>
            <a:pPr>
              <a:buNone/>
            </a:pPr>
            <a:r>
              <a:rPr lang="en-US" sz="2200" dirty="0" smtClean="0">
                <a:latin typeface="Times New Roman" pitchFamily="18" charset="0"/>
                <a:cs typeface="Times New Roman" pitchFamily="18" charset="0"/>
              </a:rPr>
              <a:t>  </a:t>
            </a:r>
          </a:p>
          <a:p>
            <a:pPr>
              <a:buNone/>
            </a:pPr>
            <a:r>
              <a:rPr lang="en-US" sz="2200" dirty="0" smtClean="0">
                <a:latin typeface="Times New Roman" pitchFamily="18" charset="0"/>
                <a:cs typeface="Times New Roman" pitchFamily="18" charset="0"/>
              </a:rPr>
              <a:t>A set of rules that may be used to infer additional dependencies was proposed by Armstrong in 1974. These rules (or axioms) are a complete set of rules in· that all possible functional dependencies may be derived from them. The rules from IR1 to IR6 are: </a:t>
            </a:r>
          </a:p>
          <a:p>
            <a:pPr>
              <a:buNone/>
            </a:pPr>
            <a:r>
              <a:rPr lang="en-US" sz="2200" dirty="0" smtClean="0">
                <a:latin typeface="Times New Roman" pitchFamily="18" charset="0"/>
                <a:cs typeface="Times New Roman" pitchFamily="18" charset="0"/>
              </a:rPr>
              <a:t> </a:t>
            </a:r>
          </a:p>
          <a:p>
            <a:pPr>
              <a:buNone/>
            </a:pPr>
            <a:r>
              <a:rPr lang="en-US" sz="22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IR1 </a:t>
            </a:r>
            <a:r>
              <a:rPr lang="en-US" sz="1800" b="1" dirty="0" smtClean="0">
                <a:latin typeface="Times New Roman" pitchFamily="18" charset="0"/>
                <a:cs typeface="Times New Roman" pitchFamily="18" charset="0"/>
                <a:sym typeface="Wingdings" pitchFamily="2" charset="2"/>
              </a:rPr>
              <a:t>(Inference Rule 1) :</a:t>
            </a:r>
            <a:endParaRPr lang="en-US" sz="1800" b="1" dirty="0" smtClean="0">
              <a:latin typeface="Times New Roman" pitchFamily="18" charset="0"/>
              <a:cs typeface="Times New Roman" pitchFamily="18" charset="0"/>
            </a:endParaRPr>
          </a:p>
          <a:p>
            <a:pPr>
              <a:buNone/>
            </a:pPr>
            <a:r>
              <a:rPr lang="en-US" sz="1800" b="1" dirty="0" smtClean="0">
                <a:solidFill>
                  <a:srgbClr val="C00000"/>
                </a:solidFill>
                <a:latin typeface="Times New Roman" pitchFamily="18" charset="0"/>
                <a:cs typeface="Times New Roman" pitchFamily="18" charset="0"/>
              </a:rPr>
              <a:t>Reflexivity Rule </a:t>
            </a:r>
            <a:r>
              <a:rPr lang="en-US" sz="1800" dirty="0" smtClean="0">
                <a:latin typeface="Times New Roman" pitchFamily="18" charset="0"/>
                <a:cs typeface="Times New Roman" pitchFamily="18" charset="0"/>
              </a:rPr>
              <a:t>–if  X</a:t>
            </a:r>
            <a:r>
              <a:rPr lang="en-US" sz="1800" u="sng" dirty="0" smtClean="0">
                <a:latin typeface="Times New Roman" pitchFamily="18" charset="0"/>
                <a:cs typeface="Times New Roman" pitchFamily="18" charset="0"/>
              </a:rPr>
              <a:t>ᴐ</a:t>
            </a:r>
            <a:r>
              <a:rPr lang="en-US" sz="1800" dirty="0" smtClean="0">
                <a:latin typeface="Times New Roman" pitchFamily="18" charset="0"/>
                <a:cs typeface="Times New Roman" pitchFamily="18" charset="0"/>
              </a:rPr>
              <a:t>Y, then X-&gt;Y(trivial)</a:t>
            </a:r>
          </a:p>
          <a:p>
            <a:pPr>
              <a:buNone/>
            </a:pPr>
            <a:r>
              <a:rPr lang="en-US" sz="1800" dirty="0" smtClean="0">
                <a:latin typeface="Times New Roman" pitchFamily="18" charset="0"/>
                <a:cs typeface="Times New Roman" pitchFamily="18" charset="0"/>
              </a:rPr>
              <a:t>  The reflexivity rule is the simplest (almost trivial) rule. It states that each subset of X is functionally dependent on X. In other words trivial dependence is defined as follows: </a:t>
            </a:r>
          </a:p>
          <a:p>
            <a:pPr>
              <a:buNone/>
            </a:pPr>
            <a:r>
              <a:rPr lang="en-US" sz="1800" b="1" dirty="0" smtClean="0">
                <a:latin typeface="Times New Roman" pitchFamily="18" charset="0"/>
                <a:cs typeface="Times New Roman" pitchFamily="18" charset="0"/>
              </a:rPr>
              <a:t>Trivial functional dependency</a:t>
            </a:r>
            <a:r>
              <a:rPr lang="en-US" sz="1800" dirty="0" smtClean="0">
                <a:latin typeface="Times New Roman" pitchFamily="18" charset="0"/>
                <a:cs typeface="Times New Roman" pitchFamily="18" charset="0"/>
              </a:rPr>
              <a:t>: A trivial functional dependency is a functional dependency of an attribute on a superset of itself. </a:t>
            </a:r>
          </a:p>
          <a:p>
            <a:pPr>
              <a:buNone/>
            </a:pPr>
            <a:r>
              <a:rPr lang="en-US" sz="1800" dirty="0" smtClean="0">
                <a:latin typeface="Times New Roman" pitchFamily="18" charset="0"/>
                <a:cs typeface="Times New Roman" pitchFamily="18" charset="0"/>
              </a:rPr>
              <a:t>Set of attributes always determines itself or any of its subsets.  </a:t>
            </a:r>
          </a:p>
          <a:p>
            <a:pPr>
              <a:buNone/>
            </a:pPr>
            <a:r>
              <a:rPr lang="en-US" sz="1800" b="1" dirty="0" smtClean="0">
                <a:latin typeface="Times New Roman" pitchFamily="18" charset="0"/>
                <a:cs typeface="Times New Roman" pitchFamily="18" charset="0"/>
              </a:rPr>
              <a:t>For example:</a:t>
            </a:r>
            <a:r>
              <a:rPr lang="en-US" sz="1800" dirty="0" smtClean="0">
                <a:latin typeface="Times New Roman" pitchFamily="18" charset="0"/>
                <a:cs typeface="Times New Roman" pitchFamily="18" charset="0"/>
              </a:rPr>
              <a:t> {Employee ID, Employee Address} -&gt; {Employee Address} is trivial, here {Employee Address} is a subset of {Employee ID, Employee Address}. </a:t>
            </a:r>
          </a:p>
          <a:p>
            <a:pPr>
              <a:buNone/>
            </a:pPr>
            <a:r>
              <a:rPr lang="en-US" sz="22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
            <a:ext cx="8763000" cy="6477000"/>
          </a:xfrm>
        </p:spPr>
        <p:txBody>
          <a:bodyPr>
            <a:normAutofit fontScale="62500" lnSpcReduction="20000"/>
          </a:bodyPr>
          <a:lstStyle/>
          <a:p>
            <a:pPr>
              <a:buNone/>
            </a:pPr>
            <a:r>
              <a:rPr lang="en-US" b="1" dirty="0" smtClean="0">
                <a:solidFill>
                  <a:srgbClr val="C00000"/>
                </a:solidFill>
                <a:latin typeface="Times New Roman" pitchFamily="18" charset="0"/>
                <a:cs typeface="Times New Roman" pitchFamily="18" charset="0"/>
              </a:rPr>
              <a:t>IR2. Augmentation Rule</a:t>
            </a:r>
            <a:r>
              <a:rPr lang="en-US" b="1"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If </a:t>
            </a:r>
            <a:r>
              <a:rPr lang="en-US" i="1" dirty="0" smtClean="0">
                <a:latin typeface="Times New Roman" pitchFamily="18" charset="0"/>
                <a:cs typeface="Times New Roman" pitchFamily="18" charset="0"/>
              </a:rPr>
              <a:t>X -&gt; Y </a:t>
            </a:r>
            <a:r>
              <a:rPr lang="en-US" dirty="0" smtClean="0">
                <a:latin typeface="Times New Roman" pitchFamily="18" charset="0"/>
                <a:cs typeface="Times New Roman" pitchFamily="18" charset="0"/>
              </a:rPr>
              <a:t>holds and </a:t>
            </a:r>
            <a:r>
              <a:rPr lang="en-US" i="1" dirty="0" smtClean="0">
                <a:latin typeface="Times New Roman" pitchFamily="18" charset="0"/>
                <a:cs typeface="Times New Roman" pitchFamily="18" charset="0"/>
              </a:rPr>
              <a:t>W </a:t>
            </a:r>
            <a:r>
              <a:rPr lang="en-US" dirty="0" smtClean="0">
                <a:latin typeface="Times New Roman" pitchFamily="18" charset="0"/>
                <a:cs typeface="Times New Roman" pitchFamily="18" charset="0"/>
              </a:rPr>
              <a:t>is a set of attributes,       and then </a:t>
            </a:r>
            <a:r>
              <a:rPr lang="en-US" i="1" dirty="0" smtClean="0">
                <a:latin typeface="Times New Roman" pitchFamily="18" charset="0"/>
                <a:cs typeface="Times New Roman" pitchFamily="18" charset="0"/>
              </a:rPr>
              <a:t>WX -&gt; WY </a:t>
            </a:r>
            <a:r>
              <a:rPr lang="en-US" dirty="0" smtClean="0">
                <a:latin typeface="Times New Roman" pitchFamily="18" charset="0"/>
                <a:cs typeface="Times New Roman" pitchFamily="18" charset="0"/>
              </a:rPr>
              <a:t>holds. </a:t>
            </a:r>
          </a:p>
          <a:p>
            <a:pPr>
              <a:buNone/>
            </a:pPr>
            <a:r>
              <a:rPr lang="en-US" dirty="0" smtClean="0">
                <a:latin typeface="Times New Roman" pitchFamily="18" charset="0"/>
                <a:cs typeface="Times New Roman" pitchFamily="18" charset="0"/>
              </a:rPr>
              <a:t>The argumentation  rule is also quite simple. It states that if </a:t>
            </a:r>
            <a:r>
              <a:rPr lang="en-US" i="1" dirty="0" smtClean="0">
                <a:latin typeface="Times New Roman" pitchFamily="18" charset="0"/>
                <a:cs typeface="Times New Roman" pitchFamily="18" charset="0"/>
              </a:rPr>
              <a:t>Y </a:t>
            </a:r>
            <a:r>
              <a:rPr lang="en-US" dirty="0" smtClean="0">
                <a:latin typeface="Times New Roman" pitchFamily="18" charset="0"/>
                <a:cs typeface="Times New Roman" pitchFamily="18" charset="0"/>
              </a:rPr>
              <a:t>is determined by </a:t>
            </a:r>
            <a:r>
              <a:rPr lang="en-US" i="1" dirty="0" smtClean="0">
                <a:latin typeface="Times New Roman" pitchFamily="18" charset="0"/>
                <a:cs typeface="Times New Roman" pitchFamily="18" charset="0"/>
              </a:rPr>
              <a:t>X </a:t>
            </a:r>
            <a:r>
              <a:rPr lang="en-US" dirty="0" smtClean="0">
                <a:latin typeface="Times New Roman" pitchFamily="18" charset="0"/>
                <a:cs typeface="Times New Roman" pitchFamily="18" charset="0"/>
              </a:rPr>
              <a:t>then a set of attributes </a:t>
            </a:r>
            <a:r>
              <a:rPr lang="en-US" i="1" dirty="0" smtClean="0">
                <a:latin typeface="Times New Roman" pitchFamily="18" charset="0"/>
                <a:cs typeface="Times New Roman" pitchFamily="18" charset="0"/>
              </a:rPr>
              <a:t>W </a:t>
            </a:r>
            <a:r>
              <a:rPr lang="en-US" dirty="0" smtClean="0">
                <a:latin typeface="Times New Roman" pitchFamily="18" charset="0"/>
                <a:cs typeface="Times New Roman" pitchFamily="18" charset="0"/>
              </a:rPr>
              <a:t>and </a:t>
            </a:r>
            <a:r>
              <a:rPr lang="en-US" i="1" dirty="0" smtClean="0">
                <a:latin typeface="Times New Roman" pitchFamily="18" charset="0"/>
                <a:cs typeface="Times New Roman" pitchFamily="18" charset="0"/>
              </a:rPr>
              <a:t>Y </a:t>
            </a:r>
            <a:r>
              <a:rPr lang="en-US" dirty="0" smtClean="0">
                <a:latin typeface="Times New Roman" pitchFamily="18" charset="0"/>
                <a:cs typeface="Times New Roman" pitchFamily="18" charset="0"/>
              </a:rPr>
              <a:t>together will be determined by </a:t>
            </a:r>
            <a:r>
              <a:rPr lang="en-US" i="1" dirty="0" smtClean="0">
                <a:latin typeface="Times New Roman" pitchFamily="18" charset="0"/>
                <a:cs typeface="Times New Roman" pitchFamily="18" charset="0"/>
              </a:rPr>
              <a:t>W </a:t>
            </a:r>
            <a:r>
              <a:rPr lang="en-US" dirty="0" smtClean="0">
                <a:latin typeface="Times New Roman" pitchFamily="18" charset="0"/>
                <a:cs typeface="Times New Roman" pitchFamily="18" charset="0"/>
              </a:rPr>
              <a:t>and </a:t>
            </a:r>
            <a:r>
              <a:rPr lang="en-US" i="1" dirty="0" smtClean="0">
                <a:latin typeface="Times New Roman" pitchFamily="18" charset="0"/>
                <a:cs typeface="Times New Roman" pitchFamily="18" charset="0"/>
              </a:rPr>
              <a:t>X </a:t>
            </a:r>
            <a:r>
              <a:rPr lang="en-US" dirty="0" smtClean="0">
                <a:latin typeface="Times New Roman" pitchFamily="18" charset="0"/>
                <a:cs typeface="Times New Roman" pitchFamily="18" charset="0"/>
              </a:rPr>
              <a:t>together. </a:t>
            </a:r>
          </a:p>
          <a:p>
            <a:pPr>
              <a:buNone/>
            </a:pPr>
            <a:r>
              <a:rPr lang="en-US" dirty="0" smtClean="0">
                <a:latin typeface="Times New Roman" pitchFamily="18" charset="0"/>
                <a:cs typeface="Times New Roman" pitchFamily="18" charset="0"/>
              </a:rPr>
              <a:t>Adding same set of attributes on both sides result in another valid dependency.</a:t>
            </a:r>
          </a:p>
          <a:p>
            <a:pPr>
              <a:buNone/>
            </a:pPr>
            <a:r>
              <a:rPr lang="en-US" b="1" dirty="0" smtClean="0">
                <a:latin typeface="Times New Roman" pitchFamily="18" charset="0"/>
                <a:cs typeface="Times New Roman" pitchFamily="18" charset="0"/>
              </a:rPr>
              <a:t>For example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Rno</a:t>
            </a:r>
            <a:r>
              <a:rPr lang="en-US" dirty="0" smtClean="0">
                <a:latin typeface="Times New Roman" pitchFamily="18" charset="0"/>
                <a:cs typeface="Times New Roman" pitchFamily="18" charset="0"/>
              </a:rPr>
              <a:t> -&gt; Name; Class and Marks is a set of attributes and act as </a:t>
            </a:r>
          </a:p>
          <a:p>
            <a:pPr>
              <a:buNone/>
            </a:pPr>
            <a:r>
              <a:rPr lang="en-US" i="1" dirty="0" smtClean="0">
                <a:latin typeface="Times New Roman" pitchFamily="18" charset="0"/>
                <a:cs typeface="Times New Roman" pitchFamily="18" charset="0"/>
              </a:rPr>
              <a:t>W. </a:t>
            </a:r>
            <a:r>
              <a:rPr lang="en-US" dirty="0" smtClean="0">
                <a:latin typeface="Times New Roman" pitchFamily="18" charset="0"/>
                <a:cs typeface="Times New Roman" pitchFamily="18" charset="0"/>
              </a:rPr>
              <a:t>Then· {</a:t>
            </a:r>
            <a:r>
              <a:rPr lang="en-US" dirty="0" err="1" smtClean="0">
                <a:latin typeface="Times New Roman" pitchFamily="18" charset="0"/>
                <a:cs typeface="Times New Roman" pitchFamily="18" charset="0"/>
              </a:rPr>
              <a:t>Rno</a:t>
            </a:r>
            <a:r>
              <a:rPr lang="en-US" dirty="0" smtClean="0">
                <a:latin typeface="Times New Roman" pitchFamily="18" charset="0"/>
                <a:cs typeface="Times New Roman" pitchFamily="18" charset="0"/>
              </a:rPr>
              <a:t>, Class, Marks} -&gt; {Name, Class, Marks} </a:t>
            </a:r>
          </a:p>
          <a:p>
            <a:pPr>
              <a:buNone/>
            </a:pPr>
            <a:endParaRPr lang="en-US" dirty="0" smtClean="0">
              <a:latin typeface="Times New Roman" pitchFamily="18" charset="0"/>
              <a:cs typeface="Times New Roman" pitchFamily="18" charset="0"/>
            </a:endParaRPr>
          </a:p>
          <a:p>
            <a:pPr>
              <a:buNone/>
            </a:pPr>
            <a:r>
              <a:rPr lang="en-US" b="1" dirty="0" smtClean="0">
                <a:solidFill>
                  <a:srgbClr val="C00000"/>
                </a:solidFill>
                <a:latin typeface="Times New Roman" pitchFamily="18" charset="0"/>
                <a:cs typeface="Times New Roman" pitchFamily="18" charset="0"/>
              </a:rPr>
              <a:t>IR3.   Transitivity Rule: </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If </a:t>
            </a:r>
            <a:r>
              <a:rPr lang="en-US" i="1" dirty="0" smtClean="0">
                <a:latin typeface="Times New Roman" pitchFamily="18" charset="0"/>
                <a:cs typeface="Times New Roman" pitchFamily="18" charset="0"/>
              </a:rPr>
              <a:t>X -&gt; </a:t>
            </a:r>
            <a:r>
              <a:rPr lang="en-US" dirty="0" smtClean="0">
                <a:latin typeface="Times New Roman" pitchFamily="18" charset="0"/>
                <a:cs typeface="Times New Roman" pitchFamily="18" charset="0"/>
              </a:rPr>
              <a:t>Y and Y -&gt; </a:t>
            </a:r>
            <a:r>
              <a:rPr lang="en-US" i="1" dirty="0" smtClean="0">
                <a:latin typeface="Times New Roman" pitchFamily="18" charset="0"/>
                <a:cs typeface="Times New Roman" pitchFamily="18" charset="0"/>
              </a:rPr>
              <a:t>Z </a:t>
            </a:r>
            <a:r>
              <a:rPr lang="en-US" dirty="0" smtClean="0">
                <a:latin typeface="Times New Roman" pitchFamily="18" charset="0"/>
                <a:cs typeface="Times New Roman" pitchFamily="18" charset="0"/>
              </a:rPr>
              <a:t>hold, then </a:t>
            </a:r>
            <a:r>
              <a:rPr lang="en-US" i="1" dirty="0" smtClean="0">
                <a:latin typeface="Times New Roman" pitchFamily="18" charset="0"/>
                <a:cs typeface="Times New Roman" pitchFamily="18" charset="0"/>
              </a:rPr>
              <a:t>X -&gt; Z </a:t>
            </a:r>
            <a:r>
              <a:rPr lang="en-US" dirty="0" smtClean="0">
                <a:latin typeface="Times New Roman" pitchFamily="18" charset="0"/>
                <a:cs typeface="Times New Roman" pitchFamily="18" charset="0"/>
              </a:rPr>
              <a:t>holds. </a:t>
            </a:r>
          </a:p>
          <a:p>
            <a:pPr>
              <a:buNone/>
            </a:pPr>
            <a:r>
              <a:rPr lang="en-US" dirty="0" smtClean="0">
                <a:latin typeface="Times New Roman" pitchFamily="18" charset="0"/>
                <a:cs typeface="Times New Roman" pitchFamily="18" charset="0"/>
              </a:rPr>
              <a:t>The transitivity rule is perhaps the most important one. It states that if </a:t>
            </a:r>
            <a:r>
              <a:rPr lang="en-US" i="1" dirty="0" smtClean="0">
                <a:latin typeface="Times New Roman" pitchFamily="18" charset="0"/>
                <a:cs typeface="Times New Roman" pitchFamily="18" charset="0"/>
              </a:rPr>
              <a:t>X </a:t>
            </a:r>
            <a:r>
              <a:rPr lang="en-US" dirty="0" smtClean="0">
                <a:latin typeface="Times New Roman" pitchFamily="18" charset="0"/>
                <a:cs typeface="Times New Roman" pitchFamily="18" charset="0"/>
              </a:rPr>
              <a:t>functionally determines Y and Y functionally determine </a:t>
            </a:r>
            <a:r>
              <a:rPr lang="en-US" i="1" dirty="0" smtClean="0">
                <a:latin typeface="Times New Roman" pitchFamily="18" charset="0"/>
                <a:cs typeface="Times New Roman" pitchFamily="18" charset="0"/>
              </a:rPr>
              <a:t>Z </a:t>
            </a:r>
            <a:r>
              <a:rPr lang="en-US" dirty="0" smtClean="0">
                <a:latin typeface="Times New Roman" pitchFamily="18" charset="0"/>
                <a:cs typeface="Times New Roman" pitchFamily="18" charset="0"/>
              </a:rPr>
              <a:t>then </a:t>
            </a:r>
            <a:r>
              <a:rPr lang="en-US" i="1" dirty="0" smtClean="0">
                <a:latin typeface="Times New Roman" pitchFamily="18" charset="0"/>
                <a:cs typeface="Times New Roman" pitchFamily="18" charset="0"/>
              </a:rPr>
              <a:t>X </a:t>
            </a:r>
            <a:r>
              <a:rPr lang="en-US" dirty="0" smtClean="0">
                <a:latin typeface="Times New Roman" pitchFamily="18" charset="0"/>
                <a:cs typeface="Times New Roman" pitchFamily="18" charset="0"/>
              </a:rPr>
              <a:t>functionally determines </a:t>
            </a:r>
            <a:r>
              <a:rPr lang="en-US" i="1" dirty="0" smtClean="0">
                <a:latin typeface="Times New Roman" pitchFamily="18" charset="0"/>
                <a:cs typeface="Times New Roman" pitchFamily="18" charset="0"/>
              </a:rPr>
              <a:t>Z.</a:t>
            </a:r>
            <a:r>
              <a:rPr lang="en-US" dirty="0" smtClean="0">
                <a:latin typeface="Times New Roman" pitchFamily="18" charset="0"/>
                <a:cs typeface="Times New Roman" pitchFamily="18" charset="0"/>
              </a:rPr>
              <a:t> </a:t>
            </a:r>
          </a:p>
          <a:p>
            <a:pPr>
              <a:buNone/>
            </a:pPr>
            <a:r>
              <a:rPr lang="en-US" b="1" dirty="0" smtClean="0">
                <a:latin typeface="Times New Roman" pitchFamily="18" charset="0"/>
                <a:cs typeface="Times New Roman" pitchFamily="18" charset="0"/>
              </a:rPr>
              <a:t>For example: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Rno</a:t>
            </a:r>
            <a:r>
              <a:rPr lang="en-US" dirty="0" smtClean="0">
                <a:latin typeface="Times New Roman" pitchFamily="18" charset="0"/>
                <a:cs typeface="Times New Roman" pitchFamily="18" charset="0"/>
              </a:rPr>
              <a:t> -&gt; City and City -&gt; Status, then </a:t>
            </a:r>
            <a:r>
              <a:rPr lang="en-US" dirty="0" err="1" smtClean="0">
                <a:latin typeface="Times New Roman" pitchFamily="18" charset="0"/>
                <a:cs typeface="Times New Roman" pitchFamily="18" charset="0"/>
              </a:rPr>
              <a:t>Rno</a:t>
            </a:r>
            <a:r>
              <a:rPr lang="en-US" dirty="0" smtClean="0">
                <a:latin typeface="Times New Roman" pitchFamily="18" charset="0"/>
                <a:cs typeface="Times New Roman" pitchFamily="18" charset="0"/>
              </a:rPr>
              <a:t> -&gt; Status should be holding true. </a:t>
            </a:r>
          </a:p>
          <a:p>
            <a:pPr>
              <a:buNone/>
            </a:pPr>
            <a:r>
              <a:rPr lang="en-US" dirty="0" smtClean="0">
                <a:latin typeface="Times New Roman" pitchFamily="18" charset="0"/>
                <a:cs typeface="Times New Roman" pitchFamily="18" charset="0"/>
              </a:rPr>
              <a:t>These rules are called </a:t>
            </a:r>
            <a:r>
              <a:rPr lang="en-US" b="1" i="1" dirty="0" smtClean="0">
                <a:latin typeface="Times New Roman" pitchFamily="18" charset="0"/>
                <a:cs typeface="Times New Roman" pitchFamily="18" charset="0"/>
              </a:rPr>
              <a:t>Armstrong's Axioms(from IR1 to IR3)</a:t>
            </a:r>
          </a:p>
          <a:p>
            <a:pPr>
              <a:buNone/>
            </a:pPr>
            <a:endParaRPr lang="en-US" b="1"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Further axioms may be derived from the above although the above three axioms are </a:t>
            </a:r>
            <a:r>
              <a:rPr lang="en-US" i="1" dirty="0" smtClean="0">
                <a:latin typeface="Times New Roman" pitchFamily="18" charset="0"/>
                <a:cs typeface="Times New Roman" pitchFamily="18" charset="0"/>
              </a:rPr>
              <a:t>sound and complete </a:t>
            </a:r>
            <a:r>
              <a:rPr lang="en-US" dirty="0" smtClean="0">
                <a:latin typeface="Times New Roman" pitchFamily="18" charset="0"/>
                <a:cs typeface="Times New Roman" pitchFamily="18" charset="0"/>
              </a:rPr>
              <a:t>in that they do not generate any incorrect functional dependencies (soundness) and they do generate all possible functional dependencies that can be inferred from </a:t>
            </a:r>
            <a:r>
              <a:rPr lang="en-US" i="1" dirty="0" smtClean="0">
                <a:latin typeface="Times New Roman" pitchFamily="18" charset="0"/>
                <a:cs typeface="Times New Roman" pitchFamily="18" charset="0"/>
              </a:rPr>
              <a:t>F </a:t>
            </a:r>
            <a:r>
              <a:rPr lang="en-US" dirty="0" smtClean="0">
                <a:latin typeface="Times New Roman" pitchFamily="18" charset="0"/>
                <a:cs typeface="Times New Roman" pitchFamily="18" charset="0"/>
              </a:rPr>
              <a:t>(completeness). The most important additional axioms are: </a:t>
            </a:r>
          </a:p>
          <a:p>
            <a:pPr>
              <a:buNone/>
            </a:pP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763000" cy="6400800"/>
          </a:xfrm>
        </p:spPr>
        <p:txBody>
          <a:bodyPr>
            <a:normAutofit fontScale="70000" lnSpcReduction="20000"/>
          </a:bodyPr>
          <a:lstStyle/>
          <a:p>
            <a:pPr>
              <a:buNone/>
            </a:pPr>
            <a:endParaRPr lang="en-US" sz="3200" b="1" dirty="0" smtClean="0">
              <a:latin typeface="Times New Roman" pitchFamily="18" charset="0"/>
              <a:cs typeface="Times New Roman" pitchFamily="18" charset="0"/>
            </a:endParaRPr>
          </a:p>
          <a:p>
            <a:pPr>
              <a:buNone/>
            </a:pPr>
            <a:r>
              <a:rPr lang="en-US" sz="3200" b="1" dirty="0" smtClean="0">
                <a:solidFill>
                  <a:srgbClr val="C00000"/>
                </a:solidFill>
                <a:latin typeface="Times New Roman" pitchFamily="18" charset="0"/>
                <a:cs typeface="Times New Roman" pitchFamily="18" charset="0"/>
              </a:rPr>
              <a:t>IR4. Decomposition / Projective Rule</a:t>
            </a:r>
            <a:r>
              <a:rPr lang="en-US" sz="3200" b="1"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If </a:t>
            </a:r>
            <a:r>
              <a:rPr lang="en-US" i="1" dirty="0" smtClean="0">
                <a:latin typeface="Times New Roman" pitchFamily="18" charset="0"/>
                <a:cs typeface="Times New Roman" pitchFamily="18" charset="0"/>
              </a:rPr>
              <a:t>X -&gt; YZ </a:t>
            </a:r>
            <a:r>
              <a:rPr lang="en-US" dirty="0" smtClean="0">
                <a:latin typeface="Times New Roman" pitchFamily="18" charset="0"/>
                <a:cs typeface="Times New Roman" pitchFamily="18" charset="0"/>
              </a:rPr>
              <a:t>holds, then so do </a:t>
            </a:r>
            <a:r>
              <a:rPr lang="en-US" i="1" dirty="0" smtClean="0">
                <a:latin typeface="Times New Roman" pitchFamily="18" charset="0"/>
                <a:cs typeface="Times New Roman" pitchFamily="18" charset="0"/>
              </a:rPr>
              <a:t>X -&gt; Y </a:t>
            </a:r>
            <a:r>
              <a:rPr lang="en-US" dirty="0" smtClean="0">
                <a:latin typeface="Times New Roman" pitchFamily="18" charset="0"/>
                <a:cs typeface="Times New Roman" pitchFamily="18" charset="0"/>
              </a:rPr>
              <a:t>and </a:t>
            </a:r>
            <a:r>
              <a:rPr lang="en-US" i="1" dirty="0" smtClean="0">
                <a:latin typeface="Times New Roman" pitchFamily="18" charset="0"/>
                <a:cs typeface="Times New Roman" pitchFamily="18" charset="0"/>
              </a:rPr>
              <a:t>X -&gt; </a:t>
            </a:r>
            <a:r>
              <a:rPr lang="en-US" dirty="0" smtClean="0">
                <a:latin typeface="Times New Roman" pitchFamily="18" charset="0"/>
                <a:cs typeface="Times New Roman" pitchFamily="18" charset="0"/>
              </a:rPr>
              <a:t>Z. </a:t>
            </a:r>
          </a:p>
          <a:p>
            <a:pPr>
              <a:buNone/>
            </a:pPr>
            <a:endParaRPr lang="en-US" b="1" dirty="0" smtClean="0">
              <a:latin typeface="Times New Roman" pitchFamily="18" charset="0"/>
              <a:cs typeface="Times New Roman" pitchFamily="18" charset="0"/>
            </a:endParaRPr>
          </a:p>
          <a:p>
            <a:pPr>
              <a:buNone/>
            </a:pPr>
            <a:r>
              <a:rPr lang="en-US" sz="3200" b="1" dirty="0" smtClean="0">
                <a:solidFill>
                  <a:srgbClr val="C00000"/>
                </a:solidFill>
                <a:latin typeface="Times New Roman" pitchFamily="18" charset="0"/>
                <a:cs typeface="Times New Roman" pitchFamily="18" charset="0"/>
              </a:rPr>
              <a:t>IR5 .Union Rule/additive:</a:t>
            </a:r>
            <a:r>
              <a:rPr lang="en-US" sz="3200" b="1"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If </a:t>
            </a:r>
            <a:r>
              <a:rPr lang="en-US" i="1" dirty="0" smtClean="0">
                <a:latin typeface="Times New Roman" pitchFamily="18" charset="0"/>
                <a:cs typeface="Times New Roman" pitchFamily="18" charset="0"/>
              </a:rPr>
              <a:t>X -&gt; Y </a:t>
            </a:r>
            <a:r>
              <a:rPr lang="en-US" dirty="0" smtClean="0">
                <a:latin typeface="Times New Roman" pitchFamily="18" charset="0"/>
                <a:cs typeface="Times New Roman" pitchFamily="18" charset="0"/>
              </a:rPr>
              <a:t>and </a:t>
            </a:r>
            <a:r>
              <a:rPr lang="en-US" i="1" dirty="0" smtClean="0">
                <a:latin typeface="Times New Roman" pitchFamily="18" charset="0"/>
                <a:cs typeface="Times New Roman" pitchFamily="18" charset="0"/>
              </a:rPr>
              <a:t>X -&gt; Z </a:t>
            </a:r>
            <a:r>
              <a:rPr lang="en-US" dirty="0" smtClean="0">
                <a:latin typeface="Times New Roman" pitchFamily="18" charset="0"/>
                <a:cs typeface="Times New Roman" pitchFamily="18" charset="0"/>
              </a:rPr>
              <a:t>hold, then </a:t>
            </a:r>
            <a:r>
              <a:rPr lang="en-US" i="1" dirty="0" smtClean="0">
                <a:latin typeface="Times New Roman" pitchFamily="18" charset="0"/>
                <a:cs typeface="Times New Roman" pitchFamily="18" charset="0"/>
              </a:rPr>
              <a:t>X -&gt; YZ </a:t>
            </a:r>
            <a:r>
              <a:rPr lang="en-US" dirty="0" smtClean="0">
                <a:latin typeface="Times New Roman" pitchFamily="18" charset="0"/>
                <a:cs typeface="Times New Roman" pitchFamily="18" charset="0"/>
              </a:rPr>
              <a:t>holds.  </a:t>
            </a:r>
          </a:p>
          <a:p>
            <a:pPr>
              <a:buNone/>
            </a:pPr>
            <a:r>
              <a:rPr lang="en-US" dirty="0" smtClean="0">
                <a:latin typeface="Times New Roman" pitchFamily="18" charset="0"/>
                <a:cs typeface="Times New Roman" pitchFamily="18" charset="0"/>
              </a:rPr>
              <a:t>Combining set of dependencies into one FD.</a:t>
            </a:r>
          </a:p>
          <a:p>
            <a:pPr>
              <a:buNone/>
            </a:pP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pPr>
              <a:buNone/>
            </a:pPr>
            <a:r>
              <a:rPr lang="en-US" sz="3200" b="1" dirty="0" smtClean="0">
                <a:solidFill>
                  <a:srgbClr val="C00000"/>
                </a:solidFill>
                <a:latin typeface="Times New Roman" pitchFamily="18" charset="0"/>
                <a:cs typeface="Times New Roman" pitchFamily="18" charset="0"/>
              </a:rPr>
              <a:t>IR6. </a:t>
            </a:r>
            <a:r>
              <a:rPr lang="en-US" sz="3200" b="1" dirty="0" err="1" smtClean="0">
                <a:solidFill>
                  <a:srgbClr val="C00000"/>
                </a:solidFill>
                <a:latin typeface="Times New Roman" pitchFamily="18" charset="0"/>
                <a:cs typeface="Times New Roman" pitchFamily="18" charset="0"/>
              </a:rPr>
              <a:t>Pseudotransitivity</a:t>
            </a:r>
            <a:r>
              <a:rPr lang="en-US" sz="3200" b="1" dirty="0" smtClean="0">
                <a:solidFill>
                  <a:srgbClr val="C00000"/>
                </a:solidFill>
                <a:latin typeface="Times New Roman" pitchFamily="18" charset="0"/>
                <a:cs typeface="Times New Roman" pitchFamily="18" charset="0"/>
              </a:rPr>
              <a:t> Rule:</a:t>
            </a:r>
            <a:r>
              <a:rPr lang="en-US" sz="3200" b="1"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If </a:t>
            </a:r>
            <a:r>
              <a:rPr lang="en-US" i="1" dirty="0" smtClean="0">
                <a:latin typeface="Times New Roman" pitchFamily="18" charset="0"/>
                <a:cs typeface="Times New Roman" pitchFamily="18" charset="0"/>
              </a:rPr>
              <a:t>X -&gt;Y </a:t>
            </a:r>
            <a:r>
              <a:rPr lang="en-US" dirty="0" smtClean="0">
                <a:latin typeface="Times New Roman" pitchFamily="18" charset="0"/>
                <a:cs typeface="Times New Roman" pitchFamily="18" charset="0"/>
              </a:rPr>
              <a:t>and </a:t>
            </a:r>
            <a:r>
              <a:rPr lang="en-US" i="1" dirty="0" smtClean="0">
                <a:latin typeface="Times New Roman" pitchFamily="18" charset="0"/>
                <a:cs typeface="Times New Roman" pitchFamily="18" charset="0"/>
              </a:rPr>
              <a:t>WY -&gt; </a:t>
            </a:r>
            <a:r>
              <a:rPr lang="en-US" dirty="0" smtClean="0">
                <a:latin typeface="Times New Roman" pitchFamily="18" charset="0"/>
                <a:cs typeface="Times New Roman" pitchFamily="18" charset="0"/>
              </a:rPr>
              <a:t>Z hold then so does </a:t>
            </a:r>
            <a:r>
              <a:rPr lang="en-US" i="1" dirty="0" smtClean="0">
                <a:latin typeface="Times New Roman" pitchFamily="18" charset="0"/>
                <a:cs typeface="Times New Roman" pitchFamily="18" charset="0"/>
              </a:rPr>
              <a:t>WX -&gt; Z.</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Based on the above axioms and the .functional dependencies specified for relation </a:t>
            </a:r>
            <a:r>
              <a:rPr lang="en-US" i="1" dirty="0" smtClean="0">
                <a:latin typeface="Times New Roman" pitchFamily="18" charset="0"/>
                <a:cs typeface="Times New Roman" pitchFamily="18" charset="0"/>
              </a:rPr>
              <a:t>student, </a:t>
            </a:r>
            <a:r>
              <a:rPr lang="en-US" dirty="0" smtClean="0">
                <a:latin typeface="Times New Roman" pitchFamily="18" charset="0"/>
                <a:cs typeface="Times New Roman" pitchFamily="18" charset="0"/>
              </a:rPr>
              <a:t>we may write a large number of functional dependencies. Some of these are: </a:t>
            </a:r>
          </a:p>
          <a:p>
            <a:pPr>
              <a:buNone/>
            </a:pP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student(</a:t>
            </a:r>
            <a:r>
              <a:rPr lang="en-US" dirty="0" err="1" smtClean="0">
                <a:latin typeface="Times New Roman" pitchFamily="18" charset="0"/>
                <a:cs typeface="Times New Roman" pitchFamily="18" charset="0"/>
              </a:rPr>
              <a:t>sno,sname,cno,cname,office,address</a:t>
            </a:r>
            <a:r>
              <a:rPr lang="en-US" dirty="0" smtClean="0">
                <a:latin typeface="Times New Roman" pitchFamily="18" charset="0"/>
                <a:cs typeface="Times New Roman" pitchFamily="18" charset="0"/>
              </a:rPr>
              <a:t>)</a:t>
            </a:r>
          </a:p>
          <a:p>
            <a:pPr>
              <a:buNone/>
            </a:pP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sno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cno</a:t>
            </a:r>
            <a:r>
              <a:rPr lang="en-US" i="1" dirty="0" smtClean="0">
                <a:latin typeface="Times New Roman" pitchFamily="18" charset="0"/>
                <a:cs typeface="Times New Roman" pitchFamily="18" charset="0"/>
              </a:rPr>
              <a:t>) -&gt; </a:t>
            </a:r>
            <a:r>
              <a:rPr lang="en-US" i="1" dirty="0" err="1" smtClean="0">
                <a:latin typeface="Times New Roman" pitchFamily="18" charset="0"/>
                <a:cs typeface="Times New Roman" pitchFamily="18" charset="0"/>
              </a:rPr>
              <a:t>sno</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(Rule 1) </a:t>
            </a:r>
          </a:p>
          <a:p>
            <a:pPr>
              <a:buNone/>
            </a:pPr>
            <a:r>
              <a:rPr lang="en-US" i="1"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sno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cno</a:t>
            </a:r>
            <a:r>
              <a:rPr lang="en-US" i="1" dirty="0" smtClean="0">
                <a:latin typeface="Times New Roman" pitchFamily="18" charset="0"/>
                <a:cs typeface="Times New Roman" pitchFamily="18" charset="0"/>
              </a:rPr>
              <a:t>) -&gt;</a:t>
            </a:r>
            <a:r>
              <a:rPr lang="en-US" i="1" dirty="0" err="1" smtClean="0">
                <a:latin typeface="Times New Roman" pitchFamily="18" charset="0"/>
                <a:cs typeface="Times New Roman" pitchFamily="18" charset="0"/>
              </a:rPr>
              <a:t>cno</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(Rule 1) </a:t>
            </a:r>
          </a:p>
          <a:p>
            <a:pPr>
              <a:buNone/>
            </a:pPr>
            <a:r>
              <a:rPr lang="en-US" i="1"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sno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cno</a:t>
            </a:r>
            <a:r>
              <a:rPr lang="en-US" i="1" dirty="0" smtClean="0">
                <a:latin typeface="Times New Roman" pitchFamily="18" charset="0"/>
                <a:cs typeface="Times New Roman" pitchFamily="18" charset="0"/>
              </a:rPr>
              <a:t>) -&gt; (</a:t>
            </a:r>
            <a:r>
              <a:rPr lang="en-US" i="1" dirty="0" err="1" smtClean="0">
                <a:latin typeface="Times New Roman" pitchFamily="18" charset="0"/>
                <a:cs typeface="Times New Roman" pitchFamily="18" charset="0"/>
              </a:rPr>
              <a:t>Sname</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cname</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(Rule 2) </a:t>
            </a:r>
          </a:p>
          <a:p>
            <a:pPr>
              <a:buNone/>
            </a:pPr>
            <a:r>
              <a:rPr lang="en-US" i="1" dirty="0" err="1" smtClean="0">
                <a:latin typeface="Times New Roman" pitchFamily="18" charset="0"/>
                <a:cs typeface="Times New Roman" pitchFamily="18" charset="0"/>
              </a:rPr>
              <a:t>cno</a:t>
            </a:r>
            <a:r>
              <a:rPr lang="en-US" i="1" dirty="0" smtClean="0">
                <a:latin typeface="Times New Roman" pitchFamily="18" charset="0"/>
                <a:cs typeface="Times New Roman" pitchFamily="18" charset="0"/>
              </a:rPr>
              <a:t> -&gt; office </a:t>
            </a:r>
            <a:r>
              <a:rPr lang="en-US" dirty="0" smtClean="0">
                <a:latin typeface="Times New Roman" pitchFamily="18" charset="0"/>
                <a:cs typeface="Times New Roman" pitchFamily="18" charset="0"/>
              </a:rPr>
              <a:t>(Rule 3) </a:t>
            </a:r>
          </a:p>
          <a:p>
            <a:pPr>
              <a:buNone/>
            </a:pPr>
            <a:r>
              <a:rPr lang="en-US" i="1" dirty="0" err="1" smtClean="0">
                <a:latin typeface="Times New Roman" pitchFamily="18" charset="0"/>
                <a:cs typeface="Times New Roman" pitchFamily="18" charset="0"/>
              </a:rPr>
              <a:t>sno</a:t>
            </a:r>
            <a:r>
              <a:rPr lang="en-US" i="1" dirty="0" smtClean="0">
                <a:latin typeface="Times New Roman" pitchFamily="18" charset="0"/>
                <a:cs typeface="Times New Roman" pitchFamily="18" charset="0"/>
              </a:rPr>
              <a:t> -&gt; (</a:t>
            </a:r>
            <a:r>
              <a:rPr lang="en-US" i="1" dirty="0" err="1" smtClean="0">
                <a:latin typeface="Times New Roman" pitchFamily="18" charset="0"/>
                <a:cs typeface="Times New Roman" pitchFamily="18" charset="0"/>
              </a:rPr>
              <a:t>Sname</a:t>
            </a:r>
            <a:r>
              <a:rPr lang="en-US" i="1" dirty="0" smtClean="0">
                <a:latin typeface="Times New Roman" pitchFamily="18" charset="0"/>
                <a:cs typeface="Times New Roman" pitchFamily="18" charset="0"/>
              </a:rPr>
              <a:t>, address) </a:t>
            </a:r>
            <a:r>
              <a:rPr lang="en-US" dirty="0" smtClean="0">
                <a:latin typeface="Times New Roman" pitchFamily="18" charset="0"/>
                <a:cs typeface="Times New Roman" pitchFamily="18" charset="0"/>
              </a:rPr>
              <a:t>(Union Rule) </a:t>
            </a:r>
          </a:p>
          <a:p>
            <a:pPr>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r>
              <a:rPr lang="en-US" dirty="0" smtClean="0"/>
              <a:t>SECOND NORMAL FORM</a:t>
            </a:r>
            <a:endParaRPr lang="en-US" dirty="0"/>
          </a:p>
        </p:txBody>
      </p:sp>
      <p:sp>
        <p:nvSpPr>
          <p:cNvPr id="2" name="Content Placeholder 1"/>
          <p:cNvSpPr>
            <a:spLocks noGrp="1"/>
          </p:cNvSpPr>
          <p:nvPr>
            <p:ph idx="1"/>
          </p:nvPr>
        </p:nvSpPr>
        <p:spPr>
          <a:xfrm>
            <a:off x="152400" y="1295400"/>
            <a:ext cx="8991600" cy="5334000"/>
          </a:xfrm>
        </p:spPr>
        <p:txBody>
          <a:bodyPr>
            <a:normAutofit/>
          </a:bodyPr>
          <a:lstStyle/>
          <a:p>
            <a:r>
              <a:rPr lang="en-US" sz="2000" dirty="0" smtClean="0">
                <a:latin typeface="Times New Roman" pitchFamily="18" charset="0"/>
                <a:cs typeface="Times New Roman" pitchFamily="18" charset="0"/>
              </a:rPr>
              <a:t>A table to be normalized to </a:t>
            </a:r>
            <a:r>
              <a:rPr lang="en-US" sz="2000" b="1" dirty="0" smtClean="0">
                <a:latin typeface="Times New Roman" pitchFamily="18" charset="0"/>
                <a:cs typeface="Times New Roman" pitchFamily="18" charset="0"/>
              </a:rPr>
              <a:t>Second Normal Form</a:t>
            </a:r>
            <a:r>
              <a:rPr lang="en-US" sz="2000" dirty="0" smtClean="0">
                <a:latin typeface="Times New Roman" pitchFamily="18" charset="0"/>
                <a:cs typeface="Times New Roman" pitchFamily="18" charset="0"/>
              </a:rPr>
              <a:t> should</a:t>
            </a:r>
          </a:p>
          <a:p>
            <a:pPr lvl="1"/>
            <a:r>
              <a:rPr lang="en-US" sz="2000" dirty="0" smtClean="0">
                <a:latin typeface="Times New Roman" pitchFamily="18" charset="0"/>
                <a:cs typeface="Times New Roman" pitchFamily="18" charset="0"/>
              </a:rPr>
              <a:t>Meet all the needs of </a:t>
            </a:r>
            <a:r>
              <a:rPr lang="en-US" sz="2000" b="1" dirty="0" smtClean="0">
                <a:latin typeface="Times New Roman" pitchFamily="18" charset="0"/>
                <a:cs typeface="Times New Roman" pitchFamily="18" charset="0"/>
              </a:rPr>
              <a:t>First Normal Form</a:t>
            </a:r>
            <a:r>
              <a:rPr lang="en-US" sz="2000" dirty="0" smtClean="0">
                <a:latin typeface="Times New Roman" pitchFamily="18" charset="0"/>
                <a:cs typeface="Times New Roman" pitchFamily="18" charset="0"/>
              </a:rPr>
              <a:t> and</a:t>
            </a:r>
          </a:p>
          <a:p>
            <a:pPr lvl="1"/>
            <a:r>
              <a:rPr lang="en-US" sz="2000" dirty="0" smtClean="0">
                <a:latin typeface="Times New Roman" pitchFamily="18" charset="0"/>
                <a:cs typeface="Times New Roman" pitchFamily="18" charset="0"/>
              </a:rPr>
              <a:t>There must not be any partial dependency of any column on primary key.</a:t>
            </a:r>
          </a:p>
          <a:p>
            <a:pPr lvl="1">
              <a:buNone/>
            </a:pPr>
            <a:r>
              <a:rPr lang="en-US" sz="2000" dirty="0" smtClean="0">
                <a:latin typeface="Times New Roman" pitchFamily="18" charset="0"/>
                <a:cs typeface="Times New Roman" pitchFamily="18" charset="0"/>
              </a:rPr>
              <a:t> </a:t>
            </a:r>
          </a:p>
          <a:p>
            <a:r>
              <a:rPr lang="en-US" sz="2000" dirty="0" smtClean="0"/>
              <a:t> </a:t>
            </a:r>
            <a:r>
              <a:rPr lang="en-US" sz="2000" b="1" dirty="0" smtClean="0">
                <a:solidFill>
                  <a:srgbClr val="FF0000"/>
                </a:solidFill>
                <a:latin typeface="Times New Roman" pitchFamily="18" charset="0"/>
                <a:cs typeface="Times New Roman" pitchFamily="18" charset="0"/>
              </a:rPr>
              <a:t>The relation is in 1NF and all </a:t>
            </a:r>
            <a:r>
              <a:rPr lang="en-US" sz="2000" b="1" dirty="0" err="1" smtClean="0">
                <a:solidFill>
                  <a:srgbClr val="FF0000"/>
                </a:solidFill>
                <a:latin typeface="Times New Roman" pitchFamily="18" charset="0"/>
                <a:cs typeface="Times New Roman" pitchFamily="18" charset="0"/>
              </a:rPr>
              <a:t>nonkey</a:t>
            </a:r>
            <a:r>
              <a:rPr lang="en-US" sz="2000" b="1" dirty="0" smtClean="0">
                <a:solidFill>
                  <a:srgbClr val="FF0000"/>
                </a:solidFill>
                <a:latin typeface="Times New Roman" pitchFamily="18" charset="0"/>
                <a:cs typeface="Times New Roman" pitchFamily="18" charset="0"/>
              </a:rPr>
              <a:t> attributes are fully functionally dependent on the entire primary key.</a:t>
            </a:r>
          </a:p>
          <a:p>
            <a:endParaRPr lang="en-US" sz="2000" b="1" dirty="0" smtClean="0">
              <a:solidFill>
                <a:srgbClr val="FF0000"/>
              </a:solidFill>
              <a:latin typeface="Times New Roman" pitchFamily="18" charset="0"/>
              <a:cs typeface="Times New Roman" pitchFamily="18" charset="0"/>
            </a:endParaRPr>
          </a:p>
          <a:p>
            <a:r>
              <a:rPr lang="en-US" sz="2000" dirty="0" smtClean="0">
                <a:latin typeface="Times New Roman" pitchFamily="18" charset="0"/>
                <a:cs typeface="Times New Roman" pitchFamily="18" charset="0"/>
              </a:rPr>
              <a:t>It means that for a table that has concatenated primary key, each column in the table that is not part of the primary key must depend upon the entire concatenated key for its existence. If any column depends only on one part of the concatenated key, then the table fails </a:t>
            </a:r>
            <a:r>
              <a:rPr lang="en-US" sz="2000" b="1" dirty="0" smtClean="0">
                <a:latin typeface="Times New Roman" pitchFamily="18" charset="0"/>
                <a:cs typeface="Times New Roman" pitchFamily="18" charset="0"/>
              </a:rPr>
              <a:t>Second normal form</a:t>
            </a:r>
          </a:p>
          <a:p>
            <a:r>
              <a:rPr lang="en-US" sz="2000" b="1" dirty="0" err="1" smtClean="0">
                <a:latin typeface="Times New Roman" pitchFamily="18" charset="0"/>
                <a:cs typeface="Times New Roman" pitchFamily="18" charset="0"/>
              </a:rPr>
              <a:t>Eg</a:t>
            </a:r>
            <a:r>
              <a:rPr lang="en-US" sz="2000" b="1" dirty="0" smtClean="0">
                <a:latin typeface="Times New Roman" pitchFamily="18" charset="0"/>
                <a:cs typeface="Times New Roman" pitchFamily="18" charset="0"/>
              </a:rPr>
              <a:t>  A,B-&gt;C </a:t>
            </a:r>
          </a:p>
          <a:p>
            <a:pPr>
              <a:buNone/>
            </a:pPr>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General definition:</a:t>
            </a:r>
            <a:r>
              <a:rPr lang="en-US" sz="2000" dirty="0" smtClean="0">
                <a:latin typeface="Times New Roman" pitchFamily="18" charset="0"/>
                <a:cs typeface="Times New Roman" pitchFamily="18" charset="0"/>
              </a:rPr>
              <a:t> if R is in 2NF if every nonprime attribute A  in R is not partially dependent on any key of R.</a:t>
            </a: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1752600"/>
          <a:ext cx="7620000" cy="2620485"/>
        </p:xfrm>
        <a:graphic>
          <a:graphicData uri="http://schemas.openxmlformats.org/drawingml/2006/table">
            <a:tbl>
              <a:tblPr/>
              <a:tblGrid>
                <a:gridCol w="1524000"/>
                <a:gridCol w="1828800"/>
                <a:gridCol w="1219200"/>
                <a:gridCol w="1524000"/>
                <a:gridCol w="1524000"/>
              </a:tblGrid>
              <a:tr h="524097">
                <a:tc>
                  <a:txBody>
                    <a:bodyPr/>
                    <a:lstStyle/>
                    <a:p>
                      <a:pPr marL="0" marR="0" algn="ctr">
                        <a:lnSpc>
                          <a:spcPct val="115000"/>
                        </a:lnSpc>
                        <a:spcBef>
                          <a:spcPts val="0"/>
                        </a:spcBef>
                        <a:spcAft>
                          <a:spcPts val="0"/>
                        </a:spcAft>
                      </a:pPr>
                      <a:r>
                        <a:rPr lang="en-US" sz="1800" b="1" dirty="0" err="1">
                          <a:latin typeface="Times New Roman"/>
                          <a:ea typeface="Times New Roman"/>
                          <a:cs typeface="Times New Roman"/>
                        </a:rPr>
                        <a:t>customer_id</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gn="ctr">
                        <a:lnSpc>
                          <a:spcPct val="115000"/>
                        </a:lnSpc>
                        <a:spcBef>
                          <a:spcPts val="0"/>
                        </a:spcBef>
                        <a:spcAft>
                          <a:spcPts val="0"/>
                        </a:spcAft>
                      </a:pPr>
                      <a:r>
                        <a:rPr lang="en-US" sz="1800" b="1" dirty="0" err="1">
                          <a:latin typeface="Times New Roman"/>
                          <a:ea typeface="Times New Roman"/>
                          <a:cs typeface="Times New Roman"/>
                        </a:rPr>
                        <a:t>Customer_Name</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gn="ctr">
                        <a:lnSpc>
                          <a:spcPct val="115000"/>
                        </a:lnSpc>
                        <a:spcBef>
                          <a:spcPts val="0"/>
                        </a:spcBef>
                        <a:spcAft>
                          <a:spcPts val="0"/>
                        </a:spcAft>
                      </a:pPr>
                      <a:r>
                        <a:rPr lang="en-US" sz="1800" b="1" dirty="0" err="1">
                          <a:latin typeface="Times New Roman"/>
                          <a:ea typeface="Times New Roman"/>
                          <a:cs typeface="Times New Roman"/>
                        </a:rPr>
                        <a:t>Order_id</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gn="ctr">
                        <a:lnSpc>
                          <a:spcPct val="115000"/>
                        </a:lnSpc>
                        <a:spcBef>
                          <a:spcPts val="0"/>
                        </a:spcBef>
                        <a:spcAft>
                          <a:spcPts val="0"/>
                        </a:spcAft>
                      </a:pPr>
                      <a:r>
                        <a:rPr lang="en-US" sz="1800" b="1" dirty="0" err="1">
                          <a:latin typeface="Times New Roman"/>
                          <a:ea typeface="Times New Roman"/>
                          <a:cs typeface="Times New Roman"/>
                        </a:rPr>
                        <a:t>Order_name</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gn="ctr">
                        <a:lnSpc>
                          <a:spcPct val="115000"/>
                        </a:lnSpc>
                        <a:spcBef>
                          <a:spcPts val="0"/>
                        </a:spcBef>
                        <a:spcAft>
                          <a:spcPts val="0"/>
                        </a:spcAft>
                      </a:pPr>
                      <a:r>
                        <a:rPr lang="en-US" sz="1800" b="1">
                          <a:latin typeface="Times New Roman"/>
                          <a:ea typeface="Times New Roman"/>
                          <a:cs typeface="Times New Roman"/>
                        </a:rPr>
                        <a:t>Sale_detail</a:t>
                      </a:r>
                      <a:endParaRPr lang="en-US" sz="1800">
                        <a:latin typeface="Calibri"/>
                        <a:ea typeface="Calibri"/>
                        <a:cs typeface="Times New Roman"/>
                      </a:endParaRPr>
                    </a:p>
                  </a:txBody>
                  <a:tcPr marL="9525" marR="9525" marT="9525" marB="9525" anchor="ctr">
                    <a:lnL>
                      <a:noFill/>
                    </a:lnL>
                    <a:lnR>
                      <a:noFill/>
                    </a:lnR>
                    <a:lnT>
                      <a:noFill/>
                    </a:lnT>
                    <a:lnB>
                      <a:noFill/>
                    </a:lnB>
                  </a:tcPr>
                </a:tc>
              </a:tr>
              <a:tr h="524097">
                <a:tc>
                  <a:txBody>
                    <a:bodyPr/>
                    <a:lstStyle/>
                    <a:p>
                      <a:pPr marL="0" marR="0">
                        <a:lnSpc>
                          <a:spcPct val="115000"/>
                        </a:lnSpc>
                        <a:spcBef>
                          <a:spcPts val="0"/>
                        </a:spcBef>
                        <a:spcAft>
                          <a:spcPts val="0"/>
                        </a:spcAft>
                      </a:pPr>
                      <a:r>
                        <a:rPr lang="en-US" sz="1800" dirty="0">
                          <a:latin typeface="Times New Roman"/>
                          <a:ea typeface="Times New Roman"/>
                          <a:cs typeface="Times New Roman"/>
                        </a:rPr>
                        <a:t>101</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dirty="0">
                          <a:latin typeface="Times New Roman"/>
                          <a:ea typeface="Times New Roman"/>
                          <a:cs typeface="Times New Roman"/>
                        </a:rPr>
                        <a:t>Adam</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dirty="0">
                          <a:latin typeface="Times New Roman"/>
                          <a:ea typeface="Times New Roman"/>
                          <a:cs typeface="Times New Roman"/>
                        </a:rPr>
                        <a:t>10</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dirty="0">
                          <a:latin typeface="Times New Roman"/>
                          <a:ea typeface="Times New Roman"/>
                          <a:cs typeface="Times New Roman"/>
                        </a:rPr>
                        <a:t>order1</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dirty="0">
                          <a:latin typeface="Times New Roman"/>
                          <a:ea typeface="Times New Roman"/>
                          <a:cs typeface="Times New Roman"/>
                        </a:rPr>
                        <a:t>sale1</a:t>
                      </a:r>
                      <a:endParaRPr lang="en-US" sz="1800" dirty="0">
                        <a:latin typeface="Calibri"/>
                        <a:ea typeface="Calibri"/>
                        <a:cs typeface="Times New Roman"/>
                      </a:endParaRPr>
                    </a:p>
                  </a:txBody>
                  <a:tcPr marL="9525" marR="9525" marT="9525" marB="9525" anchor="ctr">
                    <a:lnL>
                      <a:noFill/>
                    </a:lnL>
                    <a:lnR>
                      <a:noFill/>
                    </a:lnR>
                    <a:lnT>
                      <a:noFill/>
                    </a:lnT>
                    <a:lnB>
                      <a:noFill/>
                    </a:lnB>
                  </a:tcPr>
                </a:tc>
              </a:tr>
              <a:tr h="524097">
                <a:tc>
                  <a:txBody>
                    <a:bodyPr/>
                    <a:lstStyle/>
                    <a:p>
                      <a:pPr marL="0" marR="0">
                        <a:lnSpc>
                          <a:spcPct val="115000"/>
                        </a:lnSpc>
                        <a:spcBef>
                          <a:spcPts val="0"/>
                        </a:spcBef>
                        <a:spcAft>
                          <a:spcPts val="0"/>
                        </a:spcAft>
                      </a:pPr>
                      <a:r>
                        <a:rPr lang="en-US" sz="1800">
                          <a:latin typeface="Times New Roman"/>
                          <a:ea typeface="Times New Roman"/>
                          <a:cs typeface="Times New Roman"/>
                        </a:rPr>
                        <a:t>101</a:t>
                      </a:r>
                      <a:endParaRPr lang="en-US" sz="18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a:latin typeface="Times New Roman"/>
                          <a:ea typeface="Times New Roman"/>
                          <a:cs typeface="Times New Roman"/>
                        </a:rPr>
                        <a:t>Adam</a:t>
                      </a:r>
                      <a:endParaRPr lang="en-US" sz="18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dirty="0">
                          <a:latin typeface="Times New Roman"/>
                          <a:ea typeface="Times New Roman"/>
                          <a:cs typeface="Times New Roman"/>
                        </a:rPr>
                        <a:t>11</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dirty="0">
                          <a:latin typeface="Times New Roman"/>
                          <a:ea typeface="Times New Roman"/>
                          <a:cs typeface="Times New Roman"/>
                        </a:rPr>
                        <a:t>order2</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dirty="0">
                          <a:latin typeface="Times New Roman"/>
                          <a:ea typeface="Times New Roman"/>
                          <a:cs typeface="Times New Roman"/>
                        </a:rPr>
                        <a:t>sale2</a:t>
                      </a:r>
                      <a:endParaRPr lang="en-US" sz="1800" dirty="0">
                        <a:latin typeface="Calibri"/>
                        <a:ea typeface="Calibri"/>
                        <a:cs typeface="Times New Roman"/>
                      </a:endParaRPr>
                    </a:p>
                  </a:txBody>
                  <a:tcPr marL="9525" marR="9525" marT="9525" marB="9525" anchor="ctr">
                    <a:lnL>
                      <a:noFill/>
                    </a:lnL>
                    <a:lnR>
                      <a:noFill/>
                    </a:lnR>
                    <a:lnT>
                      <a:noFill/>
                    </a:lnT>
                    <a:lnB>
                      <a:noFill/>
                    </a:lnB>
                  </a:tcPr>
                </a:tc>
              </a:tr>
              <a:tr h="524097">
                <a:tc>
                  <a:txBody>
                    <a:bodyPr/>
                    <a:lstStyle/>
                    <a:p>
                      <a:pPr marL="0" marR="0">
                        <a:lnSpc>
                          <a:spcPct val="115000"/>
                        </a:lnSpc>
                        <a:spcBef>
                          <a:spcPts val="0"/>
                        </a:spcBef>
                        <a:spcAft>
                          <a:spcPts val="0"/>
                        </a:spcAft>
                      </a:pPr>
                      <a:r>
                        <a:rPr lang="en-US" sz="1800">
                          <a:latin typeface="Times New Roman"/>
                          <a:ea typeface="Times New Roman"/>
                          <a:cs typeface="Times New Roman"/>
                        </a:rPr>
                        <a:t>102</a:t>
                      </a:r>
                      <a:endParaRPr lang="en-US" sz="18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a:latin typeface="Times New Roman"/>
                          <a:ea typeface="Times New Roman"/>
                          <a:cs typeface="Times New Roman"/>
                        </a:rPr>
                        <a:t>Alex</a:t>
                      </a:r>
                      <a:endParaRPr lang="en-US" sz="18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dirty="0">
                          <a:latin typeface="Times New Roman"/>
                          <a:ea typeface="Times New Roman"/>
                          <a:cs typeface="Times New Roman"/>
                        </a:rPr>
                        <a:t>12</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dirty="0">
                          <a:latin typeface="Times New Roman"/>
                          <a:ea typeface="Times New Roman"/>
                          <a:cs typeface="Times New Roman"/>
                        </a:rPr>
                        <a:t>order3</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dirty="0">
                          <a:latin typeface="Times New Roman"/>
                          <a:ea typeface="Times New Roman"/>
                          <a:cs typeface="Times New Roman"/>
                        </a:rPr>
                        <a:t>sale3</a:t>
                      </a:r>
                      <a:endParaRPr lang="en-US" sz="1800" dirty="0">
                        <a:latin typeface="Calibri"/>
                        <a:ea typeface="Calibri"/>
                        <a:cs typeface="Times New Roman"/>
                      </a:endParaRPr>
                    </a:p>
                  </a:txBody>
                  <a:tcPr marL="9525" marR="9525" marT="9525" marB="9525" anchor="ctr">
                    <a:lnL>
                      <a:noFill/>
                    </a:lnL>
                    <a:lnR>
                      <a:noFill/>
                    </a:lnR>
                    <a:lnT>
                      <a:noFill/>
                    </a:lnT>
                    <a:lnB>
                      <a:noFill/>
                    </a:lnB>
                  </a:tcPr>
                </a:tc>
              </a:tr>
              <a:tr h="524097">
                <a:tc>
                  <a:txBody>
                    <a:bodyPr/>
                    <a:lstStyle/>
                    <a:p>
                      <a:pPr marL="0" marR="0">
                        <a:lnSpc>
                          <a:spcPct val="115000"/>
                        </a:lnSpc>
                        <a:spcBef>
                          <a:spcPts val="0"/>
                        </a:spcBef>
                        <a:spcAft>
                          <a:spcPts val="0"/>
                        </a:spcAft>
                      </a:pPr>
                      <a:r>
                        <a:rPr lang="en-US" sz="1800">
                          <a:latin typeface="Times New Roman"/>
                          <a:ea typeface="Times New Roman"/>
                          <a:cs typeface="Times New Roman"/>
                        </a:rPr>
                        <a:t>103</a:t>
                      </a:r>
                      <a:endParaRPr lang="en-US" sz="18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dirty="0">
                          <a:latin typeface="Times New Roman"/>
                          <a:ea typeface="Times New Roman"/>
                          <a:cs typeface="Times New Roman"/>
                        </a:rPr>
                        <a:t>Stuart</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a:latin typeface="Times New Roman"/>
                          <a:ea typeface="Times New Roman"/>
                          <a:cs typeface="Times New Roman"/>
                        </a:rPr>
                        <a:t>13</a:t>
                      </a:r>
                      <a:endParaRPr lang="en-US" sz="18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dirty="0">
                          <a:latin typeface="Times New Roman"/>
                          <a:ea typeface="Times New Roman"/>
                          <a:cs typeface="Times New Roman"/>
                        </a:rPr>
                        <a:t>order4</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dirty="0">
                          <a:latin typeface="Times New Roman"/>
                          <a:ea typeface="Times New Roman"/>
                          <a:cs typeface="Times New Roman"/>
                        </a:rPr>
                        <a:t>sale4</a:t>
                      </a:r>
                      <a:endParaRPr lang="en-US" sz="1800" dirty="0">
                        <a:latin typeface="Calibri"/>
                        <a:ea typeface="Calibri"/>
                        <a:cs typeface="Times New Roman"/>
                      </a:endParaRPr>
                    </a:p>
                  </a:txBody>
                  <a:tcPr marL="9525" marR="9525" marT="9525" marB="9525" anchor="ctr">
                    <a:lnL>
                      <a:noFill/>
                    </a:lnL>
                    <a:lnR>
                      <a:noFill/>
                    </a:lnR>
                    <a:lnT>
                      <a:noFill/>
                    </a:lnT>
                    <a:lnB>
                      <a:noFill/>
                    </a:lnB>
                  </a:tcPr>
                </a:tc>
              </a:tr>
            </a:tbl>
          </a:graphicData>
        </a:graphic>
      </p:graphicFrame>
      <p:sp>
        <p:nvSpPr>
          <p:cNvPr id="122881" name="Rectangle 1"/>
          <p:cNvSpPr>
            <a:spLocks noChangeArrowheads="1"/>
          </p:cNvSpPr>
          <p:nvPr/>
        </p:nvSpPr>
        <p:spPr bwMode="auto">
          <a:xfrm>
            <a:off x="0" y="435114"/>
            <a:ext cx="7047955"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For example, consider a table which is not in Second normal form.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Customer Table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 name="Rectangle 6"/>
          <p:cNvSpPr/>
          <p:nvPr/>
        </p:nvSpPr>
        <p:spPr>
          <a:xfrm>
            <a:off x="457200" y="4583668"/>
            <a:ext cx="8458200" cy="2072875"/>
          </a:xfrm>
          <a:prstGeom prst="rect">
            <a:avLst/>
          </a:prstGeom>
        </p:spPr>
        <p:txBody>
          <a:bodyPr wrap="square">
            <a:spAutoFit/>
          </a:bodyPr>
          <a:lstStyle/>
          <a:p>
            <a:r>
              <a:rPr lang="en-US" dirty="0" smtClean="0">
                <a:latin typeface="Times New Roman" pitchFamily="18" charset="0"/>
                <a:cs typeface="Times New Roman" pitchFamily="18" charset="0"/>
              </a:rPr>
              <a:t>In </a:t>
            </a:r>
            <a:r>
              <a:rPr lang="en-US" b="1" dirty="0" smtClean="0">
                <a:latin typeface="Times New Roman" pitchFamily="18" charset="0"/>
                <a:cs typeface="Times New Roman" pitchFamily="18" charset="0"/>
              </a:rPr>
              <a:t>Customer</a:t>
            </a:r>
            <a:r>
              <a:rPr lang="en-US" dirty="0" smtClean="0">
                <a:latin typeface="Times New Roman" pitchFamily="18" charset="0"/>
                <a:cs typeface="Times New Roman" pitchFamily="18" charset="0"/>
              </a:rPr>
              <a:t> table concatenation of </a:t>
            </a:r>
            <a:r>
              <a:rPr lang="en-US" dirty="0" err="1" smtClean="0">
                <a:latin typeface="Times New Roman" pitchFamily="18" charset="0"/>
                <a:cs typeface="Times New Roman" pitchFamily="18" charset="0"/>
              </a:rPr>
              <a:t>Customer_id</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Order_id</a:t>
            </a:r>
            <a:r>
              <a:rPr lang="en-US" dirty="0" smtClean="0">
                <a:latin typeface="Times New Roman" pitchFamily="18" charset="0"/>
                <a:cs typeface="Times New Roman" pitchFamily="18" charset="0"/>
              </a:rPr>
              <a:t> is the primary key.</a:t>
            </a: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Customerid,orderid</a:t>
            </a:r>
            <a:r>
              <a:rPr lang="en-US" dirty="0" smtClean="0">
                <a:latin typeface="Times New Roman" pitchFamily="18" charset="0"/>
                <a:cs typeface="Times New Roman" pitchFamily="18" charset="0"/>
              </a:rPr>
              <a:t>-&gt;</a:t>
            </a:r>
            <a:r>
              <a:rPr lang="en-US" dirty="0" err="1" smtClean="0">
                <a:latin typeface="Times New Roman" pitchFamily="18" charset="0"/>
                <a:cs typeface="Times New Roman" pitchFamily="18" charset="0"/>
              </a:rPr>
              <a:t>customername</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Customerid,orderid</a:t>
            </a:r>
            <a:r>
              <a:rPr lang="en-US" dirty="0" smtClean="0">
                <a:latin typeface="Times New Roman" pitchFamily="18" charset="0"/>
                <a:cs typeface="Times New Roman" pitchFamily="18" charset="0"/>
              </a:rPr>
              <a:t>-&gt;</a:t>
            </a:r>
            <a:r>
              <a:rPr lang="en-US" b="1" dirty="0" smtClean="0">
                <a:latin typeface="Times New Roman"/>
                <a:ea typeface="Times New Roman"/>
                <a:cs typeface="Times New Roman"/>
              </a:rPr>
              <a:t> </a:t>
            </a:r>
            <a:r>
              <a:rPr lang="en-US" b="1" dirty="0" err="1" smtClean="0">
                <a:latin typeface="Times New Roman"/>
                <a:ea typeface="Times New Roman"/>
                <a:cs typeface="Times New Roman"/>
              </a:rPr>
              <a:t>Order_name</a:t>
            </a:r>
            <a:endParaRPr lang="en-US" dirty="0" smtClean="0">
              <a:latin typeface="Calibri"/>
              <a:ea typeface="Calibri"/>
              <a:cs typeface="Times New Roman"/>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381000" y="685800"/>
          <a:ext cx="6096000" cy="1478280"/>
        </p:xfrm>
        <a:graphic>
          <a:graphicData uri="http://schemas.openxmlformats.org/drawingml/2006/table">
            <a:tbl>
              <a:tblPr/>
              <a:tblGrid>
                <a:gridCol w="3048000"/>
                <a:gridCol w="3048000"/>
              </a:tblGrid>
              <a:tr h="0">
                <a:tc>
                  <a:txBody>
                    <a:bodyPr/>
                    <a:lstStyle/>
                    <a:p>
                      <a:pPr marL="0" marR="0" algn="l">
                        <a:lnSpc>
                          <a:spcPct val="115000"/>
                        </a:lnSpc>
                        <a:spcBef>
                          <a:spcPts val="0"/>
                        </a:spcBef>
                        <a:spcAft>
                          <a:spcPts val="0"/>
                        </a:spcAft>
                      </a:pPr>
                      <a:r>
                        <a:rPr lang="en-US" sz="2000" b="1" dirty="0" err="1">
                          <a:latin typeface="Times New Roman"/>
                          <a:ea typeface="Times New Roman"/>
                          <a:cs typeface="Times New Roman"/>
                        </a:rPr>
                        <a:t>customer_id</a:t>
                      </a:r>
                      <a:endParaRPr lang="en-US" sz="20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gn="l">
                        <a:lnSpc>
                          <a:spcPct val="115000"/>
                        </a:lnSpc>
                        <a:spcBef>
                          <a:spcPts val="0"/>
                        </a:spcBef>
                        <a:spcAft>
                          <a:spcPts val="0"/>
                        </a:spcAft>
                      </a:pPr>
                      <a:r>
                        <a:rPr lang="en-US" sz="2000" b="1" dirty="0" err="1">
                          <a:latin typeface="Times New Roman"/>
                          <a:ea typeface="Times New Roman"/>
                          <a:cs typeface="Times New Roman"/>
                        </a:rPr>
                        <a:t>Customer_Name</a:t>
                      </a:r>
                      <a:endParaRPr lang="en-US" sz="20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0"/>
                        </a:spcAft>
                      </a:pPr>
                      <a:r>
                        <a:rPr lang="en-US" sz="2000" dirty="0">
                          <a:latin typeface="Times New Roman"/>
                          <a:ea typeface="Times New Roman"/>
                          <a:cs typeface="Times New Roman"/>
                        </a:rPr>
                        <a:t>101</a:t>
                      </a:r>
                      <a:endParaRPr lang="en-US" sz="20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2000" dirty="0">
                          <a:latin typeface="Times New Roman"/>
                          <a:ea typeface="Times New Roman"/>
                          <a:cs typeface="Times New Roman"/>
                        </a:rPr>
                        <a:t>Adam</a:t>
                      </a:r>
                      <a:endParaRPr lang="en-US" sz="20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0"/>
                        </a:spcAft>
                      </a:pPr>
                      <a:r>
                        <a:rPr lang="en-US" sz="2000">
                          <a:latin typeface="Times New Roman"/>
                          <a:ea typeface="Times New Roman"/>
                          <a:cs typeface="Times New Roman"/>
                        </a:rPr>
                        <a:t>102</a:t>
                      </a:r>
                      <a:endParaRPr lang="en-US" sz="20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2000" dirty="0">
                          <a:latin typeface="Times New Roman"/>
                          <a:ea typeface="Times New Roman"/>
                          <a:cs typeface="Times New Roman"/>
                        </a:rPr>
                        <a:t>Alex</a:t>
                      </a:r>
                      <a:endParaRPr lang="en-US" sz="20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0"/>
                        </a:spcAft>
                      </a:pPr>
                      <a:r>
                        <a:rPr lang="en-US" sz="2000">
                          <a:latin typeface="Times New Roman"/>
                          <a:ea typeface="Times New Roman"/>
                          <a:cs typeface="Times New Roman"/>
                        </a:rPr>
                        <a:t>103</a:t>
                      </a:r>
                      <a:endParaRPr lang="en-US" sz="20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2000" dirty="0">
                          <a:latin typeface="Times New Roman"/>
                          <a:ea typeface="Times New Roman"/>
                          <a:cs typeface="Times New Roman"/>
                        </a:rPr>
                        <a:t>Stuart</a:t>
                      </a:r>
                      <a:endParaRPr lang="en-US" sz="2000" dirty="0">
                        <a:latin typeface="Calibri"/>
                        <a:ea typeface="Calibri"/>
                        <a:cs typeface="Times New Roman"/>
                      </a:endParaRPr>
                    </a:p>
                  </a:txBody>
                  <a:tcPr marL="9525" marR="9525" marT="9525" marB="9525" anchor="ctr">
                    <a:lnL>
                      <a:noFill/>
                    </a:lnL>
                    <a:lnR>
                      <a:noFill/>
                    </a:lnR>
                    <a:lnT>
                      <a:noFill/>
                    </a:lnT>
                    <a:lnB>
                      <a:noFill/>
                    </a:lnB>
                  </a:tcPr>
                </a:tc>
              </a:tr>
            </a:tbl>
          </a:graphicData>
        </a:graphic>
      </p:graphicFrame>
      <p:sp>
        <p:nvSpPr>
          <p:cNvPr id="132098" name="Rectangle 2"/>
          <p:cNvSpPr>
            <a:spLocks noChangeArrowheads="1"/>
          </p:cNvSpPr>
          <p:nvPr/>
        </p:nvSpPr>
        <p:spPr bwMode="auto">
          <a:xfrm>
            <a:off x="457200" y="304800"/>
            <a:ext cx="2860783"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Customer_Detail</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Table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0" name="Table 9"/>
          <p:cNvGraphicFramePr>
            <a:graphicFrameLocks noGrp="1"/>
          </p:cNvGraphicFramePr>
          <p:nvPr/>
        </p:nvGraphicFramePr>
        <p:xfrm>
          <a:off x="304800" y="2971800"/>
          <a:ext cx="6096000" cy="1672590"/>
        </p:xfrm>
        <a:graphic>
          <a:graphicData uri="http://schemas.openxmlformats.org/drawingml/2006/table">
            <a:tbl>
              <a:tblPr/>
              <a:tblGrid>
                <a:gridCol w="3048000"/>
                <a:gridCol w="3048000"/>
              </a:tblGrid>
              <a:tr h="0">
                <a:tc>
                  <a:txBody>
                    <a:bodyPr/>
                    <a:lstStyle/>
                    <a:p>
                      <a:pPr marL="0" marR="0" algn="l">
                        <a:lnSpc>
                          <a:spcPct val="115000"/>
                        </a:lnSpc>
                        <a:spcBef>
                          <a:spcPts val="0"/>
                        </a:spcBef>
                        <a:spcAft>
                          <a:spcPts val="0"/>
                        </a:spcAft>
                      </a:pPr>
                      <a:r>
                        <a:rPr lang="en-US" sz="1800" b="1" dirty="0" err="1">
                          <a:latin typeface="Times New Roman"/>
                          <a:ea typeface="Times New Roman"/>
                          <a:cs typeface="Times New Roman"/>
                        </a:rPr>
                        <a:t>Order_id</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gn="l">
                        <a:lnSpc>
                          <a:spcPct val="115000"/>
                        </a:lnSpc>
                        <a:spcBef>
                          <a:spcPts val="0"/>
                        </a:spcBef>
                        <a:spcAft>
                          <a:spcPts val="0"/>
                        </a:spcAft>
                      </a:pPr>
                      <a:r>
                        <a:rPr lang="en-US" sz="1800" b="1" dirty="0" err="1">
                          <a:latin typeface="Times New Roman"/>
                          <a:ea typeface="Times New Roman"/>
                          <a:cs typeface="Times New Roman"/>
                        </a:rPr>
                        <a:t>Order_Name</a:t>
                      </a:r>
                      <a:endParaRPr lang="en-US" sz="18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0"/>
                        </a:spcAft>
                      </a:pPr>
                      <a:r>
                        <a:rPr lang="en-US" sz="1800">
                          <a:latin typeface="Times New Roman"/>
                          <a:ea typeface="Times New Roman"/>
                          <a:cs typeface="Times New Roman"/>
                        </a:rPr>
                        <a:t>10</a:t>
                      </a:r>
                      <a:endParaRPr lang="en-US" sz="18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a:latin typeface="Times New Roman"/>
                          <a:ea typeface="Times New Roman"/>
                          <a:cs typeface="Times New Roman"/>
                        </a:rPr>
                        <a:t>Order1</a:t>
                      </a:r>
                      <a:endParaRPr lang="en-US" sz="180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0"/>
                        </a:spcAft>
                      </a:pPr>
                      <a:r>
                        <a:rPr lang="en-US" sz="1800">
                          <a:latin typeface="Times New Roman"/>
                          <a:ea typeface="Times New Roman"/>
                          <a:cs typeface="Times New Roman"/>
                        </a:rPr>
                        <a:t>11</a:t>
                      </a:r>
                      <a:endParaRPr lang="en-US" sz="18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dirty="0">
                          <a:latin typeface="Times New Roman"/>
                          <a:ea typeface="Times New Roman"/>
                          <a:cs typeface="Times New Roman"/>
                        </a:rPr>
                        <a:t>Order2</a:t>
                      </a:r>
                      <a:endParaRPr lang="en-US" sz="18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0"/>
                        </a:spcAft>
                      </a:pPr>
                      <a:r>
                        <a:rPr lang="en-US" sz="1800">
                          <a:latin typeface="Times New Roman"/>
                          <a:ea typeface="Times New Roman"/>
                          <a:cs typeface="Times New Roman"/>
                        </a:rPr>
                        <a:t>12</a:t>
                      </a:r>
                      <a:endParaRPr lang="en-US" sz="18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a:latin typeface="Times New Roman"/>
                          <a:ea typeface="Times New Roman"/>
                          <a:cs typeface="Times New Roman"/>
                        </a:rPr>
                        <a:t>Order3</a:t>
                      </a:r>
                      <a:endParaRPr lang="en-US" sz="180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nSpc>
                          <a:spcPct val="115000"/>
                        </a:lnSpc>
                        <a:spcBef>
                          <a:spcPts val="0"/>
                        </a:spcBef>
                        <a:spcAft>
                          <a:spcPts val="0"/>
                        </a:spcAft>
                      </a:pPr>
                      <a:r>
                        <a:rPr lang="en-US" sz="1800" dirty="0">
                          <a:latin typeface="Times New Roman"/>
                          <a:ea typeface="Times New Roman"/>
                          <a:cs typeface="Times New Roman"/>
                        </a:rPr>
                        <a:t>13</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nSpc>
                          <a:spcPct val="115000"/>
                        </a:lnSpc>
                        <a:spcBef>
                          <a:spcPts val="0"/>
                        </a:spcBef>
                        <a:spcAft>
                          <a:spcPts val="0"/>
                        </a:spcAft>
                      </a:pPr>
                      <a:r>
                        <a:rPr lang="en-US" sz="1800" dirty="0">
                          <a:latin typeface="Times New Roman"/>
                          <a:ea typeface="Times New Roman"/>
                          <a:cs typeface="Times New Roman"/>
                        </a:rPr>
                        <a:t>Order4</a:t>
                      </a:r>
                      <a:endParaRPr lang="en-US" sz="1800" dirty="0">
                        <a:latin typeface="Calibri"/>
                        <a:ea typeface="Calibri"/>
                        <a:cs typeface="Times New Roman"/>
                      </a:endParaRPr>
                    </a:p>
                  </a:txBody>
                  <a:tcPr marL="9525" marR="9525" marT="9525" marB="9525" anchor="ctr">
                    <a:lnL>
                      <a:noFill/>
                    </a:lnL>
                    <a:lnR>
                      <a:noFill/>
                    </a:lnR>
                    <a:lnT>
                      <a:noFill/>
                    </a:lnT>
                    <a:lnB>
                      <a:noFill/>
                    </a:lnB>
                  </a:tcPr>
                </a:tc>
              </a:tr>
            </a:tbl>
          </a:graphicData>
        </a:graphic>
      </p:graphicFrame>
      <p:sp>
        <p:nvSpPr>
          <p:cNvPr id="132099" name="Rectangle 3"/>
          <p:cNvSpPr>
            <a:spLocks noChangeArrowheads="1"/>
          </p:cNvSpPr>
          <p:nvPr/>
        </p:nvSpPr>
        <p:spPr bwMode="auto">
          <a:xfrm>
            <a:off x="0" y="2390745"/>
            <a:ext cx="2310697"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Order_Detail</a:t>
            </a: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Table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2" name="Table 11"/>
          <p:cNvGraphicFramePr>
            <a:graphicFrameLocks noGrp="1"/>
          </p:cNvGraphicFramePr>
          <p:nvPr/>
        </p:nvGraphicFramePr>
        <p:xfrm>
          <a:off x="381000" y="5334000"/>
          <a:ext cx="6096000" cy="1672590"/>
        </p:xfrm>
        <a:graphic>
          <a:graphicData uri="http://schemas.openxmlformats.org/drawingml/2006/table">
            <a:tbl>
              <a:tblPr/>
              <a:tblGrid>
                <a:gridCol w="2032000"/>
                <a:gridCol w="2032000"/>
                <a:gridCol w="2032000"/>
              </a:tblGrid>
              <a:tr h="0">
                <a:tc>
                  <a:txBody>
                    <a:bodyPr/>
                    <a:lstStyle/>
                    <a:p>
                      <a:pPr marL="0" marR="0" algn="l">
                        <a:lnSpc>
                          <a:spcPct val="115000"/>
                        </a:lnSpc>
                        <a:spcBef>
                          <a:spcPts val="0"/>
                        </a:spcBef>
                        <a:spcAft>
                          <a:spcPts val="0"/>
                        </a:spcAft>
                      </a:pPr>
                      <a:r>
                        <a:rPr lang="en-US" sz="1800" b="1" dirty="0" err="1">
                          <a:latin typeface="Times New Roman"/>
                          <a:ea typeface="Times New Roman"/>
                          <a:cs typeface="Times New Roman"/>
                        </a:rPr>
                        <a:t>customer_id</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gn="l">
                        <a:lnSpc>
                          <a:spcPct val="115000"/>
                        </a:lnSpc>
                        <a:spcBef>
                          <a:spcPts val="0"/>
                        </a:spcBef>
                        <a:spcAft>
                          <a:spcPts val="0"/>
                        </a:spcAft>
                      </a:pPr>
                      <a:r>
                        <a:rPr lang="en-US" sz="1800" b="1" dirty="0" err="1">
                          <a:latin typeface="Times New Roman"/>
                          <a:ea typeface="Times New Roman"/>
                          <a:cs typeface="Times New Roman"/>
                        </a:rPr>
                        <a:t>Order_id</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gn="l">
                        <a:lnSpc>
                          <a:spcPct val="115000"/>
                        </a:lnSpc>
                        <a:spcBef>
                          <a:spcPts val="0"/>
                        </a:spcBef>
                        <a:spcAft>
                          <a:spcPts val="0"/>
                        </a:spcAft>
                      </a:pPr>
                      <a:r>
                        <a:rPr lang="en-US" sz="1800" b="1" dirty="0" err="1">
                          <a:latin typeface="Times New Roman"/>
                          <a:ea typeface="Times New Roman"/>
                          <a:cs typeface="Times New Roman"/>
                        </a:rPr>
                        <a:t>Sale_detail</a:t>
                      </a:r>
                      <a:endParaRPr lang="en-US" sz="1800" dirty="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gn="l">
                        <a:lnSpc>
                          <a:spcPct val="115000"/>
                        </a:lnSpc>
                        <a:spcBef>
                          <a:spcPts val="0"/>
                        </a:spcBef>
                        <a:spcAft>
                          <a:spcPts val="0"/>
                        </a:spcAft>
                      </a:pPr>
                      <a:r>
                        <a:rPr lang="en-US" sz="1800" dirty="0">
                          <a:latin typeface="Times New Roman"/>
                          <a:ea typeface="Times New Roman"/>
                          <a:cs typeface="Times New Roman"/>
                        </a:rPr>
                        <a:t>101</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gn="l">
                        <a:lnSpc>
                          <a:spcPct val="115000"/>
                        </a:lnSpc>
                        <a:spcBef>
                          <a:spcPts val="0"/>
                        </a:spcBef>
                        <a:spcAft>
                          <a:spcPts val="0"/>
                        </a:spcAft>
                      </a:pPr>
                      <a:r>
                        <a:rPr lang="en-US" sz="1800" dirty="0">
                          <a:latin typeface="Times New Roman"/>
                          <a:ea typeface="Times New Roman"/>
                          <a:cs typeface="Times New Roman"/>
                        </a:rPr>
                        <a:t>10</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gn="l">
                        <a:lnSpc>
                          <a:spcPct val="115000"/>
                        </a:lnSpc>
                        <a:spcBef>
                          <a:spcPts val="0"/>
                        </a:spcBef>
                        <a:spcAft>
                          <a:spcPts val="0"/>
                        </a:spcAft>
                      </a:pPr>
                      <a:r>
                        <a:rPr lang="en-US" sz="1800">
                          <a:latin typeface="Times New Roman"/>
                          <a:ea typeface="Times New Roman"/>
                          <a:cs typeface="Times New Roman"/>
                        </a:rPr>
                        <a:t>sale1</a:t>
                      </a:r>
                      <a:endParaRPr lang="en-US" sz="180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gn="l">
                        <a:lnSpc>
                          <a:spcPct val="115000"/>
                        </a:lnSpc>
                        <a:spcBef>
                          <a:spcPts val="0"/>
                        </a:spcBef>
                        <a:spcAft>
                          <a:spcPts val="0"/>
                        </a:spcAft>
                      </a:pPr>
                      <a:r>
                        <a:rPr lang="en-US" sz="1800">
                          <a:latin typeface="Times New Roman"/>
                          <a:ea typeface="Times New Roman"/>
                          <a:cs typeface="Times New Roman"/>
                        </a:rPr>
                        <a:t>101</a:t>
                      </a:r>
                      <a:endParaRPr lang="en-US" sz="18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gn="l">
                        <a:lnSpc>
                          <a:spcPct val="115000"/>
                        </a:lnSpc>
                        <a:spcBef>
                          <a:spcPts val="0"/>
                        </a:spcBef>
                        <a:spcAft>
                          <a:spcPts val="0"/>
                        </a:spcAft>
                      </a:pPr>
                      <a:r>
                        <a:rPr lang="en-US" sz="1800" dirty="0">
                          <a:latin typeface="Times New Roman"/>
                          <a:ea typeface="Times New Roman"/>
                          <a:cs typeface="Times New Roman"/>
                        </a:rPr>
                        <a:t>11</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gn="l">
                        <a:lnSpc>
                          <a:spcPct val="115000"/>
                        </a:lnSpc>
                        <a:spcBef>
                          <a:spcPts val="0"/>
                        </a:spcBef>
                        <a:spcAft>
                          <a:spcPts val="0"/>
                        </a:spcAft>
                      </a:pPr>
                      <a:r>
                        <a:rPr lang="en-US" sz="1800">
                          <a:latin typeface="Times New Roman"/>
                          <a:ea typeface="Times New Roman"/>
                          <a:cs typeface="Times New Roman"/>
                        </a:rPr>
                        <a:t>sale2</a:t>
                      </a:r>
                      <a:endParaRPr lang="en-US" sz="180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gn="l">
                        <a:lnSpc>
                          <a:spcPct val="115000"/>
                        </a:lnSpc>
                        <a:spcBef>
                          <a:spcPts val="0"/>
                        </a:spcBef>
                        <a:spcAft>
                          <a:spcPts val="0"/>
                        </a:spcAft>
                      </a:pPr>
                      <a:r>
                        <a:rPr lang="en-US" sz="1800">
                          <a:latin typeface="Times New Roman"/>
                          <a:ea typeface="Times New Roman"/>
                          <a:cs typeface="Times New Roman"/>
                        </a:rPr>
                        <a:t>102</a:t>
                      </a:r>
                      <a:endParaRPr lang="en-US" sz="18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gn="l">
                        <a:lnSpc>
                          <a:spcPct val="115000"/>
                        </a:lnSpc>
                        <a:spcBef>
                          <a:spcPts val="0"/>
                        </a:spcBef>
                        <a:spcAft>
                          <a:spcPts val="0"/>
                        </a:spcAft>
                      </a:pPr>
                      <a:r>
                        <a:rPr lang="en-US" sz="1800" dirty="0">
                          <a:latin typeface="Times New Roman"/>
                          <a:ea typeface="Times New Roman"/>
                          <a:cs typeface="Times New Roman"/>
                        </a:rPr>
                        <a:t>12</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gn="l">
                        <a:lnSpc>
                          <a:spcPct val="115000"/>
                        </a:lnSpc>
                        <a:spcBef>
                          <a:spcPts val="0"/>
                        </a:spcBef>
                        <a:spcAft>
                          <a:spcPts val="0"/>
                        </a:spcAft>
                      </a:pPr>
                      <a:r>
                        <a:rPr lang="en-US" sz="1800">
                          <a:latin typeface="Times New Roman"/>
                          <a:ea typeface="Times New Roman"/>
                          <a:cs typeface="Times New Roman"/>
                        </a:rPr>
                        <a:t>sale3</a:t>
                      </a:r>
                      <a:endParaRPr lang="en-US" sz="1800">
                        <a:latin typeface="Calibri"/>
                        <a:ea typeface="Calibri"/>
                        <a:cs typeface="Times New Roman"/>
                      </a:endParaRPr>
                    </a:p>
                  </a:txBody>
                  <a:tcPr marL="9525" marR="9525" marT="9525" marB="9525" anchor="ctr">
                    <a:lnL>
                      <a:noFill/>
                    </a:lnL>
                    <a:lnR>
                      <a:noFill/>
                    </a:lnR>
                    <a:lnT>
                      <a:noFill/>
                    </a:lnT>
                    <a:lnB>
                      <a:noFill/>
                    </a:lnB>
                  </a:tcPr>
                </a:tc>
              </a:tr>
              <a:tr h="0">
                <a:tc>
                  <a:txBody>
                    <a:bodyPr/>
                    <a:lstStyle/>
                    <a:p>
                      <a:pPr marL="0" marR="0" algn="l">
                        <a:lnSpc>
                          <a:spcPct val="115000"/>
                        </a:lnSpc>
                        <a:spcBef>
                          <a:spcPts val="0"/>
                        </a:spcBef>
                        <a:spcAft>
                          <a:spcPts val="0"/>
                        </a:spcAft>
                      </a:pPr>
                      <a:r>
                        <a:rPr lang="en-US" sz="1800">
                          <a:latin typeface="Times New Roman"/>
                          <a:ea typeface="Times New Roman"/>
                          <a:cs typeface="Times New Roman"/>
                        </a:rPr>
                        <a:t>103</a:t>
                      </a:r>
                      <a:endParaRPr lang="en-US" sz="180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gn="l">
                        <a:lnSpc>
                          <a:spcPct val="115000"/>
                        </a:lnSpc>
                        <a:spcBef>
                          <a:spcPts val="0"/>
                        </a:spcBef>
                        <a:spcAft>
                          <a:spcPts val="0"/>
                        </a:spcAft>
                      </a:pPr>
                      <a:r>
                        <a:rPr lang="en-US" sz="1800" dirty="0">
                          <a:latin typeface="Times New Roman"/>
                          <a:ea typeface="Times New Roman"/>
                          <a:cs typeface="Times New Roman"/>
                        </a:rPr>
                        <a:t>13</a:t>
                      </a:r>
                      <a:endParaRPr lang="en-US"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marL="0" marR="0" algn="l">
                        <a:lnSpc>
                          <a:spcPct val="115000"/>
                        </a:lnSpc>
                        <a:spcBef>
                          <a:spcPts val="0"/>
                        </a:spcBef>
                        <a:spcAft>
                          <a:spcPts val="0"/>
                        </a:spcAft>
                      </a:pPr>
                      <a:r>
                        <a:rPr lang="en-US" sz="1800" dirty="0">
                          <a:latin typeface="Times New Roman"/>
                          <a:ea typeface="Times New Roman"/>
                          <a:cs typeface="Times New Roman"/>
                        </a:rPr>
                        <a:t>sale4</a:t>
                      </a:r>
                      <a:endParaRPr lang="en-US" sz="1800" dirty="0">
                        <a:latin typeface="Calibri"/>
                        <a:ea typeface="Calibri"/>
                        <a:cs typeface="Times New Roman"/>
                      </a:endParaRPr>
                    </a:p>
                  </a:txBody>
                  <a:tcPr marL="9525" marR="9525" marT="9525" marB="9525" anchor="ctr">
                    <a:lnL>
                      <a:noFill/>
                    </a:lnL>
                    <a:lnR>
                      <a:noFill/>
                    </a:lnR>
                    <a:lnT>
                      <a:noFill/>
                    </a:lnT>
                    <a:lnB>
                      <a:noFill/>
                    </a:lnB>
                  </a:tcPr>
                </a:tc>
              </a:tr>
            </a:tbl>
          </a:graphicData>
        </a:graphic>
      </p:graphicFrame>
      <p:sp>
        <p:nvSpPr>
          <p:cNvPr id="132100" name="Rectangle 4"/>
          <p:cNvSpPr>
            <a:spLocks noChangeArrowheads="1"/>
          </p:cNvSpPr>
          <p:nvPr/>
        </p:nvSpPr>
        <p:spPr bwMode="auto">
          <a:xfrm>
            <a:off x="0" y="4829145"/>
            <a:ext cx="2131096"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Sale_Detail</a:t>
            </a: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Table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6248400"/>
          </a:xfrm>
        </p:spPr>
        <p:txBody>
          <a:bodyPr>
            <a:normAutofit/>
          </a:bodyPr>
          <a:lstStyle/>
          <a:p>
            <a:pPr>
              <a:buNone/>
            </a:pPr>
            <a:r>
              <a:rPr lang="en-US" dirty="0" smtClean="0">
                <a:latin typeface="Times New Roman" pitchFamily="18" charset="0"/>
                <a:cs typeface="Times New Roman" pitchFamily="18" charset="0"/>
              </a:rPr>
              <a:t>The four relations into which the original orders relation should be broken are:</a:t>
            </a:r>
          </a:p>
          <a:p>
            <a:r>
              <a:rPr lang="en-US" dirty="0" smtClean="0">
                <a:latin typeface="Times New Roman" pitchFamily="18" charset="0"/>
                <a:cs typeface="Times New Roman" pitchFamily="18" charset="0"/>
              </a:rPr>
              <a:t>customers ( customer number , first name, last name, street, city, state, zip, phone)</a:t>
            </a:r>
          </a:p>
          <a:p>
            <a:r>
              <a:rPr lang="en-US" dirty="0" smtClean="0">
                <a:latin typeface="Times New Roman" pitchFamily="18" charset="0"/>
                <a:cs typeface="Times New Roman" pitchFamily="18" charset="0"/>
              </a:rPr>
              <a:t>items ( item number , title, price)</a:t>
            </a:r>
          </a:p>
          <a:p>
            <a:r>
              <a:rPr lang="en-US" dirty="0" smtClean="0">
                <a:latin typeface="Times New Roman" pitchFamily="18" charset="0"/>
                <a:cs typeface="Times New Roman" pitchFamily="18" charset="0"/>
              </a:rPr>
              <a:t>orders ( order number , customer number, order date)</a:t>
            </a:r>
          </a:p>
          <a:p>
            <a:r>
              <a:rPr lang="en-US" dirty="0" smtClean="0">
                <a:latin typeface="Times New Roman" pitchFamily="18" charset="0"/>
                <a:cs typeface="Times New Roman" pitchFamily="18" charset="0"/>
              </a:rPr>
              <a:t>line items ( order number , item number , has shipped)</a:t>
            </a:r>
          </a:p>
          <a:p>
            <a:pPr>
              <a:buNone/>
            </a:pPr>
            <a:r>
              <a:rPr lang="en-US" dirty="0" smtClean="0">
                <a:latin typeface="Times New Roman" pitchFamily="18" charset="0"/>
                <a:cs typeface="Times New Roman" pitchFamily="18" charset="0"/>
              </a:rPr>
              <a:t>Each of these should in turn correspond to a single entity in your ER diagram.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52400"/>
            <a:ext cx="8229600" cy="563562"/>
          </a:xfrm>
        </p:spPr>
        <p:txBody>
          <a:bodyPr>
            <a:normAutofit/>
          </a:bodyPr>
          <a:lstStyle/>
          <a:p>
            <a:r>
              <a:rPr lang="en-US" sz="2400" dirty="0" smtClean="0"/>
              <a:t>Problems with 2NF Relations</a:t>
            </a:r>
            <a:endParaRPr lang="en-US" sz="2400" dirty="0"/>
          </a:p>
        </p:txBody>
      </p:sp>
      <p:sp>
        <p:nvSpPr>
          <p:cNvPr id="2" name="Content Placeholder 1"/>
          <p:cNvSpPr>
            <a:spLocks noGrp="1"/>
          </p:cNvSpPr>
          <p:nvPr>
            <p:ph idx="1"/>
          </p:nvPr>
        </p:nvSpPr>
        <p:spPr>
          <a:xfrm>
            <a:off x="228600" y="762000"/>
            <a:ext cx="8686800" cy="5791200"/>
          </a:xfrm>
        </p:spPr>
        <p:txBody>
          <a:bodyPr>
            <a:normAutofit fontScale="92500"/>
          </a:bodyPr>
          <a:lstStyle/>
          <a:p>
            <a:pPr>
              <a:buNone/>
            </a:pPr>
            <a:r>
              <a:rPr lang="en-US" dirty="0" smtClean="0">
                <a:latin typeface="Times New Roman" pitchFamily="18" charset="0"/>
                <a:cs typeface="Times New Roman" pitchFamily="18" charset="0"/>
              </a:rPr>
              <a:t>items ( item number , title, distributor, warehouse phone number)</a:t>
            </a:r>
          </a:p>
          <a:p>
            <a:pPr>
              <a:buNone/>
            </a:pPr>
            <a:r>
              <a:rPr lang="en-US" dirty="0" smtClean="0">
                <a:latin typeface="Times New Roman" pitchFamily="18" charset="0"/>
                <a:cs typeface="Times New Roman" pitchFamily="18" charset="0"/>
              </a:rPr>
              <a:t>For each item number , there is only one value for the title , distributor , and warehouse phone number items. </a:t>
            </a:r>
          </a:p>
          <a:p>
            <a:pPr>
              <a:buNone/>
            </a:pPr>
            <a:r>
              <a:rPr lang="en-US" dirty="0" smtClean="0">
                <a:latin typeface="Times New Roman" pitchFamily="18" charset="0"/>
                <a:cs typeface="Times New Roman" pitchFamily="18" charset="0"/>
              </a:rPr>
              <a:t>However, there is one insertion anomaly —</a:t>
            </a:r>
          </a:p>
          <a:p>
            <a:pPr>
              <a:buNone/>
            </a:pPr>
            <a:r>
              <a:rPr lang="en-US" dirty="0" smtClean="0">
                <a:latin typeface="Times New Roman" pitchFamily="18" charset="0"/>
                <a:cs typeface="Times New Roman" pitchFamily="18" charset="0"/>
              </a:rPr>
              <a:t> cannot insert data about a distributor until you have an item from that distributor</a:t>
            </a:r>
          </a:p>
          <a:p>
            <a:pPr>
              <a:buNone/>
            </a:pPr>
            <a:r>
              <a:rPr lang="en-US" dirty="0" smtClean="0">
                <a:latin typeface="Times New Roman" pitchFamily="18" charset="0"/>
                <a:cs typeface="Times New Roman" pitchFamily="18" charset="0"/>
              </a:rPr>
              <a:t>and a deletion anomaly — if you delete the only item from a distributor, you lose data about the distributor. </a:t>
            </a:r>
          </a:p>
          <a:p>
            <a:pPr>
              <a:buNone/>
            </a:pPr>
            <a:r>
              <a:rPr lang="en-US" dirty="0" smtClean="0">
                <a:latin typeface="Times New Roman" pitchFamily="18" charset="0"/>
                <a:cs typeface="Times New Roman" pitchFamily="18" charset="0"/>
              </a:rPr>
              <a:t> The relation is in 2NF, but not 3NF.</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6248400"/>
          </a:xfrm>
        </p:spPr>
        <p:txBody>
          <a:bodyPr>
            <a:normAutofit/>
          </a:bodyPr>
          <a:lstStyle/>
          <a:p>
            <a:pPr>
              <a:buNone/>
            </a:pPr>
            <a:r>
              <a:rPr lang="en-US" sz="2000" b="1" dirty="0" smtClean="0">
                <a:latin typeface="Times New Roman" pitchFamily="18" charset="0"/>
                <a:cs typeface="Times New Roman" pitchFamily="18" charset="0"/>
              </a:rPr>
              <a:t>Third Normal Form (3NF):</a:t>
            </a:r>
          </a:p>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Third Normal form</a:t>
            </a:r>
            <a:r>
              <a:rPr lang="en-US" sz="2000" dirty="0" smtClean="0">
                <a:latin typeface="Times New Roman" pitchFamily="18" charset="0"/>
                <a:cs typeface="Times New Roman" pitchFamily="18" charset="0"/>
              </a:rPr>
              <a:t> applies that the </a:t>
            </a:r>
            <a:r>
              <a:rPr lang="en-US" sz="2000" i="1" dirty="0" smtClean="0">
                <a:latin typeface="Times New Roman" pitchFamily="18" charset="0"/>
                <a:cs typeface="Times New Roman" pitchFamily="18" charset="0"/>
              </a:rPr>
              <a:t>transitive functional dependency</a:t>
            </a:r>
            <a:r>
              <a:rPr lang="en-US" sz="2000" dirty="0" smtClean="0">
                <a:latin typeface="Times New Roman" pitchFamily="18" charset="0"/>
                <a:cs typeface="Times New Roman" pitchFamily="18" charset="0"/>
              </a:rPr>
              <a:t> should be removed from the table. The table must be in </a:t>
            </a:r>
            <a:r>
              <a:rPr lang="en-US" sz="2000" b="1" dirty="0" smtClean="0">
                <a:latin typeface="Times New Roman" pitchFamily="18" charset="0"/>
                <a:cs typeface="Times New Roman" pitchFamily="18" charset="0"/>
              </a:rPr>
              <a:t>Second Normal form</a:t>
            </a:r>
            <a:r>
              <a:rPr lang="en-US" sz="2000" dirty="0" smtClean="0">
                <a:latin typeface="Times New Roman" pitchFamily="18" charset="0"/>
                <a:cs typeface="Times New Roman" pitchFamily="18" charset="0"/>
              </a:rPr>
              <a:t>. For example, consider a table with following fields. </a:t>
            </a:r>
          </a:p>
          <a:p>
            <a:pPr>
              <a:buNone/>
            </a:pPr>
            <a:r>
              <a:rPr lang="en-US" sz="2000" dirty="0" smtClean="0"/>
              <a:t>A - &gt; B and B - &gt; C therefore A - &gt; C</a:t>
            </a:r>
          </a:p>
          <a:p>
            <a:pPr>
              <a:buNone/>
            </a:pPr>
            <a:endParaRPr lang="en-US" sz="2000" dirty="0" smtClean="0">
              <a:latin typeface="Times New Roman" pitchFamily="18" charset="0"/>
              <a:cs typeface="Times New Roman" pitchFamily="18" charset="0"/>
            </a:endParaRPr>
          </a:p>
          <a:p>
            <a:pPr>
              <a:buNone/>
            </a:pPr>
            <a:r>
              <a:rPr lang="en-US" sz="2000" b="1" dirty="0" err="1" smtClean="0">
                <a:latin typeface="Times New Roman" pitchFamily="18" charset="0"/>
                <a:cs typeface="Times New Roman" pitchFamily="18" charset="0"/>
              </a:rPr>
              <a:t>Student_Detail</a:t>
            </a:r>
            <a:r>
              <a:rPr lang="en-US" sz="2000" b="1" dirty="0" smtClean="0">
                <a:latin typeface="Times New Roman" pitchFamily="18" charset="0"/>
                <a:cs typeface="Times New Roman" pitchFamily="18" charset="0"/>
              </a:rPr>
              <a:t> Table :</a:t>
            </a:r>
          </a:p>
          <a:p>
            <a:pPr>
              <a:buNone/>
            </a:pP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New </a:t>
            </a:r>
            <a:r>
              <a:rPr lang="en-US" sz="2000" b="1" dirty="0" err="1" smtClean="0">
                <a:latin typeface="Times New Roman" pitchFamily="18" charset="0"/>
                <a:cs typeface="Times New Roman" pitchFamily="18" charset="0"/>
              </a:rPr>
              <a:t>Student_Detail</a:t>
            </a:r>
            <a:r>
              <a:rPr lang="en-US" sz="2000" b="1" dirty="0" smtClean="0">
                <a:latin typeface="Times New Roman" pitchFamily="18" charset="0"/>
                <a:cs typeface="Times New Roman" pitchFamily="18" charset="0"/>
              </a:rPr>
              <a:t> Table :</a:t>
            </a: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Address Table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04800" y="3276600"/>
          <a:ext cx="8153398" cy="609600"/>
        </p:xfrm>
        <a:graphic>
          <a:graphicData uri="http://schemas.openxmlformats.org/drawingml/2006/table">
            <a:tbl>
              <a:tblPr/>
              <a:tblGrid>
                <a:gridCol w="1164771"/>
                <a:gridCol w="1579938"/>
                <a:gridCol w="749605"/>
                <a:gridCol w="1164771"/>
                <a:gridCol w="1164771"/>
                <a:gridCol w="1164771"/>
                <a:gridCol w="1164771"/>
              </a:tblGrid>
              <a:tr h="609600">
                <a:tc>
                  <a:txBody>
                    <a:bodyPr/>
                    <a:lstStyle/>
                    <a:p>
                      <a:pPr marL="0" marR="0" algn="ctr">
                        <a:lnSpc>
                          <a:spcPct val="115000"/>
                        </a:lnSpc>
                        <a:spcBef>
                          <a:spcPts val="0"/>
                        </a:spcBef>
                        <a:spcAft>
                          <a:spcPts val="0"/>
                        </a:spcAft>
                      </a:pPr>
                      <a:r>
                        <a:rPr lang="en-US" sz="1800" b="1" dirty="0" err="1">
                          <a:latin typeface="Times New Roman"/>
                          <a:ea typeface="Times New Roman"/>
                          <a:cs typeface="Times New Roman"/>
                        </a:rPr>
                        <a:t>Student_id</a:t>
                      </a:r>
                      <a:endParaRPr lang="en-US" sz="1800" dirty="0">
                        <a:latin typeface="Calibri"/>
                        <a:ea typeface="Calibri"/>
                        <a:cs typeface="Times New Roman"/>
                      </a:endParaRPr>
                    </a:p>
                  </a:txBody>
                  <a:tcPr marL="9525" marR="9525" marT="9525" marB="9525" anchor="ctr">
                    <a:lnL>
                      <a:noFill/>
                    </a:lnL>
                    <a:lnR>
                      <a:noFill/>
                    </a:lnR>
                    <a:lnT>
                      <a:noFill/>
                    </a:lnT>
                    <a:lnB>
                      <a:noFill/>
                    </a:lnB>
                    <a:solidFill>
                      <a:schemeClr val="accent1"/>
                    </a:solidFill>
                  </a:tcPr>
                </a:tc>
                <a:tc>
                  <a:txBody>
                    <a:bodyPr/>
                    <a:lstStyle/>
                    <a:p>
                      <a:pPr marL="0" marR="0" algn="ctr">
                        <a:lnSpc>
                          <a:spcPct val="115000"/>
                        </a:lnSpc>
                        <a:spcBef>
                          <a:spcPts val="0"/>
                        </a:spcBef>
                        <a:spcAft>
                          <a:spcPts val="0"/>
                        </a:spcAft>
                      </a:pPr>
                      <a:r>
                        <a:rPr lang="en-US" sz="1800" b="1" dirty="0" err="1">
                          <a:latin typeface="Times New Roman"/>
                          <a:ea typeface="Times New Roman"/>
                          <a:cs typeface="Times New Roman"/>
                        </a:rPr>
                        <a:t>Student_name</a:t>
                      </a:r>
                      <a:endParaRPr lang="en-US" sz="1800" dirty="0">
                        <a:latin typeface="Calibri"/>
                        <a:ea typeface="Calibri"/>
                        <a:cs typeface="Times New Roman"/>
                      </a:endParaRPr>
                    </a:p>
                  </a:txBody>
                  <a:tcPr marL="9525" marR="9525" marT="9525" marB="9525" anchor="ctr">
                    <a:lnL>
                      <a:noFill/>
                    </a:lnL>
                    <a:lnR>
                      <a:noFill/>
                    </a:lnR>
                    <a:lnT>
                      <a:noFill/>
                    </a:lnT>
                    <a:lnB>
                      <a:noFill/>
                    </a:lnB>
                    <a:solidFill>
                      <a:schemeClr val="accent1"/>
                    </a:solidFill>
                  </a:tcPr>
                </a:tc>
                <a:tc>
                  <a:txBody>
                    <a:bodyPr/>
                    <a:lstStyle/>
                    <a:p>
                      <a:pPr marL="0" marR="0" algn="ctr">
                        <a:lnSpc>
                          <a:spcPct val="115000"/>
                        </a:lnSpc>
                        <a:spcBef>
                          <a:spcPts val="0"/>
                        </a:spcBef>
                        <a:spcAft>
                          <a:spcPts val="0"/>
                        </a:spcAft>
                      </a:pPr>
                      <a:r>
                        <a:rPr lang="en-US" sz="1800" b="1" dirty="0">
                          <a:latin typeface="Times New Roman"/>
                          <a:ea typeface="Times New Roman"/>
                          <a:cs typeface="Times New Roman"/>
                        </a:rPr>
                        <a:t>DOB</a:t>
                      </a:r>
                      <a:endParaRPr lang="en-US" sz="1800" dirty="0">
                        <a:latin typeface="Calibri"/>
                        <a:ea typeface="Calibri"/>
                        <a:cs typeface="Times New Roman"/>
                      </a:endParaRPr>
                    </a:p>
                  </a:txBody>
                  <a:tcPr marL="9525" marR="9525" marT="9525" marB="9525" anchor="ctr">
                    <a:lnL>
                      <a:noFill/>
                    </a:lnL>
                    <a:lnR>
                      <a:noFill/>
                    </a:lnR>
                    <a:lnT>
                      <a:noFill/>
                    </a:lnT>
                    <a:lnB>
                      <a:noFill/>
                    </a:lnB>
                    <a:solidFill>
                      <a:schemeClr val="accent1"/>
                    </a:solidFill>
                  </a:tcPr>
                </a:tc>
                <a:tc>
                  <a:txBody>
                    <a:bodyPr/>
                    <a:lstStyle/>
                    <a:p>
                      <a:pPr marL="0" marR="0" algn="ctr">
                        <a:lnSpc>
                          <a:spcPct val="115000"/>
                        </a:lnSpc>
                        <a:spcBef>
                          <a:spcPts val="0"/>
                        </a:spcBef>
                        <a:spcAft>
                          <a:spcPts val="0"/>
                        </a:spcAft>
                      </a:pPr>
                      <a:r>
                        <a:rPr lang="en-US" sz="1800" b="1">
                          <a:latin typeface="Times New Roman"/>
                          <a:ea typeface="Times New Roman"/>
                          <a:cs typeface="Times New Roman"/>
                        </a:rPr>
                        <a:t>Street</a:t>
                      </a:r>
                      <a:endParaRPr lang="en-US" sz="1800">
                        <a:latin typeface="Calibri"/>
                        <a:ea typeface="Calibri"/>
                        <a:cs typeface="Times New Roman"/>
                      </a:endParaRPr>
                    </a:p>
                  </a:txBody>
                  <a:tcPr marL="9525" marR="9525" marT="9525" marB="9525" anchor="ctr">
                    <a:lnL>
                      <a:noFill/>
                    </a:lnL>
                    <a:lnR>
                      <a:noFill/>
                    </a:lnR>
                    <a:lnT>
                      <a:noFill/>
                    </a:lnT>
                    <a:lnB>
                      <a:noFill/>
                    </a:lnB>
                    <a:solidFill>
                      <a:schemeClr val="accent1"/>
                    </a:solidFill>
                  </a:tcPr>
                </a:tc>
                <a:tc>
                  <a:txBody>
                    <a:bodyPr/>
                    <a:lstStyle/>
                    <a:p>
                      <a:pPr marL="0" marR="0" algn="ctr">
                        <a:lnSpc>
                          <a:spcPct val="115000"/>
                        </a:lnSpc>
                        <a:spcBef>
                          <a:spcPts val="0"/>
                        </a:spcBef>
                        <a:spcAft>
                          <a:spcPts val="0"/>
                        </a:spcAft>
                      </a:pPr>
                      <a:r>
                        <a:rPr lang="en-US" sz="1800" b="1">
                          <a:latin typeface="Times New Roman"/>
                          <a:ea typeface="Times New Roman"/>
                          <a:cs typeface="Times New Roman"/>
                        </a:rPr>
                        <a:t>city</a:t>
                      </a:r>
                      <a:endParaRPr lang="en-US" sz="1800">
                        <a:latin typeface="Calibri"/>
                        <a:ea typeface="Calibri"/>
                        <a:cs typeface="Times New Roman"/>
                      </a:endParaRPr>
                    </a:p>
                  </a:txBody>
                  <a:tcPr marL="9525" marR="9525" marT="9525" marB="9525" anchor="ctr">
                    <a:lnL>
                      <a:noFill/>
                    </a:lnL>
                    <a:lnR>
                      <a:noFill/>
                    </a:lnR>
                    <a:lnT>
                      <a:noFill/>
                    </a:lnT>
                    <a:lnB>
                      <a:noFill/>
                    </a:lnB>
                    <a:solidFill>
                      <a:schemeClr val="accent1"/>
                    </a:solidFill>
                  </a:tcPr>
                </a:tc>
                <a:tc>
                  <a:txBody>
                    <a:bodyPr/>
                    <a:lstStyle/>
                    <a:p>
                      <a:pPr marL="0" marR="0" algn="ctr">
                        <a:lnSpc>
                          <a:spcPct val="115000"/>
                        </a:lnSpc>
                        <a:spcBef>
                          <a:spcPts val="0"/>
                        </a:spcBef>
                        <a:spcAft>
                          <a:spcPts val="0"/>
                        </a:spcAft>
                      </a:pPr>
                      <a:r>
                        <a:rPr lang="en-US" sz="1800" b="1">
                          <a:latin typeface="Times New Roman"/>
                          <a:ea typeface="Times New Roman"/>
                          <a:cs typeface="Times New Roman"/>
                        </a:rPr>
                        <a:t>State</a:t>
                      </a:r>
                      <a:endParaRPr lang="en-US" sz="1800">
                        <a:latin typeface="Calibri"/>
                        <a:ea typeface="Calibri"/>
                        <a:cs typeface="Times New Roman"/>
                      </a:endParaRPr>
                    </a:p>
                  </a:txBody>
                  <a:tcPr marL="9525" marR="9525" marT="9525" marB="9525" anchor="ctr">
                    <a:lnL>
                      <a:noFill/>
                    </a:lnL>
                    <a:lnR>
                      <a:noFill/>
                    </a:lnR>
                    <a:lnT>
                      <a:noFill/>
                    </a:lnT>
                    <a:lnB>
                      <a:noFill/>
                    </a:lnB>
                    <a:solidFill>
                      <a:schemeClr val="accent1"/>
                    </a:solidFill>
                  </a:tcPr>
                </a:tc>
                <a:tc>
                  <a:txBody>
                    <a:bodyPr/>
                    <a:lstStyle/>
                    <a:p>
                      <a:pPr marL="0" marR="0" algn="ctr">
                        <a:lnSpc>
                          <a:spcPct val="115000"/>
                        </a:lnSpc>
                        <a:spcBef>
                          <a:spcPts val="0"/>
                        </a:spcBef>
                        <a:spcAft>
                          <a:spcPts val="0"/>
                        </a:spcAft>
                      </a:pPr>
                      <a:r>
                        <a:rPr lang="en-US" sz="1800" b="1" dirty="0" smtClean="0">
                          <a:latin typeface="Times New Roman"/>
                          <a:ea typeface="Times New Roman"/>
                          <a:cs typeface="Times New Roman"/>
                        </a:rPr>
                        <a:t>pin</a:t>
                      </a:r>
                      <a:endParaRPr lang="en-US" sz="1800" dirty="0">
                        <a:latin typeface="Calibri"/>
                        <a:ea typeface="Calibri"/>
                        <a:cs typeface="Times New Roman"/>
                      </a:endParaRPr>
                    </a:p>
                  </a:txBody>
                  <a:tcPr marL="9525" marR="9525" marT="9525" marB="9525" anchor="ctr">
                    <a:lnL>
                      <a:noFill/>
                    </a:lnL>
                    <a:lnR>
                      <a:noFill/>
                    </a:lnR>
                    <a:lnT>
                      <a:noFill/>
                    </a:lnT>
                    <a:lnB>
                      <a:noFill/>
                    </a:lnB>
                    <a:solidFill>
                      <a:schemeClr val="accent1"/>
                    </a:solidFill>
                  </a:tcPr>
                </a:tc>
              </a:tr>
            </a:tbl>
          </a:graphicData>
        </a:graphic>
      </p:graphicFrame>
      <p:graphicFrame>
        <p:nvGraphicFramePr>
          <p:cNvPr id="5" name="Table 4"/>
          <p:cNvGraphicFramePr>
            <a:graphicFrameLocks noGrp="1"/>
          </p:cNvGraphicFramePr>
          <p:nvPr/>
        </p:nvGraphicFramePr>
        <p:xfrm>
          <a:off x="304800" y="4724400"/>
          <a:ext cx="7696200" cy="334518"/>
        </p:xfrm>
        <a:graphic>
          <a:graphicData uri="http://schemas.openxmlformats.org/drawingml/2006/table">
            <a:tbl>
              <a:tblPr/>
              <a:tblGrid>
                <a:gridCol w="1924050"/>
                <a:gridCol w="1924050"/>
                <a:gridCol w="1924050"/>
                <a:gridCol w="1924050"/>
              </a:tblGrid>
              <a:tr h="0">
                <a:tc>
                  <a:txBody>
                    <a:bodyPr/>
                    <a:lstStyle/>
                    <a:p>
                      <a:pPr marL="0" marR="0" algn="ctr">
                        <a:lnSpc>
                          <a:spcPct val="115000"/>
                        </a:lnSpc>
                        <a:spcBef>
                          <a:spcPts val="0"/>
                        </a:spcBef>
                        <a:spcAft>
                          <a:spcPts val="0"/>
                        </a:spcAft>
                      </a:pPr>
                      <a:r>
                        <a:rPr lang="en-US" sz="1800" b="1" dirty="0" err="1">
                          <a:latin typeface="Times New Roman"/>
                          <a:ea typeface="Times New Roman"/>
                          <a:cs typeface="Times New Roman"/>
                        </a:rPr>
                        <a:t>Student_id</a:t>
                      </a:r>
                      <a:endParaRPr lang="en-US" sz="1800" dirty="0">
                        <a:latin typeface="Calibri"/>
                        <a:ea typeface="Calibri"/>
                        <a:cs typeface="Times New Roman"/>
                      </a:endParaRPr>
                    </a:p>
                  </a:txBody>
                  <a:tcPr marL="9525" marR="9525" marT="9525" marB="9525" anchor="ctr">
                    <a:lnL>
                      <a:noFill/>
                    </a:lnL>
                    <a:lnR>
                      <a:noFill/>
                    </a:lnR>
                    <a:lnT>
                      <a:noFill/>
                    </a:lnT>
                    <a:lnB>
                      <a:noFill/>
                    </a:lnB>
                    <a:solidFill>
                      <a:schemeClr val="accent1"/>
                    </a:solidFill>
                  </a:tcPr>
                </a:tc>
                <a:tc>
                  <a:txBody>
                    <a:bodyPr/>
                    <a:lstStyle/>
                    <a:p>
                      <a:pPr marL="0" marR="0" algn="ctr">
                        <a:lnSpc>
                          <a:spcPct val="115000"/>
                        </a:lnSpc>
                        <a:spcBef>
                          <a:spcPts val="0"/>
                        </a:spcBef>
                        <a:spcAft>
                          <a:spcPts val="0"/>
                        </a:spcAft>
                      </a:pPr>
                      <a:r>
                        <a:rPr lang="en-US" sz="1800" b="1" dirty="0" err="1">
                          <a:latin typeface="Times New Roman"/>
                          <a:ea typeface="Times New Roman"/>
                          <a:cs typeface="Times New Roman"/>
                        </a:rPr>
                        <a:t>Student_name</a:t>
                      </a:r>
                      <a:endParaRPr lang="en-US" sz="1800" dirty="0">
                        <a:latin typeface="Calibri"/>
                        <a:ea typeface="Calibri"/>
                        <a:cs typeface="Times New Roman"/>
                      </a:endParaRPr>
                    </a:p>
                  </a:txBody>
                  <a:tcPr marL="9525" marR="9525" marT="9525" marB="9525" anchor="ctr">
                    <a:lnL>
                      <a:noFill/>
                    </a:lnL>
                    <a:lnR>
                      <a:noFill/>
                    </a:lnR>
                    <a:lnT>
                      <a:noFill/>
                    </a:lnT>
                    <a:lnB>
                      <a:noFill/>
                    </a:lnB>
                    <a:solidFill>
                      <a:schemeClr val="accent1"/>
                    </a:solidFill>
                  </a:tcPr>
                </a:tc>
                <a:tc>
                  <a:txBody>
                    <a:bodyPr/>
                    <a:lstStyle/>
                    <a:p>
                      <a:pPr marL="0" marR="0" algn="ctr">
                        <a:lnSpc>
                          <a:spcPct val="115000"/>
                        </a:lnSpc>
                        <a:spcBef>
                          <a:spcPts val="0"/>
                        </a:spcBef>
                        <a:spcAft>
                          <a:spcPts val="0"/>
                        </a:spcAft>
                      </a:pPr>
                      <a:r>
                        <a:rPr lang="en-US" sz="1800" b="1" dirty="0">
                          <a:latin typeface="Times New Roman"/>
                          <a:ea typeface="Times New Roman"/>
                          <a:cs typeface="Times New Roman"/>
                        </a:rPr>
                        <a:t>DOB</a:t>
                      </a:r>
                      <a:endParaRPr lang="en-US" sz="1800" dirty="0">
                        <a:latin typeface="Calibri"/>
                        <a:ea typeface="Calibri"/>
                        <a:cs typeface="Times New Roman"/>
                      </a:endParaRPr>
                    </a:p>
                  </a:txBody>
                  <a:tcPr marL="9525" marR="9525" marT="9525" marB="9525" anchor="ctr">
                    <a:lnL>
                      <a:noFill/>
                    </a:lnL>
                    <a:lnR>
                      <a:noFill/>
                    </a:lnR>
                    <a:lnT>
                      <a:noFill/>
                    </a:lnT>
                    <a:lnB>
                      <a:noFill/>
                    </a:lnB>
                    <a:solidFill>
                      <a:schemeClr val="accent1"/>
                    </a:solidFill>
                  </a:tcPr>
                </a:tc>
                <a:tc>
                  <a:txBody>
                    <a:bodyPr/>
                    <a:lstStyle/>
                    <a:p>
                      <a:pPr marL="0" marR="0" algn="ctr">
                        <a:lnSpc>
                          <a:spcPct val="115000"/>
                        </a:lnSpc>
                        <a:spcBef>
                          <a:spcPts val="0"/>
                        </a:spcBef>
                        <a:spcAft>
                          <a:spcPts val="0"/>
                        </a:spcAft>
                      </a:pPr>
                      <a:r>
                        <a:rPr lang="en-US" sz="1800" b="1" dirty="0" smtClean="0">
                          <a:latin typeface="Times New Roman"/>
                          <a:ea typeface="Times New Roman"/>
                          <a:cs typeface="Times New Roman"/>
                        </a:rPr>
                        <a:t>pin</a:t>
                      </a:r>
                      <a:endParaRPr lang="en-US" sz="1800" dirty="0">
                        <a:latin typeface="Calibri"/>
                        <a:ea typeface="Calibri"/>
                        <a:cs typeface="Times New Roman"/>
                      </a:endParaRPr>
                    </a:p>
                  </a:txBody>
                  <a:tcPr marL="9525" marR="9525" marT="9525" marB="9525" anchor="ctr">
                    <a:lnL>
                      <a:noFill/>
                    </a:lnL>
                    <a:lnR>
                      <a:noFill/>
                    </a:lnR>
                    <a:lnT>
                      <a:noFill/>
                    </a:lnT>
                    <a:lnB>
                      <a:noFill/>
                    </a:lnB>
                    <a:solidFill>
                      <a:schemeClr val="accent1"/>
                    </a:solidFill>
                  </a:tcPr>
                </a:tc>
              </a:tr>
            </a:tbl>
          </a:graphicData>
        </a:graphic>
      </p:graphicFrame>
      <p:graphicFrame>
        <p:nvGraphicFramePr>
          <p:cNvPr id="6" name="Table 5"/>
          <p:cNvGraphicFramePr>
            <a:graphicFrameLocks noGrp="1"/>
          </p:cNvGraphicFramePr>
          <p:nvPr/>
        </p:nvGraphicFramePr>
        <p:xfrm>
          <a:off x="609600" y="5791200"/>
          <a:ext cx="6096000" cy="369570"/>
        </p:xfrm>
        <a:graphic>
          <a:graphicData uri="http://schemas.openxmlformats.org/drawingml/2006/table">
            <a:tbl>
              <a:tblPr/>
              <a:tblGrid>
                <a:gridCol w="1524000"/>
                <a:gridCol w="1524000"/>
                <a:gridCol w="1524000"/>
                <a:gridCol w="1524000"/>
              </a:tblGrid>
              <a:tr h="0">
                <a:tc>
                  <a:txBody>
                    <a:bodyPr/>
                    <a:lstStyle/>
                    <a:p>
                      <a:pPr marL="0" marR="0" algn="l">
                        <a:lnSpc>
                          <a:spcPct val="115000"/>
                        </a:lnSpc>
                        <a:spcBef>
                          <a:spcPts val="0"/>
                        </a:spcBef>
                        <a:spcAft>
                          <a:spcPts val="0"/>
                        </a:spcAft>
                      </a:pPr>
                      <a:r>
                        <a:rPr lang="en-US" sz="2000" b="1" dirty="0" smtClean="0">
                          <a:latin typeface="Times New Roman"/>
                          <a:ea typeface="Times New Roman"/>
                          <a:cs typeface="Times New Roman"/>
                        </a:rPr>
                        <a:t>pin</a:t>
                      </a:r>
                      <a:endParaRPr lang="en-US" sz="2000" dirty="0">
                        <a:latin typeface="Calibri"/>
                        <a:ea typeface="Calibri"/>
                        <a:cs typeface="Times New Roman"/>
                      </a:endParaRPr>
                    </a:p>
                  </a:txBody>
                  <a:tcPr marL="9525" marR="9525" marT="9525" marB="9525" anchor="ctr">
                    <a:lnL>
                      <a:noFill/>
                    </a:lnL>
                    <a:lnR>
                      <a:noFill/>
                    </a:lnR>
                    <a:lnT>
                      <a:noFill/>
                    </a:lnT>
                    <a:lnB>
                      <a:noFill/>
                    </a:lnB>
                    <a:solidFill>
                      <a:schemeClr val="accent1"/>
                    </a:solidFill>
                  </a:tcPr>
                </a:tc>
                <a:tc>
                  <a:txBody>
                    <a:bodyPr/>
                    <a:lstStyle/>
                    <a:p>
                      <a:pPr marL="0" marR="0" algn="ctr">
                        <a:lnSpc>
                          <a:spcPct val="115000"/>
                        </a:lnSpc>
                        <a:spcBef>
                          <a:spcPts val="0"/>
                        </a:spcBef>
                        <a:spcAft>
                          <a:spcPts val="0"/>
                        </a:spcAft>
                      </a:pPr>
                      <a:r>
                        <a:rPr lang="en-US" sz="2000" b="1" dirty="0">
                          <a:latin typeface="Times New Roman"/>
                          <a:ea typeface="Times New Roman"/>
                          <a:cs typeface="Times New Roman"/>
                        </a:rPr>
                        <a:t>Street</a:t>
                      </a:r>
                      <a:endParaRPr lang="en-US" sz="2000" dirty="0">
                        <a:latin typeface="Calibri"/>
                        <a:ea typeface="Calibri"/>
                        <a:cs typeface="Times New Roman"/>
                      </a:endParaRPr>
                    </a:p>
                  </a:txBody>
                  <a:tcPr marL="9525" marR="9525" marT="9525" marB="9525" anchor="ctr">
                    <a:lnL>
                      <a:noFill/>
                    </a:lnL>
                    <a:lnR>
                      <a:noFill/>
                    </a:lnR>
                    <a:lnT>
                      <a:noFill/>
                    </a:lnT>
                    <a:lnB>
                      <a:noFill/>
                    </a:lnB>
                    <a:solidFill>
                      <a:schemeClr val="accent1"/>
                    </a:solidFill>
                  </a:tcPr>
                </a:tc>
                <a:tc>
                  <a:txBody>
                    <a:bodyPr/>
                    <a:lstStyle/>
                    <a:p>
                      <a:pPr marL="0" marR="0" algn="ctr">
                        <a:lnSpc>
                          <a:spcPct val="115000"/>
                        </a:lnSpc>
                        <a:spcBef>
                          <a:spcPts val="0"/>
                        </a:spcBef>
                        <a:spcAft>
                          <a:spcPts val="0"/>
                        </a:spcAft>
                      </a:pPr>
                      <a:r>
                        <a:rPr lang="en-US" sz="2000" b="1" dirty="0">
                          <a:latin typeface="Times New Roman"/>
                          <a:ea typeface="Times New Roman"/>
                          <a:cs typeface="Times New Roman"/>
                        </a:rPr>
                        <a:t>city</a:t>
                      </a:r>
                      <a:endParaRPr lang="en-US" sz="2000" dirty="0">
                        <a:latin typeface="Calibri"/>
                        <a:ea typeface="Calibri"/>
                        <a:cs typeface="Times New Roman"/>
                      </a:endParaRPr>
                    </a:p>
                  </a:txBody>
                  <a:tcPr marL="9525" marR="9525" marT="9525" marB="9525" anchor="ctr">
                    <a:lnL>
                      <a:noFill/>
                    </a:lnL>
                    <a:lnR>
                      <a:noFill/>
                    </a:lnR>
                    <a:lnT>
                      <a:noFill/>
                    </a:lnT>
                    <a:lnB>
                      <a:noFill/>
                    </a:lnB>
                    <a:solidFill>
                      <a:schemeClr val="accent1"/>
                    </a:solidFill>
                  </a:tcPr>
                </a:tc>
                <a:tc>
                  <a:txBody>
                    <a:bodyPr/>
                    <a:lstStyle/>
                    <a:p>
                      <a:pPr marL="0" marR="0" algn="ctr">
                        <a:lnSpc>
                          <a:spcPct val="115000"/>
                        </a:lnSpc>
                        <a:spcBef>
                          <a:spcPts val="0"/>
                        </a:spcBef>
                        <a:spcAft>
                          <a:spcPts val="0"/>
                        </a:spcAft>
                      </a:pPr>
                      <a:r>
                        <a:rPr lang="en-US" sz="2000" b="1" dirty="0">
                          <a:latin typeface="Times New Roman"/>
                          <a:ea typeface="Times New Roman"/>
                          <a:cs typeface="Times New Roman"/>
                        </a:rPr>
                        <a:t>state</a:t>
                      </a:r>
                      <a:endParaRPr lang="en-US" sz="2000" dirty="0">
                        <a:latin typeface="Calibri"/>
                        <a:ea typeface="Calibri"/>
                        <a:cs typeface="Times New Roman"/>
                      </a:endParaRPr>
                    </a:p>
                  </a:txBody>
                  <a:tcPr marL="9525" marR="9525" marT="9525" marB="9525" anchor="ctr">
                    <a:lnL>
                      <a:noFill/>
                    </a:lnL>
                    <a:lnR>
                      <a:noFill/>
                    </a:lnR>
                    <a:lnT>
                      <a:noFill/>
                    </a:lnT>
                    <a:lnB>
                      <a:noFill/>
                    </a:lnB>
                    <a:solidFill>
                      <a:schemeClr val="accent1"/>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DDL</a:t>
            </a:r>
            <a:endParaRPr lang="en-US" dirty="0"/>
          </a:p>
        </p:txBody>
      </p:sp>
      <p:sp>
        <p:nvSpPr>
          <p:cNvPr id="2" name="Content Placeholder 1"/>
          <p:cNvSpPr>
            <a:spLocks noGrp="1"/>
          </p:cNvSpPr>
          <p:nvPr>
            <p:ph idx="1"/>
          </p:nvPr>
        </p:nvSpPr>
        <p:spPr/>
        <p:txBody>
          <a:bodyPr/>
          <a:lstStyle/>
          <a:p>
            <a:r>
              <a:rPr lang="en-US" dirty="0" smtClean="0"/>
              <a:t>CREATE</a:t>
            </a:r>
          </a:p>
          <a:p>
            <a:r>
              <a:rPr lang="en-US" dirty="0" smtClean="0"/>
              <a:t>ALTER</a:t>
            </a:r>
          </a:p>
          <a:p>
            <a:r>
              <a:rPr lang="en-US" dirty="0" smtClean="0"/>
              <a:t>DROP</a:t>
            </a:r>
          </a:p>
          <a:p>
            <a:r>
              <a:rPr lang="en-US" dirty="0" smtClean="0"/>
              <a:t>TRUNCATE</a:t>
            </a:r>
          </a:p>
          <a:p>
            <a:r>
              <a:rPr lang="en-US" dirty="0" smtClean="0"/>
              <a:t>RENAME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915400" cy="6324600"/>
          </a:xfrm>
        </p:spPr>
        <p:txBody>
          <a:bodyPr>
            <a:normAutofit fontScale="85000" lnSpcReduction="20000"/>
          </a:bodyPr>
          <a:lstStyle/>
          <a:p>
            <a:r>
              <a:rPr lang="en-US" u="sng" dirty="0" err="1" smtClean="0">
                <a:effectLst>
                  <a:outerShdw blurRad="38100" dist="38100" dir="2700000" algn="tl">
                    <a:srgbClr val="000000">
                      <a:alpha val="43137"/>
                    </a:srgbClr>
                  </a:outerShdw>
                </a:effectLst>
              </a:rPr>
              <a:t>Recyclebin</a:t>
            </a:r>
            <a:r>
              <a:rPr lang="en-US" u="sng" dirty="0" smtClean="0">
                <a:effectLst>
                  <a:outerShdw blurRad="38100" dist="38100" dir="2700000" algn="tl">
                    <a:srgbClr val="000000">
                      <a:alpha val="43137"/>
                    </a:srgbClr>
                  </a:outerShdw>
                </a:effectLst>
              </a:rPr>
              <a:t>:</a:t>
            </a:r>
          </a:p>
          <a:p>
            <a:pPr>
              <a:buNone/>
            </a:pPr>
            <a:r>
              <a:rPr lang="en-US" dirty="0" smtClean="0"/>
              <a:t>	 oracle 10g has </a:t>
            </a:r>
            <a:r>
              <a:rPr lang="en-US" dirty="0" err="1" smtClean="0"/>
              <a:t>recyclebin</a:t>
            </a:r>
            <a:r>
              <a:rPr lang="en-US" dirty="0" smtClean="0"/>
              <a:t>-kind of retirement home for old and dropped tables.</a:t>
            </a:r>
          </a:p>
          <a:p>
            <a:pPr>
              <a:buNone/>
            </a:pPr>
            <a:endParaRPr lang="en-US" dirty="0" smtClean="0"/>
          </a:p>
          <a:p>
            <a:pPr>
              <a:buNone/>
            </a:pPr>
            <a:r>
              <a:rPr lang="en-US" dirty="0" smtClean="0"/>
              <a:t>SQL&gt;show </a:t>
            </a:r>
            <a:r>
              <a:rPr lang="en-US" dirty="0" err="1" smtClean="0"/>
              <a:t>recyclebin</a:t>
            </a:r>
            <a:r>
              <a:rPr lang="en-US" dirty="0" smtClean="0"/>
              <a:t>;</a:t>
            </a:r>
          </a:p>
          <a:p>
            <a:pPr>
              <a:buNone/>
            </a:pPr>
            <a:endParaRPr lang="en-US" dirty="0" smtClean="0"/>
          </a:p>
          <a:p>
            <a:r>
              <a:rPr lang="en-US" u="sng" dirty="0" smtClean="0">
                <a:effectLst>
                  <a:outerShdw blurRad="38100" dist="38100" dir="2700000" algn="tl">
                    <a:srgbClr val="000000">
                      <a:alpha val="43137"/>
                    </a:srgbClr>
                  </a:outerShdw>
                </a:effectLst>
              </a:rPr>
              <a:t>Flashback</a:t>
            </a:r>
            <a:r>
              <a:rPr lang="en-US" dirty="0" smtClean="0"/>
              <a:t>:</a:t>
            </a:r>
          </a:p>
          <a:p>
            <a:pPr>
              <a:buNone/>
            </a:pPr>
            <a:r>
              <a:rPr lang="en-US" dirty="0" smtClean="0"/>
              <a:t>Can recover a table that have dropped from the </a:t>
            </a:r>
            <a:r>
              <a:rPr lang="en-US" dirty="0" err="1" smtClean="0"/>
              <a:t>recyclebin</a:t>
            </a:r>
            <a:r>
              <a:rPr lang="en-US" dirty="0" smtClean="0"/>
              <a:t> using flashback table command</a:t>
            </a:r>
          </a:p>
          <a:p>
            <a:pPr>
              <a:buNone/>
            </a:pPr>
            <a:endParaRPr lang="en-US" dirty="0" smtClean="0"/>
          </a:p>
          <a:p>
            <a:pPr>
              <a:buNone/>
            </a:pPr>
            <a:r>
              <a:rPr lang="en-US" dirty="0" smtClean="0"/>
              <a:t>FLASHBACK TABLE </a:t>
            </a:r>
            <a:r>
              <a:rPr lang="en-US" dirty="0" err="1" smtClean="0"/>
              <a:t>tablename</a:t>
            </a:r>
            <a:r>
              <a:rPr lang="en-US" dirty="0" smtClean="0"/>
              <a:t> TO BEFORE DROP;</a:t>
            </a:r>
          </a:p>
          <a:p>
            <a:pPr>
              <a:buNone/>
            </a:pPr>
            <a:endParaRPr lang="en-US" dirty="0" smtClean="0"/>
          </a:p>
          <a:p>
            <a:pPr>
              <a:buNone/>
            </a:pPr>
            <a:r>
              <a:rPr lang="en-US" dirty="0" smtClean="0"/>
              <a:t>SQL&gt; drop table books;</a:t>
            </a:r>
          </a:p>
          <a:p>
            <a:pPr>
              <a:buNone/>
            </a:pPr>
            <a:r>
              <a:rPr lang="en-US" dirty="0" smtClean="0"/>
              <a:t>SQL&gt;</a:t>
            </a:r>
            <a:r>
              <a:rPr lang="en-US" dirty="0" err="1" smtClean="0"/>
              <a:t>shoq</a:t>
            </a:r>
            <a:r>
              <a:rPr lang="en-US" dirty="0" smtClean="0"/>
              <a:t> </a:t>
            </a:r>
            <a:r>
              <a:rPr lang="en-US" dirty="0" err="1" smtClean="0"/>
              <a:t>recyclebin</a:t>
            </a:r>
            <a:r>
              <a:rPr lang="en-US" dirty="0" smtClean="0"/>
              <a:t>;</a:t>
            </a:r>
          </a:p>
          <a:p>
            <a:pPr>
              <a:buNone/>
            </a:pPr>
            <a:r>
              <a:rPr lang="en-US" dirty="0" smtClean="0"/>
              <a:t>SQL&gt;flashback table books to before drop;</a:t>
            </a:r>
          </a:p>
          <a:p>
            <a:endParaRPr lang="en-US" dirty="0"/>
          </a:p>
        </p:txBody>
      </p:sp>
    </p:spTree>
  </p:cSld>
  <p:clrMapOvr>
    <a:masterClrMapping/>
  </p:clrMapOvr>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381000"/>
            <a:ext cx="8763000" cy="6324600"/>
          </a:xfrm>
        </p:spPr>
        <p:txBody>
          <a:bodyPr/>
          <a:lstStyle/>
          <a:p>
            <a:r>
              <a:rPr lang="en-US" dirty="0" smtClean="0">
                <a:latin typeface="Times New Roman" pitchFamily="18" charset="0"/>
                <a:cs typeface="Times New Roman" pitchFamily="18" charset="0"/>
              </a:rPr>
              <a:t>A 2NF relation that has no transitive dependencies is, of course, automatically in 3NF.</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General Definition:</a:t>
            </a:r>
          </a:p>
          <a:p>
            <a:pPr>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if R is in 3NF if whenever a nontrivial functional dependency X-&gt;A holds in R, either (a) X is a </a:t>
            </a:r>
            <a:r>
              <a:rPr lang="en-US" dirty="0" err="1" smtClean="0">
                <a:latin typeface="Times New Roman" pitchFamily="18" charset="0"/>
                <a:cs typeface="Times New Roman" pitchFamily="18" charset="0"/>
              </a:rPr>
              <a:t>superkey</a:t>
            </a:r>
            <a:r>
              <a:rPr lang="en-US" dirty="0" smtClean="0">
                <a:latin typeface="Times New Roman" pitchFamily="18" charset="0"/>
                <a:cs typeface="Times New Roman" pitchFamily="18" charset="0"/>
              </a:rPr>
              <a:t> of R, (b) A is a prime attribute of 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686800" cy="6324600"/>
          </a:xfrm>
        </p:spPr>
        <p:txBody>
          <a:bodyPr/>
          <a:lstStyle/>
          <a:p>
            <a:pPr>
              <a:buNone/>
            </a:pPr>
            <a:r>
              <a:rPr lang="en-US" sz="2400" b="1" u="sng" dirty="0" smtClean="0">
                <a:latin typeface="Times New Roman" pitchFamily="18" charset="0"/>
                <a:cs typeface="Times New Roman" pitchFamily="18" charset="0"/>
              </a:rPr>
              <a:t>BOYCE-CODD NORMAL FORM:</a:t>
            </a:r>
          </a:p>
          <a:p>
            <a:pPr>
              <a:buNone/>
            </a:pPr>
            <a:endParaRPr lang="en-US" sz="2400"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General definition:</a:t>
            </a:r>
          </a:p>
          <a:p>
            <a:pPr>
              <a:buNone/>
            </a:pPr>
            <a:r>
              <a:rPr lang="en-US" dirty="0" smtClean="0">
                <a:latin typeface="Times New Roman" pitchFamily="18" charset="0"/>
                <a:cs typeface="Times New Roman" pitchFamily="18" charset="0"/>
              </a:rPr>
              <a:t>if R is in BCNF if whenever a nontrivial functional dependency X-&gt;A holds in R, then X is a </a:t>
            </a:r>
            <a:r>
              <a:rPr lang="en-US" dirty="0" err="1" smtClean="0">
                <a:latin typeface="Times New Roman" pitchFamily="18" charset="0"/>
                <a:cs typeface="Times New Roman" pitchFamily="18" charset="0"/>
              </a:rPr>
              <a:t>superket</a:t>
            </a:r>
            <a:r>
              <a:rPr lang="en-US" dirty="0" smtClean="0">
                <a:latin typeface="Times New Roman" pitchFamily="18" charset="0"/>
                <a:cs typeface="Times New Roman" pitchFamily="18" charset="0"/>
              </a:rPr>
              <a:t> of R.</a:t>
            </a:r>
          </a:p>
          <a:p>
            <a:pPr>
              <a:buNone/>
            </a:pPr>
            <a:r>
              <a:rPr lang="en-US" dirty="0" smtClean="0">
                <a:latin typeface="Times New Roman" pitchFamily="18" charset="0"/>
                <a:cs typeface="Times New Roman" pitchFamily="18" charset="0"/>
              </a:rPr>
              <a:t>Only difference b/w the definition of 3NF &amp; BCNF is the condition (b) of 3NF,which allow A to be prime , is absent in BCNF</a:t>
            </a:r>
          </a:p>
          <a:p>
            <a:pPr>
              <a:buNone/>
            </a:pPr>
            <a:r>
              <a:rPr lang="en-US" dirty="0" smtClean="0">
                <a:latin typeface="Times New Roman" pitchFamily="18" charset="0"/>
                <a:cs typeface="Times New Roman" pitchFamily="18" charset="0"/>
              </a:rPr>
              <a:t>X-&gt;A</a:t>
            </a:r>
          </a:p>
          <a:p>
            <a:r>
              <a:rPr lang="en-US" dirty="0" smtClean="0">
                <a:latin typeface="Times New Roman" pitchFamily="18" charset="0"/>
                <a:cs typeface="Times New Roman" pitchFamily="18" charset="0"/>
              </a:rPr>
              <a:t>a)A is </a:t>
            </a:r>
            <a:r>
              <a:rPr lang="en-US" dirty="0" err="1" smtClean="0">
                <a:latin typeface="Times New Roman" pitchFamily="18" charset="0"/>
                <a:cs typeface="Times New Roman" pitchFamily="18" charset="0"/>
              </a:rPr>
              <a:t>superkey</a:t>
            </a:r>
            <a:r>
              <a:rPr lang="en-US" dirty="0" smtClean="0">
                <a:latin typeface="Times New Roman" pitchFamily="18" charset="0"/>
                <a:cs typeface="Times New Roman" pitchFamily="18" charset="0"/>
              </a:rPr>
              <a:t> or b)  A is prime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152400"/>
            <a:ext cx="8229600" cy="715962"/>
          </a:xfrm>
        </p:spPr>
        <p:txBody>
          <a:bodyPr>
            <a:normAutofit/>
          </a:bodyPr>
          <a:lstStyle/>
          <a:p>
            <a:r>
              <a:rPr lang="en-US" sz="2800" dirty="0" smtClean="0">
                <a:latin typeface="Times New Roman" pitchFamily="18" charset="0"/>
                <a:cs typeface="Times New Roman" pitchFamily="18" charset="0"/>
              </a:rPr>
              <a:t>BOYCE-CODD NORMAL FORM</a:t>
            </a:r>
            <a:endParaRPr lang="en-US" sz="2800" dirty="0">
              <a:latin typeface="Times New Roman" pitchFamily="18" charset="0"/>
              <a:cs typeface="Times New Roman" pitchFamily="18" charset="0"/>
            </a:endParaRPr>
          </a:p>
        </p:txBody>
      </p:sp>
      <p:sp>
        <p:nvSpPr>
          <p:cNvPr id="2" name="Content Placeholder 1"/>
          <p:cNvSpPr>
            <a:spLocks noGrp="1"/>
          </p:cNvSpPr>
          <p:nvPr>
            <p:ph idx="1"/>
          </p:nvPr>
        </p:nvSpPr>
        <p:spPr>
          <a:xfrm>
            <a:off x="228600" y="838200"/>
            <a:ext cx="8763000" cy="5867400"/>
          </a:xfrm>
        </p:spPr>
        <p:txBody>
          <a:bodyPr>
            <a:normAutofit fontScale="55000" lnSpcReduction="20000"/>
          </a:bodyPr>
          <a:lstStyle/>
          <a:p>
            <a:pPr>
              <a:buNone/>
            </a:pPr>
            <a:r>
              <a:rPr lang="en-US" dirty="0" smtClean="0">
                <a:latin typeface="Times New Roman" pitchFamily="18" charset="0"/>
                <a:cs typeface="Times New Roman" pitchFamily="18" charset="0"/>
              </a:rPr>
              <a:t>To be in BCNF, a relation must meet the following rule: The relation is in 3NF and all determinants are candidate keys.</a:t>
            </a:r>
          </a:p>
          <a:p>
            <a:r>
              <a:rPr lang="en-US" dirty="0" smtClean="0">
                <a:latin typeface="Times New Roman" pitchFamily="18" charset="0"/>
                <a:cs typeface="Times New Roman" pitchFamily="18" charset="0"/>
              </a:rPr>
              <a:t>Nontrivial functional dependency.</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BCNF is considered to be a more general way of looking at 3NF because it includes those relations with the overlapping candidate keys.</a:t>
            </a:r>
          </a:p>
          <a:p>
            <a:r>
              <a:rPr lang="en-US" b="1" dirty="0" smtClean="0">
                <a:latin typeface="Times New Roman" pitchFamily="18" charset="0"/>
                <a:cs typeface="Times New Roman" pitchFamily="18" charset="0"/>
              </a:rPr>
              <a:t>schedule</a:t>
            </a:r>
            <a:r>
              <a:rPr lang="en-US" dirty="0" smtClean="0">
                <a:latin typeface="Times New Roman" pitchFamily="18" charset="0"/>
                <a:cs typeface="Times New Roman" pitchFamily="18" charset="0"/>
              </a:rPr>
              <a:t> (employee ID, date, shift, station, worked shift?)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Given the rules for the scheduling (one person per station per shift), there are two possible primary keys for this relation: </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employee ID + date + shift </a:t>
            </a:r>
          </a:p>
          <a:p>
            <a:pPr>
              <a:buNone/>
            </a:pPr>
            <a:r>
              <a:rPr lang="en-US" dirty="0" smtClean="0">
                <a:latin typeface="Times New Roman" pitchFamily="18" charset="0"/>
                <a:cs typeface="Times New Roman" pitchFamily="18" charset="0"/>
              </a:rPr>
              <a:t>or</a:t>
            </a:r>
          </a:p>
          <a:p>
            <a:pPr>
              <a:buNone/>
            </a:pPr>
            <a:r>
              <a:rPr lang="en-US" dirty="0" smtClean="0">
                <a:latin typeface="Times New Roman" pitchFamily="18" charset="0"/>
                <a:cs typeface="Times New Roman" pitchFamily="18" charset="0"/>
              </a:rPr>
              <a:t> date + shift + station . </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The functional dependencies in the relation are:</a:t>
            </a:r>
          </a:p>
          <a:p>
            <a:r>
              <a:rPr lang="en-US" dirty="0" smtClean="0">
                <a:latin typeface="Times New Roman" pitchFamily="18" charset="0"/>
                <a:cs typeface="Times New Roman" pitchFamily="18" charset="0"/>
              </a:rPr>
              <a:t>employee ID + date + shift - &gt; station, worked shift?</a:t>
            </a:r>
          </a:p>
          <a:p>
            <a:r>
              <a:rPr lang="en-US" dirty="0" smtClean="0">
                <a:latin typeface="Times New Roman" pitchFamily="18" charset="0"/>
                <a:cs typeface="Times New Roman" pitchFamily="18" charset="0"/>
              </a:rPr>
              <a:t>date + shift + station - &gt; employee ID, worked shift?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Keep in mind that this holds true only because there is only one person working each station during each shift.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6172200"/>
          </a:xfrm>
        </p:spPr>
        <p:txBody>
          <a:bodyPr>
            <a:normAutofit fontScale="70000" lnSpcReduction="20000"/>
          </a:bodyPr>
          <a:lstStyle/>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Two candidate keys overlap if they involve two or more attributes each and have an attribute in common. </a:t>
            </a:r>
          </a:p>
          <a:p>
            <a:pPr>
              <a:buNone/>
            </a:pPr>
            <a:r>
              <a:rPr lang="en-US" dirty="0" smtClean="0">
                <a:latin typeface="Times New Roman" pitchFamily="18" charset="0"/>
                <a:cs typeface="Times New Roman" pitchFamily="18" charset="0"/>
              </a:rPr>
              <a:t>For example, in Manufacturer relation. </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Manufacturer (</a:t>
            </a:r>
            <a:r>
              <a:rPr lang="en-US" dirty="0" err="1" smtClean="0">
                <a:latin typeface="Times New Roman" pitchFamily="18" charset="0"/>
                <a:cs typeface="Times New Roman" pitchFamily="18" charset="0"/>
              </a:rPr>
              <a:t>Id_no,Name,Item_No,Quantity</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Here, Name is considered unique for each </a:t>
            </a:r>
            <a:r>
              <a:rPr lang="en-US" dirty="0" err="1" smtClean="0">
                <a:latin typeface="Times New Roman" pitchFamily="18" charset="0"/>
                <a:cs typeface="Times New Roman" pitchFamily="18" charset="0"/>
              </a:rPr>
              <a:t>Id_No</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FDs of above relation is </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Id_No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Item_No</a:t>
            </a:r>
            <a:r>
              <a:rPr lang="en-US" dirty="0" smtClean="0">
                <a:latin typeface="Times New Roman" pitchFamily="18" charset="0"/>
                <a:cs typeface="Times New Roman" pitchFamily="18" charset="0"/>
              </a:rPr>
              <a:t>) --&gt; Quantity </a:t>
            </a:r>
          </a:p>
          <a:p>
            <a:r>
              <a:rPr lang="en-US" dirty="0" smtClean="0">
                <a:latin typeface="Times New Roman" pitchFamily="18" charset="0"/>
                <a:cs typeface="Times New Roman" pitchFamily="18" charset="0"/>
              </a:rPr>
              <a:t>(Name, </a:t>
            </a:r>
            <a:r>
              <a:rPr lang="en-US" dirty="0" err="1" smtClean="0">
                <a:latin typeface="Times New Roman" pitchFamily="18" charset="0"/>
                <a:cs typeface="Times New Roman" pitchFamily="18" charset="0"/>
              </a:rPr>
              <a:t>Item_No</a:t>
            </a:r>
            <a:r>
              <a:rPr lang="en-US" dirty="0" smtClean="0">
                <a:latin typeface="Times New Roman" pitchFamily="18" charset="0"/>
                <a:cs typeface="Times New Roman" pitchFamily="18" charset="0"/>
              </a:rPr>
              <a:t>) --&gt; Quantity </a:t>
            </a:r>
          </a:p>
          <a:p>
            <a:r>
              <a:rPr lang="en-US" dirty="0" smtClean="0">
                <a:latin typeface="Times New Roman" pitchFamily="18" charset="0"/>
                <a:cs typeface="Times New Roman" pitchFamily="18" charset="0"/>
              </a:rPr>
              <a:t>Id No --&gt; Name </a:t>
            </a:r>
          </a:p>
          <a:p>
            <a:r>
              <a:rPr lang="en-US" dirty="0" smtClean="0">
                <a:latin typeface="Times New Roman" pitchFamily="18" charset="0"/>
                <a:cs typeface="Times New Roman" pitchFamily="18" charset="0"/>
              </a:rPr>
              <a:t>Name --&gt; </a:t>
            </a:r>
            <a:r>
              <a:rPr lang="en-US" dirty="0" err="1" smtClean="0">
                <a:latin typeface="Times New Roman" pitchFamily="18" charset="0"/>
                <a:cs typeface="Times New Roman" pitchFamily="18" charset="0"/>
              </a:rPr>
              <a:t>Id_No</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This relation has two overlapping candidate keys, because there are two composite candidate keys (</a:t>
            </a:r>
            <a:r>
              <a:rPr lang="en-US" dirty="0" err="1" smtClean="0">
                <a:latin typeface="Times New Roman" pitchFamily="18" charset="0"/>
                <a:cs typeface="Times New Roman" pitchFamily="18" charset="0"/>
              </a:rPr>
              <a:t>Id_No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Item_No</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Name,Item_No</a:t>
            </a:r>
            <a:r>
              <a:rPr lang="en-US" dirty="0" smtClean="0">
                <a:latin typeface="Times New Roman" pitchFamily="18" charset="0"/>
                <a:cs typeface="Times New Roman" pitchFamily="18" charset="0"/>
              </a:rPr>
              <a:t>) out of which </a:t>
            </a:r>
            <a:r>
              <a:rPr lang="en-US" dirty="0" err="1" smtClean="0">
                <a:latin typeface="Times New Roman" pitchFamily="18" charset="0"/>
                <a:cs typeface="Times New Roman" pitchFamily="18" charset="0"/>
              </a:rPr>
              <a:t>Item_No</a:t>
            </a:r>
            <a:r>
              <a:rPr lang="en-US" dirty="0" smtClean="0">
                <a:latin typeface="Times New Roman" pitchFamily="18" charset="0"/>
                <a:cs typeface="Times New Roman" pitchFamily="18" charset="0"/>
              </a:rPr>
              <a:t> is common attribute in both the candidate keys, so this is a case of overlapping of candidate keys. </a:t>
            </a:r>
          </a:p>
          <a:p>
            <a:pPr>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6248400"/>
          </a:xfrm>
        </p:spPr>
        <p:txBody>
          <a:bodyPr>
            <a:normAutofit lnSpcReduction="10000"/>
          </a:bodyPr>
          <a:lstStyle/>
          <a:p>
            <a:r>
              <a:rPr lang="en-US" u="sng" dirty="0" smtClean="0"/>
              <a:t>Trivial MVD:</a:t>
            </a:r>
          </a:p>
          <a:p>
            <a:r>
              <a:rPr lang="en-US" dirty="0" smtClean="0"/>
              <a:t>Superset of itself</a:t>
            </a:r>
          </a:p>
          <a:p>
            <a:pPr>
              <a:buNone/>
            </a:pPr>
            <a:r>
              <a:rPr lang="en-US" dirty="0" smtClean="0"/>
              <a:t>X-&gt;&gt;Y in R is called so</a:t>
            </a:r>
          </a:p>
          <a:p>
            <a:pPr>
              <a:buNone/>
            </a:pPr>
            <a:r>
              <a:rPr lang="en-US" dirty="0" smtClean="0"/>
              <a:t>If a) Y is a subset of X </a:t>
            </a:r>
          </a:p>
          <a:p>
            <a:pPr>
              <a:buNone/>
            </a:pPr>
            <a:r>
              <a:rPr lang="en-US" dirty="0" smtClean="0"/>
              <a:t>Or</a:t>
            </a:r>
          </a:p>
          <a:p>
            <a:pPr>
              <a:buNone/>
            </a:pPr>
            <a:r>
              <a:rPr lang="en-US" dirty="0" smtClean="0"/>
              <a:t>   b) XUY=R</a:t>
            </a:r>
          </a:p>
          <a:p>
            <a:pPr>
              <a:buNone/>
            </a:pPr>
            <a:r>
              <a:rPr lang="en-US" dirty="0" err="1" smtClean="0">
                <a:latin typeface="Times New Roman" pitchFamily="18" charset="0"/>
                <a:cs typeface="Times New Roman" pitchFamily="18" charset="0"/>
              </a:rPr>
              <a:t>Student,course,instructor</a:t>
            </a:r>
            <a:r>
              <a:rPr lang="en-US" dirty="0" smtClean="0">
                <a:latin typeface="Times New Roman" pitchFamily="18" charset="0"/>
                <a:cs typeface="Times New Roman" pitchFamily="18" charset="0"/>
              </a:rPr>
              <a:t>- teach</a:t>
            </a:r>
          </a:p>
          <a:p>
            <a:pPr>
              <a:buNone/>
            </a:pPr>
            <a:r>
              <a:rPr lang="en-US" dirty="0" err="1" smtClean="0">
                <a:latin typeface="Times New Roman" pitchFamily="18" charset="0"/>
                <a:cs typeface="Times New Roman" pitchFamily="18" charset="0"/>
              </a:rPr>
              <a:t>Fd</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student,course</a:t>
            </a:r>
            <a:r>
              <a:rPr lang="en-US" dirty="0" smtClean="0">
                <a:latin typeface="Times New Roman" pitchFamily="18" charset="0"/>
                <a:cs typeface="Times New Roman" pitchFamily="18" charset="0"/>
              </a:rPr>
              <a:t>}-&gt;instructor</a:t>
            </a:r>
          </a:p>
          <a:p>
            <a:pPr>
              <a:buNone/>
            </a:pPr>
            <a:r>
              <a:rPr lang="en-US" dirty="0" err="1" smtClean="0">
                <a:latin typeface="Times New Roman" pitchFamily="18" charset="0"/>
                <a:cs typeface="Times New Roman" pitchFamily="18" charset="0"/>
              </a:rPr>
              <a:t>Instrcutor</a:t>
            </a:r>
            <a:r>
              <a:rPr lang="en-US" dirty="0" smtClean="0">
                <a:latin typeface="Times New Roman" pitchFamily="18" charset="0"/>
                <a:cs typeface="Times New Roman" pitchFamily="18" charset="0"/>
              </a:rPr>
              <a:t> -&gt;course</a:t>
            </a:r>
          </a:p>
          <a:p>
            <a:pPr>
              <a:buNone/>
            </a:pPr>
            <a:r>
              <a:rPr lang="en-US" dirty="0" smtClean="0">
                <a:latin typeface="Times New Roman" pitchFamily="18" charset="0"/>
                <a:cs typeface="Times New Roman" pitchFamily="18" charset="0"/>
              </a:rPr>
              <a:t>A,B,C this relation is in 3NF but not in BCNF</a:t>
            </a:r>
          </a:p>
          <a:p>
            <a:pPr>
              <a:buNone/>
            </a:pPr>
            <a:endParaRPr lang="en-US"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8229600" cy="792162"/>
          </a:xfrm>
        </p:spPr>
        <p:txBody>
          <a:bodyPr/>
          <a:lstStyle/>
          <a:p>
            <a:r>
              <a:rPr lang="en-US" dirty="0" smtClean="0"/>
              <a:t>FOURTH NORMAL FORM</a:t>
            </a:r>
            <a:endParaRPr lang="en-US" dirty="0"/>
          </a:p>
        </p:txBody>
      </p:sp>
      <p:sp>
        <p:nvSpPr>
          <p:cNvPr id="2" name="Content Placeholder 1"/>
          <p:cNvSpPr>
            <a:spLocks noGrp="1"/>
          </p:cNvSpPr>
          <p:nvPr>
            <p:ph idx="1"/>
          </p:nvPr>
        </p:nvSpPr>
        <p:spPr>
          <a:xfrm>
            <a:off x="152400" y="914400"/>
            <a:ext cx="8839200" cy="5791200"/>
          </a:xfrm>
        </p:spPr>
        <p:txBody>
          <a:bodyPr>
            <a:normAutofit fontScale="55000" lnSpcReduction="20000"/>
          </a:bodyPr>
          <a:lstStyle/>
          <a:p>
            <a:r>
              <a:rPr lang="en-US" dirty="0" smtClean="0">
                <a:latin typeface="Times New Roman" pitchFamily="18" charset="0"/>
                <a:cs typeface="Times New Roman" pitchFamily="18" charset="0"/>
              </a:rPr>
              <a:t>The rule for 4NF is: The relation is in BCNF and there are no </a:t>
            </a:r>
            <a:r>
              <a:rPr lang="en-US" dirty="0" err="1" smtClean="0">
                <a:latin typeface="Times New Roman" pitchFamily="18" charset="0"/>
                <a:cs typeface="Times New Roman" pitchFamily="18" charset="0"/>
              </a:rPr>
              <a:t>multivalued</a:t>
            </a:r>
            <a:r>
              <a:rPr lang="en-US" dirty="0" smtClean="0">
                <a:latin typeface="Times New Roman" pitchFamily="18" charset="0"/>
                <a:cs typeface="Times New Roman" pitchFamily="18" charset="0"/>
              </a:rPr>
              <a:t> dependencies.</a:t>
            </a:r>
          </a:p>
          <a:p>
            <a:r>
              <a:rPr lang="en-US" dirty="0" smtClean="0">
                <a:latin typeface="Times New Roman" pitchFamily="18" charset="0"/>
                <a:cs typeface="Times New Roman" pitchFamily="18" charset="0"/>
              </a:rPr>
              <a:t>For one attribute, having multiple values from two or more independent attributes.</a:t>
            </a:r>
          </a:p>
          <a:p>
            <a:r>
              <a:rPr lang="en-US" dirty="0" smtClean="0">
                <a:latin typeface="Times New Roman" pitchFamily="18" charset="0"/>
                <a:cs typeface="Times New Roman" pitchFamily="18" charset="0"/>
              </a:rPr>
              <a:t>If having two or more </a:t>
            </a:r>
            <a:r>
              <a:rPr lang="en-US" dirty="0" err="1" smtClean="0">
                <a:latin typeface="Times New Roman" pitchFamily="18" charset="0"/>
                <a:cs typeface="Times New Roman" pitchFamily="18" charset="0"/>
              </a:rPr>
              <a:t>multivalued</a:t>
            </a:r>
            <a:r>
              <a:rPr lang="en-US" dirty="0" smtClean="0">
                <a:latin typeface="Times New Roman" pitchFamily="18" charset="0"/>
                <a:cs typeface="Times New Roman" pitchFamily="18" charset="0"/>
              </a:rPr>
              <a:t> independent attributes in the same relation schema, we get into the problem of having to repeat every value of one of the attributes with every value of the other attribute to keep the relation state consistent and to maintain the independence among the attributes involved.</a:t>
            </a:r>
          </a:p>
          <a:p>
            <a:r>
              <a:rPr lang="en-US" dirty="0" smtClean="0">
                <a:latin typeface="Times New Roman" pitchFamily="18" charset="0"/>
                <a:cs typeface="Times New Roman" pitchFamily="18" charset="0"/>
              </a:rPr>
              <a:t>An MVD(multi valued </a:t>
            </a:r>
            <a:r>
              <a:rPr lang="en-US" dirty="0" err="1" smtClean="0">
                <a:latin typeface="Times New Roman" pitchFamily="18" charset="0"/>
                <a:cs typeface="Times New Roman" pitchFamily="18" charset="0"/>
              </a:rPr>
              <a:t>dependencied</a:t>
            </a:r>
            <a:r>
              <a:rPr lang="en-US" dirty="0" smtClean="0">
                <a:latin typeface="Times New Roman" pitchFamily="18" charset="0"/>
                <a:cs typeface="Times New Roman" pitchFamily="18" charset="0"/>
              </a:rPr>
              <a:t>) X-&gt;&gt;Y in R is called a </a:t>
            </a:r>
            <a:r>
              <a:rPr lang="en-US" b="1" dirty="0" smtClean="0">
                <a:latin typeface="Times New Roman" pitchFamily="18" charset="0"/>
                <a:cs typeface="Times New Roman" pitchFamily="18" charset="0"/>
              </a:rPr>
              <a:t>trivial MVD </a:t>
            </a:r>
            <a:r>
              <a:rPr lang="en-US" dirty="0" smtClean="0">
                <a:latin typeface="Times New Roman" pitchFamily="18" charset="0"/>
                <a:cs typeface="Times New Roman" pitchFamily="18" charset="0"/>
              </a:rPr>
              <a:t>if (a) Y is subset of X, or (b) XUY=R.</a:t>
            </a:r>
          </a:p>
          <a:p>
            <a:r>
              <a:rPr lang="en-US" dirty="0" smtClean="0">
                <a:latin typeface="Times New Roman" pitchFamily="18" charset="0"/>
                <a:cs typeface="Times New Roman" pitchFamily="18" charset="0"/>
              </a:rPr>
              <a:t>An MVD that satisfies neither (a) nor (b) is nontrivial MVD.</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The special characteristic is something known as a </a:t>
            </a:r>
            <a:r>
              <a:rPr lang="en-US" dirty="0" err="1" smtClean="0">
                <a:latin typeface="Times New Roman" pitchFamily="18" charset="0"/>
                <a:cs typeface="Times New Roman" pitchFamily="18" charset="0"/>
              </a:rPr>
              <a:t>multivalued</a:t>
            </a:r>
            <a:r>
              <a:rPr lang="en-US" dirty="0" smtClean="0">
                <a:latin typeface="Times New Roman" pitchFamily="18" charset="0"/>
                <a:cs typeface="Times New Roman" pitchFamily="18" charset="0"/>
              </a:rPr>
              <a:t> dependency .</a:t>
            </a:r>
          </a:p>
          <a:p>
            <a:pPr>
              <a:buNone/>
            </a:pPr>
            <a:r>
              <a:rPr lang="en-US" dirty="0" smtClean="0">
                <a:latin typeface="Times New Roman" pitchFamily="18" charset="0"/>
                <a:cs typeface="Times New Roman" pitchFamily="18" charset="0"/>
              </a:rPr>
              <a:t>As an example, consider the following relation:</a:t>
            </a:r>
          </a:p>
          <a:p>
            <a:r>
              <a:rPr lang="en-US" dirty="0" smtClean="0">
                <a:latin typeface="Times New Roman" pitchFamily="18" charset="0"/>
                <a:cs typeface="Times New Roman" pitchFamily="18" charset="0"/>
              </a:rPr>
              <a:t>movie info ( </a:t>
            </a:r>
            <a:r>
              <a:rPr lang="en-US" u="sng" dirty="0" smtClean="0">
                <a:latin typeface="Times New Roman" pitchFamily="18" charset="0"/>
                <a:cs typeface="Times New Roman" pitchFamily="18" charset="0"/>
              </a:rPr>
              <a:t>title</a:t>
            </a:r>
            <a:r>
              <a:rPr lang="en-US" dirty="0" smtClean="0">
                <a:latin typeface="Times New Roman" pitchFamily="18" charset="0"/>
                <a:cs typeface="Times New Roman" pitchFamily="18" charset="0"/>
              </a:rPr>
              <a:t> , </a:t>
            </a:r>
            <a:r>
              <a:rPr lang="en-US" u="sng" dirty="0" smtClean="0">
                <a:latin typeface="Times New Roman" pitchFamily="18" charset="0"/>
                <a:cs typeface="Times New Roman" pitchFamily="18" charset="0"/>
              </a:rPr>
              <a:t>star</a:t>
            </a:r>
            <a:r>
              <a:rPr lang="en-US" dirty="0" smtClean="0">
                <a:latin typeface="Times New Roman" pitchFamily="18" charset="0"/>
                <a:cs typeface="Times New Roman" pitchFamily="18" charset="0"/>
              </a:rPr>
              <a:t> , </a:t>
            </a:r>
            <a:r>
              <a:rPr lang="en-US" u="sng" dirty="0" smtClean="0">
                <a:latin typeface="Times New Roman" pitchFamily="18" charset="0"/>
                <a:cs typeface="Times New Roman" pitchFamily="18" charset="0"/>
              </a:rPr>
              <a:t>producer</a:t>
            </a: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There are insertion, deletion anomalies</a:t>
            </a:r>
            <a:endParaRPr lang="en-US"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609600" y="3810000"/>
            <a:ext cx="7086600" cy="22949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686800" cy="6324600"/>
          </a:xfrm>
        </p:spPr>
        <p:txBody>
          <a:bodyPr>
            <a:normAutofit lnSpcReduction="10000"/>
          </a:bodyPr>
          <a:lstStyle/>
          <a:p>
            <a:pPr>
              <a:buNone/>
            </a:pPr>
            <a:r>
              <a:rPr lang="en-US" b="1" dirty="0" err="1" smtClean="0">
                <a:latin typeface="Times New Roman" pitchFamily="18" charset="0"/>
                <a:cs typeface="Times New Roman" pitchFamily="18" charset="0"/>
              </a:rPr>
              <a:t>Multivalued</a:t>
            </a:r>
            <a:r>
              <a:rPr lang="en-US" b="1" dirty="0" smtClean="0">
                <a:latin typeface="Times New Roman" pitchFamily="18" charset="0"/>
                <a:cs typeface="Times New Roman" pitchFamily="18" charset="0"/>
              </a:rPr>
              <a:t> Dependencies</a:t>
            </a:r>
          </a:p>
          <a:p>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multivalued</a:t>
            </a:r>
            <a:r>
              <a:rPr lang="en-US" dirty="0" smtClean="0">
                <a:latin typeface="Times New Roman" pitchFamily="18" charset="0"/>
                <a:cs typeface="Times New Roman" pitchFamily="18" charset="0"/>
              </a:rPr>
              <a:t> dependency exists when for each value of attribute A, there exists a finite set of values of attribute B that are associated with it and a finite set of values of attribute C that are also associated with it. Attributes B and C are independent of each other.</a:t>
            </a:r>
          </a:p>
          <a:p>
            <a:pPr>
              <a:buNone/>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multivalued</a:t>
            </a:r>
            <a:r>
              <a:rPr lang="en-US" dirty="0" smtClean="0">
                <a:latin typeface="Times New Roman" pitchFamily="18" charset="0"/>
                <a:cs typeface="Times New Roman" pitchFamily="18" charset="0"/>
              </a:rPr>
              <a:t> dependency can be written as:</a:t>
            </a:r>
          </a:p>
          <a:p>
            <a:r>
              <a:rPr lang="en-US" dirty="0" smtClean="0">
                <a:latin typeface="Times New Roman" pitchFamily="18" charset="0"/>
                <a:cs typeface="Times New Roman" pitchFamily="18" charset="0"/>
              </a:rPr>
              <a:t>title - &gt;&gt; star</a:t>
            </a:r>
          </a:p>
          <a:p>
            <a:r>
              <a:rPr lang="en-US" dirty="0" smtClean="0">
                <a:latin typeface="Times New Roman" pitchFamily="18" charset="0"/>
                <a:cs typeface="Times New Roman" pitchFamily="18" charset="0"/>
              </a:rPr>
              <a:t>title - &gt;&gt; producer</a:t>
            </a:r>
          </a:p>
          <a:p>
            <a:pPr>
              <a:buNone/>
            </a:pPr>
            <a:r>
              <a:rPr lang="en-US" dirty="0" smtClean="0">
                <a:latin typeface="Times New Roman" pitchFamily="18" charset="0"/>
                <a:cs typeface="Times New Roman" pitchFamily="18" charset="0"/>
              </a:rPr>
              <a:t>“ title </a:t>
            </a:r>
            <a:r>
              <a:rPr lang="en-US" dirty="0" err="1" smtClean="0">
                <a:latin typeface="Times New Roman" pitchFamily="18" charset="0"/>
                <a:cs typeface="Times New Roman" pitchFamily="18" charset="0"/>
              </a:rPr>
              <a:t>multidetermines</a:t>
            </a:r>
            <a:r>
              <a:rPr lang="en-US" dirty="0" smtClean="0">
                <a:latin typeface="Times New Roman" pitchFamily="18" charset="0"/>
                <a:cs typeface="Times New Roman" pitchFamily="18" charset="0"/>
              </a:rPr>
              <a:t> star and title </a:t>
            </a:r>
            <a:r>
              <a:rPr lang="en-US" dirty="0" err="1" smtClean="0">
                <a:latin typeface="Times New Roman" pitchFamily="18" charset="0"/>
                <a:cs typeface="Times New Roman" pitchFamily="18" charset="0"/>
              </a:rPr>
              <a:t>multidetermines</a:t>
            </a:r>
            <a:r>
              <a:rPr lang="en-US" dirty="0" smtClean="0">
                <a:latin typeface="Times New Roman" pitchFamily="18" charset="0"/>
                <a:cs typeface="Times New Roman" pitchFamily="18" charset="0"/>
              </a:rPr>
              <a:t> producer.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6248400"/>
          </a:xfrm>
        </p:spPr>
        <p:txBody>
          <a:bodyPr>
            <a:normAutofit/>
          </a:bodyPr>
          <a:lstStyle/>
          <a:p>
            <a:r>
              <a:rPr lang="en-US" dirty="0" smtClean="0">
                <a:latin typeface="Times New Roman" pitchFamily="18" charset="0"/>
                <a:cs typeface="Times New Roman" pitchFamily="18" charset="0"/>
              </a:rPr>
              <a:t>To eliminate the </a:t>
            </a:r>
            <a:r>
              <a:rPr lang="en-US" dirty="0" err="1" smtClean="0">
                <a:latin typeface="Times New Roman" pitchFamily="18" charset="0"/>
                <a:cs typeface="Times New Roman" pitchFamily="18" charset="0"/>
              </a:rPr>
              <a:t>multivalued</a:t>
            </a:r>
            <a:r>
              <a:rPr lang="en-US" dirty="0" smtClean="0">
                <a:latin typeface="Times New Roman" pitchFamily="18" charset="0"/>
                <a:cs typeface="Times New Roman" pitchFamily="18" charset="0"/>
              </a:rPr>
              <a:t> dependency and bring this relation into 4NF, split the relation, placing each part of the dependency in its own relation:</a:t>
            </a:r>
          </a:p>
          <a:p>
            <a:r>
              <a:rPr lang="en-US" dirty="0" smtClean="0">
                <a:latin typeface="Times New Roman" pitchFamily="18" charset="0"/>
                <a:cs typeface="Times New Roman" pitchFamily="18" charset="0"/>
              </a:rPr>
              <a:t>movie stars ( </a:t>
            </a:r>
            <a:r>
              <a:rPr lang="en-US" u="sng" dirty="0" smtClean="0">
                <a:latin typeface="Times New Roman" pitchFamily="18" charset="0"/>
                <a:cs typeface="Times New Roman" pitchFamily="18" charset="0"/>
              </a:rPr>
              <a:t>title</a:t>
            </a:r>
            <a:r>
              <a:rPr lang="en-US" dirty="0" smtClean="0">
                <a:latin typeface="Times New Roman" pitchFamily="18" charset="0"/>
                <a:cs typeface="Times New Roman" pitchFamily="18" charset="0"/>
              </a:rPr>
              <a:t> , </a:t>
            </a:r>
            <a:r>
              <a:rPr lang="en-US" u="sng" dirty="0" smtClean="0">
                <a:latin typeface="Times New Roman" pitchFamily="18" charset="0"/>
                <a:cs typeface="Times New Roman" pitchFamily="18" charset="0"/>
              </a:rPr>
              <a:t>star</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movie producers ( </a:t>
            </a:r>
            <a:r>
              <a:rPr lang="en-US" u="sng" dirty="0" smtClean="0">
                <a:latin typeface="Times New Roman" pitchFamily="18" charset="0"/>
                <a:cs typeface="Times New Roman" pitchFamily="18" charset="0"/>
              </a:rPr>
              <a:t>title</a:t>
            </a:r>
            <a:r>
              <a:rPr lang="en-US" dirty="0" smtClean="0">
                <a:latin typeface="Times New Roman" pitchFamily="18" charset="0"/>
                <a:cs typeface="Times New Roman" pitchFamily="18" charset="0"/>
              </a:rPr>
              <a:t> , </a:t>
            </a:r>
            <a:r>
              <a:rPr lang="en-US" u="sng" dirty="0" smtClean="0">
                <a:latin typeface="Times New Roman" pitchFamily="18" charset="0"/>
                <a:cs typeface="Times New Roman" pitchFamily="18" charset="0"/>
              </a:rPr>
              <a:t>producer</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With this design, can independently insert and remove stars and producers without affecting the other. Star and producer names also appear only once for each movie with which they are involved.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610600" cy="6400800"/>
          </a:xfrm>
        </p:spPr>
        <p:txBody>
          <a:bodyPr/>
          <a:lstStyle/>
          <a:p>
            <a:r>
              <a:rPr lang="en-US" dirty="0" err="1" smtClean="0"/>
              <a:t>Emp</a:t>
            </a:r>
            <a:r>
              <a:rPr lang="en-US" dirty="0" smtClean="0"/>
              <a:t>(</a:t>
            </a:r>
            <a:r>
              <a:rPr lang="en-US" dirty="0" err="1" smtClean="0"/>
              <a:t>ename,pname,dependentname</a:t>
            </a:r>
            <a:r>
              <a:rPr lang="en-US" dirty="0" smtClean="0"/>
              <a:t>)</a:t>
            </a:r>
          </a:p>
          <a:p>
            <a:endParaRPr lang="en-US" dirty="0" smtClean="0"/>
          </a:p>
          <a:p>
            <a:endParaRPr lang="en-US" dirty="0" smtClean="0"/>
          </a:p>
          <a:p>
            <a:endParaRPr lang="en-US" dirty="0" smtClean="0"/>
          </a:p>
          <a:p>
            <a:endParaRPr lang="en-US" dirty="0" smtClean="0"/>
          </a:p>
          <a:p>
            <a:endParaRPr lang="en-US" dirty="0" smtClean="0"/>
          </a:p>
          <a:p>
            <a:r>
              <a:rPr lang="en-US" dirty="0" smtClean="0"/>
              <a:t>Decomposing as</a:t>
            </a:r>
            <a:endParaRPr lang="en-US" dirty="0"/>
          </a:p>
        </p:txBody>
      </p:sp>
      <p:graphicFrame>
        <p:nvGraphicFramePr>
          <p:cNvPr id="4" name="Table 3"/>
          <p:cNvGraphicFramePr>
            <a:graphicFrameLocks noGrp="1"/>
          </p:cNvGraphicFramePr>
          <p:nvPr/>
        </p:nvGraphicFramePr>
        <p:xfrm>
          <a:off x="762000" y="8382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err="1" smtClean="0"/>
                        <a:t>Ename</a:t>
                      </a:r>
                      <a:endParaRPr lang="en-US" dirty="0"/>
                    </a:p>
                  </a:txBody>
                  <a:tcPr/>
                </a:tc>
                <a:tc>
                  <a:txBody>
                    <a:bodyPr/>
                    <a:lstStyle/>
                    <a:p>
                      <a:r>
                        <a:rPr lang="en-US" dirty="0" err="1" smtClean="0"/>
                        <a:t>Pname</a:t>
                      </a:r>
                      <a:endParaRPr lang="en-US" dirty="0"/>
                    </a:p>
                  </a:txBody>
                  <a:tcPr/>
                </a:tc>
                <a:tc>
                  <a:txBody>
                    <a:bodyPr/>
                    <a:lstStyle/>
                    <a:p>
                      <a:r>
                        <a:rPr lang="en-US" dirty="0" err="1" smtClean="0"/>
                        <a:t>dname</a:t>
                      </a:r>
                      <a:endParaRPr lang="en-US" dirty="0"/>
                    </a:p>
                  </a:txBody>
                  <a:tcPr/>
                </a:tc>
              </a:tr>
              <a:tr h="370840">
                <a:tc>
                  <a:txBody>
                    <a:bodyPr/>
                    <a:lstStyle/>
                    <a:p>
                      <a:r>
                        <a:rPr lang="en-US" dirty="0" smtClean="0"/>
                        <a:t>Smith</a:t>
                      </a:r>
                      <a:endParaRPr lang="en-US" dirty="0"/>
                    </a:p>
                  </a:txBody>
                  <a:tcPr/>
                </a:tc>
                <a:tc>
                  <a:txBody>
                    <a:bodyPr/>
                    <a:lstStyle/>
                    <a:p>
                      <a:r>
                        <a:rPr lang="en-US" dirty="0" smtClean="0"/>
                        <a:t>X</a:t>
                      </a:r>
                      <a:endParaRPr lang="en-US" dirty="0"/>
                    </a:p>
                  </a:txBody>
                  <a:tcPr/>
                </a:tc>
                <a:tc>
                  <a:txBody>
                    <a:bodyPr/>
                    <a:lstStyle/>
                    <a:p>
                      <a:r>
                        <a:rPr lang="en-US" dirty="0" smtClean="0"/>
                        <a:t>John</a:t>
                      </a:r>
                      <a:endParaRPr lang="en-US" dirty="0"/>
                    </a:p>
                  </a:txBody>
                  <a:tcPr/>
                </a:tc>
              </a:tr>
              <a:tr h="370840">
                <a:tc>
                  <a:txBody>
                    <a:bodyPr/>
                    <a:lstStyle/>
                    <a:p>
                      <a:r>
                        <a:rPr lang="en-US" dirty="0" smtClean="0"/>
                        <a:t>Smith</a:t>
                      </a:r>
                      <a:endParaRPr lang="en-US" dirty="0"/>
                    </a:p>
                  </a:txBody>
                  <a:tcPr/>
                </a:tc>
                <a:tc>
                  <a:txBody>
                    <a:bodyPr/>
                    <a:lstStyle/>
                    <a:p>
                      <a:r>
                        <a:rPr lang="en-US" dirty="0" smtClean="0"/>
                        <a:t>Y</a:t>
                      </a:r>
                      <a:endParaRPr lang="en-US" dirty="0"/>
                    </a:p>
                  </a:txBody>
                  <a:tcPr/>
                </a:tc>
                <a:tc>
                  <a:txBody>
                    <a:bodyPr/>
                    <a:lstStyle/>
                    <a:p>
                      <a:r>
                        <a:rPr lang="en-US" dirty="0" smtClean="0"/>
                        <a:t>Anna</a:t>
                      </a:r>
                      <a:endParaRPr lang="en-US" dirty="0"/>
                    </a:p>
                  </a:txBody>
                  <a:tcPr/>
                </a:tc>
              </a:tr>
              <a:tr h="370840">
                <a:tc>
                  <a:txBody>
                    <a:bodyPr/>
                    <a:lstStyle/>
                    <a:p>
                      <a:r>
                        <a:rPr lang="en-US" dirty="0" smtClean="0"/>
                        <a:t>Smith</a:t>
                      </a:r>
                      <a:endParaRPr lang="en-US" dirty="0"/>
                    </a:p>
                  </a:txBody>
                  <a:tcPr/>
                </a:tc>
                <a:tc>
                  <a:txBody>
                    <a:bodyPr/>
                    <a:lstStyle/>
                    <a:p>
                      <a:r>
                        <a:rPr lang="en-US" dirty="0" smtClean="0"/>
                        <a:t>X</a:t>
                      </a:r>
                      <a:endParaRPr lang="en-US" dirty="0"/>
                    </a:p>
                  </a:txBody>
                  <a:tcPr/>
                </a:tc>
                <a:tc>
                  <a:txBody>
                    <a:bodyPr/>
                    <a:lstStyle/>
                    <a:p>
                      <a:r>
                        <a:rPr lang="en-US" dirty="0" smtClean="0"/>
                        <a:t>Anna</a:t>
                      </a:r>
                      <a:endParaRPr lang="en-US" dirty="0"/>
                    </a:p>
                  </a:txBody>
                  <a:tcPr/>
                </a:tc>
              </a:tr>
              <a:tr h="370840">
                <a:tc>
                  <a:txBody>
                    <a:bodyPr/>
                    <a:lstStyle/>
                    <a:p>
                      <a:r>
                        <a:rPr lang="en-US" dirty="0" smtClean="0"/>
                        <a:t>Smith</a:t>
                      </a:r>
                      <a:endParaRPr lang="en-US" dirty="0"/>
                    </a:p>
                  </a:txBody>
                  <a:tcPr/>
                </a:tc>
                <a:tc>
                  <a:txBody>
                    <a:bodyPr/>
                    <a:lstStyle/>
                    <a:p>
                      <a:r>
                        <a:rPr lang="en-US" dirty="0" smtClean="0"/>
                        <a:t>Y</a:t>
                      </a:r>
                      <a:endParaRPr lang="en-US" dirty="0"/>
                    </a:p>
                  </a:txBody>
                  <a:tcPr/>
                </a:tc>
                <a:tc>
                  <a:txBody>
                    <a:bodyPr/>
                    <a:lstStyle/>
                    <a:p>
                      <a:r>
                        <a:rPr lang="en-US" dirty="0" smtClean="0"/>
                        <a:t>john</a:t>
                      </a:r>
                      <a:endParaRPr lang="en-US" dirty="0"/>
                    </a:p>
                  </a:txBody>
                  <a:tcPr/>
                </a:tc>
              </a:tr>
            </a:tbl>
          </a:graphicData>
        </a:graphic>
      </p:graphicFrame>
      <p:graphicFrame>
        <p:nvGraphicFramePr>
          <p:cNvPr id="6" name="Table 5"/>
          <p:cNvGraphicFramePr>
            <a:graphicFrameLocks noGrp="1"/>
          </p:cNvGraphicFramePr>
          <p:nvPr/>
        </p:nvGraphicFramePr>
        <p:xfrm>
          <a:off x="838200" y="3657600"/>
          <a:ext cx="4064000" cy="111252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US" dirty="0" err="1" smtClean="0"/>
                        <a:t>Ename</a:t>
                      </a:r>
                      <a:endParaRPr lang="en-US" dirty="0"/>
                    </a:p>
                  </a:txBody>
                  <a:tcPr/>
                </a:tc>
                <a:tc>
                  <a:txBody>
                    <a:bodyPr/>
                    <a:lstStyle/>
                    <a:p>
                      <a:r>
                        <a:rPr lang="en-US" dirty="0" err="1" smtClean="0"/>
                        <a:t>Pname</a:t>
                      </a:r>
                      <a:endParaRPr lang="en-US" dirty="0"/>
                    </a:p>
                  </a:txBody>
                  <a:tcPr/>
                </a:tc>
              </a:tr>
              <a:tr h="370840">
                <a:tc>
                  <a:txBody>
                    <a:bodyPr/>
                    <a:lstStyle/>
                    <a:p>
                      <a:r>
                        <a:rPr lang="en-US" dirty="0" smtClean="0"/>
                        <a:t>Smith</a:t>
                      </a:r>
                      <a:endParaRPr lang="en-US" dirty="0"/>
                    </a:p>
                  </a:txBody>
                  <a:tcPr/>
                </a:tc>
                <a:tc>
                  <a:txBody>
                    <a:bodyPr/>
                    <a:lstStyle/>
                    <a:p>
                      <a:r>
                        <a:rPr lang="en-US" dirty="0" smtClean="0"/>
                        <a:t>X</a:t>
                      </a:r>
                      <a:endParaRPr lang="en-US" dirty="0"/>
                    </a:p>
                  </a:txBody>
                  <a:tcPr/>
                </a:tc>
              </a:tr>
              <a:tr h="370840">
                <a:tc>
                  <a:txBody>
                    <a:bodyPr/>
                    <a:lstStyle/>
                    <a:p>
                      <a:r>
                        <a:rPr lang="en-US" dirty="0" smtClean="0"/>
                        <a:t>Smith</a:t>
                      </a:r>
                      <a:endParaRPr lang="en-US" dirty="0"/>
                    </a:p>
                  </a:txBody>
                  <a:tcPr/>
                </a:tc>
                <a:tc>
                  <a:txBody>
                    <a:bodyPr/>
                    <a:lstStyle/>
                    <a:p>
                      <a:r>
                        <a:rPr lang="en-US" dirty="0" smtClean="0"/>
                        <a:t>Y</a:t>
                      </a:r>
                      <a:endParaRPr lang="en-US" dirty="0"/>
                    </a:p>
                  </a:txBody>
                  <a:tcPr/>
                </a:tc>
              </a:tr>
            </a:tbl>
          </a:graphicData>
        </a:graphic>
      </p:graphicFrame>
      <p:graphicFrame>
        <p:nvGraphicFramePr>
          <p:cNvPr id="7" name="Table 6"/>
          <p:cNvGraphicFramePr>
            <a:graphicFrameLocks noGrp="1"/>
          </p:cNvGraphicFramePr>
          <p:nvPr/>
        </p:nvGraphicFramePr>
        <p:xfrm>
          <a:off x="838200" y="5105400"/>
          <a:ext cx="4064000" cy="1107440"/>
        </p:xfrm>
        <a:graphic>
          <a:graphicData uri="http://schemas.openxmlformats.org/drawingml/2006/table">
            <a:tbl>
              <a:tblPr firstRow="1" bandRow="1">
                <a:tableStyleId>{5C22544A-7EE6-4342-B048-85BDC9FD1C3A}</a:tableStyleId>
              </a:tblPr>
              <a:tblGrid>
                <a:gridCol w="2032000"/>
                <a:gridCol w="2032000"/>
              </a:tblGrid>
              <a:tr h="142240">
                <a:tc>
                  <a:txBody>
                    <a:bodyPr/>
                    <a:lstStyle/>
                    <a:p>
                      <a:r>
                        <a:rPr lang="en-US" dirty="0" err="1" smtClean="0"/>
                        <a:t>Ename</a:t>
                      </a:r>
                      <a:endParaRPr lang="en-US" dirty="0"/>
                    </a:p>
                  </a:txBody>
                  <a:tcPr/>
                </a:tc>
                <a:tc>
                  <a:txBody>
                    <a:bodyPr/>
                    <a:lstStyle/>
                    <a:p>
                      <a:r>
                        <a:rPr lang="en-US" dirty="0" err="1" smtClean="0"/>
                        <a:t>dname</a:t>
                      </a:r>
                      <a:endParaRPr lang="en-US" dirty="0"/>
                    </a:p>
                  </a:txBody>
                  <a:tcPr/>
                </a:tc>
              </a:tr>
              <a:tr h="370840">
                <a:tc>
                  <a:txBody>
                    <a:bodyPr/>
                    <a:lstStyle/>
                    <a:p>
                      <a:r>
                        <a:rPr lang="en-US" dirty="0" smtClean="0"/>
                        <a:t>Smith</a:t>
                      </a:r>
                      <a:endParaRPr lang="en-US" dirty="0"/>
                    </a:p>
                  </a:txBody>
                  <a:tcPr/>
                </a:tc>
                <a:tc>
                  <a:txBody>
                    <a:bodyPr/>
                    <a:lstStyle/>
                    <a:p>
                      <a:r>
                        <a:rPr lang="en-US" dirty="0" smtClean="0"/>
                        <a:t>john</a:t>
                      </a:r>
                      <a:endParaRPr lang="en-US" dirty="0"/>
                    </a:p>
                  </a:txBody>
                  <a:tcPr/>
                </a:tc>
              </a:tr>
              <a:tr h="370840">
                <a:tc>
                  <a:txBody>
                    <a:bodyPr/>
                    <a:lstStyle/>
                    <a:p>
                      <a:r>
                        <a:rPr lang="en-US" dirty="0" smtClean="0"/>
                        <a:t>Smith</a:t>
                      </a:r>
                      <a:endParaRPr lang="en-US" dirty="0"/>
                    </a:p>
                  </a:txBody>
                  <a:tcPr/>
                </a:tc>
                <a:tc>
                  <a:txBody>
                    <a:bodyPr/>
                    <a:lstStyle/>
                    <a:p>
                      <a:r>
                        <a:rPr lang="en-US" dirty="0" err="1" smtClean="0"/>
                        <a:t>anna</a:t>
                      </a:r>
                      <a:endParaRPr lang="en-US" dirty="0"/>
                    </a:p>
                  </a:txBody>
                  <a:tcPr/>
                </a:tc>
              </a:tr>
            </a:tbl>
          </a:graphicData>
        </a:graphic>
      </p:graphicFrame>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81000"/>
            <a:ext cx="8534400" cy="6019800"/>
          </a:xfrm>
        </p:spPr>
        <p:txBody>
          <a:bodyPr/>
          <a:lstStyle/>
          <a:p>
            <a:r>
              <a:rPr lang="en-US" dirty="0" err="1" smtClean="0"/>
              <a:t>Eid</a:t>
            </a:r>
            <a:r>
              <a:rPr lang="en-US" dirty="0" smtClean="0"/>
              <a:t>-&gt;</a:t>
            </a:r>
            <a:r>
              <a:rPr lang="en-US" dirty="0" err="1" smtClean="0"/>
              <a:t>ename,age,phoneno,address</a:t>
            </a:r>
            <a:endParaRPr lang="en-US" dirty="0" smtClean="0"/>
          </a:p>
          <a:p>
            <a:r>
              <a:rPr lang="en-US" dirty="0" err="1" smtClean="0"/>
              <a:t>Ename,pname,dname</a:t>
            </a:r>
            <a:endParaRPr lang="en-US" dirty="0" smtClean="0"/>
          </a:p>
          <a:p>
            <a:r>
              <a:rPr lang="en-US" dirty="0" err="1" smtClean="0"/>
              <a:t>Ename,pname</a:t>
            </a:r>
            <a:r>
              <a:rPr lang="en-US" dirty="0" smtClean="0"/>
              <a:t> &amp; </a:t>
            </a:r>
            <a:r>
              <a:rPr lang="en-US" dirty="0" err="1" smtClean="0"/>
              <a:t>ename,dname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763000" cy="6248400"/>
          </a:xfrm>
        </p:spPr>
        <p:txBody>
          <a:bodyPr>
            <a:normAutofit fontScale="47500" lnSpcReduction="20000"/>
          </a:bodyPr>
          <a:lstStyle/>
          <a:p>
            <a:r>
              <a:rPr lang="en-US" b="1" u="sng" dirty="0" smtClean="0"/>
              <a:t>SQL Alias:</a:t>
            </a:r>
          </a:p>
          <a:p>
            <a:pPr>
              <a:buNone/>
            </a:pPr>
            <a:endParaRPr lang="en-US" b="1" dirty="0" smtClean="0"/>
          </a:p>
          <a:p>
            <a:pPr>
              <a:buNone/>
            </a:pPr>
            <a:r>
              <a:rPr lang="en-US" dirty="0" smtClean="0"/>
              <a:t>SQL Aliases are defined for columns and tables. Basically aliases is created to make the column selected more readable.</a:t>
            </a:r>
          </a:p>
          <a:p>
            <a:pPr>
              <a:buNone/>
            </a:pPr>
            <a:r>
              <a:rPr lang="en-US" b="1" dirty="0" smtClean="0">
                <a:solidFill>
                  <a:srgbClr val="FF0000"/>
                </a:solidFill>
              </a:rPr>
              <a:t>SELECT </a:t>
            </a:r>
            <a:r>
              <a:rPr lang="en-US" b="1" dirty="0" err="1" smtClean="0">
                <a:solidFill>
                  <a:srgbClr val="FF0000"/>
                </a:solidFill>
              </a:rPr>
              <a:t>oldcolumnname</a:t>
            </a:r>
            <a:r>
              <a:rPr lang="en-US" b="1" dirty="0" smtClean="0">
                <a:solidFill>
                  <a:srgbClr val="FF0000"/>
                </a:solidFill>
              </a:rPr>
              <a:t> AS </a:t>
            </a:r>
            <a:r>
              <a:rPr lang="en-US" b="1" dirty="0" err="1" smtClean="0">
                <a:solidFill>
                  <a:srgbClr val="FF0000"/>
                </a:solidFill>
              </a:rPr>
              <a:t>newcolumnname</a:t>
            </a:r>
            <a:r>
              <a:rPr lang="en-US" b="1" dirty="0" smtClean="0">
                <a:solidFill>
                  <a:srgbClr val="FF0000"/>
                </a:solidFill>
              </a:rPr>
              <a:t> FROM </a:t>
            </a:r>
            <a:r>
              <a:rPr lang="en-US" b="1" dirty="0" err="1" smtClean="0">
                <a:solidFill>
                  <a:srgbClr val="FF0000"/>
                </a:solidFill>
              </a:rPr>
              <a:t>tablename</a:t>
            </a:r>
            <a:r>
              <a:rPr lang="en-US" b="1" dirty="0" smtClean="0">
                <a:solidFill>
                  <a:srgbClr val="FF0000"/>
                </a:solidFill>
              </a:rPr>
              <a:t>;</a:t>
            </a:r>
          </a:p>
          <a:p>
            <a:pPr>
              <a:buNone/>
            </a:pPr>
            <a:r>
              <a:rPr lang="en-US" b="1" dirty="0" smtClean="0">
                <a:solidFill>
                  <a:srgbClr val="FF0000"/>
                </a:solidFill>
              </a:rPr>
              <a:t>Or</a:t>
            </a:r>
          </a:p>
          <a:p>
            <a:pPr>
              <a:buNone/>
            </a:pPr>
            <a:r>
              <a:rPr lang="en-US" b="1" dirty="0" smtClean="0">
                <a:solidFill>
                  <a:srgbClr val="FF0000"/>
                </a:solidFill>
              </a:rPr>
              <a:t>SELECT </a:t>
            </a:r>
            <a:r>
              <a:rPr lang="en-US" b="1" dirty="0" err="1" smtClean="0">
                <a:solidFill>
                  <a:srgbClr val="FF0000"/>
                </a:solidFill>
              </a:rPr>
              <a:t>oldcolumnname</a:t>
            </a:r>
            <a:r>
              <a:rPr lang="en-US" b="1" dirty="0" smtClean="0">
                <a:solidFill>
                  <a:srgbClr val="FF0000"/>
                </a:solidFill>
              </a:rPr>
              <a:t>  </a:t>
            </a:r>
            <a:r>
              <a:rPr lang="en-US" b="1" dirty="0" err="1" smtClean="0">
                <a:solidFill>
                  <a:srgbClr val="FF0000"/>
                </a:solidFill>
              </a:rPr>
              <a:t>newcolumnname</a:t>
            </a:r>
            <a:r>
              <a:rPr lang="en-US" b="1" dirty="0" smtClean="0">
                <a:solidFill>
                  <a:srgbClr val="FF0000"/>
                </a:solidFill>
              </a:rPr>
              <a:t> FROM </a:t>
            </a:r>
            <a:r>
              <a:rPr lang="en-US" b="1" dirty="0" err="1" smtClean="0">
                <a:solidFill>
                  <a:srgbClr val="FF0000"/>
                </a:solidFill>
              </a:rPr>
              <a:t>tablename</a:t>
            </a:r>
            <a:r>
              <a:rPr lang="en-US" b="1" dirty="0" smtClean="0">
                <a:solidFill>
                  <a:srgbClr val="FF0000"/>
                </a:solidFill>
              </a:rPr>
              <a:t>;</a:t>
            </a:r>
          </a:p>
          <a:p>
            <a:pPr>
              <a:buNone/>
            </a:pPr>
            <a:endParaRPr lang="en-US" b="1" dirty="0" smtClean="0">
              <a:solidFill>
                <a:srgbClr val="FF0000"/>
              </a:solidFill>
            </a:endParaRPr>
          </a:p>
          <a:p>
            <a:pPr>
              <a:buNone/>
            </a:pPr>
            <a:endParaRPr lang="en-US" b="1" dirty="0" smtClean="0">
              <a:solidFill>
                <a:srgbClr val="FF0000"/>
              </a:solidFill>
            </a:endParaRPr>
          </a:p>
          <a:p>
            <a:pPr>
              <a:buNone/>
            </a:pPr>
            <a:r>
              <a:rPr lang="en-US" dirty="0" smtClean="0"/>
              <a:t>SQL&gt; select </a:t>
            </a:r>
            <a:r>
              <a:rPr lang="en-US" dirty="0" err="1" smtClean="0"/>
              <a:t>eid</a:t>
            </a:r>
            <a:r>
              <a:rPr lang="en-US" dirty="0" smtClean="0"/>
              <a:t> as </a:t>
            </a:r>
            <a:r>
              <a:rPr lang="en-US" dirty="0" err="1" smtClean="0"/>
              <a:t>employeeid</a:t>
            </a:r>
            <a:r>
              <a:rPr lang="en-US" dirty="0" smtClean="0"/>
              <a:t> from emp1;</a:t>
            </a:r>
          </a:p>
          <a:p>
            <a:pPr>
              <a:buNone/>
            </a:pPr>
            <a:r>
              <a:rPr lang="en-US" dirty="0" smtClean="0"/>
              <a:t>or</a:t>
            </a:r>
          </a:p>
          <a:p>
            <a:pPr>
              <a:buNone/>
            </a:pPr>
            <a:r>
              <a:rPr lang="en-US" dirty="0" smtClean="0"/>
              <a:t>SQL&gt; select </a:t>
            </a:r>
            <a:r>
              <a:rPr lang="en-US" dirty="0" err="1" smtClean="0"/>
              <a:t>eid</a:t>
            </a:r>
            <a:r>
              <a:rPr lang="en-US" dirty="0" smtClean="0"/>
              <a:t> </a:t>
            </a:r>
            <a:r>
              <a:rPr lang="en-US" dirty="0" err="1" smtClean="0"/>
              <a:t>employeeid</a:t>
            </a:r>
            <a:r>
              <a:rPr lang="en-US" dirty="0" smtClean="0"/>
              <a:t> from emp1;</a:t>
            </a:r>
          </a:p>
          <a:p>
            <a:pPr>
              <a:buNone/>
            </a:pPr>
            <a:endParaRPr lang="en-US" dirty="0" smtClean="0"/>
          </a:p>
          <a:p>
            <a:pPr>
              <a:buNone/>
            </a:pPr>
            <a:r>
              <a:rPr lang="en-US" dirty="0" smtClean="0"/>
              <a:t>EMPLOYEEID</a:t>
            </a:r>
          </a:p>
          <a:p>
            <a:pPr>
              <a:buNone/>
            </a:pPr>
            <a:r>
              <a:rPr lang="en-US" dirty="0" smtClean="0"/>
              <a:t>----------</a:t>
            </a:r>
          </a:p>
          <a:p>
            <a:pPr>
              <a:buNone/>
            </a:pPr>
            <a:r>
              <a:rPr lang="en-US" dirty="0" smtClean="0"/>
              <a:t>         1</a:t>
            </a:r>
          </a:p>
          <a:p>
            <a:pPr>
              <a:buNone/>
            </a:pPr>
            <a:r>
              <a:rPr lang="en-US" dirty="0" smtClean="0"/>
              <a:t>         2</a:t>
            </a:r>
          </a:p>
          <a:p>
            <a:pPr>
              <a:buNone/>
            </a:pPr>
            <a:endParaRPr lang="en-US" dirty="0" smtClean="0"/>
          </a:p>
          <a:p>
            <a:pPr>
              <a:buNone/>
            </a:pPr>
            <a:r>
              <a:rPr lang="en-US" dirty="0" smtClean="0"/>
              <a:t>SQL&gt; select e.ename,e1.salary from </a:t>
            </a:r>
            <a:r>
              <a:rPr lang="en-US" dirty="0" err="1" smtClean="0"/>
              <a:t>emp</a:t>
            </a:r>
            <a:r>
              <a:rPr lang="en-US" dirty="0" smtClean="0"/>
              <a:t> </a:t>
            </a:r>
            <a:r>
              <a:rPr lang="en-US" dirty="0" err="1" smtClean="0"/>
              <a:t>e,expenses</a:t>
            </a:r>
            <a:r>
              <a:rPr lang="en-US" dirty="0" smtClean="0"/>
              <a:t> e1 where e.eid=e1.eid;</a:t>
            </a:r>
          </a:p>
          <a:p>
            <a:pPr>
              <a:buNone/>
            </a:pPr>
            <a:endParaRPr lang="en-US" dirty="0" smtClean="0"/>
          </a:p>
          <a:p>
            <a:pPr>
              <a:buNone/>
            </a:pPr>
            <a:r>
              <a:rPr lang="en-US" dirty="0" smtClean="0"/>
              <a:t>ENAME                              SALARY</a:t>
            </a:r>
          </a:p>
          <a:p>
            <a:pPr>
              <a:buNone/>
            </a:pPr>
            <a:r>
              <a:rPr lang="en-US" dirty="0" smtClean="0"/>
              <a:t>------------------------------ ----------</a:t>
            </a:r>
          </a:p>
          <a:p>
            <a:pPr>
              <a:buNone/>
            </a:pPr>
            <a:r>
              <a:rPr lang="en-US" dirty="0" err="1" smtClean="0"/>
              <a:t>aa</a:t>
            </a:r>
            <a:r>
              <a:rPr lang="en-US" dirty="0" smtClean="0"/>
              <a:t>                                  20000</a:t>
            </a:r>
          </a:p>
          <a:p>
            <a:pPr>
              <a:buNone/>
            </a:pPr>
            <a:r>
              <a:rPr lang="en-US" dirty="0" smtClean="0"/>
              <a:t>bb                                  30000</a:t>
            </a:r>
          </a:p>
          <a:p>
            <a:pPr>
              <a:buNone/>
            </a:pPr>
            <a:r>
              <a:rPr lang="en-US" dirty="0" err="1" smtClean="0"/>
              <a:t>dd</a:t>
            </a:r>
            <a:r>
              <a:rPr lang="en-US" dirty="0" smtClean="0"/>
              <a:t>                                  70000</a:t>
            </a:r>
          </a:p>
          <a:p>
            <a:pPr>
              <a:buNone/>
            </a:pPr>
            <a:r>
              <a:rPr lang="en-US" dirty="0" smtClean="0"/>
              <a:t>cc                                  60000</a:t>
            </a:r>
          </a:p>
          <a:p>
            <a:pPr>
              <a:buNone/>
            </a:pPr>
            <a:r>
              <a:rPr lang="en-US" dirty="0" err="1" smtClean="0"/>
              <a:t>aa</a:t>
            </a:r>
            <a:r>
              <a:rPr lang="en-US" dirty="0" smtClean="0"/>
              <a:t>                                 100000</a:t>
            </a:r>
          </a:p>
          <a:p>
            <a:endParaRPr lang="en-US" dirty="0"/>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Fifth normal Form</a:t>
            </a:r>
            <a:endParaRPr lang="en-US" dirty="0"/>
          </a:p>
        </p:txBody>
      </p:sp>
      <p:sp>
        <p:nvSpPr>
          <p:cNvPr id="2" name="Content Placeholder 1"/>
          <p:cNvSpPr>
            <a:spLocks noGrp="1"/>
          </p:cNvSpPr>
          <p:nvPr>
            <p:ph idx="1"/>
          </p:nvPr>
        </p:nvSpPr>
        <p:spPr>
          <a:xfrm>
            <a:off x="228600" y="1219200"/>
            <a:ext cx="8763000" cy="5410200"/>
          </a:xfrm>
        </p:spPr>
        <p:txBody>
          <a:bodyPr>
            <a:normAutofit fontScale="85000" lnSpcReduction="10000"/>
          </a:bodyPr>
          <a:lstStyle/>
          <a:p>
            <a:r>
              <a:rPr lang="en-US" dirty="0" smtClean="0">
                <a:latin typeface="Times New Roman" pitchFamily="18" charset="0"/>
                <a:cs typeface="Times New Roman" pitchFamily="18" charset="0"/>
              </a:rPr>
              <a:t>A relation decomposed into two relations must have lossless-join property, which ensures that no spurious </a:t>
            </a:r>
            <a:r>
              <a:rPr lang="en-US" dirty="0" err="1" smtClean="0">
                <a:latin typeface="Times New Roman" pitchFamily="18" charset="0"/>
                <a:cs typeface="Times New Roman" pitchFamily="18" charset="0"/>
              </a:rPr>
              <a:t>tuples</a:t>
            </a:r>
            <a:r>
              <a:rPr lang="en-US" dirty="0" smtClean="0">
                <a:latin typeface="Times New Roman" pitchFamily="18" charset="0"/>
                <a:cs typeface="Times New Roman" pitchFamily="18" charset="0"/>
              </a:rPr>
              <a:t> are generated when relations are reunited through a natural join.</a:t>
            </a:r>
          </a:p>
          <a:p>
            <a:r>
              <a:rPr lang="en-US" dirty="0" smtClean="0">
                <a:latin typeface="Times New Roman" pitchFamily="18" charset="0"/>
                <a:cs typeface="Times New Roman" pitchFamily="18" charset="0"/>
              </a:rPr>
              <a:t> However, there are requirements to decompose a relation into more than two relations.  Although rare, these cases are managed by join dependency and fifth normal form (5NF). </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5NF(</a:t>
            </a:r>
            <a:r>
              <a:rPr lang="en-US" dirty="0" smtClean="0">
                <a:latin typeface="Times New Roman" pitchFamily="18" charset="0"/>
                <a:cs typeface="Times New Roman" pitchFamily="18" charset="0"/>
                <a:sym typeface="Wingdings" pitchFamily="2" charset="2"/>
              </a:rPr>
              <a:t>PJNF)project-join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relation (or table) is said to be in the 5NF if and only if it is in 4NF and every join dependency in it is implied by the candidate key.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fontScale="90000"/>
          </a:bodyPr>
          <a:lstStyle/>
          <a:p>
            <a:r>
              <a:rPr lang="en-US" dirty="0" smtClean="0"/>
              <a:t>Lossless-join Decomposition</a:t>
            </a:r>
            <a:br>
              <a:rPr lang="en-US" dirty="0" smtClean="0"/>
            </a:br>
            <a:endParaRPr lang="en-US" dirty="0"/>
          </a:p>
        </p:txBody>
      </p:sp>
      <p:sp>
        <p:nvSpPr>
          <p:cNvPr id="2" name="Content Placeholder 1"/>
          <p:cNvSpPr>
            <a:spLocks noGrp="1"/>
          </p:cNvSpPr>
          <p:nvPr>
            <p:ph idx="1"/>
          </p:nvPr>
        </p:nvSpPr>
        <p:spPr>
          <a:xfrm>
            <a:off x="152400" y="762000"/>
            <a:ext cx="8839200" cy="5867400"/>
          </a:xfrm>
        </p:spPr>
        <p:txBody>
          <a:bodyPr>
            <a:normAutofit fontScale="85000" lnSpcReduction="20000"/>
          </a:bodyPr>
          <a:lstStyle/>
          <a:p>
            <a:r>
              <a:rPr lang="en-US" dirty="0" smtClean="0">
                <a:latin typeface="Times New Roman" pitchFamily="18" charset="0"/>
                <a:cs typeface="Times New Roman" pitchFamily="18" charset="0"/>
              </a:rPr>
              <a:t>Can also be called </a:t>
            </a:r>
            <a:r>
              <a:rPr lang="en-US" dirty="0" err="1" smtClean="0">
                <a:latin typeface="Times New Roman" pitchFamily="18" charset="0"/>
                <a:cs typeface="Times New Roman" pitchFamily="18" charset="0"/>
              </a:rPr>
              <a:t>Nonadditive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If you decompose a relation R into relations R1 &amp; R2 .</a:t>
            </a:r>
          </a:p>
          <a:p>
            <a:r>
              <a:rPr lang="en-US" dirty="0" smtClean="0">
                <a:latin typeface="Times New Roman" pitchFamily="18" charset="0"/>
                <a:cs typeface="Times New Roman" pitchFamily="18" charset="0"/>
              </a:rPr>
              <a:t>you will guarantee a Lossless-Join if R1 ⋈ R2=R .</a:t>
            </a:r>
          </a:p>
          <a:p>
            <a:r>
              <a:rPr lang="en-US" dirty="0" smtClean="0">
                <a:latin typeface="Times New Roman" pitchFamily="18" charset="0"/>
                <a:cs typeface="Times New Roman" pitchFamily="18" charset="0"/>
              </a:rPr>
              <a:t>If R is split into R1 and R2, for the decomposition to be lossless then at least one of the two should hold true.</a:t>
            </a:r>
          </a:p>
          <a:p>
            <a:r>
              <a:rPr lang="en-US" dirty="0" smtClean="0">
                <a:latin typeface="Times New Roman" pitchFamily="18" charset="0"/>
                <a:cs typeface="Times New Roman" pitchFamily="18" charset="0"/>
              </a:rPr>
              <a:t>Projecting on R1 and R2, and joining back, results in the relation you started with.</a:t>
            </a:r>
            <a:r>
              <a:rPr lang="en-US" baseline="30000" dirty="0" smtClean="0">
                <a:latin typeface="Times New Roman" pitchFamily="18" charset="0"/>
                <a:cs typeface="Times New Roman" pitchFamily="18" charset="0"/>
                <a:hlinkClick r:id="rId2"/>
              </a:rPr>
              <a:t>[1]</a:t>
            </a:r>
            <a:r>
              <a:rPr lang="en-US" dirty="0" smtClean="0">
                <a:latin typeface="Times New Roman" pitchFamily="18" charset="0"/>
                <a:cs typeface="Times New Roman" pitchFamily="18" charset="0"/>
              </a:rPr>
              <a:t> Let be a relation schema.</a:t>
            </a:r>
          </a:p>
          <a:p>
            <a:r>
              <a:rPr lang="en-US" dirty="0" smtClean="0">
                <a:latin typeface="Times New Roman" pitchFamily="18" charset="0"/>
                <a:cs typeface="Times New Roman" pitchFamily="18" charset="0"/>
              </a:rPr>
              <a:t>Let F be a set of </a:t>
            </a:r>
            <a:r>
              <a:rPr lang="en-US" dirty="0" smtClean="0">
                <a:latin typeface="Times New Roman" pitchFamily="18" charset="0"/>
                <a:cs typeface="Times New Roman" pitchFamily="18" charset="0"/>
                <a:hlinkClick r:id="rId3" tooltip="Functional dependency"/>
              </a:rPr>
              <a:t>functional dependencies</a:t>
            </a:r>
            <a:r>
              <a:rPr lang="en-US" dirty="0" smtClean="0">
                <a:latin typeface="Times New Roman" pitchFamily="18" charset="0"/>
                <a:cs typeface="Times New Roman" pitchFamily="18" charset="0"/>
              </a:rPr>
              <a:t> on .</a:t>
            </a:r>
          </a:p>
          <a:p>
            <a:r>
              <a:rPr lang="en-US" dirty="0" smtClean="0">
                <a:latin typeface="Times New Roman" pitchFamily="18" charset="0"/>
                <a:cs typeface="Times New Roman" pitchFamily="18" charset="0"/>
              </a:rPr>
              <a:t>Let R1and R2form a decomposition of R.</a:t>
            </a:r>
          </a:p>
          <a:p>
            <a:r>
              <a:rPr lang="en-US" dirty="0" smtClean="0">
                <a:latin typeface="Times New Roman" pitchFamily="18" charset="0"/>
                <a:cs typeface="Times New Roman" pitchFamily="18" charset="0"/>
              </a:rPr>
              <a:t>The decomposition is a lossless-join decomposition of R if at least one of the following functional dependencies are in F</a:t>
            </a:r>
            <a:r>
              <a:rPr lang="en-US" baseline="30000"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R1∩R2  → R1-R2</a:t>
            </a:r>
          </a:p>
          <a:p>
            <a:r>
              <a:rPr lang="en-US" dirty="0" smtClean="0">
                <a:latin typeface="Times New Roman" pitchFamily="18" charset="0"/>
                <a:cs typeface="Times New Roman" pitchFamily="18" charset="0"/>
              </a:rPr>
              <a:t> R1∩R2  → R2-R1</a:t>
            </a:r>
          </a:p>
          <a:p>
            <a:r>
              <a:rPr lang="en-US" b="1" dirty="0" smtClean="0">
                <a:latin typeface="Times New Roman" pitchFamily="18" charset="0"/>
                <a:cs typeface="Times New Roman" pitchFamily="18" charset="0"/>
              </a:rPr>
              <a:t>Example</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Content Placeholder 1"/>
          <p:cNvSpPr>
            <a:spLocks noGrp="1"/>
          </p:cNvSpPr>
          <p:nvPr>
            <p:ph idx="1"/>
          </p:nvPr>
        </p:nvSpPr>
        <p:spPr>
          <a:xfrm>
            <a:off x="0" y="0"/>
            <a:ext cx="8991600" cy="7010400"/>
          </a:xfrm>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p:txBody>
      </p:sp>
      <p:graphicFrame>
        <p:nvGraphicFramePr>
          <p:cNvPr id="4" name="Table 3"/>
          <p:cNvGraphicFramePr>
            <a:graphicFrameLocks noGrp="1"/>
          </p:cNvGraphicFramePr>
          <p:nvPr/>
        </p:nvGraphicFramePr>
        <p:xfrm>
          <a:off x="1524000" y="1397000"/>
          <a:ext cx="6096000" cy="2783840"/>
        </p:xfrm>
        <a:graphic>
          <a:graphicData uri="http://schemas.openxmlformats.org/drawingml/2006/table">
            <a:tbl>
              <a:tblPr firstRow="1" bandRow="1">
                <a:tableStyleId>{5940675A-B579-460E-94D1-54222C63F5DA}</a:tableStyleId>
              </a:tblPr>
              <a:tblGrid>
                <a:gridCol w="3048000"/>
                <a:gridCol w="3048000"/>
              </a:tblGrid>
              <a:tr h="50800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sz="1600" b="0" i="0" u="none" strike="noStrike" cap="none" normalizeH="0" baseline="0" dirty="0" smtClean="0">
                          <a:ln>
                            <a:noFill/>
                          </a:ln>
                          <a:solidFill>
                            <a:schemeClr val="tx1"/>
                          </a:solidFill>
                          <a:effectLst/>
                          <a:latin typeface="Helvetica" pitchFamily="34" charset="0"/>
                        </a:rPr>
                        <a:t>1</a:t>
                      </a:r>
                      <a:r>
                        <a:rPr kumimoji="1" lang="en-US" sz="1600" b="0" i="0" u="none" strike="noStrike" cap="none" normalizeH="0" baseline="30000" dirty="0" smtClean="0">
                          <a:ln>
                            <a:noFill/>
                          </a:ln>
                          <a:solidFill>
                            <a:schemeClr val="tx1"/>
                          </a:solidFill>
                          <a:effectLst/>
                          <a:latin typeface="Helvetica" pitchFamily="34" charset="0"/>
                        </a:rPr>
                        <a:t>st</a:t>
                      </a:r>
                      <a:r>
                        <a:rPr kumimoji="1" lang="en-US" sz="1600" b="0" i="0" u="none" strike="noStrike" cap="none" normalizeH="0" baseline="0" dirty="0" smtClean="0">
                          <a:ln>
                            <a:noFill/>
                          </a:ln>
                          <a:solidFill>
                            <a:schemeClr val="tx1"/>
                          </a:solidFill>
                          <a:effectLst/>
                          <a:latin typeface="Helvetica" pitchFamily="34" charset="0"/>
                        </a:rPr>
                        <a:t> Normal Form</a:t>
                      </a:r>
                    </a:p>
                  </a:txBody>
                  <a:tcPr horzOverflow="overflow"/>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sz="1600" b="0" i="0" u="none" strike="noStrike" cap="none" normalizeH="0" baseline="0" dirty="0" smtClean="0">
                          <a:ln>
                            <a:noFill/>
                          </a:ln>
                          <a:solidFill>
                            <a:schemeClr val="tx1"/>
                          </a:solidFill>
                          <a:effectLst/>
                          <a:latin typeface="Helvetica" pitchFamily="34" charset="0"/>
                        </a:rPr>
                        <a:t>No repeating data groups</a:t>
                      </a:r>
                    </a:p>
                  </a:txBody>
                  <a:tcPr horzOverflow="overflow"/>
                </a:tc>
              </a:tr>
              <a:tr h="53340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sz="1600" b="0" i="0" u="none" strike="noStrike" cap="none" normalizeH="0" baseline="0" smtClean="0">
                          <a:ln>
                            <a:noFill/>
                          </a:ln>
                          <a:solidFill>
                            <a:schemeClr val="tx1"/>
                          </a:solidFill>
                          <a:effectLst/>
                          <a:latin typeface="Helvetica" pitchFamily="34" charset="0"/>
                        </a:rPr>
                        <a:t>2</a:t>
                      </a:r>
                      <a:r>
                        <a:rPr kumimoji="1" lang="en-US" sz="1600" b="0" i="0" u="none" strike="noStrike" cap="none" normalizeH="0" baseline="30000" smtClean="0">
                          <a:ln>
                            <a:noFill/>
                          </a:ln>
                          <a:solidFill>
                            <a:schemeClr val="tx1"/>
                          </a:solidFill>
                          <a:effectLst/>
                          <a:latin typeface="Helvetica" pitchFamily="34" charset="0"/>
                        </a:rPr>
                        <a:t>nd</a:t>
                      </a:r>
                      <a:r>
                        <a:rPr kumimoji="1" lang="en-US" sz="1600" b="0" i="0" u="none" strike="noStrike" cap="none" normalizeH="0" baseline="0" smtClean="0">
                          <a:ln>
                            <a:noFill/>
                          </a:ln>
                          <a:solidFill>
                            <a:schemeClr val="tx1"/>
                          </a:solidFill>
                          <a:effectLst/>
                          <a:latin typeface="Helvetica" pitchFamily="34" charset="0"/>
                        </a:rPr>
                        <a:t> Normal Form</a:t>
                      </a:r>
                    </a:p>
                  </a:txBody>
                  <a:tcPr horzOverflow="overflow"/>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sz="1600" b="0" i="0" u="none" strike="noStrike" cap="none" normalizeH="0" baseline="0" dirty="0" smtClean="0">
                          <a:ln>
                            <a:noFill/>
                          </a:ln>
                          <a:solidFill>
                            <a:schemeClr val="tx1"/>
                          </a:solidFill>
                          <a:effectLst/>
                          <a:latin typeface="Helvetica" pitchFamily="34" charset="0"/>
                        </a:rPr>
                        <a:t>No partial key dependency</a:t>
                      </a:r>
                    </a:p>
                  </a:txBody>
                  <a:tcPr horzOverflow="overflow"/>
                </a:tc>
              </a:tr>
              <a:tr h="45720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sz="1600" b="0" i="0" u="none" strike="noStrike" cap="none" normalizeH="0" baseline="0" smtClean="0">
                          <a:ln>
                            <a:noFill/>
                          </a:ln>
                          <a:solidFill>
                            <a:schemeClr val="tx1"/>
                          </a:solidFill>
                          <a:effectLst/>
                          <a:latin typeface="Helvetica" pitchFamily="34" charset="0"/>
                        </a:rPr>
                        <a:t>3</a:t>
                      </a:r>
                      <a:r>
                        <a:rPr kumimoji="1" lang="en-US" sz="1600" b="0" i="0" u="none" strike="noStrike" cap="none" normalizeH="0" baseline="30000" smtClean="0">
                          <a:ln>
                            <a:noFill/>
                          </a:ln>
                          <a:solidFill>
                            <a:schemeClr val="tx1"/>
                          </a:solidFill>
                          <a:effectLst/>
                          <a:latin typeface="Helvetica" pitchFamily="34" charset="0"/>
                        </a:rPr>
                        <a:t>rd</a:t>
                      </a:r>
                      <a:r>
                        <a:rPr kumimoji="1" lang="en-US" sz="1600" b="0" i="0" u="none" strike="noStrike" cap="none" normalizeH="0" baseline="0" smtClean="0">
                          <a:ln>
                            <a:noFill/>
                          </a:ln>
                          <a:solidFill>
                            <a:schemeClr val="tx1"/>
                          </a:solidFill>
                          <a:effectLst/>
                          <a:latin typeface="Helvetica" pitchFamily="34" charset="0"/>
                        </a:rPr>
                        <a:t> Normal Form</a:t>
                      </a:r>
                    </a:p>
                  </a:txBody>
                  <a:tcPr horzOverflow="overflow"/>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sz="1600" b="0" i="0" u="none" strike="noStrike" cap="none" normalizeH="0" baseline="0" dirty="0" smtClean="0">
                          <a:ln>
                            <a:noFill/>
                          </a:ln>
                          <a:solidFill>
                            <a:schemeClr val="tx1"/>
                          </a:solidFill>
                          <a:effectLst/>
                          <a:latin typeface="Helvetica" pitchFamily="34" charset="0"/>
                        </a:rPr>
                        <a:t>No transitive dependency</a:t>
                      </a:r>
                    </a:p>
                  </a:txBody>
                  <a:tcPr horzOverflow="overflow"/>
                </a:tc>
              </a:tr>
              <a:tr h="45720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sz="1600" b="0" i="0" u="none" strike="noStrike" cap="none" normalizeH="0" baseline="0" smtClean="0">
                          <a:ln>
                            <a:noFill/>
                          </a:ln>
                          <a:solidFill>
                            <a:schemeClr val="tx1"/>
                          </a:solidFill>
                          <a:effectLst/>
                          <a:latin typeface="Helvetica" pitchFamily="34" charset="0"/>
                        </a:rPr>
                        <a:t>Boyce-Codd Normal Form</a:t>
                      </a:r>
                    </a:p>
                  </a:txBody>
                  <a:tcPr horzOverflow="overflow"/>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sz="1600" b="0" i="0" u="none" strike="noStrike" cap="none" normalizeH="0" baseline="0" dirty="0" smtClean="0">
                          <a:ln>
                            <a:noFill/>
                          </a:ln>
                          <a:solidFill>
                            <a:schemeClr val="tx1"/>
                          </a:solidFill>
                          <a:effectLst/>
                          <a:latin typeface="Helvetica" pitchFamily="34" charset="0"/>
                        </a:rPr>
                        <a:t>Reduce keys dependency</a:t>
                      </a:r>
                    </a:p>
                  </a:txBody>
                  <a:tcPr horzOverflow="overflow"/>
                </a:tc>
              </a:tr>
              <a:tr h="45720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sz="1600" b="0" i="0" u="none" strike="noStrike" cap="none" normalizeH="0" baseline="0" dirty="0" smtClean="0">
                          <a:ln>
                            <a:noFill/>
                          </a:ln>
                          <a:solidFill>
                            <a:schemeClr val="tx1"/>
                          </a:solidFill>
                          <a:effectLst/>
                          <a:latin typeface="Helvetica" pitchFamily="34" charset="0"/>
                        </a:rPr>
                        <a:t>4</a:t>
                      </a:r>
                      <a:r>
                        <a:rPr kumimoji="1" lang="en-US" sz="1600" b="0" i="0" u="none" strike="noStrike" cap="none" normalizeH="0" baseline="30000" dirty="0" smtClean="0">
                          <a:ln>
                            <a:noFill/>
                          </a:ln>
                          <a:solidFill>
                            <a:schemeClr val="tx1"/>
                          </a:solidFill>
                          <a:effectLst/>
                          <a:latin typeface="Helvetica" pitchFamily="34" charset="0"/>
                        </a:rPr>
                        <a:t>th</a:t>
                      </a:r>
                      <a:r>
                        <a:rPr kumimoji="1" lang="en-US" sz="1600" b="0" i="0" u="none" strike="noStrike" cap="none" normalizeH="0" baseline="0" dirty="0" smtClean="0">
                          <a:ln>
                            <a:noFill/>
                          </a:ln>
                          <a:solidFill>
                            <a:schemeClr val="tx1"/>
                          </a:solidFill>
                          <a:effectLst/>
                          <a:latin typeface="Helvetica" pitchFamily="34" charset="0"/>
                        </a:rPr>
                        <a:t> Normal Form</a:t>
                      </a:r>
                    </a:p>
                  </a:txBody>
                  <a:tcPr horzOverflow="overflow"/>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sz="1600" b="0" i="0" u="none" strike="noStrike" cap="none" normalizeH="0" baseline="0" dirty="0" smtClean="0">
                          <a:ln>
                            <a:noFill/>
                          </a:ln>
                          <a:solidFill>
                            <a:schemeClr val="tx1"/>
                          </a:solidFill>
                          <a:effectLst/>
                          <a:latin typeface="Helvetica" pitchFamily="34" charset="0"/>
                        </a:rPr>
                        <a:t>No multi-valued dependency</a:t>
                      </a:r>
                    </a:p>
                  </a:txBody>
                  <a:tcPr horzOverflow="overflow"/>
                </a:tc>
              </a:tr>
              <a:tr h="37084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sz="1600" b="0" i="0" u="none" strike="noStrike" cap="none" normalizeH="0" baseline="0" dirty="0" smtClean="0">
                          <a:ln>
                            <a:noFill/>
                          </a:ln>
                          <a:solidFill>
                            <a:schemeClr val="tx1"/>
                          </a:solidFill>
                          <a:effectLst/>
                          <a:latin typeface="Helvetica" pitchFamily="34" charset="0"/>
                        </a:rPr>
                        <a:t>5</a:t>
                      </a:r>
                      <a:r>
                        <a:rPr kumimoji="1" lang="en-US" sz="1600" b="0" i="0" u="none" strike="noStrike" cap="none" normalizeH="0" baseline="30000" dirty="0" smtClean="0">
                          <a:ln>
                            <a:noFill/>
                          </a:ln>
                          <a:solidFill>
                            <a:schemeClr val="tx1"/>
                          </a:solidFill>
                          <a:effectLst/>
                          <a:latin typeface="Helvetica" pitchFamily="34" charset="0"/>
                        </a:rPr>
                        <a:t>th</a:t>
                      </a:r>
                      <a:r>
                        <a:rPr kumimoji="1" lang="en-US" sz="1600" b="0" i="0" u="none" strike="noStrike" cap="none" normalizeH="0" baseline="0" dirty="0" smtClean="0">
                          <a:ln>
                            <a:noFill/>
                          </a:ln>
                          <a:solidFill>
                            <a:schemeClr val="tx1"/>
                          </a:solidFill>
                          <a:effectLst/>
                          <a:latin typeface="Helvetica" pitchFamily="34" charset="0"/>
                        </a:rPr>
                        <a:t> Normal Form</a:t>
                      </a:r>
                    </a:p>
                  </a:txBody>
                  <a:tcPr horzOverflow="overflow"/>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sz="1600" b="0" i="0" u="none" strike="noStrike" cap="none" normalizeH="0" baseline="0" dirty="0" smtClean="0">
                          <a:ln>
                            <a:noFill/>
                          </a:ln>
                          <a:solidFill>
                            <a:schemeClr val="tx1"/>
                          </a:solidFill>
                          <a:effectLst/>
                          <a:latin typeface="Helvetica" pitchFamily="34" charset="0"/>
                        </a:rPr>
                        <a:t>No join dependency</a:t>
                      </a:r>
                    </a:p>
                  </a:txBody>
                  <a:tcPr horzOverflow="overflow"/>
                </a:tc>
              </a:tr>
            </a:tbl>
          </a:graphicData>
        </a:graphic>
      </p:graphicFrame>
      <p:sp>
        <p:nvSpPr>
          <p:cNvPr id="5" name="Rectangle 4"/>
          <p:cNvSpPr/>
          <p:nvPr/>
        </p:nvSpPr>
        <p:spPr>
          <a:xfrm>
            <a:off x="3733800" y="533400"/>
            <a:ext cx="1771650" cy="369888"/>
          </a:xfrm>
          <a:prstGeom prst="rect">
            <a:avLst/>
          </a:prstGeom>
        </p:spPr>
        <p:txBody>
          <a:bodyPr wrap="none">
            <a:spAutoFit/>
          </a:bodyPr>
          <a:lstStyle/>
          <a:p>
            <a:pPr algn="ctr" fontAlgn="auto">
              <a:spcBef>
                <a:spcPts val="0"/>
              </a:spcBef>
              <a:spcAft>
                <a:spcPts val="0"/>
              </a:spcAft>
              <a:defRPr/>
            </a:pPr>
            <a:r>
              <a:rPr kumimoji="1" lang="en-US" b="1" dirty="0">
                <a:solidFill>
                  <a:schemeClr val="tx2"/>
                </a:solidFill>
                <a:effectLst>
                  <a:outerShdw blurRad="38100" dist="38100" dir="2700000" algn="tl">
                    <a:srgbClr val="000000"/>
                  </a:outerShdw>
                </a:effectLst>
                <a:latin typeface="+mn-lt"/>
                <a:cs typeface="+mn-cs"/>
              </a:rPr>
              <a:t>Normal Forms</a:t>
            </a:r>
          </a:p>
        </p:txBody>
      </p:sp>
      <p:graphicFrame>
        <p:nvGraphicFramePr>
          <p:cNvPr id="1026" name="Object 26"/>
          <p:cNvGraphicFramePr>
            <a:graphicFrameLocks noChangeAspect="1"/>
          </p:cNvGraphicFramePr>
          <p:nvPr/>
        </p:nvGraphicFramePr>
        <p:xfrm>
          <a:off x="1419225" y="4953000"/>
          <a:ext cx="6353175" cy="404813"/>
        </p:xfrm>
        <a:graphic>
          <a:graphicData uri="http://schemas.openxmlformats.org/presentationml/2006/ole">
            <mc:AlternateContent xmlns:mc="http://schemas.openxmlformats.org/markup-compatibility/2006">
              <mc:Choice xmlns:v="urn:schemas-microsoft-com:vml" Requires="v">
                <p:oleObj spid="_x0000_s273419" name="Equation" r:id="rId3" imgW="2793960" imgH="177480" progId="Equation.3">
                  <p:embed/>
                </p:oleObj>
              </mc:Choice>
              <mc:Fallback>
                <p:oleObj name="Equation" r:id="rId3" imgW="2793960" imgH="17748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225" y="4953000"/>
                        <a:ext cx="635317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Database Keys</a:t>
            </a:r>
            <a:br>
              <a:rPr lang="en-US" dirty="0" smtClean="0"/>
            </a:br>
            <a:endParaRPr lang="en-US" dirty="0"/>
          </a:p>
        </p:txBody>
      </p:sp>
      <p:sp>
        <p:nvSpPr>
          <p:cNvPr id="2" name="Content Placeholder 1"/>
          <p:cNvSpPr>
            <a:spLocks noGrp="1"/>
          </p:cNvSpPr>
          <p:nvPr>
            <p:ph idx="1"/>
          </p:nvPr>
        </p:nvSpPr>
        <p:spPr/>
        <p:txBody>
          <a:bodyPr>
            <a:normAutofit fontScale="92500" lnSpcReduction="10000"/>
          </a:bodyPr>
          <a:lstStyle/>
          <a:p>
            <a:r>
              <a:rPr lang="en-US" sz="2000" b="1" dirty="0" smtClean="0">
                <a:latin typeface="Times New Roman" pitchFamily="18" charset="0"/>
                <a:cs typeface="Times New Roman" pitchFamily="18" charset="0"/>
              </a:rPr>
              <a:t>Super Key</a:t>
            </a:r>
          </a:p>
          <a:p>
            <a:pPr>
              <a:buNone/>
            </a:pPr>
            <a:r>
              <a:rPr lang="en-US" sz="2000" dirty="0" smtClean="0">
                <a:latin typeface="Times New Roman" pitchFamily="18" charset="0"/>
                <a:cs typeface="Times New Roman" pitchFamily="18" charset="0"/>
              </a:rPr>
              <a:t>	A Super key is any combination of fields within a table that uniquely identifies each record within that table. </a:t>
            </a:r>
          </a:p>
          <a:p>
            <a:pPr>
              <a:buNone/>
            </a:pP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Candidate Key</a:t>
            </a:r>
          </a:p>
          <a:p>
            <a:pPr>
              <a:buNone/>
            </a:pPr>
            <a:r>
              <a:rPr lang="en-US" sz="2000" dirty="0" smtClean="0">
                <a:latin typeface="Times New Roman" pitchFamily="18" charset="0"/>
                <a:cs typeface="Times New Roman" pitchFamily="18" charset="0"/>
              </a:rPr>
              <a:t>		A candidate is a subset of a super key. A candidate key is a single field or the least combination of fields that uniquely identifies each record in the table. The least combination of fields distinguishes a candidate key from a super key. Every table must have at least one candidate key but at the same time can have several. </a:t>
            </a:r>
          </a:p>
          <a:p>
            <a:pPr>
              <a:buNone/>
            </a:pPr>
            <a:r>
              <a:rPr lang="en-US" sz="2000" dirty="0" smtClean="0">
                <a:latin typeface="Times New Roman" pitchFamily="18" charset="0"/>
                <a:cs typeface="Times New Roman" pitchFamily="18" charset="0"/>
              </a:rPr>
              <a:t>Eligible criteria for a candidate key: </a:t>
            </a:r>
          </a:p>
          <a:p>
            <a:r>
              <a:rPr lang="en-US" sz="2000" dirty="0" smtClean="0">
                <a:latin typeface="Times New Roman" pitchFamily="18" charset="0"/>
                <a:cs typeface="Times New Roman" pitchFamily="18" charset="0"/>
              </a:rPr>
              <a:t>It must contain unique values</a:t>
            </a:r>
          </a:p>
          <a:p>
            <a:r>
              <a:rPr lang="en-US" sz="2000" dirty="0" smtClean="0">
                <a:latin typeface="Times New Roman" pitchFamily="18" charset="0"/>
                <a:cs typeface="Times New Roman" pitchFamily="18" charset="0"/>
              </a:rPr>
              <a:t>It must not contain null values</a:t>
            </a:r>
          </a:p>
          <a:p>
            <a:r>
              <a:rPr lang="en-US" sz="2000" dirty="0" smtClean="0">
                <a:latin typeface="Times New Roman" pitchFamily="18" charset="0"/>
                <a:cs typeface="Times New Roman" pitchFamily="18" charset="0"/>
              </a:rPr>
              <a:t>It contains the minimum number of fields to ensure uniqueness</a:t>
            </a:r>
          </a:p>
          <a:p>
            <a:r>
              <a:rPr lang="en-US" sz="2000" dirty="0" smtClean="0">
                <a:latin typeface="Times New Roman" pitchFamily="18" charset="0"/>
                <a:cs typeface="Times New Roman" pitchFamily="18" charset="0"/>
              </a:rPr>
              <a:t>It must uniquely identify each record in the table</a:t>
            </a:r>
          </a:p>
          <a:p>
            <a:endParaRPr lang="en-US" sz="2000" dirty="0">
              <a:latin typeface="Times New Roman" pitchFamily="18" charset="0"/>
              <a:cs typeface="Times New Roman" pitchFamily="18" charset="0"/>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05800" cy="5867400"/>
          </a:xfrm>
        </p:spPr>
        <p:txBody>
          <a:bodyPr>
            <a:normAutofit/>
          </a:bodyPr>
          <a:lstStyle/>
          <a:p>
            <a:pPr>
              <a:buNone/>
            </a:pPr>
            <a:r>
              <a:rPr lang="en-US" sz="2400" dirty="0" smtClean="0">
                <a:latin typeface="Times New Roman" pitchFamily="18" charset="0"/>
                <a:cs typeface="Times New Roman" pitchFamily="18" charset="0"/>
              </a:rPr>
              <a:t>Once your candidate keys have been identified you can now select one to be your primary key </a:t>
            </a:r>
          </a:p>
          <a:p>
            <a:r>
              <a:rPr lang="en-US" sz="2400" b="1" dirty="0" smtClean="0">
                <a:latin typeface="Times New Roman" pitchFamily="18" charset="0"/>
                <a:cs typeface="Times New Roman" pitchFamily="18" charset="0"/>
              </a:rPr>
              <a:t>Primary Key</a:t>
            </a:r>
          </a:p>
          <a:p>
            <a:pPr>
              <a:buNone/>
            </a:pPr>
            <a:r>
              <a:rPr lang="en-US" sz="2400" dirty="0" smtClean="0">
                <a:latin typeface="Times New Roman" pitchFamily="18" charset="0"/>
                <a:cs typeface="Times New Roman" pitchFamily="18" charset="0"/>
              </a:rPr>
              <a:t>A primary key is a candidate key that is most appropriate to be the main reference key for the table. As its name suggests, it is the primary key of reference for the table and is used throughout the database to help establish relationships with other tables.</a:t>
            </a:r>
          </a:p>
          <a:p>
            <a:pPr>
              <a:buNone/>
            </a:pPr>
            <a:r>
              <a:rPr lang="en-US" sz="2400" dirty="0" smtClean="0">
                <a:latin typeface="Times New Roman" pitchFamily="18" charset="0"/>
                <a:cs typeface="Times New Roman" pitchFamily="18" charset="0"/>
              </a:rPr>
              <a:t>Primary keys are mandatory for every table</a:t>
            </a:r>
          </a:p>
          <a:p>
            <a:r>
              <a:rPr lang="en-US" sz="2400" b="1" dirty="0" smtClean="0">
                <a:latin typeface="Times New Roman" pitchFamily="18" charset="0"/>
                <a:cs typeface="Times New Roman" pitchFamily="18" charset="0"/>
              </a:rPr>
              <a:t>Foreign Key</a:t>
            </a:r>
          </a:p>
          <a:p>
            <a:pPr>
              <a:buNone/>
            </a:pPr>
            <a:r>
              <a:rPr lang="en-US" sz="2400" dirty="0" smtClean="0">
                <a:latin typeface="Times New Roman" pitchFamily="18" charset="0"/>
                <a:cs typeface="Times New Roman" pitchFamily="18" charset="0"/>
              </a:rPr>
              <a:t>A foreign key is generally a primary key from one table that appears as a field in another where the first table has a relationship to the second. </a:t>
            </a:r>
          </a:p>
          <a:p>
            <a:endParaRPr lang="en-US" sz="2400" dirty="0">
              <a:latin typeface="Times New Roman" pitchFamily="18" charset="0"/>
              <a:cs typeface="Times New Roman" pitchFamily="18" charset="0"/>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534400" cy="6248400"/>
          </a:xfrm>
        </p:spPr>
        <p:txBody>
          <a:bodyPr>
            <a:normAutofit fontScale="47500" lnSpcReduction="20000"/>
          </a:bodyPr>
          <a:lstStyle/>
          <a:p>
            <a:r>
              <a:rPr lang="en-US" b="1" dirty="0" smtClean="0">
                <a:latin typeface="Times New Roman" pitchFamily="18" charset="0"/>
                <a:cs typeface="Times New Roman" pitchFamily="18" charset="0"/>
              </a:rPr>
              <a:t>Secondary Key or Alternative Key</a:t>
            </a:r>
          </a:p>
          <a:p>
            <a:pPr>
              <a:buNone/>
            </a:pPr>
            <a:r>
              <a:rPr lang="en-US" dirty="0" smtClean="0">
                <a:latin typeface="Times New Roman" pitchFamily="18" charset="0"/>
                <a:cs typeface="Times New Roman" pitchFamily="18" charset="0"/>
              </a:rPr>
              <a:t>		A table may have one or more choices for the primary key. Collectively these are known as candidate keys. One is selected as the primary key. Those not selected are known as secondary keys or alternative keys. </a:t>
            </a:r>
          </a:p>
          <a:p>
            <a:r>
              <a:rPr lang="en-US" b="1" dirty="0" smtClean="0">
                <a:latin typeface="Times New Roman" pitchFamily="18" charset="0"/>
                <a:cs typeface="Times New Roman" pitchFamily="18" charset="0"/>
              </a:rPr>
              <a:t>Simple Key</a:t>
            </a:r>
          </a:p>
          <a:p>
            <a:pPr>
              <a:buNone/>
            </a:pPr>
            <a:r>
              <a:rPr lang="en-US" dirty="0" smtClean="0">
                <a:latin typeface="Times New Roman" pitchFamily="18" charset="0"/>
                <a:cs typeface="Times New Roman" pitchFamily="18" charset="0"/>
              </a:rPr>
              <a:t>		A simple key consists of a single field to uniquely identify a record. In addition the field in itself cannot be broken down into other fields</a:t>
            </a:r>
          </a:p>
          <a:p>
            <a:pPr>
              <a:buNone/>
            </a:pPr>
            <a:r>
              <a:rPr lang="en-US" dirty="0" smtClean="0">
                <a:latin typeface="Times New Roman" pitchFamily="18" charset="0"/>
                <a:cs typeface="Times New Roman" pitchFamily="18" charset="0"/>
              </a:rPr>
              <a:t>	for example, </a:t>
            </a:r>
            <a:r>
              <a:rPr lang="en-US" dirty="0" err="1" smtClean="0">
                <a:latin typeface="Times New Roman" pitchFamily="18" charset="0"/>
                <a:cs typeface="Times New Roman" pitchFamily="18" charset="0"/>
              </a:rPr>
              <a:t>studentId</a:t>
            </a:r>
            <a:r>
              <a:rPr lang="en-US" dirty="0" smtClean="0">
                <a:latin typeface="Times New Roman" pitchFamily="18" charset="0"/>
                <a:cs typeface="Times New Roman" pitchFamily="18" charset="0"/>
              </a:rPr>
              <a:t>, which uniquely identifies a particular student, is a single field and therefore is a simple key. No two students would have the same student number. </a:t>
            </a:r>
          </a:p>
          <a:p>
            <a:r>
              <a:rPr lang="en-US" b="1" dirty="0" smtClean="0">
                <a:latin typeface="Times New Roman" pitchFamily="18" charset="0"/>
                <a:cs typeface="Times New Roman" pitchFamily="18" charset="0"/>
              </a:rPr>
              <a:t>Compound Key</a:t>
            </a:r>
          </a:p>
          <a:p>
            <a:pPr>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 compound key consists of more than one field to uniquely identify a record. A compound key is distinguished from a composite key because each field, which makes up the primary key, is also a simple key in its own right.</a:t>
            </a:r>
          </a:p>
          <a:p>
            <a:pPr>
              <a:buNone/>
            </a:pPr>
            <a:r>
              <a:rPr lang="en-US" dirty="0" smtClean="0">
                <a:latin typeface="Times New Roman" pitchFamily="18" charset="0"/>
                <a:cs typeface="Times New Roman" pitchFamily="18" charset="0"/>
              </a:rPr>
              <a:t>	 An example a table has a </a:t>
            </a:r>
            <a:r>
              <a:rPr lang="en-US" dirty="0" err="1" smtClean="0">
                <a:latin typeface="Times New Roman" pitchFamily="18" charset="0"/>
                <a:cs typeface="Times New Roman" pitchFamily="18" charset="0"/>
              </a:rPr>
              <a:t>studentId</a:t>
            </a:r>
            <a:r>
              <a:rPr lang="en-US" dirty="0" smtClean="0">
                <a:latin typeface="Times New Roman" pitchFamily="18" charset="0"/>
                <a:cs typeface="Times New Roman" pitchFamily="18" charset="0"/>
              </a:rPr>
              <a:t> and a </a:t>
            </a:r>
            <a:r>
              <a:rPr lang="en-US" dirty="0" err="1" smtClean="0">
                <a:latin typeface="Times New Roman" pitchFamily="18" charset="0"/>
                <a:cs typeface="Times New Roman" pitchFamily="18" charset="0"/>
              </a:rPr>
              <a:t>moduleCode</a:t>
            </a:r>
            <a:r>
              <a:rPr lang="en-US" dirty="0" smtClean="0">
                <a:latin typeface="Times New Roman" pitchFamily="18" charset="0"/>
                <a:cs typeface="Times New Roman" pitchFamily="18" charset="0"/>
              </a:rPr>
              <a:t> as its primary key. Each of the fields that make up the primary key are simple keys because each represents a unique reference.</a:t>
            </a:r>
          </a:p>
          <a:p>
            <a:r>
              <a:rPr lang="en-US" b="1" dirty="0" smtClean="0">
                <a:latin typeface="Times New Roman" pitchFamily="18" charset="0"/>
                <a:cs typeface="Times New Roman" pitchFamily="18" charset="0"/>
              </a:rPr>
              <a:t>Composite</a:t>
            </a:r>
          </a:p>
          <a:p>
            <a:pPr>
              <a:buNone/>
            </a:pPr>
            <a:r>
              <a:rPr lang="en-US" dirty="0" smtClean="0">
                <a:latin typeface="Times New Roman" pitchFamily="18" charset="0"/>
                <a:cs typeface="Times New Roman" pitchFamily="18" charset="0"/>
              </a:rPr>
              <a:t>		A composite key consists of more than one field to uniquely identify a record. This differs from a compound key in that one or more of the attributes, which make up the key, are not simple keys in their own right.</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example , the table representing students on modules,  our primary key would now be </a:t>
            </a:r>
            <a:r>
              <a:rPr lang="en-US" dirty="0" err="1" smtClean="0">
                <a:latin typeface="Times New Roman" pitchFamily="18" charset="0"/>
                <a:cs typeface="Times New Roman" pitchFamily="18" charset="0"/>
              </a:rPr>
              <a:t>firstName</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lastName</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moduleCode</a:t>
            </a:r>
            <a:r>
              <a:rPr lang="en-US" dirty="0" smtClean="0">
                <a:latin typeface="Times New Roman" pitchFamily="18" charset="0"/>
                <a:cs typeface="Times New Roman" pitchFamily="18" charset="0"/>
              </a:rPr>
              <a:t>. Because </a:t>
            </a:r>
            <a:r>
              <a:rPr lang="en-US" dirty="0" err="1" smtClean="0">
                <a:latin typeface="Times New Roman" pitchFamily="18" charset="0"/>
                <a:cs typeface="Times New Roman" pitchFamily="18" charset="0"/>
              </a:rPr>
              <a:t>firstName</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lastName</a:t>
            </a:r>
            <a:r>
              <a:rPr lang="en-US" dirty="0" smtClean="0">
                <a:latin typeface="Times New Roman" pitchFamily="18" charset="0"/>
                <a:cs typeface="Times New Roman" pitchFamily="18" charset="0"/>
              </a:rPr>
              <a:t> represent a unique reference to a student, they are not each simple keys, they have to be combined in order to uniquely identify the student. Therefore the key for this table is a composite key. </a:t>
            </a:r>
          </a:p>
          <a:p>
            <a:endParaRPr lang="en-US" dirty="0">
              <a:latin typeface="Times New Roman" pitchFamily="18" charset="0"/>
              <a:cs typeface="Times New Roman" pitchFamily="18" charset="0"/>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idx="1"/>
          </p:nvPr>
        </p:nvSpPr>
        <p:spPr/>
        <p:txBody>
          <a:bodyPr/>
          <a:lstStyle/>
          <a:p>
            <a:r>
              <a:rPr lang="en-US" dirty="0" smtClean="0">
                <a:hlinkClick r:id="rId2" tooltip="Raymond F. Boyce"/>
              </a:rPr>
              <a:t>Raymond F. Boyce</a:t>
            </a:r>
            <a:r>
              <a:rPr lang="en-US" dirty="0" smtClean="0"/>
              <a:t> &amp; Edgar </a:t>
            </a:r>
            <a:r>
              <a:rPr lang="en-US" dirty="0" err="1" smtClean="0"/>
              <a:t>F.Codd</a:t>
            </a:r>
            <a:endParaRPr lang="en-US"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Query Processing &amp; Optimization</a:t>
            </a:r>
            <a:endParaRPr lang="en-US" dirty="0"/>
          </a:p>
        </p:txBody>
      </p:sp>
      <p:sp>
        <p:nvSpPr>
          <p:cNvPr id="2" name="Content Placeholder 1"/>
          <p:cNvSpPr>
            <a:spLocks noGrp="1"/>
          </p:cNvSpPr>
          <p:nvPr>
            <p:ph idx="1"/>
          </p:nvPr>
        </p:nvSpPr>
        <p:spPr>
          <a:xfrm>
            <a:off x="152400" y="1295400"/>
            <a:ext cx="8763000" cy="5334000"/>
          </a:xfrm>
        </p:spPr>
        <p:txBody>
          <a:bodyPr>
            <a:normAutofit fontScale="62500" lnSpcReduction="20000"/>
          </a:bodyPr>
          <a:lstStyle/>
          <a:p>
            <a:pPr>
              <a:buNone/>
            </a:pPr>
            <a:r>
              <a:rPr lang="en-US" dirty="0" smtClean="0">
                <a:latin typeface="Times New Roman" pitchFamily="18" charset="0"/>
                <a:cs typeface="Times New Roman" pitchFamily="18" charset="0"/>
              </a:rPr>
              <a:t>Techniques used by DBMS to process, optimize and execute high-level queries will be discussed.</a:t>
            </a:r>
          </a:p>
          <a:p>
            <a:r>
              <a:rPr lang="en-US" dirty="0" smtClean="0">
                <a:latin typeface="Times New Roman" pitchFamily="18" charset="0"/>
                <a:cs typeface="Times New Roman" pitchFamily="18" charset="0"/>
              </a:rPr>
              <a:t>Steps involved in processing a query are</a:t>
            </a:r>
          </a:p>
          <a:p>
            <a:pPr lvl="1"/>
            <a:r>
              <a:rPr lang="en-US" dirty="0" smtClean="0">
                <a:latin typeface="Times New Roman" pitchFamily="18" charset="0"/>
                <a:cs typeface="Times New Roman" pitchFamily="18" charset="0"/>
              </a:rPr>
              <a:t>Parsing and translation</a:t>
            </a:r>
          </a:p>
          <a:p>
            <a:pPr lvl="1"/>
            <a:r>
              <a:rPr lang="en-US" dirty="0" smtClean="0">
                <a:latin typeface="Times New Roman" pitchFamily="18" charset="0"/>
                <a:cs typeface="Times New Roman" pitchFamily="18" charset="0"/>
              </a:rPr>
              <a:t>Optimization</a:t>
            </a:r>
          </a:p>
          <a:p>
            <a:pPr lvl="1"/>
            <a:r>
              <a:rPr lang="en-US" dirty="0" smtClean="0">
                <a:latin typeface="Times New Roman" pitchFamily="18" charset="0"/>
                <a:cs typeface="Times New Roman" pitchFamily="18" charset="0"/>
              </a:rPr>
              <a:t>Evaluation</a:t>
            </a:r>
          </a:p>
          <a:p>
            <a:r>
              <a:rPr lang="en-US" dirty="0" smtClean="0">
                <a:latin typeface="Times New Roman" pitchFamily="18" charset="0"/>
                <a:cs typeface="Times New Roman" pitchFamily="18" charset="0"/>
              </a:rPr>
              <a:t>Before processing a query it must be first translated into usable form(system’s internal representation –it is based on one of the extended relational algebra).</a:t>
            </a:r>
          </a:p>
          <a:p>
            <a:r>
              <a:rPr lang="en-US" dirty="0" smtClean="0">
                <a:latin typeface="Times New Roman" pitchFamily="18" charset="0"/>
                <a:cs typeface="Times New Roman" pitchFamily="18" charset="0"/>
              </a:rPr>
              <a:t>First, translate query into internal form.</a:t>
            </a:r>
          </a:p>
          <a:p>
            <a:r>
              <a:rPr lang="en-US" dirty="0" smtClean="0">
                <a:latin typeface="Times New Roman" pitchFamily="18" charset="0"/>
                <a:cs typeface="Times New Roman" pitchFamily="18" charset="0"/>
              </a:rPr>
              <a:t>Then parser checks for syntax of users query, relation name and attribute names.</a:t>
            </a:r>
          </a:p>
          <a:p>
            <a:r>
              <a:rPr lang="en-US" dirty="0" smtClean="0">
                <a:latin typeface="Times New Roman" pitchFamily="18" charset="0"/>
                <a:cs typeface="Times New Roman" pitchFamily="18" charset="0"/>
              </a:rPr>
              <a:t>The system constructs a parse-tree representation of the query, which is </a:t>
            </a:r>
            <a:r>
              <a:rPr lang="en-US" dirty="0" err="1" smtClean="0">
                <a:latin typeface="Times New Roman" pitchFamily="18" charset="0"/>
                <a:cs typeface="Times New Roman" pitchFamily="18" charset="0"/>
              </a:rPr>
              <a:t>tranlated</a:t>
            </a:r>
            <a:r>
              <a:rPr lang="en-US" dirty="0" smtClean="0">
                <a:latin typeface="Times New Roman" pitchFamily="18" charset="0"/>
                <a:cs typeface="Times New Roman" pitchFamily="18" charset="0"/>
              </a:rPr>
              <a:t> into relational-algebra expressions.</a:t>
            </a:r>
          </a:p>
          <a:p>
            <a:r>
              <a:rPr lang="en-US" dirty="0" smtClean="0">
                <a:latin typeface="Times New Roman" pitchFamily="18" charset="0"/>
                <a:cs typeface="Times New Roman" pitchFamily="18" charset="0"/>
              </a:rPr>
              <a:t>Select balance from account where balance &lt;2500</a:t>
            </a:r>
          </a:p>
          <a:p>
            <a:r>
              <a:rPr lang="en-US" dirty="0" smtClean="0">
                <a:latin typeface="Times New Roman" pitchFamily="18" charset="0"/>
                <a:cs typeface="Times New Roman" pitchFamily="18" charset="0"/>
              </a:rPr>
              <a:t>Is translated into either of the following:</a:t>
            </a:r>
          </a:p>
          <a:p>
            <a:r>
              <a:rPr lang="vi-VN" dirty="0" smtClean="0">
                <a:latin typeface="Times New Roman" pitchFamily="18" charset="0"/>
                <a:cs typeface="Times New Roman" pitchFamily="18" charset="0"/>
              </a:rPr>
              <a:t>Ơ</a:t>
            </a:r>
            <a:r>
              <a:rPr lang="en-US" dirty="0" smtClean="0">
                <a:latin typeface="Times New Roman" pitchFamily="18" charset="0"/>
                <a:cs typeface="Times New Roman" pitchFamily="18" charset="0"/>
              </a:rPr>
              <a:t> balance&lt;2500(∏balance(account))</a:t>
            </a:r>
          </a:p>
          <a:p>
            <a:r>
              <a:rPr lang="en-US" dirty="0" smtClean="0">
                <a:latin typeface="Times New Roman" pitchFamily="18" charset="0"/>
                <a:cs typeface="Times New Roman" pitchFamily="18" charset="0"/>
              </a:rPr>
              <a:t>∏balance(</a:t>
            </a:r>
            <a:r>
              <a:rPr lang="vi-VN" dirty="0" smtClean="0">
                <a:latin typeface="Times New Roman" pitchFamily="18" charset="0"/>
                <a:cs typeface="Times New Roman" pitchFamily="18" charset="0"/>
              </a:rPr>
              <a:t>Ơ</a:t>
            </a:r>
            <a:r>
              <a:rPr lang="en-US" dirty="0" smtClean="0">
                <a:latin typeface="Times New Roman" pitchFamily="18" charset="0"/>
                <a:cs typeface="Times New Roman" pitchFamily="18" charset="0"/>
              </a:rPr>
              <a:t>balance&lt;2500(account))</a:t>
            </a:r>
          </a:p>
          <a:p>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DML</a:t>
            </a:r>
            <a:endParaRPr lang="en-US" dirty="0"/>
          </a:p>
        </p:txBody>
      </p:sp>
      <p:sp>
        <p:nvSpPr>
          <p:cNvPr id="2" name="Content Placeholder 1"/>
          <p:cNvSpPr>
            <a:spLocks noGrp="1"/>
          </p:cNvSpPr>
          <p:nvPr>
            <p:ph idx="1"/>
          </p:nvPr>
        </p:nvSpPr>
        <p:spPr>
          <a:xfrm>
            <a:off x="609600" y="1905000"/>
            <a:ext cx="8077200" cy="4221163"/>
          </a:xfrm>
        </p:spPr>
        <p:txBody>
          <a:bodyPr/>
          <a:lstStyle/>
          <a:p>
            <a:r>
              <a:rPr lang="en-US" dirty="0" smtClean="0"/>
              <a:t>INSERT</a:t>
            </a:r>
          </a:p>
          <a:p>
            <a:r>
              <a:rPr lang="en-US" dirty="0" smtClean="0"/>
              <a:t>DELETE</a:t>
            </a:r>
          </a:p>
          <a:p>
            <a:r>
              <a:rPr lang="en-US" dirty="0" smtClean="0"/>
              <a:t>UPDATE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7200"/>
            <a:ext cx="4876800" cy="6400800"/>
          </a:xfrm>
        </p:spPr>
        <p:txBody>
          <a:bodyPr>
            <a:normAutofit fontScale="85000" lnSpcReduction="10000"/>
          </a:bodyPr>
          <a:lstStyle/>
          <a:p>
            <a:pPr lvl="1"/>
            <a:r>
              <a:rPr lang="en-US" dirty="0" smtClean="0"/>
              <a:t>To insert all values</a:t>
            </a:r>
          </a:p>
          <a:p>
            <a:pPr lvl="1"/>
            <a:r>
              <a:rPr lang="en-US" dirty="0" smtClean="0"/>
              <a:t>To insert dynamically</a:t>
            </a:r>
          </a:p>
          <a:p>
            <a:pPr lvl="1"/>
            <a:r>
              <a:rPr lang="en-US" dirty="0" smtClean="0"/>
              <a:t>To insert a specified column value</a:t>
            </a:r>
          </a:p>
          <a:p>
            <a:pPr lvl="1">
              <a:buNone/>
            </a:pPr>
            <a:endParaRPr lang="en-US" dirty="0" smtClean="0"/>
          </a:p>
          <a:p>
            <a:pPr lvl="1" indent="-742950">
              <a:buNone/>
            </a:pPr>
            <a:r>
              <a:rPr lang="en-US" b="1" u="sng" dirty="0" smtClean="0"/>
              <a:t>To insert all values</a:t>
            </a:r>
          </a:p>
          <a:p>
            <a:pPr lvl="1" indent="-650875">
              <a:buNone/>
            </a:pPr>
            <a:r>
              <a:rPr lang="en-US" b="1" dirty="0" smtClean="0">
                <a:solidFill>
                  <a:srgbClr val="FF0000"/>
                </a:solidFill>
              </a:rPr>
              <a:t>INSERT INTO table VALUES (value1,…);</a:t>
            </a:r>
          </a:p>
          <a:p>
            <a:pPr lvl="1" indent="-650875">
              <a:buNone/>
            </a:pPr>
            <a:r>
              <a:rPr lang="en-US" b="1" dirty="0" smtClean="0">
                <a:solidFill>
                  <a:srgbClr val="FF0000"/>
                </a:solidFill>
              </a:rPr>
              <a:t>or</a:t>
            </a:r>
          </a:p>
          <a:p>
            <a:pPr lvl="1" indent="-650875">
              <a:buNone/>
            </a:pPr>
            <a:r>
              <a:rPr lang="en-US" b="1" dirty="0" smtClean="0">
                <a:solidFill>
                  <a:srgbClr val="FF0000"/>
                </a:solidFill>
              </a:rPr>
              <a:t>INSERT INTO table (column1,…)</a:t>
            </a:r>
          </a:p>
          <a:p>
            <a:pPr lvl="1" indent="-650875">
              <a:buNone/>
            </a:pPr>
            <a:r>
              <a:rPr lang="en-US" b="1" dirty="0" smtClean="0">
                <a:solidFill>
                  <a:srgbClr val="FF0000"/>
                </a:solidFill>
              </a:rPr>
              <a:t>VALUES (value1,…);</a:t>
            </a:r>
          </a:p>
          <a:p>
            <a:pPr lvl="1">
              <a:buNone/>
            </a:pPr>
            <a:endParaRPr lang="en-US" b="1" dirty="0" smtClean="0">
              <a:solidFill>
                <a:srgbClr val="FF0000"/>
              </a:solidFill>
            </a:endParaRPr>
          </a:p>
          <a:p>
            <a:pPr lvl="1" indent="-742950">
              <a:buNone/>
            </a:pPr>
            <a:r>
              <a:rPr lang="en-US" b="1" u="sng" dirty="0" smtClean="0"/>
              <a:t>To insert dynamically</a:t>
            </a:r>
          </a:p>
          <a:p>
            <a:pPr lvl="1">
              <a:buNone/>
            </a:pPr>
            <a:endParaRPr lang="en-US" dirty="0" smtClean="0"/>
          </a:p>
          <a:p>
            <a:r>
              <a:rPr lang="en-US" dirty="0" smtClean="0"/>
              <a:t>insert into t1 values(&amp;</a:t>
            </a:r>
            <a:r>
              <a:rPr lang="en-US" dirty="0" err="1" smtClean="0"/>
              <a:t>sid,'&amp;sname</a:t>
            </a:r>
            <a:r>
              <a:rPr lang="en-US" dirty="0" smtClean="0"/>
              <a:t>');</a:t>
            </a:r>
            <a:endParaRPr lang="en-US" dirty="0"/>
          </a:p>
        </p:txBody>
      </p:sp>
      <p:sp>
        <p:nvSpPr>
          <p:cNvPr id="5" name="Title 1"/>
          <p:cNvSpPr txBox="1">
            <a:spLocks/>
          </p:cNvSpPr>
          <p:nvPr/>
        </p:nvSpPr>
        <p:spPr>
          <a:xfrm>
            <a:off x="3733800" y="0"/>
            <a:ext cx="57912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j-lt"/>
                <a:ea typeface="+mj-ea"/>
                <a:cs typeface="+mj-cs"/>
              </a:rPr>
              <a:t>insert</a:t>
            </a:r>
            <a:endParaRPr kumimoji="0" lang="en-US" sz="5400" b="1" i="0" u="none" strike="noStrike" kern="1200" cap="all" spc="0"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mj-cs"/>
            </a:endParaRPr>
          </a:p>
        </p:txBody>
      </p:sp>
      <p:pic>
        <p:nvPicPr>
          <p:cNvPr id="6" name="Picture 3"/>
          <p:cNvPicPr>
            <a:picLocks noChangeAspect="1" noChangeArrowheads="1"/>
          </p:cNvPicPr>
          <p:nvPr/>
        </p:nvPicPr>
        <p:blipFill>
          <a:blip r:embed="rId2" cstate="print"/>
          <a:srcRect/>
          <a:stretch>
            <a:fillRect/>
          </a:stretch>
        </p:blipFill>
        <p:spPr bwMode="auto">
          <a:xfrm>
            <a:off x="4547616" y="2057400"/>
            <a:ext cx="4596384"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562" name="Picture 2"/>
          <p:cNvPicPr>
            <a:picLocks noChangeAspect="1" noChangeArrowheads="1"/>
          </p:cNvPicPr>
          <p:nvPr/>
        </p:nvPicPr>
        <p:blipFill>
          <a:blip r:embed="rId2" cstate="print"/>
          <a:srcRect/>
          <a:stretch>
            <a:fillRect/>
          </a:stretch>
        </p:blipFill>
        <p:spPr bwMode="auto">
          <a:xfrm>
            <a:off x="4549840" y="1905000"/>
            <a:ext cx="4594159" cy="4021381"/>
          </a:xfrm>
          <a:prstGeom prst="rect">
            <a:avLst/>
          </a:prstGeom>
          <a:noFill/>
          <a:ln w="9525">
            <a:noFill/>
            <a:miter lim="800000"/>
            <a:headEnd/>
            <a:tailEnd/>
          </a:ln>
        </p:spPr>
      </p:pic>
      <p:sp>
        <p:nvSpPr>
          <p:cNvPr id="5" name="Rectangle 4"/>
          <p:cNvSpPr/>
          <p:nvPr/>
        </p:nvSpPr>
        <p:spPr>
          <a:xfrm>
            <a:off x="4191000" y="914400"/>
            <a:ext cx="4953000" cy="954107"/>
          </a:xfrm>
          <a:prstGeom prst="rect">
            <a:avLst/>
          </a:prstGeom>
        </p:spPr>
        <p:txBody>
          <a:bodyPr wrap="square">
            <a:spAutoFit/>
          </a:bodyPr>
          <a:lstStyle/>
          <a:p>
            <a:pPr lvl="1"/>
            <a:r>
              <a:rPr lang="en-US" sz="2800" b="1" u="sng" dirty="0" smtClean="0"/>
              <a:t>To insert a specified column value</a:t>
            </a:r>
          </a:p>
        </p:txBody>
      </p:sp>
      <p:pic>
        <p:nvPicPr>
          <p:cNvPr id="322564" name="Picture 4"/>
          <p:cNvPicPr>
            <a:picLocks noChangeAspect="1" noChangeArrowheads="1"/>
          </p:cNvPicPr>
          <p:nvPr/>
        </p:nvPicPr>
        <p:blipFill>
          <a:blip r:embed="rId3" cstate="print"/>
          <a:srcRect/>
          <a:stretch>
            <a:fillRect/>
          </a:stretch>
        </p:blipFill>
        <p:spPr bwMode="auto">
          <a:xfrm>
            <a:off x="-1" y="609600"/>
            <a:ext cx="4551161" cy="5105400"/>
          </a:xfrm>
          <a:prstGeom prst="rect">
            <a:avLst/>
          </a:prstGeom>
          <a:noFill/>
          <a:ln w="9525">
            <a:noFill/>
            <a:miter lim="800000"/>
            <a:headEnd/>
            <a:tailEnd/>
          </a:ln>
        </p:spPr>
      </p:pic>
      <p:sp>
        <p:nvSpPr>
          <p:cNvPr id="8" name="Rectangle 7"/>
          <p:cNvSpPr/>
          <p:nvPr/>
        </p:nvSpPr>
        <p:spPr>
          <a:xfrm>
            <a:off x="152400" y="0"/>
            <a:ext cx="4495800" cy="523220"/>
          </a:xfrm>
          <a:prstGeom prst="rect">
            <a:avLst/>
          </a:prstGeom>
        </p:spPr>
        <p:txBody>
          <a:bodyPr wrap="square">
            <a:spAutoFit/>
          </a:bodyPr>
          <a:lstStyle/>
          <a:p>
            <a:pPr lvl="1" indent="-742950">
              <a:buNone/>
            </a:pPr>
            <a:r>
              <a:rPr lang="en-US" sz="2800" b="1" u="sng" dirty="0" smtClean="0"/>
              <a:t>To insert dynamically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2590799"/>
          </a:xfrm>
        </p:spPr>
        <p:txBody>
          <a:bodyPr numCol="2">
            <a:normAutofit fontScale="40000" lnSpcReduction="20000"/>
          </a:bodyPr>
          <a:lstStyle/>
          <a:p>
            <a:pPr>
              <a:lnSpc>
                <a:spcPct val="170000"/>
              </a:lnSpc>
              <a:spcBef>
                <a:spcPts val="0"/>
              </a:spcBef>
            </a:pPr>
            <a:r>
              <a:rPr lang="en-US" b="1" dirty="0" smtClean="0">
                <a:latin typeface="Times New Roman" pitchFamily="18" charset="0"/>
                <a:cs typeface="Times New Roman" pitchFamily="18" charset="0"/>
              </a:rPr>
              <a:t>Inserting all columns of a table – INSERT INTO SELECT Statement </a:t>
            </a:r>
          </a:p>
          <a:p>
            <a:pPr>
              <a:lnSpc>
                <a:spcPct val="170000"/>
              </a:lnSpc>
              <a:spcBef>
                <a:spcPts val="0"/>
              </a:spcBef>
              <a:buNone/>
            </a:pPr>
            <a:r>
              <a:rPr lang="en-US" i="1" dirty="0" smtClean="0">
                <a:latin typeface="Times New Roman" pitchFamily="18" charset="0"/>
                <a:cs typeface="Times New Roman" pitchFamily="18" charset="0"/>
              </a:rPr>
              <a:t>INSERT INTO </a:t>
            </a:r>
            <a:r>
              <a:rPr lang="en-US" i="1" dirty="0" err="1" smtClean="0">
                <a:latin typeface="Times New Roman" pitchFamily="18" charset="0"/>
                <a:cs typeface="Times New Roman" pitchFamily="18" charset="0"/>
              </a:rPr>
              <a:t>first_table</a:t>
            </a:r>
            <a:r>
              <a:rPr lang="en-US" i="1" dirty="0" smtClean="0">
                <a:latin typeface="Times New Roman" pitchFamily="18" charset="0"/>
                <a:cs typeface="Times New Roman" pitchFamily="18" charset="0"/>
              </a:rPr>
              <a:t> SELECT * FROM </a:t>
            </a:r>
            <a:r>
              <a:rPr lang="en-US" i="1" dirty="0" err="1" smtClean="0">
                <a:latin typeface="Times New Roman" pitchFamily="18" charset="0"/>
                <a:cs typeface="Times New Roman" pitchFamily="18" charset="0"/>
              </a:rPr>
              <a:t>second_table</a:t>
            </a:r>
            <a:r>
              <a:rPr lang="en-US" i="1" dirty="0" smtClean="0">
                <a:latin typeface="Times New Roman" pitchFamily="18" charset="0"/>
                <a:cs typeface="Times New Roman" pitchFamily="18" charset="0"/>
              </a:rPr>
              <a:t>;</a:t>
            </a:r>
          </a:p>
          <a:p>
            <a:pPr>
              <a:lnSpc>
                <a:spcPct val="170000"/>
              </a:lnSpc>
              <a:spcBef>
                <a:spcPts val="0"/>
              </a:spcBef>
              <a:buNone/>
            </a:pPr>
            <a:endParaRPr lang="en-US" i="1" dirty="0" smtClean="0">
              <a:latin typeface="Times New Roman" pitchFamily="18" charset="0"/>
              <a:cs typeface="Times New Roman" pitchFamily="18" charset="0"/>
            </a:endParaRPr>
          </a:p>
          <a:p>
            <a:pPr>
              <a:lnSpc>
                <a:spcPct val="170000"/>
              </a:lnSpc>
              <a:spcBef>
                <a:spcPts val="0"/>
              </a:spcBef>
            </a:pPr>
            <a:r>
              <a:rPr lang="en-US" b="1" dirty="0" smtClean="0">
                <a:latin typeface="Times New Roman" pitchFamily="18" charset="0"/>
                <a:cs typeface="Times New Roman" pitchFamily="18" charset="0"/>
              </a:rPr>
              <a:t>Inserting specific columns of a table – INSERT INTO SELECT Statement </a:t>
            </a:r>
          </a:p>
          <a:p>
            <a:pPr fontAlgn="base">
              <a:lnSpc>
                <a:spcPct val="170000"/>
              </a:lnSpc>
              <a:spcBef>
                <a:spcPts val="0"/>
              </a:spcBef>
              <a:buNone/>
            </a:pPr>
            <a:r>
              <a:rPr lang="en-US" i="1" dirty="0" smtClean="0">
                <a:latin typeface="Times New Roman" pitchFamily="18" charset="0"/>
                <a:cs typeface="Times New Roman" pitchFamily="18" charset="0"/>
              </a:rPr>
              <a:t>INSERT INTO </a:t>
            </a:r>
            <a:r>
              <a:rPr lang="en-US" i="1" dirty="0" err="1" smtClean="0">
                <a:latin typeface="Times New Roman" pitchFamily="18" charset="0"/>
                <a:cs typeface="Times New Roman" pitchFamily="18" charset="0"/>
              </a:rPr>
              <a:t>first_table</a:t>
            </a:r>
            <a:r>
              <a:rPr lang="en-US" i="1" dirty="0" smtClean="0">
                <a:latin typeface="Times New Roman" pitchFamily="18" charset="0"/>
                <a:cs typeface="Times New Roman" pitchFamily="18" charset="0"/>
              </a:rPr>
              <a:t>(names_of_columns1) </a:t>
            </a:r>
          </a:p>
          <a:p>
            <a:pPr fontAlgn="base">
              <a:lnSpc>
                <a:spcPct val="170000"/>
              </a:lnSpc>
              <a:spcBef>
                <a:spcPts val="0"/>
              </a:spcBef>
              <a:buNone/>
            </a:pPr>
            <a:r>
              <a:rPr lang="en-US" i="1" dirty="0" smtClean="0">
                <a:latin typeface="Times New Roman" pitchFamily="18" charset="0"/>
                <a:cs typeface="Times New Roman" pitchFamily="18" charset="0"/>
              </a:rPr>
              <a:t>SELECT names_of_columns2 FROM </a:t>
            </a:r>
            <a:r>
              <a:rPr lang="en-US" i="1" dirty="0" err="1" smtClean="0">
                <a:latin typeface="Times New Roman" pitchFamily="18" charset="0"/>
                <a:cs typeface="Times New Roman" pitchFamily="18" charset="0"/>
              </a:rPr>
              <a:t>second_table</a:t>
            </a:r>
            <a:r>
              <a:rPr lang="en-US" i="1" dirty="0" smtClean="0">
                <a:latin typeface="Times New Roman" pitchFamily="18" charset="0"/>
                <a:cs typeface="Times New Roman" pitchFamily="18" charset="0"/>
              </a:rPr>
              <a:t>; </a:t>
            </a:r>
          </a:p>
          <a:p>
            <a:pPr fontAlgn="base">
              <a:lnSpc>
                <a:spcPct val="170000"/>
              </a:lnSpc>
              <a:spcBef>
                <a:spcPts val="0"/>
              </a:spcBef>
              <a:buNone/>
            </a:pPr>
            <a:endParaRPr lang="en-US" i="1" dirty="0" smtClean="0">
              <a:latin typeface="Times New Roman" pitchFamily="18" charset="0"/>
              <a:cs typeface="Times New Roman" pitchFamily="18" charset="0"/>
            </a:endParaRPr>
          </a:p>
          <a:p>
            <a:pPr>
              <a:lnSpc>
                <a:spcPct val="170000"/>
              </a:lnSpc>
              <a:spcBef>
                <a:spcPts val="0"/>
              </a:spcBef>
            </a:pPr>
            <a:r>
              <a:rPr lang="en-US" b="1" dirty="0" smtClean="0">
                <a:latin typeface="Times New Roman" pitchFamily="18" charset="0"/>
                <a:cs typeface="Times New Roman" pitchFamily="18" charset="0"/>
              </a:rPr>
              <a:t>Copying specific rows from a table – INSERT INTO SELECT Statement </a:t>
            </a:r>
          </a:p>
          <a:p>
            <a:pPr fontAlgn="base">
              <a:lnSpc>
                <a:spcPct val="170000"/>
              </a:lnSpc>
              <a:spcBef>
                <a:spcPts val="0"/>
              </a:spcBef>
              <a:buNone/>
            </a:pPr>
            <a:r>
              <a:rPr lang="en-US" i="1" dirty="0" smtClean="0">
                <a:latin typeface="Times New Roman" pitchFamily="18" charset="0"/>
                <a:cs typeface="Times New Roman" pitchFamily="18" charset="0"/>
              </a:rPr>
              <a:t>INSERT INTO table1 SELECT * FROM table2 WHERE condition; </a:t>
            </a:r>
          </a:p>
          <a:p>
            <a:pPr fontAlgn="base">
              <a:lnSpc>
                <a:spcPct val="170000"/>
              </a:lnSpc>
              <a:spcBef>
                <a:spcPts val="0"/>
              </a:spcBef>
              <a:buNone/>
            </a:pPr>
            <a:r>
              <a:rPr lang="en-US" i="1" dirty="0" err="1" smtClean="0">
                <a:latin typeface="Times New Roman" pitchFamily="18" charset="0"/>
                <a:cs typeface="Times New Roman" pitchFamily="18" charset="0"/>
              </a:rPr>
              <a:t>first_table</a:t>
            </a:r>
            <a:r>
              <a:rPr lang="en-US" i="1" dirty="0" smtClean="0">
                <a:latin typeface="Times New Roman" pitchFamily="18" charset="0"/>
                <a:cs typeface="Times New Roman" pitchFamily="18" charset="0"/>
              </a:rPr>
              <a:t>: name of first table.</a:t>
            </a:r>
          </a:p>
          <a:p>
            <a:pPr>
              <a:lnSpc>
                <a:spcPct val="170000"/>
              </a:lnSpc>
              <a:spcBef>
                <a:spcPts val="0"/>
              </a:spcBef>
            </a:pPr>
            <a:endParaRPr lang="en-US" dirty="0">
              <a:latin typeface="Times New Roman" pitchFamily="18" charset="0"/>
              <a:cs typeface="Times New Roman" pitchFamily="18" charset="0"/>
            </a:endParaRPr>
          </a:p>
        </p:txBody>
      </p:sp>
      <p:pic>
        <p:nvPicPr>
          <p:cNvPr id="323586" name="Picture 2"/>
          <p:cNvPicPr>
            <a:picLocks noChangeAspect="1" noChangeArrowheads="1"/>
          </p:cNvPicPr>
          <p:nvPr/>
        </p:nvPicPr>
        <p:blipFill>
          <a:blip r:embed="rId2" cstate="print"/>
          <a:srcRect/>
          <a:stretch>
            <a:fillRect/>
          </a:stretch>
        </p:blipFill>
        <p:spPr bwMode="auto">
          <a:xfrm>
            <a:off x="0" y="2895599"/>
            <a:ext cx="3657600" cy="1842761"/>
          </a:xfrm>
          <a:prstGeom prst="rect">
            <a:avLst/>
          </a:prstGeom>
          <a:noFill/>
          <a:ln w="9525">
            <a:noFill/>
            <a:miter lim="800000"/>
            <a:headEnd/>
            <a:tailEnd/>
          </a:ln>
        </p:spPr>
      </p:pic>
      <p:pic>
        <p:nvPicPr>
          <p:cNvPr id="323587" name="Picture 3"/>
          <p:cNvPicPr>
            <a:picLocks noChangeAspect="1" noChangeArrowheads="1"/>
          </p:cNvPicPr>
          <p:nvPr/>
        </p:nvPicPr>
        <p:blipFill>
          <a:blip r:embed="rId3" cstate="print"/>
          <a:srcRect/>
          <a:stretch>
            <a:fillRect/>
          </a:stretch>
        </p:blipFill>
        <p:spPr bwMode="auto">
          <a:xfrm>
            <a:off x="3581400" y="2741808"/>
            <a:ext cx="5562600" cy="411619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324610" name="Picture 2"/>
          <p:cNvPicPr>
            <a:picLocks noChangeAspect="1" noChangeArrowheads="1"/>
          </p:cNvPicPr>
          <p:nvPr/>
        </p:nvPicPr>
        <p:blipFill>
          <a:blip r:embed="rId2" cstate="print"/>
          <a:srcRect/>
          <a:stretch>
            <a:fillRect/>
          </a:stretch>
        </p:blipFill>
        <p:spPr bwMode="auto">
          <a:xfrm>
            <a:off x="152400" y="76200"/>
            <a:ext cx="8229600" cy="672342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55000" lnSpcReduction="20000"/>
          </a:bodyPr>
          <a:lstStyle/>
          <a:p>
            <a:pPr>
              <a:lnSpc>
                <a:spcPct val="150000"/>
              </a:lnSpc>
              <a:spcBef>
                <a:spcPts val="0"/>
              </a:spcBef>
            </a:pPr>
            <a:r>
              <a:rPr lang="en-US" dirty="0" smtClean="0"/>
              <a:t>SET SERVEROUTPUT ON SIZE 1000000;</a:t>
            </a:r>
          </a:p>
          <a:p>
            <a:pPr>
              <a:lnSpc>
                <a:spcPct val="150000"/>
              </a:lnSpc>
              <a:spcBef>
                <a:spcPts val="0"/>
              </a:spcBef>
            </a:pPr>
            <a:r>
              <a:rPr lang="en-US" dirty="0" smtClean="0"/>
              <a:t> SET LINESIZE 100; </a:t>
            </a:r>
          </a:p>
          <a:p>
            <a:pPr>
              <a:lnSpc>
                <a:spcPct val="150000"/>
              </a:lnSpc>
              <a:spcBef>
                <a:spcPts val="0"/>
              </a:spcBef>
            </a:pPr>
            <a:r>
              <a:rPr lang="en-US" dirty="0" smtClean="0"/>
              <a:t>set </a:t>
            </a:r>
            <a:r>
              <a:rPr lang="en-US" dirty="0" err="1" smtClean="0"/>
              <a:t>pagesize</a:t>
            </a:r>
            <a:r>
              <a:rPr lang="en-US" dirty="0" smtClean="0"/>
              <a:t> 50000; </a:t>
            </a:r>
          </a:p>
          <a:p>
            <a:pPr>
              <a:lnSpc>
                <a:spcPct val="150000"/>
              </a:lnSpc>
              <a:spcBef>
                <a:spcPts val="0"/>
              </a:spcBef>
            </a:pPr>
            <a:r>
              <a:rPr lang="en-US" dirty="0" smtClean="0"/>
              <a:t>set long 50000;</a:t>
            </a:r>
          </a:p>
          <a:p>
            <a:pPr>
              <a:lnSpc>
                <a:spcPct val="150000"/>
              </a:lnSpc>
              <a:spcBef>
                <a:spcPts val="0"/>
              </a:spcBef>
              <a:buNone/>
            </a:pPr>
            <a:r>
              <a:rPr lang="en-US" b="1" u="sng" dirty="0" smtClean="0"/>
              <a:t>SET SERVEROUTPUT ON SIZE 1000000:</a:t>
            </a:r>
          </a:p>
          <a:p>
            <a:pPr>
              <a:lnSpc>
                <a:spcPct val="150000"/>
              </a:lnSpc>
              <a:spcBef>
                <a:spcPts val="0"/>
              </a:spcBef>
              <a:buNone/>
            </a:pPr>
            <a:r>
              <a:rPr lang="en-US" dirty="0" smtClean="0"/>
              <a:t>maximum size of Oracle DBMS_OUTPUT or size of set </a:t>
            </a:r>
            <a:r>
              <a:rPr lang="en-US" dirty="0" err="1" smtClean="0"/>
              <a:t>Serveroutput</a:t>
            </a:r>
            <a:r>
              <a:rPr lang="en-US" dirty="0" smtClean="0"/>
              <a:t> in Oracle</a:t>
            </a:r>
          </a:p>
          <a:p>
            <a:pPr>
              <a:lnSpc>
                <a:spcPct val="150000"/>
              </a:lnSpc>
              <a:spcBef>
                <a:spcPts val="0"/>
              </a:spcBef>
            </a:pPr>
            <a:r>
              <a:rPr lang="en-US" dirty="0" smtClean="0"/>
              <a:t>This value can range from 2,000 to 1,000,000</a:t>
            </a:r>
          </a:p>
          <a:p>
            <a:pPr>
              <a:lnSpc>
                <a:spcPct val="150000"/>
              </a:lnSpc>
              <a:spcBef>
                <a:spcPts val="0"/>
              </a:spcBef>
              <a:buNone/>
            </a:pPr>
            <a:r>
              <a:rPr lang="en-US" b="1" u="sng" dirty="0" smtClean="0"/>
              <a:t>SET LINESIZE 32767: </a:t>
            </a:r>
          </a:p>
          <a:p>
            <a:pPr>
              <a:lnSpc>
                <a:spcPct val="150000"/>
              </a:lnSpc>
              <a:spcBef>
                <a:spcPts val="0"/>
              </a:spcBef>
            </a:pPr>
            <a:r>
              <a:rPr lang="en-US" dirty="0" smtClean="0"/>
              <a:t>The maximum line size is 32767 bytes</a:t>
            </a:r>
          </a:p>
          <a:p>
            <a:pPr>
              <a:lnSpc>
                <a:spcPct val="150000"/>
              </a:lnSpc>
              <a:spcBef>
                <a:spcPts val="0"/>
              </a:spcBef>
              <a:buNone/>
            </a:pPr>
            <a:r>
              <a:rPr lang="en-US" b="1" u="sng" dirty="0" smtClean="0"/>
              <a:t>set long 50000:</a:t>
            </a:r>
          </a:p>
          <a:p>
            <a:pPr>
              <a:lnSpc>
                <a:spcPct val="150000"/>
              </a:lnSpc>
              <a:spcBef>
                <a:spcPts val="0"/>
              </a:spcBef>
            </a:pPr>
            <a:r>
              <a:rPr lang="en-US" dirty="0" smtClean="0"/>
              <a:t>Sets maximum width (in bytes) for displaying LONG, BLOB, BFILE, CLOB, NCLOB and </a:t>
            </a:r>
            <a:r>
              <a:rPr lang="en-US" dirty="0" err="1" smtClean="0"/>
              <a:t>XMLType</a:t>
            </a:r>
            <a:r>
              <a:rPr lang="en-US" dirty="0" smtClean="0"/>
              <a:t> values; and for copying LONG values.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cstate="print"/>
          <a:srcRect/>
          <a:stretch>
            <a:fillRect/>
          </a:stretch>
        </p:blipFill>
        <p:spPr bwMode="auto">
          <a:xfrm>
            <a:off x="304800" y="228600"/>
            <a:ext cx="7696200" cy="6323899"/>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1752600"/>
          </a:xfrm>
        </p:spPr>
        <p:txBody>
          <a:bodyPr>
            <a:normAutofit fontScale="40000" lnSpcReduction="20000"/>
          </a:bodyPr>
          <a:lstStyle/>
          <a:p>
            <a:r>
              <a:rPr lang="en-US" dirty="0" smtClean="0"/>
              <a:t>The Oracle </a:t>
            </a:r>
            <a:r>
              <a:rPr lang="en-US" sz="4200" b="1" u="sng" dirty="0" smtClean="0"/>
              <a:t>INSERT ALL </a:t>
            </a:r>
            <a:r>
              <a:rPr lang="en-US" dirty="0" smtClean="0"/>
              <a:t>statement is used to insert multiple rows with a single INSERT statement. You can insert the rows into one table or multiple tables by using only one SQL command.</a:t>
            </a:r>
          </a:p>
          <a:p>
            <a:endParaRPr lang="en-US" dirty="0" smtClean="0"/>
          </a:p>
          <a:p>
            <a:pPr>
              <a:buNone/>
            </a:pPr>
            <a:r>
              <a:rPr lang="en-US" b="1" dirty="0" smtClean="0"/>
              <a:t>INSERT</a:t>
            </a:r>
            <a:r>
              <a:rPr lang="en-US" dirty="0" smtClean="0"/>
              <a:t> ALL  </a:t>
            </a:r>
          </a:p>
          <a:p>
            <a:pPr>
              <a:buNone/>
            </a:pPr>
            <a:r>
              <a:rPr lang="en-US" dirty="0" smtClean="0"/>
              <a:t>  </a:t>
            </a:r>
            <a:r>
              <a:rPr lang="en-US" b="1" dirty="0" smtClean="0"/>
              <a:t>INTO</a:t>
            </a:r>
            <a:r>
              <a:rPr lang="en-US" dirty="0" smtClean="0"/>
              <a:t> </a:t>
            </a:r>
            <a:r>
              <a:rPr lang="en-US" dirty="0" err="1" smtClean="0"/>
              <a:t>table_name</a:t>
            </a:r>
            <a:r>
              <a:rPr lang="en-US" dirty="0" smtClean="0"/>
              <a:t> (column1, column2, </a:t>
            </a:r>
            <a:r>
              <a:rPr lang="en-US" dirty="0" err="1" smtClean="0"/>
              <a:t>column_n</a:t>
            </a:r>
            <a:r>
              <a:rPr lang="en-US" dirty="0" smtClean="0"/>
              <a:t>) </a:t>
            </a:r>
            <a:r>
              <a:rPr lang="en-US" b="1" dirty="0" smtClean="0"/>
              <a:t>VALUES</a:t>
            </a:r>
            <a:r>
              <a:rPr lang="en-US" dirty="0" smtClean="0"/>
              <a:t> (expr1, expr2, </a:t>
            </a:r>
            <a:r>
              <a:rPr lang="en-US" dirty="0" err="1" smtClean="0"/>
              <a:t>expr_n</a:t>
            </a:r>
            <a:r>
              <a:rPr lang="en-US" dirty="0" smtClean="0"/>
              <a:t>)  </a:t>
            </a:r>
          </a:p>
          <a:p>
            <a:pPr>
              <a:buNone/>
            </a:pPr>
            <a:r>
              <a:rPr lang="en-US" dirty="0" smtClean="0"/>
              <a:t>  </a:t>
            </a:r>
            <a:r>
              <a:rPr lang="en-US" b="1" dirty="0" smtClean="0"/>
              <a:t>INTO</a:t>
            </a:r>
            <a:r>
              <a:rPr lang="en-US" dirty="0" smtClean="0"/>
              <a:t> </a:t>
            </a:r>
            <a:r>
              <a:rPr lang="en-US" dirty="0" err="1" smtClean="0"/>
              <a:t>table_name</a:t>
            </a:r>
            <a:r>
              <a:rPr lang="en-US" dirty="0" smtClean="0"/>
              <a:t>(column1, column2, </a:t>
            </a:r>
            <a:r>
              <a:rPr lang="en-US" dirty="0" err="1" smtClean="0"/>
              <a:t>column_n</a:t>
            </a:r>
            <a:r>
              <a:rPr lang="en-US" dirty="0" smtClean="0"/>
              <a:t>) </a:t>
            </a:r>
            <a:r>
              <a:rPr lang="en-US" b="1" dirty="0" smtClean="0"/>
              <a:t>VALUES</a:t>
            </a:r>
            <a:r>
              <a:rPr lang="en-US" dirty="0" smtClean="0"/>
              <a:t> (expr1, expr2, </a:t>
            </a:r>
            <a:r>
              <a:rPr lang="en-US" dirty="0" err="1" smtClean="0"/>
              <a:t>expr_n</a:t>
            </a:r>
            <a:r>
              <a:rPr lang="en-US" dirty="0" smtClean="0"/>
              <a:t>)  </a:t>
            </a:r>
          </a:p>
          <a:p>
            <a:pPr>
              <a:buNone/>
            </a:pPr>
            <a:r>
              <a:rPr lang="en-US" dirty="0" smtClean="0"/>
              <a:t>  </a:t>
            </a:r>
            <a:r>
              <a:rPr lang="en-US" b="1" dirty="0" smtClean="0"/>
              <a:t>INTO</a:t>
            </a:r>
            <a:r>
              <a:rPr lang="en-US" dirty="0" smtClean="0"/>
              <a:t> </a:t>
            </a:r>
            <a:r>
              <a:rPr lang="en-US" dirty="0" err="1" smtClean="0"/>
              <a:t>table_name</a:t>
            </a:r>
            <a:r>
              <a:rPr lang="en-US" dirty="0" smtClean="0"/>
              <a:t> (column1, column2, </a:t>
            </a:r>
            <a:r>
              <a:rPr lang="en-US" dirty="0" err="1" smtClean="0"/>
              <a:t>column_n</a:t>
            </a:r>
            <a:r>
              <a:rPr lang="en-US" dirty="0" smtClean="0"/>
              <a:t>) </a:t>
            </a:r>
            <a:r>
              <a:rPr lang="en-US" b="1" dirty="0" smtClean="0"/>
              <a:t>VALUES</a:t>
            </a:r>
            <a:r>
              <a:rPr lang="en-US" dirty="0" smtClean="0"/>
              <a:t> (expr1, expr2, </a:t>
            </a:r>
            <a:r>
              <a:rPr lang="en-US" dirty="0" err="1" smtClean="0"/>
              <a:t>expr_n</a:t>
            </a:r>
            <a:r>
              <a:rPr lang="en-US" dirty="0" smtClean="0"/>
              <a:t>)  </a:t>
            </a:r>
          </a:p>
          <a:p>
            <a:pPr>
              <a:buNone/>
            </a:pPr>
            <a:r>
              <a:rPr lang="en-US" b="1" dirty="0" smtClean="0"/>
              <a:t>SELECT</a:t>
            </a:r>
            <a:r>
              <a:rPr lang="en-US" dirty="0" smtClean="0"/>
              <a:t> * </a:t>
            </a:r>
            <a:r>
              <a:rPr lang="en-US" b="1" dirty="0" smtClean="0"/>
              <a:t>FROM</a:t>
            </a:r>
            <a:r>
              <a:rPr lang="en-US" dirty="0" smtClean="0"/>
              <a:t> dual;  </a:t>
            </a:r>
          </a:p>
          <a:p>
            <a:endParaRPr lang="en-US" dirty="0"/>
          </a:p>
        </p:txBody>
      </p:sp>
      <p:pic>
        <p:nvPicPr>
          <p:cNvPr id="326658" name="Picture 2"/>
          <p:cNvPicPr>
            <a:picLocks noChangeAspect="1" noChangeArrowheads="1"/>
          </p:cNvPicPr>
          <p:nvPr/>
        </p:nvPicPr>
        <p:blipFill>
          <a:blip r:embed="rId2" cstate="print"/>
          <a:srcRect/>
          <a:stretch>
            <a:fillRect/>
          </a:stretch>
        </p:blipFill>
        <p:spPr bwMode="auto">
          <a:xfrm>
            <a:off x="152400" y="2631782"/>
            <a:ext cx="4648200" cy="4226218"/>
          </a:xfrm>
          <a:prstGeom prst="rect">
            <a:avLst/>
          </a:prstGeom>
          <a:noFill/>
          <a:ln w="9525">
            <a:noFill/>
            <a:miter lim="800000"/>
            <a:headEnd/>
            <a:tailEnd/>
          </a:ln>
        </p:spPr>
      </p:pic>
      <p:pic>
        <p:nvPicPr>
          <p:cNvPr id="326659" name="Picture 3"/>
          <p:cNvPicPr>
            <a:picLocks noChangeAspect="1" noChangeArrowheads="1"/>
          </p:cNvPicPr>
          <p:nvPr/>
        </p:nvPicPr>
        <p:blipFill>
          <a:blip r:embed="rId3" cstate="print"/>
          <a:srcRect/>
          <a:stretch>
            <a:fillRect/>
          </a:stretch>
        </p:blipFill>
        <p:spPr bwMode="auto">
          <a:xfrm>
            <a:off x="5105400" y="1600200"/>
            <a:ext cx="4038600" cy="5257800"/>
          </a:xfrm>
          <a:prstGeom prst="rect">
            <a:avLst/>
          </a:prstGeom>
          <a:noFill/>
          <a:ln w="9525">
            <a:noFill/>
            <a:miter lim="800000"/>
            <a:headEnd/>
            <a:tailEnd/>
          </a:ln>
        </p:spPr>
      </p:pic>
      <p:sp>
        <p:nvSpPr>
          <p:cNvPr id="6" name="TextBox 5"/>
          <p:cNvSpPr txBox="1"/>
          <p:nvPr/>
        </p:nvSpPr>
        <p:spPr>
          <a:xfrm>
            <a:off x="152400" y="2057400"/>
            <a:ext cx="4038600" cy="369332"/>
          </a:xfrm>
          <a:prstGeom prst="rect">
            <a:avLst/>
          </a:prstGeom>
          <a:noFill/>
        </p:spPr>
        <p:txBody>
          <a:bodyPr wrap="square" rtlCol="0">
            <a:spAutoFit/>
          </a:bodyPr>
          <a:lstStyle/>
          <a:p>
            <a:r>
              <a:rPr lang="en-US" b="1" u="sng" dirty="0" smtClean="0"/>
              <a:t>Inserting Multiple rows on same table</a:t>
            </a:r>
            <a:endParaRPr lang="en-US" b="1" u="sng" dirty="0"/>
          </a:p>
        </p:txBody>
      </p:sp>
      <p:sp>
        <p:nvSpPr>
          <p:cNvPr id="7" name="TextBox 6"/>
          <p:cNvSpPr txBox="1"/>
          <p:nvPr/>
        </p:nvSpPr>
        <p:spPr>
          <a:xfrm>
            <a:off x="6019800" y="914400"/>
            <a:ext cx="3124200" cy="369332"/>
          </a:xfrm>
          <a:prstGeom prst="rect">
            <a:avLst/>
          </a:prstGeom>
          <a:noFill/>
        </p:spPr>
        <p:txBody>
          <a:bodyPr wrap="square" rtlCol="0">
            <a:spAutoFit/>
          </a:bodyPr>
          <a:lstStyle/>
          <a:p>
            <a:r>
              <a:rPr lang="en-US" b="1" u="sng" dirty="0" smtClean="0"/>
              <a:t>Inserting on different table</a:t>
            </a:r>
            <a:endParaRPr lang="en-US"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4066" name="Picture 2"/>
          <p:cNvPicPr>
            <a:picLocks noChangeAspect="1" noChangeArrowheads="1"/>
          </p:cNvPicPr>
          <p:nvPr/>
        </p:nvPicPr>
        <p:blipFill>
          <a:blip r:embed="rId2" cstate="print"/>
          <a:srcRect l="3520"/>
          <a:stretch>
            <a:fillRect/>
          </a:stretch>
        </p:blipFill>
        <p:spPr bwMode="auto">
          <a:xfrm>
            <a:off x="304800" y="0"/>
            <a:ext cx="8582689" cy="6932826"/>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534400" cy="6248400"/>
          </a:xfrm>
        </p:spPr>
        <p:txBody>
          <a:bodyPr>
            <a:normAutofit fontScale="55000" lnSpcReduction="20000"/>
          </a:bodyPr>
          <a:lstStyle/>
          <a:p>
            <a:pPr>
              <a:lnSpc>
                <a:spcPct val="150000"/>
              </a:lnSpc>
              <a:spcBef>
                <a:spcPts val="0"/>
              </a:spcBef>
              <a:buNone/>
            </a:pPr>
            <a:r>
              <a:rPr lang="en-US" b="1" u="sng" dirty="0" smtClean="0"/>
              <a:t>DUAL : </a:t>
            </a:r>
            <a:r>
              <a:rPr lang="en-US" dirty="0" smtClean="0"/>
              <a:t>It is a table that is automatically created by Oracle Database along with the data dictionary. </a:t>
            </a:r>
          </a:p>
          <a:p>
            <a:pPr>
              <a:lnSpc>
                <a:spcPct val="150000"/>
              </a:lnSpc>
              <a:spcBef>
                <a:spcPts val="0"/>
              </a:spcBef>
            </a:pPr>
            <a:r>
              <a:rPr lang="en-US" dirty="0" smtClean="0"/>
              <a:t>DUAL is in the </a:t>
            </a:r>
            <a:r>
              <a:rPr lang="en-US" b="1" dirty="0" smtClean="0"/>
              <a:t>schema of the user SYS </a:t>
            </a:r>
            <a:r>
              <a:rPr lang="en-US" dirty="0" smtClean="0"/>
              <a:t>but is accessible by the name DUAL to all users. </a:t>
            </a:r>
          </a:p>
          <a:p>
            <a:pPr>
              <a:lnSpc>
                <a:spcPct val="150000"/>
              </a:lnSpc>
              <a:spcBef>
                <a:spcPts val="0"/>
              </a:spcBef>
            </a:pPr>
            <a:r>
              <a:rPr lang="en-US" dirty="0" smtClean="0"/>
              <a:t>It has one column, DUMMY, defined to be VARCHAR2(1), and contains one row with a value X. </a:t>
            </a:r>
          </a:p>
          <a:p>
            <a:pPr>
              <a:lnSpc>
                <a:spcPct val="150000"/>
              </a:lnSpc>
              <a:spcBef>
                <a:spcPts val="0"/>
              </a:spcBef>
              <a:buNone/>
            </a:pPr>
            <a:r>
              <a:rPr lang="en-US" b="1" u="sng" dirty="0" smtClean="0"/>
              <a:t>What does SELECT 1/* from dual mean?</a:t>
            </a:r>
          </a:p>
          <a:p>
            <a:pPr>
              <a:lnSpc>
                <a:spcPct val="150000"/>
              </a:lnSpc>
              <a:spcBef>
                <a:spcPts val="0"/>
              </a:spcBef>
            </a:pPr>
            <a:r>
              <a:rPr lang="en-US" dirty="0" smtClean="0"/>
              <a:t>, SELECT 1 FROM DUAL;  or SELECT * FROM DUAL; will simply returns 1 or X . </a:t>
            </a:r>
          </a:p>
          <a:p>
            <a:pPr>
              <a:lnSpc>
                <a:spcPct val="150000"/>
              </a:lnSpc>
              <a:spcBef>
                <a:spcPts val="0"/>
              </a:spcBef>
            </a:pPr>
            <a:r>
              <a:rPr lang="en-US" dirty="0" smtClean="0"/>
              <a:t>You need it because the INSERT ALL syntax demands a SELECT clause but you are not querying the input values from a table.</a:t>
            </a:r>
          </a:p>
          <a:p>
            <a:pPr>
              <a:lnSpc>
                <a:spcPct val="150000"/>
              </a:lnSpc>
              <a:spcBef>
                <a:spcPts val="0"/>
              </a:spcBef>
              <a:buNone/>
            </a:pPr>
            <a:r>
              <a:rPr lang="en-US" b="1" u="sng" dirty="0" smtClean="0"/>
              <a:t>SYS:</a:t>
            </a:r>
          </a:p>
          <a:p>
            <a:pPr>
              <a:lnSpc>
                <a:spcPct val="150000"/>
              </a:lnSpc>
              <a:spcBef>
                <a:spcPts val="0"/>
              </a:spcBef>
            </a:pPr>
            <a:r>
              <a:rPr lang="en-US" dirty="0" smtClean="0"/>
              <a:t>All base (underlying) tables and views for the database data dictionary are stored in the SYS schema.</a:t>
            </a:r>
          </a:p>
          <a:p>
            <a:pPr>
              <a:lnSpc>
                <a:spcPct val="150000"/>
              </a:lnSpc>
              <a:spcBef>
                <a:spcPts val="0"/>
              </a:spcBef>
            </a:pPr>
            <a:endParaRPr lang="en-US" dirty="0" smtClean="0"/>
          </a:p>
          <a:p>
            <a:pPr>
              <a:lnSpc>
                <a:spcPct val="150000"/>
              </a:lnSpc>
              <a:spcBef>
                <a:spcPts val="0"/>
              </a:spcBef>
            </a:pPr>
            <a:r>
              <a:rPr lang="en-US" dirty="0" smtClean="0"/>
              <a:t>https://www.complexsql.com/oracle-system-tables/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5257800" cy="838200"/>
          </a:xfrm>
        </p:spPr>
        <p:txBody>
          <a:bodyPr>
            <a:normAutofit fontScale="77500" lnSpcReduction="20000"/>
          </a:bodyPr>
          <a:lstStyle/>
          <a:p>
            <a:r>
              <a:rPr lang="en-US" dirty="0" smtClean="0"/>
              <a:t>UPDATE statement is used to update the existing records in a table</a:t>
            </a:r>
            <a:endParaRPr lang="en-US" dirty="0"/>
          </a:p>
        </p:txBody>
      </p:sp>
      <p:pic>
        <p:nvPicPr>
          <p:cNvPr id="329730" name="Picture 2"/>
          <p:cNvPicPr>
            <a:picLocks noChangeAspect="1" noChangeArrowheads="1"/>
          </p:cNvPicPr>
          <p:nvPr/>
        </p:nvPicPr>
        <p:blipFill>
          <a:blip r:embed="rId2" cstate="print"/>
          <a:srcRect/>
          <a:stretch>
            <a:fillRect/>
          </a:stretch>
        </p:blipFill>
        <p:spPr bwMode="auto">
          <a:xfrm>
            <a:off x="3505200" y="990600"/>
            <a:ext cx="5334000" cy="2418264"/>
          </a:xfrm>
          <a:prstGeom prst="rect">
            <a:avLst/>
          </a:prstGeom>
          <a:noFill/>
          <a:ln w="9525">
            <a:noFill/>
            <a:miter lim="800000"/>
            <a:headEnd/>
            <a:tailEnd/>
          </a:ln>
        </p:spPr>
      </p:pic>
      <p:sp>
        <p:nvSpPr>
          <p:cNvPr id="5" name="Title 1"/>
          <p:cNvSpPr txBox="1">
            <a:spLocks/>
          </p:cNvSpPr>
          <p:nvPr/>
        </p:nvSpPr>
        <p:spPr>
          <a:xfrm>
            <a:off x="3733800" y="0"/>
            <a:ext cx="57912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5400" b="1" cap="all"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j-lt"/>
                <a:ea typeface="+mj-ea"/>
                <a:cs typeface="+mj-cs"/>
              </a:rPr>
              <a:t>update</a:t>
            </a:r>
            <a:endParaRPr kumimoji="0" lang="en-US" sz="5400" b="1" i="0" u="none" strike="noStrike" kern="1200" cap="all" spc="0"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mj-cs"/>
            </a:endParaRPr>
          </a:p>
        </p:txBody>
      </p:sp>
      <p:pic>
        <p:nvPicPr>
          <p:cNvPr id="329731" name="Picture 3"/>
          <p:cNvPicPr>
            <a:picLocks noChangeAspect="1" noChangeArrowheads="1"/>
          </p:cNvPicPr>
          <p:nvPr/>
        </p:nvPicPr>
        <p:blipFill>
          <a:blip r:embed="rId3" cstate="print"/>
          <a:srcRect/>
          <a:stretch>
            <a:fillRect/>
          </a:stretch>
        </p:blipFill>
        <p:spPr bwMode="auto">
          <a:xfrm>
            <a:off x="152400" y="1066800"/>
            <a:ext cx="2743200" cy="2356834"/>
          </a:xfrm>
          <a:prstGeom prst="rect">
            <a:avLst/>
          </a:prstGeom>
          <a:noFill/>
          <a:ln w="9525">
            <a:noFill/>
            <a:miter lim="800000"/>
            <a:headEnd/>
            <a:tailEnd/>
          </a:ln>
        </p:spPr>
      </p:pic>
      <p:sp>
        <p:nvSpPr>
          <p:cNvPr id="7" name="Rectangle 6"/>
          <p:cNvSpPr/>
          <p:nvPr/>
        </p:nvSpPr>
        <p:spPr>
          <a:xfrm>
            <a:off x="304800" y="3429000"/>
            <a:ext cx="9067800" cy="646331"/>
          </a:xfrm>
          <a:prstGeom prst="rect">
            <a:avLst/>
          </a:prstGeom>
        </p:spPr>
        <p:txBody>
          <a:bodyPr wrap="square">
            <a:spAutoFit/>
          </a:bodyPr>
          <a:lstStyle/>
          <a:p>
            <a:r>
              <a:rPr lang="en-US" dirty="0" smtClean="0"/>
              <a:t>Update Table by selecting </a:t>
            </a:r>
            <a:r>
              <a:rPr lang="en-US" dirty="0" err="1" smtClean="0"/>
              <a:t>rocords</a:t>
            </a:r>
            <a:r>
              <a:rPr lang="en-US" dirty="0" smtClean="0"/>
              <a:t> from another table</a:t>
            </a:r>
          </a:p>
          <a:p>
            <a:r>
              <a:rPr lang="en-US" b="1" dirty="0" smtClean="0"/>
              <a:t>Syntax:</a:t>
            </a:r>
            <a:endParaRPr lang="en-US" dirty="0"/>
          </a:p>
        </p:txBody>
      </p:sp>
      <p:pic>
        <p:nvPicPr>
          <p:cNvPr id="329732" name="Picture 4"/>
          <p:cNvPicPr>
            <a:picLocks noChangeAspect="1" noChangeArrowheads="1"/>
          </p:cNvPicPr>
          <p:nvPr/>
        </p:nvPicPr>
        <p:blipFill>
          <a:blip r:embed="rId4" cstate="print"/>
          <a:srcRect/>
          <a:stretch>
            <a:fillRect/>
          </a:stretch>
        </p:blipFill>
        <p:spPr bwMode="auto">
          <a:xfrm>
            <a:off x="-1" y="4038600"/>
            <a:ext cx="2923479" cy="1676400"/>
          </a:xfrm>
          <a:prstGeom prst="rect">
            <a:avLst/>
          </a:prstGeom>
          <a:noFill/>
          <a:ln w="9525">
            <a:noFill/>
            <a:miter lim="800000"/>
            <a:headEnd/>
            <a:tailEnd/>
          </a:ln>
        </p:spPr>
      </p:pic>
      <p:sp>
        <p:nvSpPr>
          <p:cNvPr id="9" name="Rectangle 8"/>
          <p:cNvSpPr/>
          <p:nvPr/>
        </p:nvSpPr>
        <p:spPr>
          <a:xfrm>
            <a:off x="152400" y="762000"/>
            <a:ext cx="880241" cy="369332"/>
          </a:xfrm>
          <a:prstGeom prst="rect">
            <a:avLst/>
          </a:prstGeom>
        </p:spPr>
        <p:txBody>
          <a:bodyPr wrap="none">
            <a:spAutoFit/>
          </a:bodyPr>
          <a:lstStyle/>
          <a:p>
            <a:r>
              <a:rPr lang="en-US" b="1" dirty="0" smtClean="0"/>
              <a:t>Syntax:</a:t>
            </a:r>
            <a:endParaRPr lang="en-US" dirty="0"/>
          </a:p>
        </p:txBody>
      </p:sp>
      <p:pic>
        <p:nvPicPr>
          <p:cNvPr id="329733" name="Picture 5"/>
          <p:cNvPicPr>
            <a:picLocks noChangeAspect="1" noChangeArrowheads="1"/>
          </p:cNvPicPr>
          <p:nvPr/>
        </p:nvPicPr>
        <p:blipFill>
          <a:blip r:embed="rId5" cstate="print"/>
          <a:srcRect/>
          <a:stretch>
            <a:fillRect/>
          </a:stretch>
        </p:blipFill>
        <p:spPr bwMode="auto">
          <a:xfrm>
            <a:off x="2362200" y="4724400"/>
            <a:ext cx="6781800" cy="2138494"/>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4495800" cy="457200"/>
          </a:xfrm>
        </p:spPr>
        <p:txBody>
          <a:bodyPr>
            <a:normAutofit fontScale="92500" lnSpcReduction="20000"/>
          </a:bodyPr>
          <a:lstStyle/>
          <a:p>
            <a:pPr>
              <a:buNone/>
            </a:pPr>
            <a:r>
              <a:rPr lang="en-US" dirty="0" smtClean="0"/>
              <a:t>Update multiple columns</a:t>
            </a:r>
          </a:p>
          <a:p>
            <a:endParaRPr lang="en-US" dirty="0"/>
          </a:p>
        </p:txBody>
      </p:sp>
      <p:pic>
        <p:nvPicPr>
          <p:cNvPr id="330754" name="Picture 2"/>
          <p:cNvPicPr>
            <a:picLocks noChangeAspect="1" noChangeArrowheads="1"/>
          </p:cNvPicPr>
          <p:nvPr/>
        </p:nvPicPr>
        <p:blipFill>
          <a:blip r:embed="rId2" cstate="print"/>
          <a:srcRect/>
          <a:stretch>
            <a:fillRect/>
          </a:stretch>
        </p:blipFill>
        <p:spPr bwMode="auto">
          <a:xfrm>
            <a:off x="533400" y="1295400"/>
            <a:ext cx="7362662" cy="28194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5181600" cy="609600"/>
          </a:xfrm>
        </p:spPr>
        <p:txBody>
          <a:bodyPr>
            <a:normAutofit fontScale="62500" lnSpcReduction="20000"/>
          </a:bodyPr>
          <a:lstStyle/>
          <a:p>
            <a:pPr>
              <a:buNone/>
            </a:pPr>
            <a:r>
              <a:rPr lang="en-US" dirty="0" smtClean="0"/>
              <a:t>DELETE statement is used to remove or delete a single record or multiple records from a table</a:t>
            </a:r>
            <a:endParaRPr lang="en-US" dirty="0"/>
          </a:p>
        </p:txBody>
      </p:sp>
      <p:sp>
        <p:nvSpPr>
          <p:cNvPr id="4" name="Title 1"/>
          <p:cNvSpPr txBox="1">
            <a:spLocks/>
          </p:cNvSpPr>
          <p:nvPr/>
        </p:nvSpPr>
        <p:spPr>
          <a:xfrm>
            <a:off x="3733800" y="0"/>
            <a:ext cx="57912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5400" b="1" cap="all"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j-lt"/>
                <a:ea typeface="+mj-ea"/>
                <a:cs typeface="+mj-cs"/>
              </a:rPr>
              <a:t>delete</a:t>
            </a:r>
            <a:endParaRPr kumimoji="0" lang="en-US" sz="5400" b="1" i="0" u="none" strike="noStrike" kern="1200" cap="all" spc="0"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mj-cs"/>
            </a:endParaRPr>
          </a:p>
        </p:txBody>
      </p:sp>
      <p:pic>
        <p:nvPicPr>
          <p:cNvPr id="331778" name="Picture 2"/>
          <p:cNvPicPr>
            <a:picLocks noChangeAspect="1" noChangeArrowheads="1"/>
          </p:cNvPicPr>
          <p:nvPr/>
        </p:nvPicPr>
        <p:blipFill>
          <a:blip r:embed="rId2" cstate="print"/>
          <a:srcRect/>
          <a:stretch>
            <a:fillRect/>
          </a:stretch>
        </p:blipFill>
        <p:spPr bwMode="auto">
          <a:xfrm>
            <a:off x="228601" y="990600"/>
            <a:ext cx="2971800" cy="811809"/>
          </a:xfrm>
          <a:prstGeom prst="rect">
            <a:avLst/>
          </a:prstGeom>
          <a:noFill/>
          <a:ln w="9525">
            <a:noFill/>
            <a:miter lim="800000"/>
            <a:headEnd/>
            <a:tailEnd/>
          </a:ln>
        </p:spPr>
      </p:pic>
      <p:pic>
        <p:nvPicPr>
          <p:cNvPr id="331779" name="Picture 3"/>
          <p:cNvPicPr>
            <a:picLocks noChangeAspect="1" noChangeArrowheads="1"/>
          </p:cNvPicPr>
          <p:nvPr/>
        </p:nvPicPr>
        <p:blipFill>
          <a:blip r:embed="rId3" cstate="print"/>
          <a:srcRect/>
          <a:stretch>
            <a:fillRect/>
          </a:stretch>
        </p:blipFill>
        <p:spPr bwMode="auto">
          <a:xfrm>
            <a:off x="228600" y="2209799"/>
            <a:ext cx="3886200" cy="4543179"/>
          </a:xfrm>
          <a:prstGeom prst="rect">
            <a:avLst/>
          </a:prstGeom>
          <a:noFill/>
          <a:ln w="9525">
            <a:noFill/>
            <a:miter lim="800000"/>
            <a:headEnd/>
            <a:tailEnd/>
          </a:ln>
        </p:spPr>
      </p:pic>
      <p:sp>
        <p:nvSpPr>
          <p:cNvPr id="7" name="Rectangle 6"/>
          <p:cNvSpPr/>
          <p:nvPr/>
        </p:nvSpPr>
        <p:spPr>
          <a:xfrm>
            <a:off x="0" y="1752600"/>
            <a:ext cx="1836208" cy="369332"/>
          </a:xfrm>
          <a:prstGeom prst="rect">
            <a:avLst/>
          </a:prstGeom>
        </p:spPr>
        <p:txBody>
          <a:bodyPr wrap="none">
            <a:spAutoFit/>
          </a:bodyPr>
          <a:lstStyle/>
          <a:p>
            <a:r>
              <a:rPr lang="en-US" b="1" u="sng" dirty="0" smtClean="0"/>
              <a:t>On one condition</a:t>
            </a:r>
            <a:endParaRPr lang="en-US" b="1" u="sng" dirty="0"/>
          </a:p>
        </p:txBody>
      </p:sp>
      <p:sp>
        <p:nvSpPr>
          <p:cNvPr id="8" name="Rectangle 7"/>
          <p:cNvSpPr/>
          <p:nvPr/>
        </p:nvSpPr>
        <p:spPr>
          <a:xfrm>
            <a:off x="6096000" y="914400"/>
            <a:ext cx="2363596" cy="369332"/>
          </a:xfrm>
          <a:prstGeom prst="rect">
            <a:avLst/>
          </a:prstGeom>
        </p:spPr>
        <p:txBody>
          <a:bodyPr wrap="none">
            <a:spAutoFit/>
          </a:bodyPr>
          <a:lstStyle/>
          <a:p>
            <a:r>
              <a:rPr lang="en-US" b="1" u="sng" dirty="0" smtClean="0"/>
              <a:t>On multiple conditions</a:t>
            </a:r>
            <a:endParaRPr lang="en-US" b="1" u="sng" dirty="0"/>
          </a:p>
        </p:txBody>
      </p:sp>
      <p:pic>
        <p:nvPicPr>
          <p:cNvPr id="331780" name="Picture 4"/>
          <p:cNvPicPr>
            <a:picLocks noChangeAspect="1" noChangeArrowheads="1"/>
          </p:cNvPicPr>
          <p:nvPr/>
        </p:nvPicPr>
        <p:blipFill>
          <a:blip r:embed="rId4" cstate="print"/>
          <a:srcRect/>
          <a:stretch>
            <a:fillRect/>
          </a:stretch>
        </p:blipFill>
        <p:spPr bwMode="auto">
          <a:xfrm>
            <a:off x="4063414" y="1371600"/>
            <a:ext cx="5080586" cy="3657600"/>
          </a:xfrm>
          <a:prstGeom prst="rect">
            <a:avLst/>
          </a:prstGeom>
          <a:noFill/>
          <a:ln w="9525">
            <a:noFill/>
            <a:miter lim="800000"/>
            <a:headEnd/>
            <a:tailEnd/>
          </a:ln>
        </p:spPr>
      </p:pic>
      <p:pic>
        <p:nvPicPr>
          <p:cNvPr id="331781" name="Picture 5"/>
          <p:cNvPicPr>
            <a:picLocks noChangeAspect="1" noChangeArrowheads="1"/>
          </p:cNvPicPr>
          <p:nvPr/>
        </p:nvPicPr>
        <p:blipFill>
          <a:blip r:embed="rId5" cstate="print"/>
          <a:srcRect/>
          <a:stretch>
            <a:fillRect/>
          </a:stretch>
        </p:blipFill>
        <p:spPr bwMode="auto">
          <a:xfrm>
            <a:off x="6096000" y="5029200"/>
            <a:ext cx="2895600" cy="1794669"/>
          </a:xfrm>
          <a:prstGeom prst="rect">
            <a:avLst/>
          </a:prstGeom>
          <a:noFill/>
          <a:ln w="9525">
            <a:noFill/>
            <a:miter lim="800000"/>
            <a:headEnd/>
            <a:tailEnd/>
          </a:ln>
        </p:spPr>
      </p:pic>
      <p:sp>
        <p:nvSpPr>
          <p:cNvPr id="11" name="Rectangle 10"/>
          <p:cNvSpPr/>
          <p:nvPr/>
        </p:nvSpPr>
        <p:spPr>
          <a:xfrm>
            <a:off x="4038600" y="5334000"/>
            <a:ext cx="2094997" cy="369332"/>
          </a:xfrm>
          <a:prstGeom prst="rect">
            <a:avLst/>
          </a:prstGeom>
        </p:spPr>
        <p:txBody>
          <a:bodyPr wrap="none">
            <a:spAutoFit/>
          </a:bodyPr>
          <a:lstStyle/>
          <a:p>
            <a:r>
              <a:rPr lang="en-IN" b="1" u="sng" dirty="0" smtClean="0"/>
              <a:t>To delete all records</a:t>
            </a:r>
            <a:endParaRPr lang="en-US" b="1" u="sng"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DQL</a:t>
            </a:r>
            <a:endParaRPr lang="en-US" b="1" dirty="0"/>
          </a:p>
        </p:txBody>
      </p:sp>
      <p:sp>
        <p:nvSpPr>
          <p:cNvPr id="3" name="Content Placeholder 2"/>
          <p:cNvSpPr>
            <a:spLocks noGrp="1"/>
          </p:cNvSpPr>
          <p:nvPr>
            <p:ph idx="1"/>
          </p:nvPr>
        </p:nvSpPr>
        <p:spPr>
          <a:xfrm>
            <a:off x="304800" y="1219200"/>
            <a:ext cx="8610600" cy="1143000"/>
          </a:xfrm>
        </p:spPr>
        <p:txBody>
          <a:bodyPr>
            <a:normAutofit fontScale="70000" lnSpcReduction="20000"/>
          </a:bodyPr>
          <a:lstStyle/>
          <a:p>
            <a:pPr>
              <a:lnSpc>
                <a:spcPct val="170000"/>
              </a:lnSpc>
              <a:spcBef>
                <a:spcPts val="0"/>
              </a:spcBef>
            </a:pPr>
            <a:r>
              <a:rPr lang="en-US" dirty="0" smtClean="0"/>
              <a:t>The Oracle SELECT statement is used to retrieve data from one or more than one tables, object tables, views, object views etc.</a:t>
            </a:r>
            <a:endParaRPr lang="en-US" dirty="0"/>
          </a:p>
        </p:txBody>
      </p:sp>
      <p:sp>
        <p:nvSpPr>
          <p:cNvPr id="4" name="Title 1"/>
          <p:cNvSpPr txBox="1">
            <a:spLocks/>
          </p:cNvSpPr>
          <p:nvPr/>
        </p:nvSpPr>
        <p:spPr>
          <a:xfrm>
            <a:off x="4648200" y="304800"/>
            <a:ext cx="57912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5400" b="1" i="0" u="none" strike="noStrike" kern="1200" cap="all" spc="0"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mj-cs"/>
              </a:rPr>
              <a:t>select</a:t>
            </a:r>
            <a:endParaRPr kumimoji="0" lang="en-US" sz="5400" b="1" i="0" u="none" strike="noStrike" kern="1200" cap="all" spc="0" normalizeH="0" baseline="0" noProof="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j-lt"/>
              <a:ea typeface="+mj-ea"/>
              <a:cs typeface="+mj-cs"/>
            </a:endParaRPr>
          </a:p>
        </p:txBody>
      </p:sp>
      <p:pic>
        <p:nvPicPr>
          <p:cNvPr id="334850" name="Picture 2"/>
          <p:cNvPicPr>
            <a:picLocks noChangeAspect="1" noChangeArrowheads="1"/>
          </p:cNvPicPr>
          <p:nvPr/>
        </p:nvPicPr>
        <p:blipFill>
          <a:blip r:embed="rId2" cstate="print"/>
          <a:srcRect/>
          <a:stretch>
            <a:fillRect/>
          </a:stretch>
        </p:blipFill>
        <p:spPr bwMode="auto">
          <a:xfrm>
            <a:off x="381000" y="2514600"/>
            <a:ext cx="2416629" cy="1371600"/>
          </a:xfrm>
          <a:prstGeom prst="rect">
            <a:avLst/>
          </a:prstGeom>
          <a:noFill/>
          <a:ln w="9525">
            <a:noFill/>
            <a:miter lim="800000"/>
            <a:headEnd/>
            <a:tailEnd/>
          </a:ln>
          <a:effectLst/>
        </p:spPr>
      </p:pic>
      <p:sp>
        <p:nvSpPr>
          <p:cNvPr id="6" name="Rectangle 5"/>
          <p:cNvSpPr/>
          <p:nvPr/>
        </p:nvSpPr>
        <p:spPr>
          <a:xfrm>
            <a:off x="3276600" y="2743200"/>
            <a:ext cx="5257800" cy="1061829"/>
          </a:xfrm>
          <a:prstGeom prst="rect">
            <a:avLst/>
          </a:prstGeom>
        </p:spPr>
        <p:txBody>
          <a:bodyPr wrap="square">
            <a:spAutoFit/>
          </a:bodyPr>
          <a:lstStyle/>
          <a:p>
            <a:r>
              <a:rPr lang="en-US" b="1" u="sng" dirty="0" smtClean="0"/>
              <a:t>To select all fields:</a:t>
            </a:r>
          </a:p>
          <a:p>
            <a:pPr>
              <a:lnSpc>
                <a:spcPct val="150000"/>
              </a:lnSpc>
            </a:pPr>
            <a:r>
              <a:rPr lang="en-US" b="1" dirty="0" smtClean="0"/>
              <a:t>SELECT</a:t>
            </a:r>
            <a:r>
              <a:rPr lang="en-US" dirty="0" smtClean="0"/>
              <a:t> * </a:t>
            </a:r>
            <a:r>
              <a:rPr lang="en-US" b="1" dirty="0" smtClean="0"/>
              <a:t>FROM</a:t>
            </a:r>
            <a:r>
              <a:rPr lang="en-US" dirty="0" smtClean="0"/>
              <a:t> customers;   </a:t>
            </a:r>
          </a:p>
          <a:p>
            <a:endParaRPr lang="en-US" dirty="0"/>
          </a:p>
        </p:txBody>
      </p:sp>
      <p:sp>
        <p:nvSpPr>
          <p:cNvPr id="7" name="TextBox 6"/>
          <p:cNvSpPr txBox="1"/>
          <p:nvPr/>
        </p:nvSpPr>
        <p:spPr>
          <a:xfrm>
            <a:off x="457200" y="4267200"/>
            <a:ext cx="6934200" cy="1200329"/>
          </a:xfrm>
          <a:prstGeom prst="rect">
            <a:avLst/>
          </a:prstGeom>
          <a:noFill/>
        </p:spPr>
        <p:txBody>
          <a:bodyPr wrap="square" rtlCol="0">
            <a:spAutoFit/>
          </a:bodyPr>
          <a:lstStyle/>
          <a:p>
            <a:r>
              <a:rPr lang="en-US" sz="2400" b="1" u="sng" dirty="0" smtClean="0"/>
              <a:t>To select needed columns:</a:t>
            </a:r>
          </a:p>
          <a:p>
            <a:endParaRPr lang="en-US" sz="2400" dirty="0" smtClean="0"/>
          </a:p>
          <a:p>
            <a:r>
              <a:rPr lang="en-US" sz="2400" dirty="0" smtClean="0"/>
              <a:t>Select col1,col2… from </a:t>
            </a:r>
            <a:r>
              <a:rPr lang="en-US" sz="2400" dirty="0" err="1" smtClean="0"/>
              <a:t>tablename</a:t>
            </a:r>
            <a:r>
              <a:rPr lang="en-US" sz="2400" dirty="0" smtClean="0"/>
              <a:t> where conditions;</a:t>
            </a:r>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Integrity constraints</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p:txBody>
          <a:bodyPr/>
          <a:lstStyle/>
          <a:p>
            <a:r>
              <a:rPr lang="en-US" dirty="0" smtClean="0"/>
              <a:t>Oracle uses integrity constraints</a:t>
            </a:r>
            <a:r>
              <a:rPr lang="en-US" b="1" dirty="0" smtClean="0">
                <a:solidFill>
                  <a:srgbClr val="C00000"/>
                </a:solidFill>
              </a:rPr>
              <a:t> to prevent invalid data entry </a:t>
            </a:r>
            <a:r>
              <a:rPr lang="en-US" dirty="0" smtClean="0"/>
              <a:t>into the base tables of the database.</a:t>
            </a:r>
          </a:p>
          <a:p>
            <a:r>
              <a:rPr lang="en-US" dirty="0" smtClean="0"/>
              <a:t> You can define integrity constraints to </a:t>
            </a:r>
            <a:r>
              <a:rPr lang="en-US" b="1" dirty="0" smtClean="0">
                <a:solidFill>
                  <a:srgbClr val="C00000"/>
                </a:solidFill>
              </a:rPr>
              <a:t>enforce the business rules </a:t>
            </a:r>
            <a:r>
              <a:rPr lang="en-US" dirty="0" smtClean="0"/>
              <a:t>that are associated with the information in a database.</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68362"/>
          </a:xfrm>
        </p:spPr>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Integrity constraints</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143000"/>
            <a:ext cx="8229600" cy="5715000"/>
          </a:xfrm>
        </p:spPr>
        <p:txBody>
          <a:bodyPr>
            <a:normAutofit fontScale="55000" lnSpcReduction="20000"/>
          </a:bodyPr>
          <a:lstStyle/>
          <a:p>
            <a:pPr>
              <a:lnSpc>
                <a:spcPct val="170000"/>
              </a:lnSpc>
              <a:spcBef>
                <a:spcPts val="0"/>
              </a:spcBef>
            </a:pPr>
            <a:r>
              <a:rPr lang="en-US" dirty="0" smtClean="0">
                <a:latin typeface="Times New Roman" pitchFamily="18" charset="0"/>
                <a:cs typeface="Times New Roman" pitchFamily="18" charset="0"/>
              </a:rPr>
              <a:t>Rules that restrict the values</a:t>
            </a:r>
          </a:p>
          <a:p>
            <a:pPr>
              <a:lnSpc>
                <a:spcPct val="170000"/>
              </a:lnSpc>
              <a:spcBef>
                <a:spcPts val="0"/>
              </a:spcBef>
            </a:pPr>
            <a:r>
              <a:rPr lang="en-US" dirty="0" smtClean="0">
                <a:latin typeface="Times New Roman" pitchFamily="18" charset="0"/>
                <a:cs typeface="Times New Roman" pitchFamily="18" charset="0"/>
              </a:rPr>
              <a:t>Constraint clause appear in CREATE and ALTER TABLE statements.</a:t>
            </a:r>
          </a:p>
          <a:p>
            <a:pPr>
              <a:lnSpc>
                <a:spcPct val="170000"/>
              </a:lnSpc>
              <a:spcBef>
                <a:spcPts val="0"/>
              </a:spcBef>
            </a:pPr>
            <a:r>
              <a:rPr lang="en-US" dirty="0" smtClean="0">
                <a:latin typeface="Times New Roman" pitchFamily="18" charset="0"/>
                <a:cs typeface="Times New Roman" pitchFamily="18" charset="0"/>
              </a:rPr>
              <a:t>Defined in two ways</a:t>
            </a:r>
          </a:p>
          <a:p>
            <a:pPr lvl="1">
              <a:lnSpc>
                <a:spcPct val="170000"/>
              </a:lnSpc>
              <a:spcBef>
                <a:spcPts val="0"/>
              </a:spcBef>
            </a:pPr>
            <a:r>
              <a:rPr lang="en-US" dirty="0" smtClean="0">
                <a:latin typeface="Times New Roman" pitchFamily="18" charset="0"/>
                <a:cs typeface="Times New Roman" pitchFamily="18" charset="0"/>
              </a:rPr>
              <a:t>Column-level definition</a:t>
            </a:r>
          </a:p>
          <a:p>
            <a:pPr lvl="1">
              <a:lnSpc>
                <a:spcPct val="170000"/>
              </a:lnSpc>
              <a:spcBef>
                <a:spcPts val="0"/>
              </a:spcBef>
            </a:pPr>
            <a:r>
              <a:rPr lang="en-US" dirty="0" smtClean="0">
                <a:latin typeface="Times New Roman" pitchFamily="18" charset="0"/>
                <a:cs typeface="Times New Roman" pitchFamily="18" charset="0"/>
              </a:rPr>
              <a:t>Table-level definition</a:t>
            </a:r>
          </a:p>
          <a:p>
            <a:pPr>
              <a:lnSpc>
                <a:spcPct val="170000"/>
              </a:lnSpc>
              <a:spcBef>
                <a:spcPts val="0"/>
              </a:spcBef>
              <a:buNone/>
            </a:pPr>
            <a:r>
              <a:rPr lang="en-US" dirty="0" smtClean="0">
                <a:latin typeface="Times New Roman" pitchFamily="18" charset="0"/>
                <a:cs typeface="Times New Roman" pitchFamily="18" charset="0"/>
              </a:rPr>
              <a:t>They are</a:t>
            </a:r>
          </a:p>
          <a:p>
            <a:pPr>
              <a:lnSpc>
                <a:spcPct val="170000"/>
              </a:lnSpc>
              <a:spcBef>
                <a:spcPts val="0"/>
              </a:spcBef>
            </a:pPr>
            <a:r>
              <a:rPr lang="en-US" dirty="0" smtClean="0">
                <a:latin typeface="Times New Roman" pitchFamily="18" charset="0"/>
                <a:cs typeface="Times New Roman" pitchFamily="18" charset="0"/>
              </a:rPr>
              <a:t>Primary key</a:t>
            </a:r>
          </a:p>
          <a:p>
            <a:pPr>
              <a:lnSpc>
                <a:spcPct val="170000"/>
              </a:lnSpc>
              <a:spcBef>
                <a:spcPts val="0"/>
              </a:spcBef>
            </a:pPr>
            <a:r>
              <a:rPr lang="en-US" sz="3200" dirty="0" smtClean="0">
                <a:latin typeface="Times New Roman" pitchFamily="18" charset="0"/>
                <a:cs typeface="Times New Roman" pitchFamily="18" charset="0"/>
              </a:rPr>
              <a:t>Unique</a:t>
            </a:r>
          </a:p>
          <a:p>
            <a:pPr>
              <a:lnSpc>
                <a:spcPct val="170000"/>
              </a:lnSpc>
              <a:spcBef>
                <a:spcPts val="0"/>
              </a:spcBef>
            </a:pPr>
            <a:r>
              <a:rPr lang="en-US" sz="3200" dirty="0" smtClean="0">
                <a:latin typeface="Times New Roman" pitchFamily="18" charset="0"/>
                <a:cs typeface="Times New Roman" pitchFamily="18" charset="0"/>
              </a:rPr>
              <a:t>Check</a:t>
            </a:r>
          </a:p>
          <a:p>
            <a:pPr>
              <a:lnSpc>
                <a:spcPct val="170000"/>
              </a:lnSpc>
              <a:spcBef>
                <a:spcPts val="0"/>
              </a:spcBef>
            </a:pPr>
            <a:r>
              <a:rPr lang="en-US" sz="3200" dirty="0" smtClean="0">
                <a:latin typeface="Times New Roman" pitchFamily="18" charset="0"/>
                <a:cs typeface="Times New Roman" pitchFamily="18" charset="0"/>
              </a:rPr>
              <a:t>Not null</a:t>
            </a:r>
          </a:p>
          <a:p>
            <a:pPr>
              <a:lnSpc>
                <a:spcPct val="170000"/>
              </a:lnSpc>
              <a:spcBef>
                <a:spcPts val="0"/>
              </a:spcBef>
            </a:pPr>
            <a:r>
              <a:rPr lang="en-US" dirty="0" smtClean="0">
                <a:latin typeface="Times New Roman" pitchFamily="18" charset="0"/>
                <a:cs typeface="Times New Roman" pitchFamily="18" charset="0"/>
              </a:rPr>
              <a:t>Default</a:t>
            </a:r>
          </a:p>
          <a:p>
            <a:pPr>
              <a:lnSpc>
                <a:spcPct val="170000"/>
              </a:lnSpc>
              <a:spcBef>
                <a:spcPts val="0"/>
              </a:spcBef>
            </a:pPr>
            <a:r>
              <a:rPr lang="en-US" dirty="0" smtClean="0">
                <a:latin typeface="Times New Roman" pitchFamily="18" charset="0"/>
                <a:cs typeface="Times New Roman" pitchFamily="18" charset="0"/>
              </a:rPr>
              <a:t>Null</a:t>
            </a:r>
          </a:p>
          <a:p>
            <a:pPr>
              <a:lnSpc>
                <a:spcPct val="170000"/>
              </a:lnSpc>
              <a:spcBef>
                <a:spcPts val="0"/>
              </a:spcBef>
            </a:pPr>
            <a:r>
              <a:rPr lang="en-US" dirty="0" smtClean="0">
                <a:latin typeface="Times New Roman" pitchFamily="18" charset="0"/>
                <a:cs typeface="Times New Roman" pitchFamily="18" charset="0"/>
              </a:rPr>
              <a:t>Foreign key</a:t>
            </a:r>
          </a:p>
          <a:p>
            <a:pPr>
              <a:lnSpc>
                <a:spcPct val="170000"/>
              </a:lnSpc>
              <a:spcBef>
                <a:spcPts val="0"/>
              </a:spcBef>
            </a:pPr>
            <a:endParaRPr lang="en-US" sz="1800" dirty="0" smtClean="0">
              <a:latin typeface="Times New Roman" pitchFamily="18" charset="0"/>
              <a:cs typeface="Times New Roman" pitchFamily="18" charset="0"/>
            </a:endParaRPr>
          </a:p>
          <a:p>
            <a:pPr>
              <a:lnSpc>
                <a:spcPct val="170000"/>
              </a:lnSpc>
              <a:spcBef>
                <a:spcPts val="0"/>
              </a:spcBef>
            </a:pPr>
            <a:endParaRPr lang="en-US" dirty="0" smtClean="0">
              <a:latin typeface="Times New Roman" pitchFamily="18" charset="0"/>
              <a:cs typeface="Times New Roman" pitchFamily="18" charset="0"/>
            </a:endParaRPr>
          </a:p>
          <a:p>
            <a:pPr>
              <a:lnSpc>
                <a:spcPct val="170000"/>
              </a:lnSpc>
              <a:spcBef>
                <a:spcPts val="0"/>
              </a:spcBef>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09600"/>
            <a:ext cx="8229600" cy="457200"/>
          </a:xfrm>
        </p:spPr>
        <p:txBody>
          <a:bodyPr>
            <a:normAutofit fontScale="90000"/>
          </a:bodyPr>
          <a:lstStyle/>
          <a:p>
            <a:r>
              <a:rPr lang="en-US" dirty="0" smtClean="0"/>
              <a:t>Integrity Constraint States</a:t>
            </a:r>
            <a:br>
              <a:rPr lang="en-US" dirty="0" smtClean="0"/>
            </a:br>
            <a:endParaRPr lang="en-US" dirty="0"/>
          </a:p>
        </p:txBody>
      </p:sp>
      <p:sp>
        <p:nvSpPr>
          <p:cNvPr id="2" name="Content Placeholder 1"/>
          <p:cNvSpPr>
            <a:spLocks noGrp="1"/>
          </p:cNvSpPr>
          <p:nvPr>
            <p:ph idx="1"/>
          </p:nvPr>
        </p:nvSpPr>
        <p:spPr>
          <a:xfrm>
            <a:off x="0" y="990600"/>
            <a:ext cx="9144000" cy="5486400"/>
          </a:xfrm>
        </p:spPr>
        <p:txBody>
          <a:bodyPr>
            <a:normAutofit fontScale="62500" lnSpcReduction="20000"/>
          </a:bodyPr>
          <a:lstStyle/>
          <a:p>
            <a:r>
              <a:rPr lang="en-US" dirty="0" smtClean="0"/>
              <a:t> specify a constraint as enabled (ENABLE) or disabled (DISABLE) and also VALIDATE and NOVALIDATE.</a:t>
            </a:r>
          </a:p>
          <a:p>
            <a:endParaRPr lang="en-US" dirty="0" smtClean="0"/>
          </a:p>
          <a:p>
            <a:r>
              <a:rPr lang="en-US" dirty="0" smtClean="0"/>
              <a:t> If a constraint is </a:t>
            </a:r>
            <a:r>
              <a:rPr lang="en-US" b="1" dirty="0" smtClean="0">
                <a:solidFill>
                  <a:srgbClr val="0070C0"/>
                </a:solidFill>
                <a:effectLst>
                  <a:outerShdw blurRad="38100" dist="38100" dir="2700000" algn="tl">
                    <a:srgbClr val="000000">
                      <a:alpha val="43137"/>
                    </a:srgbClr>
                  </a:outerShdw>
                </a:effectLst>
              </a:rPr>
              <a:t>enabled</a:t>
            </a:r>
            <a:r>
              <a:rPr lang="en-US" dirty="0" smtClean="0"/>
              <a:t>, data is checked as it is entered or updated in the database, and data that does not conform to the constraint is prevented from being entered. </a:t>
            </a:r>
          </a:p>
          <a:p>
            <a:r>
              <a:rPr lang="en-US" dirty="0" smtClean="0"/>
              <a:t>If a constraint is </a:t>
            </a:r>
            <a:r>
              <a:rPr lang="en-US" b="1" dirty="0" smtClean="0">
                <a:solidFill>
                  <a:srgbClr val="0070C0"/>
                </a:solidFill>
                <a:effectLst>
                  <a:outerShdw blurRad="38100" dist="38100" dir="2700000" algn="tl">
                    <a:srgbClr val="000000">
                      <a:alpha val="43137"/>
                    </a:srgbClr>
                  </a:outerShdw>
                </a:effectLst>
              </a:rPr>
              <a:t>disabled</a:t>
            </a:r>
            <a:r>
              <a:rPr lang="en-US" dirty="0" smtClean="0"/>
              <a:t>, then data that does not conform can be allowed to enter the database.</a:t>
            </a:r>
          </a:p>
          <a:p>
            <a:r>
              <a:rPr lang="en-US" b="1" dirty="0" smtClean="0">
                <a:solidFill>
                  <a:srgbClr val="0070C0"/>
                </a:solidFill>
                <a:effectLst>
                  <a:outerShdw blurRad="38100" dist="38100" dir="2700000" algn="tl">
                    <a:srgbClr val="000000">
                      <a:alpha val="43137"/>
                    </a:srgbClr>
                  </a:outerShdw>
                </a:effectLst>
              </a:rPr>
              <a:t>validate</a:t>
            </a:r>
            <a:r>
              <a:rPr lang="en-US" dirty="0" smtClean="0"/>
              <a:t>, can specify that existing data in the table must conform to the constraint . </a:t>
            </a:r>
          </a:p>
          <a:p>
            <a:r>
              <a:rPr lang="en-US" b="1" dirty="0" err="1" smtClean="0">
                <a:solidFill>
                  <a:srgbClr val="0070C0"/>
                </a:solidFill>
                <a:effectLst>
                  <a:outerShdw blurRad="38100" dist="38100" dir="2700000" algn="tl">
                    <a:srgbClr val="000000">
                      <a:alpha val="43137"/>
                    </a:srgbClr>
                  </a:outerShdw>
                </a:effectLst>
              </a:rPr>
              <a:t>novalidate</a:t>
            </a:r>
            <a:r>
              <a:rPr lang="en-US" dirty="0" smtClean="0"/>
              <a:t>, not ensured that existing data conforms.</a:t>
            </a:r>
          </a:p>
          <a:p>
            <a:endParaRPr lang="en-US" dirty="0" smtClean="0"/>
          </a:p>
          <a:p>
            <a:pPr>
              <a:buNone/>
            </a:pPr>
            <a:r>
              <a:rPr lang="en-US" dirty="0" smtClean="0"/>
              <a:t>An integrity constraint defined on a table can be in one of the following states:</a:t>
            </a:r>
          </a:p>
          <a:p>
            <a:pPr>
              <a:buNone/>
            </a:pPr>
            <a:endParaRPr lang="en-US" dirty="0" smtClean="0"/>
          </a:p>
          <a:p>
            <a:pPr lvl="1">
              <a:buFont typeface="Wingdings" pitchFamily="2" charset="2"/>
              <a:buChar char="§"/>
            </a:pPr>
            <a:r>
              <a:rPr lang="en-US" dirty="0" smtClean="0"/>
              <a:t>ENABLE, VALIDATE</a:t>
            </a:r>
          </a:p>
          <a:p>
            <a:pPr lvl="1">
              <a:buFont typeface="Wingdings" pitchFamily="2" charset="2"/>
              <a:buChar char="§"/>
            </a:pPr>
            <a:r>
              <a:rPr lang="en-US" dirty="0" smtClean="0"/>
              <a:t>ENABLE, NOVALIDATE</a:t>
            </a:r>
          </a:p>
          <a:p>
            <a:pPr lvl="1">
              <a:buFont typeface="Wingdings" pitchFamily="2" charset="2"/>
              <a:buChar char="§"/>
            </a:pPr>
            <a:r>
              <a:rPr lang="en-US" dirty="0" smtClean="0"/>
              <a:t>DISABLE, VALIDATE</a:t>
            </a:r>
          </a:p>
          <a:p>
            <a:pPr lvl="1">
              <a:buFont typeface="Wingdings" pitchFamily="2" charset="2"/>
              <a:buChar char="§"/>
            </a:pPr>
            <a:r>
              <a:rPr lang="en-US" dirty="0" smtClean="0"/>
              <a:t>DISABLE, NOVALIDATE</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44562"/>
          </a:xfrm>
        </p:spPr>
        <p:txBody>
          <a:bodyPr/>
          <a:lstStyle/>
          <a:p>
            <a:r>
              <a:rPr lang="en-US" dirty="0" smtClean="0"/>
              <a:t>Primary key</a:t>
            </a:r>
            <a:endParaRPr lang="en-US" dirty="0"/>
          </a:p>
        </p:txBody>
      </p:sp>
      <p:sp>
        <p:nvSpPr>
          <p:cNvPr id="2" name="Content Placeholder 1"/>
          <p:cNvSpPr>
            <a:spLocks noGrp="1"/>
          </p:cNvSpPr>
          <p:nvPr>
            <p:ph idx="1"/>
          </p:nvPr>
        </p:nvSpPr>
        <p:spPr>
          <a:xfrm>
            <a:off x="457200" y="1143000"/>
            <a:ext cx="8382000" cy="5715000"/>
          </a:xfrm>
        </p:spPr>
        <p:txBody>
          <a:bodyPr>
            <a:normAutofit/>
          </a:bodyPr>
          <a:lstStyle/>
          <a:p>
            <a:r>
              <a:rPr lang="en-US" sz="1800" dirty="0" smtClean="0">
                <a:latin typeface="Times New Roman" pitchFamily="18" charset="0"/>
                <a:cs typeface="Times New Roman" pitchFamily="18" charset="0"/>
              </a:rPr>
              <a:t>It will </a:t>
            </a:r>
            <a:r>
              <a:rPr lang="en-US" sz="1800" b="1" dirty="0" smtClean="0">
                <a:latin typeface="Times New Roman" pitchFamily="18" charset="0"/>
                <a:cs typeface="Times New Roman" pitchFamily="18" charset="0"/>
              </a:rPr>
              <a:t>accept only unique values</a:t>
            </a:r>
            <a:r>
              <a:rPr lang="en-US" sz="1800" dirty="0" smtClean="0">
                <a:latin typeface="Times New Roman" pitchFamily="18" charset="0"/>
                <a:cs typeface="Times New Roman" pitchFamily="18" charset="0"/>
              </a:rPr>
              <a:t>(not same values)</a:t>
            </a:r>
          </a:p>
          <a:p>
            <a:r>
              <a:rPr lang="en-US" sz="1800" dirty="0" smtClean="0">
                <a:latin typeface="Times New Roman" pitchFamily="18" charset="0"/>
                <a:cs typeface="Times New Roman" pitchFamily="18" charset="0"/>
              </a:rPr>
              <a:t>Each table should have a primary key, and each table </a:t>
            </a:r>
            <a:r>
              <a:rPr lang="en-US" sz="1800" b="1" dirty="0" smtClean="0">
                <a:latin typeface="Times New Roman" pitchFamily="18" charset="0"/>
                <a:cs typeface="Times New Roman" pitchFamily="18" charset="0"/>
              </a:rPr>
              <a:t>can have only ONE primary key.</a:t>
            </a:r>
          </a:p>
          <a:p>
            <a:r>
              <a:rPr lang="en-US" sz="1800" b="1" dirty="0" smtClean="0">
                <a:latin typeface="Times New Roman" pitchFamily="18" charset="0"/>
                <a:cs typeface="Times New Roman" pitchFamily="18" charset="0"/>
              </a:rPr>
              <a:t>Automatically set to not null status</a:t>
            </a:r>
            <a:r>
              <a:rPr lang="en-US" sz="1800" dirty="0" smtClean="0">
                <a:latin typeface="Times New Roman" pitchFamily="18" charset="0"/>
                <a:cs typeface="Times New Roman" pitchFamily="18" charset="0"/>
              </a:rPr>
              <a:t>.(it will not accept null).</a:t>
            </a:r>
          </a:p>
          <a:p>
            <a:endParaRPr lang="en-US" sz="1800" dirty="0" smtClean="0">
              <a:latin typeface="Times New Roman" pitchFamily="18" charset="0"/>
              <a:cs typeface="Times New Roman" pitchFamily="18" charset="0"/>
            </a:endParaRPr>
          </a:p>
          <a:p>
            <a:pPr>
              <a:buNone/>
            </a:pPr>
            <a:r>
              <a:rPr lang="en-US" sz="1800" b="1" u="sng" dirty="0" smtClean="0">
                <a:latin typeface="Times New Roman" pitchFamily="18" charset="0"/>
                <a:cs typeface="Times New Roman" pitchFamily="18" charset="0"/>
              </a:rPr>
              <a:t>Column-level definition in </a:t>
            </a:r>
            <a:r>
              <a:rPr lang="en-US" sz="2000" b="1" u="sng" dirty="0" smtClean="0">
                <a:effectLst>
                  <a:outerShdw blurRad="38100" dist="38100" dir="2700000" algn="tl">
                    <a:srgbClr val="000000">
                      <a:alpha val="43137"/>
                    </a:srgbClr>
                  </a:outerShdw>
                </a:effectLst>
                <a:latin typeface="Times New Roman" pitchFamily="18" charset="0"/>
                <a:cs typeface="Times New Roman" pitchFamily="18" charset="0"/>
              </a:rPr>
              <a:t>create statement:</a:t>
            </a:r>
          </a:p>
          <a:p>
            <a:pPr>
              <a:buNone/>
            </a:pPr>
            <a:r>
              <a:rPr lang="en-US" sz="2200" dirty="0" smtClean="0">
                <a:solidFill>
                  <a:srgbClr val="C00000"/>
                </a:solidFill>
                <a:latin typeface="Times New Roman" pitchFamily="18" charset="0"/>
                <a:cs typeface="Times New Roman" pitchFamily="18" charset="0"/>
              </a:rPr>
              <a:t>CREATE TABLE </a:t>
            </a:r>
            <a:r>
              <a:rPr lang="en-US" sz="2200" dirty="0" err="1" smtClean="0">
                <a:solidFill>
                  <a:srgbClr val="C00000"/>
                </a:solidFill>
                <a:latin typeface="Times New Roman" pitchFamily="18" charset="0"/>
                <a:cs typeface="Times New Roman" pitchFamily="18" charset="0"/>
              </a:rPr>
              <a:t>tablename</a:t>
            </a:r>
            <a:r>
              <a:rPr lang="en-US" sz="2200" dirty="0" smtClean="0">
                <a:solidFill>
                  <a:srgbClr val="C00000"/>
                </a:solidFill>
                <a:latin typeface="Times New Roman" pitchFamily="18" charset="0"/>
                <a:cs typeface="Times New Roman" pitchFamily="18" charset="0"/>
              </a:rPr>
              <a:t> (</a:t>
            </a:r>
            <a:r>
              <a:rPr lang="en-US" sz="2200" dirty="0" err="1" smtClean="0">
                <a:solidFill>
                  <a:srgbClr val="C00000"/>
                </a:solidFill>
                <a:latin typeface="Times New Roman" pitchFamily="18" charset="0"/>
                <a:cs typeface="Times New Roman" pitchFamily="18" charset="0"/>
              </a:rPr>
              <a:t>columnname</a:t>
            </a:r>
            <a:r>
              <a:rPr lang="en-US" sz="2200" dirty="0" smtClean="0">
                <a:solidFill>
                  <a:srgbClr val="C00000"/>
                </a:solidFill>
                <a:latin typeface="Times New Roman" pitchFamily="18" charset="0"/>
                <a:cs typeface="Times New Roman" pitchFamily="18" charset="0"/>
              </a:rPr>
              <a:t> </a:t>
            </a:r>
            <a:r>
              <a:rPr lang="en-US" sz="2200" dirty="0" err="1" smtClean="0">
                <a:solidFill>
                  <a:srgbClr val="C00000"/>
                </a:solidFill>
                <a:latin typeface="Times New Roman" pitchFamily="18" charset="0"/>
                <a:cs typeface="Times New Roman" pitchFamily="18" charset="0"/>
              </a:rPr>
              <a:t>datatype</a:t>
            </a:r>
            <a:r>
              <a:rPr lang="en-US" sz="2200" dirty="0" smtClean="0">
                <a:solidFill>
                  <a:srgbClr val="C00000"/>
                </a:solidFill>
                <a:latin typeface="Times New Roman" pitchFamily="18" charset="0"/>
                <a:cs typeface="Times New Roman" pitchFamily="18" charset="0"/>
              </a:rPr>
              <a:t> </a:t>
            </a:r>
            <a:r>
              <a:rPr lang="en-US" sz="2200" dirty="0" err="1" smtClean="0">
                <a:solidFill>
                  <a:srgbClr val="C00000"/>
                </a:solidFill>
                <a:latin typeface="Times New Roman" pitchFamily="18" charset="0"/>
                <a:cs typeface="Times New Roman" pitchFamily="18" charset="0"/>
              </a:rPr>
              <a:t>constrainttype,columnname</a:t>
            </a:r>
            <a:r>
              <a:rPr lang="en-US" sz="2200" dirty="0" smtClean="0">
                <a:solidFill>
                  <a:srgbClr val="C00000"/>
                </a:solidFill>
                <a:latin typeface="Times New Roman" pitchFamily="18" charset="0"/>
                <a:cs typeface="Times New Roman" pitchFamily="18" charset="0"/>
              </a:rPr>
              <a:t> </a:t>
            </a:r>
            <a:r>
              <a:rPr lang="en-US" sz="2200" dirty="0" err="1" smtClean="0">
                <a:solidFill>
                  <a:srgbClr val="C00000"/>
                </a:solidFill>
                <a:latin typeface="Times New Roman" pitchFamily="18" charset="0"/>
                <a:cs typeface="Times New Roman" pitchFamily="18" charset="0"/>
              </a:rPr>
              <a:t>datatype</a:t>
            </a:r>
            <a:r>
              <a:rPr lang="en-US" sz="2200" dirty="0" smtClean="0">
                <a:solidFill>
                  <a:srgbClr val="C00000"/>
                </a:solidFill>
                <a:latin typeface="Times New Roman" pitchFamily="18" charset="0"/>
                <a:cs typeface="Times New Roman" pitchFamily="18" charset="0"/>
              </a:rPr>
              <a:t>,…..);</a:t>
            </a:r>
          </a:p>
          <a:p>
            <a:pPr lvl="1">
              <a:buNone/>
            </a:pPr>
            <a:endParaRPr lang="en-US" sz="1400" dirty="0" smtClean="0">
              <a:latin typeface="Times New Roman" pitchFamily="18" charset="0"/>
              <a:cs typeface="Times New Roman" pitchFamily="18" charset="0"/>
            </a:endParaRPr>
          </a:p>
          <a:p>
            <a:pPr>
              <a:buNone/>
            </a:pP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SQL&gt; create table tt1(id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b="1" dirty="0" smtClean="0">
                <a:solidFill>
                  <a:srgbClr val="C00000"/>
                </a:solidFill>
                <a:latin typeface="Times New Roman" pitchFamily="18" charset="0"/>
                <a:cs typeface="Times New Roman" pitchFamily="18" charset="0"/>
              </a:rPr>
              <a:t>primary key</a:t>
            </a:r>
            <a:r>
              <a:rPr lang="en-US" sz="1800" dirty="0" smtClean="0">
                <a:latin typeface="Times New Roman" pitchFamily="18" charset="0"/>
                <a:cs typeface="Times New Roman" pitchFamily="18" charset="0"/>
              </a:rPr>
              <a:t>, name varchar2(30));</a:t>
            </a:r>
          </a:p>
          <a:p>
            <a:pPr>
              <a:buNone/>
            </a:pPr>
            <a:r>
              <a:rPr lang="en-US" sz="1800" dirty="0" smtClean="0">
                <a:latin typeface="Times New Roman" pitchFamily="18" charset="0"/>
                <a:cs typeface="Times New Roman" pitchFamily="18" charset="0"/>
              </a:rPr>
              <a:t>Table created.</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or</a:t>
            </a:r>
          </a:p>
          <a:p>
            <a:pPr>
              <a:buNone/>
            </a:pPr>
            <a:endParaRPr lang="en-US" sz="16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SQL&gt; create table tt1(id number </a:t>
            </a:r>
            <a:r>
              <a:rPr lang="en-US" sz="1800" b="1" dirty="0" smtClean="0">
                <a:solidFill>
                  <a:srgbClr val="C00000"/>
                </a:solidFill>
                <a:latin typeface="Times New Roman" pitchFamily="18" charset="0"/>
                <a:cs typeface="Times New Roman" pitchFamily="18" charset="0"/>
              </a:rPr>
              <a:t>constraint </a:t>
            </a:r>
            <a:r>
              <a:rPr lang="en-US" sz="1800" b="1" dirty="0" err="1" smtClean="0">
                <a:solidFill>
                  <a:srgbClr val="C00000"/>
                </a:solidFill>
                <a:latin typeface="Times New Roman" pitchFamily="18" charset="0"/>
                <a:cs typeface="Times New Roman" pitchFamily="18" charset="0"/>
              </a:rPr>
              <a:t>pk</a:t>
            </a:r>
            <a:r>
              <a:rPr lang="en-US" sz="1800" b="1" dirty="0" smtClean="0">
                <a:solidFill>
                  <a:srgbClr val="C00000"/>
                </a:solidFill>
                <a:latin typeface="Times New Roman" pitchFamily="18" charset="0"/>
                <a:cs typeface="Times New Roman" pitchFamily="18" charset="0"/>
              </a:rPr>
              <a:t> primary key</a:t>
            </a:r>
            <a:r>
              <a:rPr lang="en-US" sz="1800" dirty="0" smtClean="0">
                <a:latin typeface="Times New Roman" pitchFamily="18" charset="0"/>
                <a:cs typeface="Times New Roman" pitchFamily="18" charset="0"/>
              </a:rPr>
              <a:t>, name varchar2(30));</a:t>
            </a:r>
          </a:p>
          <a:p>
            <a:pPr>
              <a:buNone/>
            </a:pPr>
            <a:r>
              <a:rPr lang="en-US" sz="1800" dirty="0" smtClean="0">
                <a:latin typeface="Times New Roman" pitchFamily="18" charset="0"/>
                <a:cs typeface="Times New Roman" pitchFamily="18" charset="0"/>
              </a:rPr>
              <a:t>Table created.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705600"/>
          </a:xfrm>
        </p:spPr>
        <p:txBody>
          <a:bodyPr>
            <a:normAutofit fontScale="55000" lnSpcReduction="20000"/>
          </a:bodyPr>
          <a:lstStyle/>
          <a:p>
            <a:pPr>
              <a:buNone/>
            </a:pPr>
            <a:r>
              <a:rPr lang="en-US" sz="3300" dirty="0" smtClean="0"/>
              <a:t>SQL&gt; create table tt1(id </a:t>
            </a:r>
            <a:r>
              <a:rPr lang="en-US" sz="3300" dirty="0" err="1" smtClean="0"/>
              <a:t>int</a:t>
            </a:r>
            <a:r>
              <a:rPr lang="en-US" sz="3300" dirty="0" smtClean="0"/>
              <a:t> primary key, name varchar2(30));</a:t>
            </a:r>
          </a:p>
          <a:p>
            <a:pPr>
              <a:buNone/>
            </a:pPr>
            <a:r>
              <a:rPr lang="en-US" sz="3300" dirty="0" smtClean="0"/>
              <a:t>Table created.</a:t>
            </a:r>
          </a:p>
          <a:p>
            <a:endParaRPr lang="en-US" sz="2400" dirty="0" smtClean="0"/>
          </a:p>
          <a:p>
            <a:pPr>
              <a:buNone/>
            </a:pPr>
            <a:r>
              <a:rPr lang="en-US" sz="2800" dirty="0" smtClean="0"/>
              <a:t>SQL&gt; insert into tt1 values(&amp;</a:t>
            </a:r>
            <a:r>
              <a:rPr lang="en-US" sz="2800" dirty="0" err="1" smtClean="0"/>
              <a:t>id,'&amp;name</a:t>
            </a:r>
            <a:r>
              <a:rPr lang="en-US" sz="2800" dirty="0" smtClean="0"/>
              <a:t>');</a:t>
            </a:r>
          </a:p>
          <a:p>
            <a:pPr>
              <a:buNone/>
            </a:pPr>
            <a:r>
              <a:rPr lang="en-US" sz="2800" dirty="0" smtClean="0"/>
              <a:t>Enter value for id: 12</a:t>
            </a:r>
          </a:p>
          <a:p>
            <a:pPr>
              <a:buNone/>
            </a:pPr>
            <a:r>
              <a:rPr lang="en-US" sz="2800" dirty="0" smtClean="0"/>
              <a:t>Enter value for name: </a:t>
            </a:r>
            <a:r>
              <a:rPr lang="en-US" sz="2800" dirty="0" err="1" smtClean="0"/>
              <a:t>werr</a:t>
            </a:r>
            <a:endParaRPr lang="en-US" sz="2800" dirty="0" smtClean="0"/>
          </a:p>
          <a:p>
            <a:pPr>
              <a:buNone/>
            </a:pPr>
            <a:r>
              <a:rPr lang="en-US" sz="2800" dirty="0" smtClean="0"/>
              <a:t>old   1: insert into tt1 values(&amp;</a:t>
            </a:r>
            <a:r>
              <a:rPr lang="en-US" sz="2800" dirty="0" err="1" smtClean="0"/>
              <a:t>id,'&amp;name</a:t>
            </a:r>
            <a:r>
              <a:rPr lang="en-US" sz="2800" dirty="0" smtClean="0"/>
              <a:t>')</a:t>
            </a:r>
          </a:p>
          <a:p>
            <a:pPr>
              <a:buNone/>
            </a:pPr>
            <a:r>
              <a:rPr lang="en-US" sz="2800" dirty="0" smtClean="0"/>
              <a:t>new   1: insert into tt1 values(12,'werr')</a:t>
            </a:r>
          </a:p>
          <a:p>
            <a:pPr>
              <a:buNone/>
            </a:pPr>
            <a:r>
              <a:rPr lang="en-US" sz="2800" dirty="0" smtClean="0"/>
              <a:t>1 row created.</a:t>
            </a:r>
          </a:p>
          <a:p>
            <a:pPr>
              <a:buNone/>
            </a:pPr>
            <a:endParaRPr lang="en-US" sz="2800" dirty="0" smtClean="0"/>
          </a:p>
          <a:p>
            <a:pPr>
              <a:buNone/>
            </a:pPr>
            <a:r>
              <a:rPr lang="en-US" sz="2800" dirty="0" smtClean="0"/>
              <a:t>SQL&gt; /</a:t>
            </a:r>
          </a:p>
          <a:p>
            <a:pPr>
              <a:buNone/>
            </a:pPr>
            <a:r>
              <a:rPr lang="en-US" sz="2800" dirty="0" smtClean="0"/>
              <a:t>Enter value for id: 13</a:t>
            </a:r>
          </a:p>
          <a:p>
            <a:pPr>
              <a:buNone/>
            </a:pPr>
            <a:r>
              <a:rPr lang="en-US" sz="2800" dirty="0" smtClean="0"/>
              <a:t>Enter value for name: wee</a:t>
            </a:r>
          </a:p>
          <a:p>
            <a:pPr>
              <a:buNone/>
            </a:pPr>
            <a:r>
              <a:rPr lang="en-US" sz="2800" dirty="0" smtClean="0"/>
              <a:t>old   1: insert into tt1 values(&amp;</a:t>
            </a:r>
            <a:r>
              <a:rPr lang="en-US" sz="2800" dirty="0" err="1" smtClean="0"/>
              <a:t>id,'&amp;name</a:t>
            </a:r>
            <a:r>
              <a:rPr lang="en-US" sz="2800" dirty="0" smtClean="0"/>
              <a:t>')</a:t>
            </a:r>
          </a:p>
          <a:p>
            <a:pPr>
              <a:buNone/>
            </a:pPr>
            <a:r>
              <a:rPr lang="en-US" sz="2800" dirty="0" smtClean="0"/>
              <a:t>new   1: insert into tt1 values(13,'wee')</a:t>
            </a:r>
          </a:p>
          <a:p>
            <a:pPr>
              <a:buNone/>
            </a:pPr>
            <a:r>
              <a:rPr lang="en-US" sz="2800" dirty="0" smtClean="0"/>
              <a:t>1 row created.</a:t>
            </a:r>
          </a:p>
          <a:p>
            <a:pPr>
              <a:buNone/>
            </a:pPr>
            <a:endParaRPr lang="en-US" sz="2400" dirty="0" smtClean="0"/>
          </a:p>
          <a:p>
            <a:pPr>
              <a:buNone/>
            </a:pPr>
            <a:r>
              <a:rPr lang="en-US" sz="3300" dirty="0" smtClean="0"/>
              <a:t>SQL&gt; /</a:t>
            </a:r>
          </a:p>
          <a:p>
            <a:pPr>
              <a:buNone/>
            </a:pPr>
            <a:r>
              <a:rPr lang="en-US" sz="3300" dirty="0" smtClean="0"/>
              <a:t>Enter value for id</a:t>
            </a:r>
            <a:r>
              <a:rPr lang="en-US" sz="3300" b="1" dirty="0" smtClean="0">
                <a:solidFill>
                  <a:srgbClr val="FF0000"/>
                </a:solidFill>
              </a:rPr>
              <a:t>: 12</a:t>
            </a:r>
          </a:p>
          <a:p>
            <a:pPr>
              <a:buNone/>
            </a:pPr>
            <a:r>
              <a:rPr lang="en-US" sz="3300" dirty="0" smtClean="0"/>
              <a:t>Enter value for name: </a:t>
            </a:r>
            <a:r>
              <a:rPr lang="en-US" sz="3300" dirty="0" err="1" smtClean="0"/>
              <a:t>ereg</a:t>
            </a:r>
            <a:endParaRPr lang="en-US" sz="3300" dirty="0" smtClean="0"/>
          </a:p>
          <a:p>
            <a:pPr>
              <a:buNone/>
            </a:pPr>
            <a:r>
              <a:rPr lang="en-US" sz="3300" dirty="0" smtClean="0"/>
              <a:t>old   1: insert into tt1 values(&amp;</a:t>
            </a:r>
            <a:r>
              <a:rPr lang="en-US" sz="3300" dirty="0" err="1" smtClean="0"/>
              <a:t>id,'&amp;name</a:t>
            </a:r>
            <a:r>
              <a:rPr lang="en-US" sz="3300" dirty="0" smtClean="0"/>
              <a:t>')</a:t>
            </a:r>
          </a:p>
          <a:p>
            <a:pPr>
              <a:buNone/>
            </a:pPr>
            <a:r>
              <a:rPr lang="en-US" sz="3300" dirty="0" smtClean="0"/>
              <a:t>new   1: insert into tt1 values(12,'ereg')</a:t>
            </a:r>
          </a:p>
          <a:p>
            <a:pPr>
              <a:buNone/>
            </a:pPr>
            <a:r>
              <a:rPr lang="en-US" sz="3300" dirty="0" smtClean="0"/>
              <a:t>insert into tt1 values(12,'ereg')</a:t>
            </a:r>
          </a:p>
          <a:p>
            <a:pPr>
              <a:buNone/>
            </a:pPr>
            <a:r>
              <a:rPr lang="en-US" sz="3300" dirty="0" smtClean="0"/>
              <a:t>*</a:t>
            </a:r>
          </a:p>
          <a:p>
            <a:pPr>
              <a:buNone/>
            </a:pPr>
            <a:r>
              <a:rPr lang="en-US" sz="3300" b="1" dirty="0" smtClean="0">
                <a:solidFill>
                  <a:srgbClr val="FF0000"/>
                </a:solidFill>
              </a:rPr>
              <a:t>ERROR at line 1:</a:t>
            </a:r>
          </a:p>
          <a:p>
            <a:pPr>
              <a:buNone/>
            </a:pPr>
            <a:r>
              <a:rPr lang="en-US" sz="3300" b="1" dirty="0" smtClean="0">
                <a:solidFill>
                  <a:srgbClr val="FF0000"/>
                </a:solidFill>
              </a:rPr>
              <a:t>ORA-00001: unique constraint (SYSTEM.SYS_C004036) violated</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err="1" smtClean="0"/>
              <a:t>Datatypes</a:t>
            </a:r>
            <a:endParaRPr lang="en-US" dirty="0"/>
          </a:p>
        </p:txBody>
      </p:sp>
      <p:sp>
        <p:nvSpPr>
          <p:cNvPr id="3" name="Content Placeholder 2"/>
          <p:cNvSpPr>
            <a:spLocks noGrp="1"/>
          </p:cNvSpPr>
          <p:nvPr>
            <p:ph idx="1"/>
          </p:nvPr>
        </p:nvSpPr>
        <p:spPr>
          <a:xfrm>
            <a:off x="304800" y="1219200"/>
            <a:ext cx="8610600" cy="5410200"/>
          </a:xfrm>
        </p:spPr>
        <p:txBody>
          <a:bodyPr>
            <a:normAutofit fontScale="55000" lnSpcReduction="20000"/>
          </a:bodyPr>
          <a:lstStyle/>
          <a:p>
            <a:pPr>
              <a:lnSpc>
                <a:spcPct val="170000"/>
              </a:lnSpc>
              <a:spcBef>
                <a:spcPts val="0"/>
              </a:spcBef>
            </a:pPr>
            <a:r>
              <a:rPr lang="en-US" dirty="0" smtClean="0"/>
              <a:t>The </a:t>
            </a:r>
            <a:r>
              <a:rPr lang="en-US" b="1" u="sng" dirty="0" smtClean="0">
                <a:solidFill>
                  <a:srgbClr val="0000FF"/>
                </a:solidFill>
              </a:rPr>
              <a:t>CHAR</a:t>
            </a:r>
            <a:r>
              <a:rPr lang="en-US" dirty="0" smtClean="0"/>
              <a:t> </a:t>
            </a:r>
            <a:r>
              <a:rPr lang="en-US" dirty="0" err="1" smtClean="0"/>
              <a:t>datatype</a:t>
            </a:r>
            <a:r>
              <a:rPr lang="en-US" dirty="0" smtClean="0"/>
              <a:t> stores </a:t>
            </a:r>
            <a:r>
              <a:rPr lang="en-US" b="1" dirty="0" smtClean="0">
                <a:solidFill>
                  <a:srgbClr val="C00000"/>
                </a:solidFill>
              </a:rPr>
              <a:t>fixed-length character strings</a:t>
            </a:r>
            <a:r>
              <a:rPr lang="en-US" dirty="0" smtClean="0"/>
              <a:t>. </a:t>
            </a:r>
          </a:p>
          <a:p>
            <a:pPr>
              <a:lnSpc>
                <a:spcPct val="170000"/>
              </a:lnSpc>
              <a:spcBef>
                <a:spcPts val="0"/>
              </a:spcBef>
            </a:pPr>
            <a:r>
              <a:rPr lang="en-US" dirty="0" smtClean="0"/>
              <a:t>When you create a table with a CHAR column, you must specify a string length (in bytes, not characters) between </a:t>
            </a:r>
            <a:r>
              <a:rPr lang="en-US" b="1" dirty="0" smtClean="0">
                <a:solidFill>
                  <a:srgbClr val="C00000"/>
                </a:solidFill>
              </a:rPr>
              <a:t>1 and 2000 </a:t>
            </a:r>
            <a:r>
              <a:rPr lang="en-US" dirty="0" smtClean="0"/>
              <a:t>for the CHAR column width.</a:t>
            </a:r>
          </a:p>
          <a:p>
            <a:pPr>
              <a:lnSpc>
                <a:spcPct val="170000"/>
              </a:lnSpc>
              <a:spcBef>
                <a:spcPts val="0"/>
              </a:spcBef>
            </a:pPr>
            <a:r>
              <a:rPr lang="en-US" dirty="0" smtClean="0"/>
              <a:t> </a:t>
            </a:r>
            <a:r>
              <a:rPr lang="en-US" b="1" dirty="0" smtClean="0">
                <a:solidFill>
                  <a:srgbClr val="C00000"/>
                </a:solidFill>
              </a:rPr>
              <a:t>(The default is 1)</a:t>
            </a:r>
          </a:p>
          <a:p>
            <a:pPr>
              <a:lnSpc>
                <a:spcPct val="170000"/>
              </a:lnSpc>
              <a:spcBef>
                <a:spcPts val="0"/>
              </a:spcBef>
              <a:buNone/>
            </a:pPr>
            <a:r>
              <a:rPr lang="en-US" b="1" dirty="0" smtClean="0"/>
              <a:t>Oracle then guarantees that:</a:t>
            </a:r>
          </a:p>
          <a:p>
            <a:pPr>
              <a:lnSpc>
                <a:spcPct val="170000"/>
              </a:lnSpc>
              <a:spcBef>
                <a:spcPts val="0"/>
              </a:spcBef>
            </a:pPr>
            <a:r>
              <a:rPr lang="en-US" dirty="0" smtClean="0"/>
              <a:t>When you insert or update a row in the table, the value for the CHAR column has the fixed length.</a:t>
            </a:r>
          </a:p>
          <a:p>
            <a:pPr>
              <a:lnSpc>
                <a:spcPct val="170000"/>
              </a:lnSpc>
              <a:spcBef>
                <a:spcPts val="0"/>
              </a:spcBef>
            </a:pPr>
            <a:r>
              <a:rPr lang="en-US" dirty="0" smtClean="0"/>
              <a:t>If you give a </a:t>
            </a:r>
            <a:r>
              <a:rPr lang="en-US" dirty="0" smtClean="0">
                <a:solidFill>
                  <a:srgbClr val="C00000"/>
                </a:solidFill>
              </a:rPr>
              <a:t>shorter value</a:t>
            </a:r>
            <a:r>
              <a:rPr lang="en-US" dirty="0" smtClean="0"/>
              <a:t>, the value is </a:t>
            </a:r>
            <a:r>
              <a:rPr lang="en-US" dirty="0" smtClean="0">
                <a:solidFill>
                  <a:srgbClr val="C00000"/>
                </a:solidFill>
              </a:rPr>
              <a:t>blank-padded to the fixed length.</a:t>
            </a:r>
          </a:p>
          <a:p>
            <a:pPr>
              <a:lnSpc>
                <a:spcPct val="170000"/>
              </a:lnSpc>
              <a:spcBef>
                <a:spcPts val="0"/>
              </a:spcBef>
            </a:pPr>
            <a:r>
              <a:rPr lang="en-US" dirty="0" smtClean="0"/>
              <a:t>If you give a </a:t>
            </a:r>
            <a:r>
              <a:rPr lang="en-US" dirty="0" smtClean="0">
                <a:solidFill>
                  <a:srgbClr val="C00000"/>
                </a:solidFill>
              </a:rPr>
              <a:t>longer value </a:t>
            </a:r>
            <a:r>
              <a:rPr lang="en-US" dirty="0" smtClean="0"/>
              <a:t>with trailing blanks, </a:t>
            </a:r>
            <a:r>
              <a:rPr lang="en-US" dirty="0" smtClean="0">
                <a:solidFill>
                  <a:srgbClr val="C00000"/>
                </a:solidFill>
              </a:rPr>
              <a:t>blanks are trimmed from the value</a:t>
            </a:r>
            <a:r>
              <a:rPr lang="en-US" dirty="0" smtClean="0"/>
              <a:t> to the fixed length.</a:t>
            </a:r>
          </a:p>
          <a:p>
            <a:pPr>
              <a:lnSpc>
                <a:spcPct val="170000"/>
              </a:lnSpc>
              <a:spcBef>
                <a:spcPts val="0"/>
              </a:spcBef>
            </a:pPr>
            <a:r>
              <a:rPr lang="en-US" dirty="0" smtClean="0"/>
              <a:t>If a value is </a:t>
            </a:r>
            <a:r>
              <a:rPr lang="en-US" dirty="0" smtClean="0">
                <a:solidFill>
                  <a:srgbClr val="C00000"/>
                </a:solidFill>
              </a:rPr>
              <a:t>too large</a:t>
            </a:r>
            <a:r>
              <a:rPr lang="en-US" dirty="0" smtClean="0"/>
              <a:t>, Oracle returns </a:t>
            </a:r>
            <a:r>
              <a:rPr lang="en-US" dirty="0" smtClean="0">
                <a:solidFill>
                  <a:srgbClr val="C00000"/>
                </a:solidFill>
              </a:rPr>
              <a:t>an error.</a:t>
            </a:r>
          </a:p>
          <a:p>
            <a:pPr>
              <a:lnSpc>
                <a:spcPct val="170000"/>
              </a:lnSpc>
              <a:spcBef>
                <a:spcPts val="0"/>
              </a:spcBef>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763000" cy="6324600"/>
          </a:xfrm>
        </p:spPr>
        <p:txBody>
          <a:bodyPr>
            <a:normAutofit fontScale="92500" lnSpcReduction="10000"/>
          </a:bodyPr>
          <a:lstStyle/>
          <a:p>
            <a:pPr>
              <a:buNone/>
            </a:pPr>
            <a:r>
              <a:rPr lang="en-US" b="1" u="sng" dirty="0" smtClean="0"/>
              <a:t>Composite key &amp; date format:</a:t>
            </a:r>
          </a:p>
          <a:p>
            <a:endParaRPr lang="en-US" dirty="0" smtClean="0"/>
          </a:p>
          <a:p>
            <a:r>
              <a:rPr lang="en-US" b="1" dirty="0" smtClean="0"/>
              <a:t>Definition - </a:t>
            </a:r>
            <a:r>
              <a:rPr lang="en-US" dirty="0" smtClean="0"/>
              <a:t>A composite key, in the context of relational databases, is a </a:t>
            </a:r>
            <a:r>
              <a:rPr lang="en-US" b="1" dirty="0" smtClean="0">
                <a:solidFill>
                  <a:srgbClr val="C00000"/>
                </a:solidFill>
              </a:rPr>
              <a:t>combination of two or more columns in a table</a:t>
            </a:r>
            <a:r>
              <a:rPr lang="en-US" dirty="0" smtClean="0"/>
              <a:t> that can be used to uniquely identify each row in the table. </a:t>
            </a:r>
          </a:p>
          <a:p>
            <a:r>
              <a:rPr lang="en-US" dirty="0" smtClean="0"/>
              <a:t>Uniqueness is </a:t>
            </a:r>
            <a:r>
              <a:rPr lang="en-US" b="1" dirty="0" smtClean="0">
                <a:solidFill>
                  <a:srgbClr val="C00000"/>
                </a:solidFill>
              </a:rPr>
              <a:t>only guaranteed when the columns are combined</a:t>
            </a:r>
            <a:r>
              <a:rPr lang="en-US" dirty="0" smtClean="0"/>
              <a:t>; when taken individually the columns do not guarantee uniqueness.</a:t>
            </a:r>
          </a:p>
          <a:p>
            <a:endParaRPr lang="en-US" dirty="0" smtClean="0"/>
          </a:p>
          <a:p>
            <a:r>
              <a:rPr lang="en-US" dirty="0" smtClean="0"/>
              <a:t>Constraint </a:t>
            </a:r>
            <a:r>
              <a:rPr lang="en-US" dirty="0" err="1" smtClean="0"/>
              <a:t>pk</a:t>
            </a:r>
            <a:r>
              <a:rPr lang="en-US" dirty="0" smtClean="0"/>
              <a:t> Primary key(</a:t>
            </a:r>
            <a:r>
              <a:rPr lang="en-US" dirty="0" err="1" smtClean="0"/>
              <a:t>id,sid</a:t>
            </a:r>
            <a:r>
              <a:rPr lang="en-US" dirty="0" smtClean="0"/>
              <a:t>);</a:t>
            </a:r>
          </a:p>
          <a:p>
            <a:endParaRPr lang="en-US" dirty="0" smtClean="0"/>
          </a:p>
          <a:p>
            <a:r>
              <a:rPr lang="en-US" dirty="0" smtClean="0"/>
              <a:t>Date : ‘</a:t>
            </a:r>
            <a:r>
              <a:rPr lang="en-US" dirty="0" err="1" smtClean="0"/>
              <a:t>dd-mon-yyyy</a:t>
            </a:r>
            <a:r>
              <a:rPr lang="en-US" dirty="0" smtClean="0"/>
              <a:t>’  ‘23-nov-2009’</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28600"/>
            <a:ext cx="9144000" cy="6629400"/>
          </a:xfrm>
        </p:spPr>
        <p:txBody>
          <a:bodyPr>
            <a:normAutofit fontScale="92500"/>
          </a:bodyPr>
          <a:lstStyle/>
          <a:p>
            <a:pPr>
              <a:lnSpc>
                <a:spcPct val="150000"/>
              </a:lnSpc>
              <a:spcBef>
                <a:spcPts val="0"/>
              </a:spcBef>
              <a:buNone/>
            </a:pPr>
            <a:r>
              <a:rPr lang="en-US" sz="1800" b="1" u="sng" dirty="0" smtClean="0"/>
              <a:t>Table-level definition:</a:t>
            </a:r>
          </a:p>
          <a:p>
            <a:pPr>
              <a:lnSpc>
                <a:spcPct val="150000"/>
              </a:lnSpc>
              <a:spcBef>
                <a:spcPts val="0"/>
              </a:spcBef>
              <a:buNone/>
            </a:pPr>
            <a:r>
              <a:rPr lang="en-US" sz="1800" b="1" dirty="0" smtClean="0">
                <a:solidFill>
                  <a:srgbClr val="C00000"/>
                </a:solidFill>
              </a:rPr>
              <a:t>CREATE TABLE </a:t>
            </a:r>
            <a:r>
              <a:rPr lang="en-US" sz="1800" b="1" dirty="0" err="1" smtClean="0">
                <a:solidFill>
                  <a:srgbClr val="C00000"/>
                </a:solidFill>
              </a:rPr>
              <a:t>tablename</a:t>
            </a:r>
            <a:r>
              <a:rPr lang="en-US" sz="1800" b="1" dirty="0" smtClean="0">
                <a:solidFill>
                  <a:srgbClr val="C00000"/>
                </a:solidFill>
              </a:rPr>
              <a:t> (columnname1 </a:t>
            </a:r>
            <a:r>
              <a:rPr lang="en-US" sz="1800" b="1" dirty="0" err="1" smtClean="0">
                <a:solidFill>
                  <a:srgbClr val="C00000"/>
                </a:solidFill>
              </a:rPr>
              <a:t>datatype</a:t>
            </a:r>
            <a:r>
              <a:rPr lang="en-US" sz="1800" b="1" dirty="0" smtClean="0">
                <a:solidFill>
                  <a:srgbClr val="C00000"/>
                </a:solidFill>
              </a:rPr>
              <a:t> ,columnname2 </a:t>
            </a:r>
            <a:r>
              <a:rPr lang="en-US" sz="1800" b="1" dirty="0" err="1" smtClean="0">
                <a:solidFill>
                  <a:srgbClr val="C00000"/>
                </a:solidFill>
              </a:rPr>
              <a:t>datatype</a:t>
            </a:r>
            <a:r>
              <a:rPr lang="en-US" sz="1800" b="1" dirty="0" smtClean="0">
                <a:solidFill>
                  <a:srgbClr val="C00000"/>
                </a:solidFill>
              </a:rPr>
              <a:t>,…..</a:t>
            </a:r>
            <a:r>
              <a:rPr lang="en-US" sz="1800" b="1" dirty="0" err="1" smtClean="0">
                <a:solidFill>
                  <a:srgbClr val="C00000"/>
                </a:solidFill>
              </a:rPr>
              <a:t>columnnamen</a:t>
            </a:r>
            <a:r>
              <a:rPr lang="en-US" sz="1800" b="1" dirty="0" smtClean="0">
                <a:solidFill>
                  <a:srgbClr val="C00000"/>
                </a:solidFill>
              </a:rPr>
              <a:t> </a:t>
            </a:r>
            <a:r>
              <a:rPr lang="en-US" sz="1800" b="1" dirty="0" err="1" smtClean="0">
                <a:solidFill>
                  <a:srgbClr val="C00000"/>
                </a:solidFill>
              </a:rPr>
              <a:t>datatype</a:t>
            </a:r>
            <a:r>
              <a:rPr lang="en-US" sz="1800" b="1" dirty="0" smtClean="0">
                <a:solidFill>
                  <a:srgbClr val="C00000"/>
                </a:solidFill>
              </a:rPr>
              <a:t>, CONSTRAINT </a:t>
            </a:r>
            <a:r>
              <a:rPr lang="en-US" sz="1800" b="1" dirty="0" err="1" smtClean="0">
                <a:solidFill>
                  <a:srgbClr val="C00000"/>
                </a:solidFill>
              </a:rPr>
              <a:t>constraintname</a:t>
            </a:r>
            <a:r>
              <a:rPr lang="en-US" sz="1800" b="1" dirty="0" smtClean="0">
                <a:solidFill>
                  <a:srgbClr val="C00000"/>
                </a:solidFill>
              </a:rPr>
              <a:t> type(</a:t>
            </a:r>
            <a:r>
              <a:rPr lang="en-US" sz="1800" b="1" dirty="0" err="1" smtClean="0">
                <a:solidFill>
                  <a:srgbClr val="C00000"/>
                </a:solidFill>
              </a:rPr>
              <a:t>columnname</a:t>
            </a:r>
            <a:r>
              <a:rPr lang="en-US" sz="1800" b="1" dirty="0" smtClean="0">
                <a:solidFill>
                  <a:srgbClr val="C00000"/>
                </a:solidFill>
              </a:rPr>
              <a:t>) );</a:t>
            </a:r>
          </a:p>
          <a:p>
            <a:pPr>
              <a:lnSpc>
                <a:spcPct val="150000"/>
              </a:lnSpc>
              <a:spcBef>
                <a:spcPts val="0"/>
              </a:spcBef>
              <a:buNone/>
            </a:pPr>
            <a:r>
              <a:rPr lang="en-US" sz="1800" b="1" u="sng" dirty="0" err="1" smtClean="0"/>
              <a:t>Eg</a:t>
            </a:r>
            <a:r>
              <a:rPr lang="en-US" sz="1800" b="1" u="sng" dirty="0" smtClean="0">
                <a:solidFill>
                  <a:srgbClr val="C00000"/>
                </a:solidFill>
              </a:rPr>
              <a:t> </a:t>
            </a:r>
            <a:r>
              <a:rPr lang="en-US" sz="1800" dirty="0" smtClean="0"/>
              <a:t>SQL&gt; create table book(</a:t>
            </a:r>
            <a:r>
              <a:rPr lang="en-US" sz="1800" dirty="0" err="1" smtClean="0"/>
              <a:t>bookid</a:t>
            </a:r>
            <a:r>
              <a:rPr lang="en-US" sz="1800" dirty="0" smtClean="0"/>
              <a:t> </a:t>
            </a:r>
            <a:r>
              <a:rPr lang="en-US" sz="1800" dirty="0" err="1" smtClean="0"/>
              <a:t>int</a:t>
            </a:r>
            <a:r>
              <a:rPr lang="en-US" sz="1800" dirty="0" smtClean="0"/>
              <a:t>, </a:t>
            </a:r>
            <a:r>
              <a:rPr lang="en-US" sz="1800" dirty="0" err="1" smtClean="0"/>
              <a:t>bookname</a:t>
            </a:r>
            <a:r>
              <a:rPr lang="en-US" sz="1800" dirty="0" smtClean="0"/>
              <a:t> varchar2(30),</a:t>
            </a:r>
            <a:r>
              <a:rPr lang="en-US" sz="1800" dirty="0" err="1" smtClean="0"/>
              <a:t>authorname</a:t>
            </a:r>
            <a:r>
              <a:rPr lang="en-US" sz="1800" dirty="0" smtClean="0"/>
              <a:t> varchar2(30), constraint </a:t>
            </a:r>
            <a:r>
              <a:rPr lang="en-US" sz="1800" dirty="0" err="1" smtClean="0"/>
              <a:t>boid_pk</a:t>
            </a:r>
            <a:r>
              <a:rPr lang="en-US" sz="1800" dirty="0" smtClean="0"/>
              <a:t> primary key(</a:t>
            </a:r>
            <a:r>
              <a:rPr lang="en-US" sz="1800" dirty="0" err="1" smtClean="0"/>
              <a:t>bookid</a:t>
            </a:r>
            <a:r>
              <a:rPr lang="en-US" sz="1800" dirty="0" smtClean="0"/>
              <a:t>));</a:t>
            </a:r>
          </a:p>
          <a:p>
            <a:pPr>
              <a:lnSpc>
                <a:spcPct val="150000"/>
              </a:lnSpc>
              <a:spcBef>
                <a:spcPts val="0"/>
              </a:spcBef>
              <a:buNone/>
            </a:pPr>
            <a:r>
              <a:rPr lang="en-US" sz="1800" dirty="0" smtClean="0"/>
              <a:t>Table created.</a:t>
            </a:r>
          </a:p>
          <a:p>
            <a:pPr>
              <a:lnSpc>
                <a:spcPct val="150000"/>
              </a:lnSpc>
              <a:spcBef>
                <a:spcPts val="0"/>
              </a:spcBef>
              <a:buNone/>
            </a:pPr>
            <a:endParaRPr lang="en-US" sz="1800" b="1" u="sng" dirty="0" smtClean="0">
              <a:effectLst>
                <a:outerShdw blurRad="38100" dist="38100" dir="2700000" algn="tl">
                  <a:srgbClr val="000000">
                    <a:alpha val="43137"/>
                  </a:srgbClr>
                </a:outerShdw>
              </a:effectLst>
            </a:endParaRPr>
          </a:p>
          <a:p>
            <a:pPr>
              <a:lnSpc>
                <a:spcPct val="150000"/>
              </a:lnSpc>
              <a:spcBef>
                <a:spcPts val="0"/>
              </a:spcBef>
              <a:buNone/>
            </a:pPr>
            <a:r>
              <a:rPr lang="en-US" sz="1800" b="1" u="sng" dirty="0" smtClean="0">
                <a:effectLst>
                  <a:outerShdw blurRad="38100" dist="38100" dir="2700000" algn="tl">
                    <a:srgbClr val="000000">
                      <a:alpha val="43137"/>
                    </a:srgbClr>
                  </a:outerShdw>
                </a:effectLst>
              </a:rPr>
              <a:t>IN ALTER STATEMENT:</a:t>
            </a:r>
          </a:p>
          <a:p>
            <a:pPr>
              <a:lnSpc>
                <a:spcPct val="150000"/>
              </a:lnSpc>
              <a:spcBef>
                <a:spcPts val="0"/>
              </a:spcBef>
              <a:buNone/>
            </a:pPr>
            <a:r>
              <a:rPr lang="en-US" sz="1800" b="1" dirty="0" smtClean="0">
                <a:solidFill>
                  <a:srgbClr val="C00000"/>
                </a:solidFill>
              </a:rPr>
              <a:t>ALTER TABLE </a:t>
            </a:r>
            <a:r>
              <a:rPr lang="en-US" sz="1800" b="1" dirty="0" err="1" smtClean="0">
                <a:solidFill>
                  <a:srgbClr val="C00000"/>
                </a:solidFill>
              </a:rPr>
              <a:t>tablename</a:t>
            </a:r>
            <a:r>
              <a:rPr lang="en-US" sz="1800" b="1" dirty="0" smtClean="0">
                <a:solidFill>
                  <a:srgbClr val="C00000"/>
                </a:solidFill>
              </a:rPr>
              <a:t> ADD CONSTRAINT </a:t>
            </a:r>
            <a:r>
              <a:rPr lang="en-US" sz="1800" b="1" dirty="0" err="1" smtClean="0">
                <a:solidFill>
                  <a:srgbClr val="C00000"/>
                </a:solidFill>
              </a:rPr>
              <a:t>constraintname</a:t>
            </a:r>
            <a:r>
              <a:rPr lang="en-US" sz="1800" b="1" dirty="0" smtClean="0">
                <a:solidFill>
                  <a:srgbClr val="C00000"/>
                </a:solidFill>
              </a:rPr>
              <a:t> </a:t>
            </a:r>
            <a:r>
              <a:rPr lang="en-US" sz="1800" b="1" dirty="0" err="1" smtClean="0">
                <a:solidFill>
                  <a:srgbClr val="C00000"/>
                </a:solidFill>
              </a:rPr>
              <a:t>constrainttype</a:t>
            </a:r>
            <a:r>
              <a:rPr lang="en-US" sz="1800" b="1" dirty="0" smtClean="0">
                <a:solidFill>
                  <a:srgbClr val="C00000"/>
                </a:solidFill>
              </a:rPr>
              <a:t>(</a:t>
            </a:r>
            <a:r>
              <a:rPr lang="en-US" sz="1800" b="1" dirty="0" err="1" smtClean="0">
                <a:solidFill>
                  <a:srgbClr val="C00000"/>
                </a:solidFill>
              </a:rPr>
              <a:t>columnname</a:t>
            </a:r>
            <a:r>
              <a:rPr lang="en-US" sz="1800" b="1" dirty="0" smtClean="0">
                <a:solidFill>
                  <a:srgbClr val="C00000"/>
                </a:solidFill>
              </a:rPr>
              <a:t>);</a:t>
            </a:r>
          </a:p>
          <a:p>
            <a:pPr>
              <a:lnSpc>
                <a:spcPct val="150000"/>
              </a:lnSpc>
              <a:spcBef>
                <a:spcPts val="0"/>
              </a:spcBef>
              <a:buNone/>
            </a:pPr>
            <a:r>
              <a:rPr lang="en-US" sz="1800" dirty="0" err="1" smtClean="0"/>
              <a:t>Eg</a:t>
            </a:r>
            <a:r>
              <a:rPr lang="en-US" sz="1800" dirty="0" smtClean="0"/>
              <a:t> SQL&gt;alter table book ADD CONSTRAINT </a:t>
            </a:r>
            <a:r>
              <a:rPr lang="en-US" sz="1800" dirty="0" err="1" smtClean="0"/>
              <a:t>boid_pk</a:t>
            </a:r>
            <a:r>
              <a:rPr lang="en-US" sz="1800" dirty="0" smtClean="0"/>
              <a:t> primary key(</a:t>
            </a:r>
            <a:r>
              <a:rPr lang="en-US" sz="1800" dirty="0" err="1" smtClean="0"/>
              <a:t>bookid</a:t>
            </a:r>
            <a:r>
              <a:rPr lang="en-US" sz="1800" dirty="0" smtClean="0"/>
              <a:t>);</a:t>
            </a:r>
          </a:p>
          <a:p>
            <a:pPr>
              <a:lnSpc>
                <a:spcPct val="150000"/>
              </a:lnSpc>
              <a:spcBef>
                <a:spcPts val="0"/>
              </a:spcBef>
              <a:buNone/>
            </a:pPr>
            <a:endParaRPr lang="en-US" sz="1800" dirty="0" smtClean="0"/>
          </a:p>
          <a:p>
            <a:pPr>
              <a:lnSpc>
                <a:spcPct val="150000"/>
              </a:lnSpc>
              <a:spcBef>
                <a:spcPts val="0"/>
              </a:spcBef>
              <a:buNone/>
            </a:pPr>
            <a:r>
              <a:rPr lang="en-US" sz="1800" b="1" u="sng" dirty="0" smtClean="0"/>
              <a:t>Renaming Constraints:</a:t>
            </a:r>
          </a:p>
          <a:p>
            <a:pPr>
              <a:lnSpc>
                <a:spcPct val="150000"/>
              </a:lnSpc>
              <a:spcBef>
                <a:spcPts val="0"/>
              </a:spcBef>
              <a:buNone/>
            </a:pPr>
            <a:r>
              <a:rPr lang="en-US" sz="1800" b="1" dirty="0" smtClean="0">
                <a:solidFill>
                  <a:srgbClr val="C00000"/>
                </a:solidFill>
              </a:rPr>
              <a:t>ALTER TABLE </a:t>
            </a:r>
            <a:r>
              <a:rPr lang="en-US" sz="1800" b="1" dirty="0" err="1" smtClean="0">
                <a:solidFill>
                  <a:srgbClr val="C00000"/>
                </a:solidFill>
              </a:rPr>
              <a:t>tablename</a:t>
            </a:r>
            <a:endParaRPr lang="en-US" sz="1800" b="1" dirty="0" smtClean="0">
              <a:solidFill>
                <a:srgbClr val="C00000"/>
              </a:solidFill>
            </a:endParaRPr>
          </a:p>
          <a:p>
            <a:pPr>
              <a:lnSpc>
                <a:spcPct val="150000"/>
              </a:lnSpc>
              <a:spcBef>
                <a:spcPts val="0"/>
              </a:spcBef>
              <a:buNone/>
            </a:pPr>
            <a:r>
              <a:rPr lang="en-US" sz="1800" b="1" dirty="0" smtClean="0">
                <a:solidFill>
                  <a:srgbClr val="C00000"/>
                </a:solidFill>
              </a:rPr>
              <a:t>  RENAME CONSTRAINT </a:t>
            </a:r>
            <a:r>
              <a:rPr lang="en-US" sz="1800" b="1" dirty="0" err="1" smtClean="0">
                <a:solidFill>
                  <a:srgbClr val="C00000"/>
                </a:solidFill>
              </a:rPr>
              <a:t>oldconstraintname</a:t>
            </a:r>
            <a:r>
              <a:rPr lang="en-US" sz="1800" b="1" dirty="0" smtClean="0">
                <a:solidFill>
                  <a:srgbClr val="C00000"/>
                </a:solidFill>
              </a:rPr>
              <a:t> TO </a:t>
            </a:r>
            <a:r>
              <a:rPr lang="en-US" sz="1800" b="1" dirty="0" err="1" smtClean="0">
                <a:solidFill>
                  <a:srgbClr val="C00000"/>
                </a:solidFill>
              </a:rPr>
              <a:t>newconstraintname</a:t>
            </a:r>
            <a:r>
              <a:rPr lang="en-US" sz="1800" b="1" dirty="0" smtClean="0">
                <a:solidFill>
                  <a:srgbClr val="C00000"/>
                </a:solidFill>
              </a:rPr>
              <a:t>;</a:t>
            </a:r>
          </a:p>
          <a:p>
            <a:pPr>
              <a:lnSpc>
                <a:spcPct val="150000"/>
              </a:lnSpc>
              <a:spcBef>
                <a:spcPts val="0"/>
              </a:spcBef>
              <a:buNone/>
            </a:pPr>
            <a:endParaRPr lang="en-US" sz="1800" b="1" u="sng" dirty="0" smtClean="0"/>
          </a:p>
          <a:p>
            <a:pPr>
              <a:lnSpc>
                <a:spcPct val="150000"/>
              </a:lnSpc>
              <a:spcBef>
                <a:spcPts val="0"/>
              </a:spcBef>
              <a:buNone/>
            </a:pPr>
            <a:r>
              <a:rPr lang="en-US" sz="1800" dirty="0" smtClean="0"/>
              <a:t>  ALTER TABLE book  RENAME CONSTRAINT </a:t>
            </a:r>
            <a:r>
              <a:rPr lang="en-US" sz="1800" dirty="0" err="1" smtClean="0"/>
              <a:t>boid_pk</a:t>
            </a:r>
            <a:r>
              <a:rPr lang="en-US" sz="1800" dirty="0" smtClean="0"/>
              <a:t> TO </a:t>
            </a:r>
            <a:r>
              <a:rPr lang="en-US" sz="1800" dirty="0" err="1" smtClean="0"/>
              <a:t>bookid_pmk</a:t>
            </a:r>
            <a:r>
              <a:rPr lang="en-US" sz="1800" dirty="0" smtClean="0"/>
              <a:t>;</a:t>
            </a:r>
          </a:p>
          <a:p>
            <a:pPr>
              <a:lnSpc>
                <a:spcPct val="150000"/>
              </a:lnSpc>
              <a:spcBef>
                <a:spcPts val="0"/>
              </a:spcBef>
              <a:buNone/>
            </a:pPr>
            <a:endParaRPr lang="en-US" sz="1800" b="1" u="sng" dirty="0" smtClean="0"/>
          </a:p>
          <a:p>
            <a:pPr>
              <a:lnSpc>
                <a:spcPct val="150000"/>
              </a:lnSpc>
              <a:spcBef>
                <a:spcPts val="0"/>
              </a:spcBef>
              <a:buNone/>
            </a:pPr>
            <a:endParaRPr lang="en-US" sz="18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6705600"/>
          </a:xfrm>
        </p:spPr>
        <p:txBody>
          <a:bodyPr>
            <a:normAutofit/>
          </a:bodyPr>
          <a:lstStyle/>
          <a:p>
            <a:pPr>
              <a:lnSpc>
                <a:spcPct val="150000"/>
              </a:lnSpc>
              <a:spcBef>
                <a:spcPts val="0"/>
              </a:spcBef>
              <a:buNone/>
            </a:pPr>
            <a:r>
              <a:rPr lang="en-US" sz="2000" dirty="0" smtClean="0">
                <a:latin typeface="Times New Roman" pitchFamily="18" charset="0"/>
                <a:cs typeface="Times New Roman" pitchFamily="18" charset="0"/>
              </a:rPr>
              <a:t>T</a:t>
            </a:r>
            <a:r>
              <a:rPr lang="en-US" sz="2000" b="1" u="sng" dirty="0" smtClean="0">
                <a:effectLst>
                  <a:outerShdw blurRad="38100" dist="38100" dir="2700000" algn="tl">
                    <a:srgbClr val="000000">
                      <a:alpha val="43137"/>
                    </a:srgbClr>
                  </a:outerShdw>
                </a:effectLst>
                <a:latin typeface="Times New Roman" pitchFamily="18" charset="0"/>
                <a:cs typeface="Times New Roman" pitchFamily="18" charset="0"/>
              </a:rPr>
              <a:t>O DROP THE CONSTRAINT:</a:t>
            </a:r>
          </a:p>
          <a:p>
            <a:pPr>
              <a:lnSpc>
                <a:spcPct val="150000"/>
              </a:lnSpc>
              <a:spcBef>
                <a:spcPts val="0"/>
              </a:spcBef>
              <a:buNone/>
            </a:pPr>
            <a:endParaRPr lang="en-US" sz="2000" b="1" u="sng" dirty="0" smtClean="0">
              <a:effectLst>
                <a:outerShdw blurRad="38100" dist="38100" dir="2700000" algn="tl">
                  <a:srgbClr val="000000">
                    <a:alpha val="43137"/>
                  </a:srgbClr>
                </a:outerShdw>
              </a:effectLst>
              <a:latin typeface="Times New Roman" pitchFamily="18" charset="0"/>
              <a:cs typeface="Times New Roman" pitchFamily="18" charset="0"/>
            </a:endParaRPr>
          </a:p>
          <a:p>
            <a:pPr>
              <a:lnSpc>
                <a:spcPct val="150000"/>
              </a:lnSpc>
              <a:spcBef>
                <a:spcPts val="0"/>
              </a:spcBef>
              <a:buNone/>
            </a:pPr>
            <a:r>
              <a:rPr lang="en-US" sz="2000" dirty="0" smtClean="0">
                <a:latin typeface="Times New Roman" pitchFamily="18" charset="0"/>
                <a:cs typeface="Times New Roman" pitchFamily="18" charset="0"/>
              </a:rPr>
              <a:t>ALTER TABLE statement with one of the following clauses:</a:t>
            </a:r>
          </a:p>
          <a:p>
            <a:pPr lvl="0">
              <a:lnSpc>
                <a:spcPct val="150000"/>
              </a:lnSpc>
              <a:spcBef>
                <a:spcPts val="0"/>
              </a:spcBef>
            </a:pPr>
            <a:r>
              <a:rPr lang="en-US" sz="2000" dirty="0" smtClean="0">
                <a:latin typeface="Times New Roman" pitchFamily="18" charset="0"/>
                <a:cs typeface="Times New Roman" pitchFamily="18" charset="0"/>
              </a:rPr>
              <a:t>DROP PRIMARY KEY</a:t>
            </a:r>
          </a:p>
          <a:p>
            <a:pPr lvl="0">
              <a:lnSpc>
                <a:spcPct val="150000"/>
              </a:lnSpc>
              <a:spcBef>
                <a:spcPts val="0"/>
              </a:spcBef>
            </a:pPr>
            <a:r>
              <a:rPr lang="en-US" sz="2000" dirty="0" smtClean="0">
                <a:latin typeface="Times New Roman" pitchFamily="18" charset="0"/>
                <a:cs typeface="Times New Roman" pitchFamily="18" charset="0"/>
              </a:rPr>
              <a:t>DROP UNIQUE</a:t>
            </a:r>
          </a:p>
          <a:p>
            <a:pPr lvl="0">
              <a:lnSpc>
                <a:spcPct val="150000"/>
              </a:lnSpc>
              <a:spcBef>
                <a:spcPts val="0"/>
              </a:spcBef>
            </a:pPr>
            <a:r>
              <a:rPr lang="en-US" sz="2000" dirty="0" smtClean="0">
                <a:latin typeface="Times New Roman" pitchFamily="18" charset="0"/>
                <a:cs typeface="Times New Roman" pitchFamily="18" charset="0"/>
              </a:rPr>
              <a:t>DROP CONSTRAINT</a:t>
            </a:r>
          </a:p>
          <a:p>
            <a:pPr lvl="0">
              <a:lnSpc>
                <a:spcPct val="150000"/>
              </a:lnSpc>
              <a:spcBef>
                <a:spcPts val="0"/>
              </a:spcBef>
            </a:pPr>
            <a:endParaRPr lang="en-US" sz="2000" dirty="0" smtClean="0">
              <a:latin typeface="Times New Roman" pitchFamily="18" charset="0"/>
              <a:cs typeface="Times New Roman" pitchFamily="18" charset="0"/>
            </a:endParaRPr>
          </a:p>
          <a:p>
            <a:pPr>
              <a:lnSpc>
                <a:spcPct val="150000"/>
              </a:lnSpc>
              <a:spcBef>
                <a:spcPts val="0"/>
              </a:spcBef>
              <a:buNone/>
            </a:pPr>
            <a:r>
              <a:rPr lang="en-US" sz="2000" b="1" u="sng" dirty="0" smtClean="0">
                <a:effectLst>
                  <a:outerShdw blurRad="38100" dist="38100" dir="2700000" algn="tl">
                    <a:srgbClr val="000000">
                      <a:alpha val="43137"/>
                    </a:srgbClr>
                  </a:outerShdw>
                </a:effectLst>
                <a:latin typeface="Times New Roman" pitchFamily="18" charset="0"/>
                <a:cs typeface="Times New Roman" pitchFamily="18" charset="0"/>
              </a:rPr>
              <a:t>IN DROP STATEMENT:</a:t>
            </a:r>
          </a:p>
          <a:p>
            <a:pPr>
              <a:lnSpc>
                <a:spcPct val="150000"/>
              </a:lnSpc>
              <a:spcBef>
                <a:spcPts val="0"/>
              </a:spcBef>
              <a:buNone/>
            </a:pPr>
            <a:r>
              <a:rPr lang="en-US" sz="2000" dirty="0" smtClean="0">
                <a:solidFill>
                  <a:srgbClr val="FF0000"/>
                </a:solidFill>
                <a:latin typeface="Times New Roman" pitchFamily="18" charset="0"/>
                <a:cs typeface="Times New Roman" pitchFamily="18" charset="0"/>
              </a:rPr>
              <a:t>SQL&gt;ALTER TABLE </a:t>
            </a:r>
            <a:r>
              <a:rPr lang="en-US" sz="2000" dirty="0" err="1" smtClean="0">
                <a:solidFill>
                  <a:srgbClr val="FF0000"/>
                </a:solidFill>
                <a:latin typeface="Times New Roman" pitchFamily="18" charset="0"/>
                <a:cs typeface="Times New Roman" pitchFamily="18" charset="0"/>
              </a:rPr>
              <a:t>tablename</a:t>
            </a:r>
            <a:r>
              <a:rPr lang="en-US" sz="2000" dirty="0" smtClean="0">
                <a:solidFill>
                  <a:srgbClr val="FF0000"/>
                </a:solidFill>
                <a:latin typeface="Times New Roman" pitchFamily="18" charset="0"/>
                <a:cs typeface="Times New Roman" pitchFamily="18" charset="0"/>
              </a:rPr>
              <a:t> DROP CONSTRAINT </a:t>
            </a:r>
            <a:r>
              <a:rPr lang="en-US" sz="2000" dirty="0" err="1" smtClean="0">
                <a:solidFill>
                  <a:srgbClr val="FF0000"/>
                </a:solidFill>
                <a:latin typeface="Times New Roman" pitchFamily="18" charset="0"/>
                <a:cs typeface="Times New Roman" pitchFamily="18" charset="0"/>
              </a:rPr>
              <a:t>constraintname</a:t>
            </a:r>
            <a:r>
              <a:rPr lang="en-US" sz="2000" dirty="0" smtClean="0">
                <a:solidFill>
                  <a:srgbClr val="FF0000"/>
                </a:solidFill>
                <a:latin typeface="Times New Roman" pitchFamily="18" charset="0"/>
                <a:cs typeface="Times New Roman" pitchFamily="18" charset="0"/>
              </a:rPr>
              <a:t>;</a:t>
            </a:r>
          </a:p>
          <a:p>
            <a:pPr>
              <a:lnSpc>
                <a:spcPct val="150000"/>
              </a:lnSpc>
              <a:spcBef>
                <a:spcPts val="0"/>
              </a:spcBef>
              <a:buNone/>
            </a:pP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a:t>
            </a:r>
          </a:p>
          <a:p>
            <a:pPr>
              <a:lnSpc>
                <a:spcPct val="150000"/>
              </a:lnSpc>
              <a:spcBef>
                <a:spcPts val="0"/>
              </a:spcBef>
              <a:buNone/>
            </a:pPr>
            <a:r>
              <a:rPr lang="en-US" sz="2000" dirty="0" smtClean="0">
                <a:latin typeface="Times New Roman" pitchFamily="18" charset="0"/>
                <a:cs typeface="Times New Roman" pitchFamily="18" charset="0"/>
              </a:rPr>
              <a:t>SQL&gt;alter table book drop constraint </a:t>
            </a:r>
            <a:r>
              <a:rPr lang="en-US" sz="2000" dirty="0" err="1" smtClean="0">
                <a:latin typeface="Times New Roman" pitchFamily="18" charset="0"/>
                <a:cs typeface="Times New Roman" pitchFamily="18" charset="0"/>
              </a:rPr>
              <a:t>boid_pk</a:t>
            </a:r>
            <a:r>
              <a:rPr lang="en-US" sz="2000" dirty="0" smtClean="0">
                <a:latin typeface="Times New Roman" pitchFamily="18" charset="0"/>
                <a:cs typeface="Times New Roman" pitchFamily="18" charset="0"/>
              </a:rPr>
              <a:t>;</a:t>
            </a:r>
          </a:p>
          <a:p>
            <a:pPr>
              <a:lnSpc>
                <a:spcPct val="150000"/>
              </a:lnSpc>
              <a:spcBef>
                <a:spcPts val="0"/>
              </a:spcBef>
              <a:buNone/>
            </a:pPr>
            <a:r>
              <a:rPr lang="en-US" sz="2000" dirty="0" smtClean="0">
                <a:latin typeface="Times New Roman" pitchFamily="18" charset="0"/>
                <a:cs typeface="Times New Roman" pitchFamily="18" charset="0"/>
              </a:rPr>
              <a:t>SQL&gt;alter table book drop primary key;</a:t>
            </a:r>
          </a:p>
          <a:p>
            <a:pPr>
              <a:lnSpc>
                <a:spcPct val="150000"/>
              </a:lnSpc>
              <a:spcBef>
                <a:spcPts val="0"/>
              </a:spcBef>
              <a:buNone/>
            </a:pPr>
            <a:endParaRPr lang="en-US" sz="2000" dirty="0" smtClean="0">
              <a:latin typeface="Times New Roman" pitchFamily="18" charset="0"/>
              <a:cs typeface="Times New Roman" pitchFamily="18" charset="0"/>
            </a:endParaRPr>
          </a:p>
          <a:p>
            <a:pPr>
              <a:lnSpc>
                <a:spcPct val="150000"/>
              </a:lnSpc>
              <a:spcBef>
                <a:spcPts val="0"/>
              </a:spcBef>
              <a:buNone/>
            </a:pPr>
            <a:endParaRPr lang="en-US" sz="2000" dirty="0" smtClean="0">
              <a:latin typeface="Times New Roman" pitchFamily="18" charset="0"/>
              <a:cs typeface="Times New Roman" pitchFamily="18" charset="0"/>
            </a:endParaRPr>
          </a:p>
          <a:p>
            <a:pPr>
              <a:lnSpc>
                <a:spcPct val="150000"/>
              </a:lnSpc>
              <a:spcBef>
                <a:spcPts val="0"/>
              </a:spcBef>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6114" name="Picture 2"/>
          <p:cNvPicPr>
            <a:picLocks noChangeAspect="1" noChangeArrowheads="1"/>
          </p:cNvPicPr>
          <p:nvPr/>
        </p:nvPicPr>
        <p:blipFill>
          <a:blip r:embed="rId2" cstate="print"/>
          <a:srcRect/>
          <a:stretch>
            <a:fillRect/>
          </a:stretch>
        </p:blipFill>
        <p:spPr bwMode="auto">
          <a:xfrm>
            <a:off x="152399" y="152400"/>
            <a:ext cx="6050391" cy="1600200"/>
          </a:xfrm>
          <a:prstGeom prst="rect">
            <a:avLst/>
          </a:prstGeom>
          <a:noFill/>
          <a:ln w="9525">
            <a:noFill/>
            <a:miter lim="800000"/>
            <a:headEnd/>
            <a:tailEnd/>
          </a:ln>
        </p:spPr>
      </p:pic>
      <p:pic>
        <p:nvPicPr>
          <p:cNvPr id="346115" name="Picture 3"/>
          <p:cNvPicPr>
            <a:picLocks noChangeAspect="1" noChangeArrowheads="1"/>
          </p:cNvPicPr>
          <p:nvPr/>
        </p:nvPicPr>
        <p:blipFill>
          <a:blip r:embed="rId3" cstate="print"/>
          <a:srcRect/>
          <a:stretch>
            <a:fillRect/>
          </a:stretch>
        </p:blipFill>
        <p:spPr bwMode="auto">
          <a:xfrm>
            <a:off x="152400" y="1752600"/>
            <a:ext cx="6019800" cy="859971"/>
          </a:xfrm>
          <a:prstGeom prst="rect">
            <a:avLst/>
          </a:prstGeom>
          <a:noFill/>
          <a:ln w="9525">
            <a:noFill/>
            <a:miter lim="800000"/>
            <a:headEnd/>
            <a:tailEnd/>
          </a:ln>
        </p:spPr>
      </p:pic>
      <p:pic>
        <p:nvPicPr>
          <p:cNvPr id="346116" name="Picture 4"/>
          <p:cNvPicPr>
            <a:picLocks noChangeAspect="1" noChangeArrowheads="1"/>
          </p:cNvPicPr>
          <p:nvPr/>
        </p:nvPicPr>
        <p:blipFill>
          <a:blip r:embed="rId4" cstate="print"/>
          <a:srcRect/>
          <a:stretch>
            <a:fillRect/>
          </a:stretch>
        </p:blipFill>
        <p:spPr bwMode="auto">
          <a:xfrm>
            <a:off x="152400" y="2590799"/>
            <a:ext cx="6019800" cy="1633279"/>
          </a:xfrm>
          <a:prstGeom prst="rect">
            <a:avLst/>
          </a:prstGeom>
          <a:noFill/>
          <a:ln w="9525">
            <a:noFill/>
            <a:miter lim="800000"/>
            <a:headEnd/>
            <a:tailEnd/>
          </a:ln>
        </p:spPr>
      </p:pic>
      <p:pic>
        <p:nvPicPr>
          <p:cNvPr id="346118" name="Picture 6"/>
          <p:cNvPicPr>
            <a:picLocks noChangeAspect="1" noChangeArrowheads="1"/>
          </p:cNvPicPr>
          <p:nvPr/>
        </p:nvPicPr>
        <p:blipFill>
          <a:blip r:embed="rId5" cstate="print"/>
          <a:srcRect/>
          <a:stretch>
            <a:fillRect/>
          </a:stretch>
        </p:blipFill>
        <p:spPr bwMode="auto">
          <a:xfrm>
            <a:off x="152399" y="4191000"/>
            <a:ext cx="8793834" cy="25146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srcRect/>
          <a:stretch>
            <a:fillRect/>
          </a:stretch>
        </p:blipFill>
        <p:spPr bwMode="auto">
          <a:xfrm>
            <a:off x="0" y="76200"/>
            <a:ext cx="7620000" cy="948266"/>
          </a:xfrm>
          <a:prstGeom prst="rect">
            <a:avLst/>
          </a:prstGeom>
          <a:noFill/>
          <a:ln w="9525">
            <a:noFill/>
            <a:miter lim="800000"/>
            <a:headEnd/>
            <a:tailEnd/>
          </a:ln>
        </p:spPr>
      </p:pic>
      <p:pic>
        <p:nvPicPr>
          <p:cNvPr id="347138" name="Picture 2"/>
          <p:cNvPicPr>
            <a:picLocks noChangeAspect="1" noChangeArrowheads="1"/>
          </p:cNvPicPr>
          <p:nvPr/>
        </p:nvPicPr>
        <p:blipFill>
          <a:blip r:embed="rId3" cstate="print"/>
          <a:srcRect/>
          <a:stretch>
            <a:fillRect/>
          </a:stretch>
        </p:blipFill>
        <p:spPr bwMode="auto">
          <a:xfrm>
            <a:off x="0" y="990600"/>
            <a:ext cx="7848600" cy="2147401"/>
          </a:xfrm>
          <a:prstGeom prst="rect">
            <a:avLst/>
          </a:prstGeom>
          <a:noFill/>
          <a:ln w="9525">
            <a:noFill/>
            <a:miter lim="800000"/>
            <a:headEnd/>
            <a:tailEnd/>
          </a:ln>
        </p:spPr>
      </p:pic>
      <p:pic>
        <p:nvPicPr>
          <p:cNvPr id="347139" name="Picture 3"/>
          <p:cNvPicPr>
            <a:picLocks noChangeAspect="1" noChangeArrowheads="1"/>
          </p:cNvPicPr>
          <p:nvPr/>
        </p:nvPicPr>
        <p:blipFill>
          <a:blip r:embed="rId4" cstate="print"/>
          <a:srcRect/>
          <a:stretch>
            <a:fillRect/>
          </a:stretch>
        </p:blipFill>
        <p:spPr bwMode="auto">
          <a:xfrm>
            <a:off x="0" y="3048000"/>
            <a:ext cx="5867400" cy="3785048"/>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874" name="Picture 2"/>
          <p:cNvPicPr>
            <a:picLocks noChangeAspect="1" noChangeArrowheads="1"/>
          </p:cNvPicPr>
          <p:nvPr/>
        </p:nvPicPr>
        <p:blipFill>
          <a:blip r:embed="rId2" cstate="print"/>
          <a:srcRect/>
          <a:stretch>
            <a:fillRect/>
          </a:stretch>
        </p:blipFill>
        <p:spPr bwMode="auto">
          <a:xfrm>
            <a:off x="381000" y="1066800"/>
            <a:ext cx="7953983" cy="1676400"/>
          </a:xfrm>
          <a:prstGeom prst="rect">
            <a:avLst/>
          </a:prstGeom>
          <a:noFill/>
          <a:ln w="9525">
            <a:noFill/>
            <a:miter lim="800000"/>
            <a:headEnd/>
            <a:tailEnd/>
          </a:ln>
          <a:effectLst/>
        </p:spPr>
      </p:pic>
      <p:pic>
        <p:nvPicPr>
          <p:cNvPr id="335875" name="Picture 3"/>
          <p:cNvPicPr>
            <a:picLocks noChangeAspect="1" noChangeArrowheads="1"/>
          </p:cNvPicPr>
          <p:nvPr/>
        </p:nvPicPr>
        <p:blipFill>
          <a:blip r:embed="rId3" cstate="print"/>
          <a:srcRect/>
          <a:stretch>
            <a:fillRect/>
          </a:stretch>
        </p:blipFill>
        <p:spPr bwMode="auto">
          <a:xfrm>
            <a:off x="304800" y="4343400"/>
            <a:ext cx="7881657" cy="2057400"/>
          </a:xfrm>
          <a:prstGeom prst="rect">
            <a:avLst/>
          </a:prstGeom>
          <a:noFill/>
          <a:ln w="9525">
            <a:noFill/>
            <a:miter lim="800000"/>
            <a:headEnd/>
            <a:tailEnd/>
          </a:ln>
          <a:effectLst/>
        </p:spPr>
      </p:pic>
      <p:pic>
        <p:nvPicPr>
          <p:cNvPr id="335876" name="Picture 4"/>
          <p:cNvPicPr>
            <a:picLocks noChangeAspect="1" noChangeArrowheads="1"/>
          </p:cNvPicPr>
          <p:nvPr/>
        </p:nvPicPr>
        <p:blipFill>
          <a:blip r:embed="rId4" cstate="print"/>
          <a:srcRect/>
          <a:stretch>
            <a:fillRect/>
          </a:stretch>
        </p:blipFill>
        <p:spPr bwMode="auto">
          <a:xfrm>
            <a:off x="304800" y="2819400"/>
            <a:ext cx="8151668" cy="13716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62" name="Picture 2"/>
          <p:cNvPicPr>
            <a:picLocks noChangeAspect="1" noChangeArrowheads="1"/>
          </p:cNvPicPr>
          <p:nvPr/>
        </p:nvPicPr>
        <p:blipFill>
          <a:blip r:embed="rId2" cstate="print"/>
          <a:srcRect/>
          <a:stretch>
            <a:fillRect/>
          </a:stretch>
        </p:blipFill>
        <p:spPr bwMode="auto">
          <a:xfrm>
            <a:off x="609600" y="1447800"/>
            <a:ext cx="6649720" cy="1066800"/>
          </a:xfrm>
          <a:prstGeom prst="rect">
            <a:avLst/>
          </a:prstGeom>
          <a:noFill/>
          <a:ln w="9525">
            <a:noFill/>
            <a:miter lim="800000"/>
            <a:headEnd/>
            <a:tailEnd/>
          </a:ln>
        </p:spPr>
      </p:pic>
      <p:pic>
        <p:nvPicPr>
          <p:cNvPr id="348163" name="Picture 3"/>
          <p:cNvPicPr>
            <a:picLocks noChangeAspect="1" noChangeArrowheads="1"/>
          </p:cNvPicPr>
          <p:nvPr/>
        </p:nvPicPr>
        <p:blipFill>
          <a:blip r:embed="rId3" cstate="print"/>
          <a:srcRect/>
          <a:stretch>
            <a:fillRect/>
          </a:stretch>
        </p:blipFill>
        <p:spPr bwMode="auto">
          <a:xfrm>
            <a:off x="762000" y="4191000"/>
            <a:ext cx="6629400" cy="1018580"/>
          </a:xfrm>
          <a:prstGeom prst="rect">
            <a:avLst/>
          </a:prstGeom>
          <a:noFill/>
          <a:ln w="9525">
            <a:noFill/>
            <a:miter lim="800000"/>
            <a:headEnd/>
            <a:tailEnd/>
          </a:ln>
        </p:spPr>
      </p:pic>
      <p:pic>
        <p:nvPicPr>
          <p:cNvPr id="348164" name="Picture 4"/>
          <p:cNvPicPr>
            <a:picLocks noChangeAspect="1" noChangeArrowheads="1"/>
          </p:cNvPicPr>
          <p:nvPr/>
        </p:nvPicPr>
        <p:blipFill>
          <a:blip r:embed="rId4" cstate="print"/>
          <a:srcRect/>
          <a:stretch>
            <a:fillRect/>
          </a:stretch>
        </p:blipFill>
        <p:spPr bwMode="auto">
          <a:xfrm>
            <a:off x="533400" y="2667000"/>
            <a:ext cx="6629400" cy="1031240"/>
          </a:xfrm>
          <a:prstGeom prst="rect">
            <a:avLst/>
          </a:prstGeom>
          <a:noFill/>
          <a:ln w="9525">
            <a:noFill/>
            <a:miter lim="800000"/>
            <a:headEnd/>
            <a:tailEnd/>
          </a:ln>
        </p:spPr>
      </p:pic>
      <p:pic>
        <p:nvPicPr>
          <p:cNvPr id="7" name="Picture 7"/>
          <p:cNvPicPr>
            <a:picLocks noChangeAspect="1" noChangeArrowheads="1"/>
          </p:cNvPicPr>
          <p:nvPr/>
        </p:nvPicPr>
        <p:blipFill>
          <a:blip r:embed="rId5" cstate="print"/>
          <a:srcRect/>
          <a:stretch>
            <a:fillRect/>
          </a:stretch>
        </p:blipFill>
        <p:spPr bwMode="auto">
          <a:xfrm>
            <a:off x="609599" y="228600"/>
            <a:ext cx="8567815" cy="9906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381000"/>
            <a:ext cx="8686800" cy="6248400"/>
          </a:xfrm>
        </p:spPr>
        <p:txBody>
          <a:bodyPr>
            <a:normAutofit fontScale="62500" lnSpcReduction="20000"/>
          </a:bodyPr>
          <a:lstStyle/>
          <a:p>
            <a:pPr>
              <a:buNone/>
            </a:pPr>
            <a:r>
              <a:rPr lang="en-US" b="1" u="sng" dirty="0" smtClean="0">
                <a:latin typeface="Times New Roman" pitchFamily="18" charset="0"/>
                <a:cs typeface="Times New Roman" pitchFamily="18" charset="0"/>
              </a:rPr>
              <a:t>Enabling Constraints Upon Definition:</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The following CREATE TABLE and ALTER TABLE statements both define and enable integrity constraints: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CREATE TABLE </a:t>
            </a:r>
            <a:r>
              <a:rPr lang="en-US" dirty="0" err="1" smtClean="0">
                <a:latin typeface="Times New Roman" pitchFamily="18" charset="0"/>
                <a:cs typeface="Times New Roman" pitchFamily="18" charset="0"/>
              </a:rPr>
              <a:t>tablename</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columnname</a:t>
            </a:r>
            <a:r>
              <a:rPr lang="en-US" dirty="0" smtClean="0">
                <a:latin typeface="Times New Roman" pitchFamily="18" charset="0"/>
                <a:cs typeface="Times New Roman" pitchFamily="18" charset="0"/>
              </a:rPr>
              <a:t> type CONSTRAINT </a:t>
            </a:r>
            <a:r>
              <a:rPr lang="en-US" dirty="0" err="1" smtClean="0">
                <a:latin typeface="Times New Roman" pitchFamily="18" charset="0"/>
                <a:cs typeface="Times New Roman" pitchFamily="18" charset="0"/>
              </a:rPr>
              <a:t>constraintname</a:t>
            </a:r>
            <a:r>
              <a:rPr lang="en-US" dirty="0" smtClean="0">
                <a:latin typeface="Times New Roman" pitchFamily="18" charset="0"/>
                <a:cs typeface="Times New Roman" pitchFamily="18" charset="0"/>
              </a:rPr>
              <a:t> PRIMARY KEY,   . . . ;</a:t>
            </a:r>
          </a:p>
          <a:p>
            <a:pPr>
              <a:buNone/>
            </a:pP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ALTER TABLE </a:t>
            </a:r>
            <a:r>
              <a:rPr lang="en-US" dirty="0" err="1" smtClean="0">
                <a:latin typeface="Times New Roman" pitchFamily="18" charset="0"/>
                <a:cs typeface="Times New Roman" pitchFamily="18" charset="0"/>
              </a:rPr>
              <a:t>tablename</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ADD CONSTRAINT </a:t>
            </a:r>
            <a:r>
              <a:rPr lang="en-US" dirty="0" err="1" smtClean="0">
                <a:latin typeface="Times New Roman" pitchFamily="18" charset="0"/>
                <a:cs typeface="Times New Roman" pitchFamily="18" charset="0"/>
              </a:rPr>
              <a:t>constraintname</a:t>
            </a:r>
            <a:r>
              <a:rPr lang="en-US" dirty="0" smtClean="0">
                <a:latin typeface="Times New Roman" pitchFamily="18" charset="0"/>
                <a:cs typeface="Times New Roman" pitchFamily="18" charset="0"/>
              </a:rPr>
              <a:t> PRIMARY KEY (</a:t>
            </a:r>
            <a:r>
              <a:rPr lang="en-US" dirty="0" err="1" smtClean="0">
                <a:latin typeface="Times New Roman" pitchFamily="18" charset="0"/>
                <a:cs typeface="Times New Roman" pitchFamily="18" charset="0"/>
              </a:rPr>
              <a:t>columnname</a:t>
            </a:r>
            <a:r>
              <a:rPr lang="en-US" dirty="0" smtClean="0">
                <a:latin typeface="Times New Roman" pitchFamily="18" charset="0"/>
                <a:cs typeface="Times New Roman" pitchFamily="18" charset="0"/>
              </a:rPr>
              <a:t>);</a:t>
            </a:r>
          </a:p>
          <a:p>
            <a:pPr>
              <a:buNone/>
            </a:pPr>
            <a:endParaRPr lang="en-US" b="1" dirty="0" smtClean="0">
              <a:latin typeface="Times New Roman" pitchFamily="18" charset="0"/>
              <a:cs typeface="Times New Roman" pitchFamily="18" charset="0"/>
            </a:endParaRPr>
          </a:p>
          <a:p>
            <a:pPr>
              <a:buNone/>
            </a:pPr>
            <a:r>
              <a:rPr lang="en-US" b="1" u="sng" dirty="0" smtClean="0">
                <a:latin typeface="Times New Roman" pitchFamily="18" charset="0"/>
                <a:cs typeface="Times New Roman" pitchFamily="18" charset="0"/>
              </a:rPr>
              <a:t>Disabling Constraints Upon Definition</a:t>
            </a:r>
            <a:endParaRPr lang="en-US" u="sng"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CREATE TABLE </a:t>
            </a:r>
            <a:r>
              <a:rPr lang="en-US" dirty="0" err="1" smtClean="0">
                <a:latin typeface="Times New Roman" pitchFamily="18" charset="0"/>
                <a:cs typeface="Times New Roman" pitchFamily="18" charset="0"/>
              </a:rPr>
              <a:t>tablename</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columnname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PRIMARY KEY DISABLE,   . . . ;</a:t>
            </a:r>
          </a:p>
          <a:p>
            <a:pPr>
              <a:buNone/>
            </a:pP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ALTER TABLE </a:t>
            </a:r>
            <a:r>
              <a:rPr lang="en-US" dirty="0" err="1" smtClean="0">
                <a:latin typeface="Times New Roman" pitchFamily="18" charset="0"/>
                <a:cs typeface="Times New Roman" pitchFamily="18" charset="0"/>
              </a:rPr>
              <a:t>tablename</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ADD PRIMARY KEY (</a:t>
            </a:r>
            <a:r>
              <a:rPr lang="en-US" dirty="0" err="1" smtClean="0">
                <a:latin typeface="Times New Roman" pitchFamily="18" charset="0"/>
                <a:cs typeface="Times New Roman" pitchFamily="18" charset="0"/>
              </a:rPr>
              <a:t>columnname</a:t>
            </a:r>
            <a:r>
              <a:rPr lang="en-US" dirty="0" smtClean="0">
                <a:latin typeface="Times New Roman" pitchFamily="18" charset="0"/>
                <a:cs typeface="Times New Roman" pitchFamily="18" charset="0"/>
              </a:rPr>
              <a:t>) DISABLE;</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6248400"/>
          </a:xfrm>
        </p:spPr>
        <p:txBody>
          <a:bodyPr>
            <a:normAutofit/>
          </a:bodyPr>
          <a:lstStyle/>
          <a:p>
            <a:pPr>
              <a:lnSpc>
                <a:spcPct val="150000"/>
              </a:lnSpc>
              <a:spcBef>
                <a:spcPts val="0"/>
              </a:spcBef>
            </a:pPr>
            <a:r>
              <a:rPr lang="en-US" sz="2400" b="1" u="sng" dirty="0" smtClean="0">
                <a:latin typeface="Times New Roman" pitchFamily="18" charset="0"/>
                <a:cs typeface="Times New Roman" pitchFamily="18" charset="0"/>
              </a:rPr>
              <a:t>To disable constraint:</a:t>
            </a:r>
          </a:p>
          <a:p>
            <a:pPr>
              <a:lnSpc>
                <a:spcPct val="150000"/>
              </a:lnSpc>
              <a:spcBef>
                <a:spcPts val="0"/>
              </a:spcBef>
              <a:buNone/>
            </a:pPr>
            <a:r>
              <a:rPr lang="en-US" sz="1800" b="1" dirty="0" smtClean="0">
                <a:latin typeface="Times New Roman" pitchFamily="18" charset="0"/>
                <a:cs typeface="Times New Roman" pitchFamily="18" charset="0"/>
              </a:rPr>
              <a:t>ALTER TABLE </a:t>
            </a:r>
            <a:r>
              <a:rPr lang="en-US" sz="1800" b="1" dirty="0" err="1" smtClean="0">
                <a:latin typeface="Times New Roman" pitchFamily="18" charset="0"/>
                <a:cs typeface="Times New Roman" pitchFamily="18" charset="0"/>
              </a:rPr>
              <a:t>tablename</a:t>
            </a:r>
            <a:r>
              <a:rPr lang="en-US" sz="1800" b="1" dirty="0" smtClean="0">
                <a:latin typeface="Times New Roman" pitchFamily="18" charset="0"/>
                <a:cs typeface="Times New Roman" pitchFamily="18" charset="0"/>
              </a:rPr>
              <a:t> DISABLE CONSTRAINT </a:t>
            </a:r>
            <a:r>
              <a:rPr lang="en-US" sz="1800" b="1" dirty="0" err="1" smtClean="0">
                <a:latin typeface="Times New Roman" pitchFamily="18" charset="0"/>
                <a:cs typeface="Times New Roman" pitchFamily="18" charset="0"/>
              </a:rPr>
              <a:t>constraintname</a:t>
            </a:r>
            <a:r>
              <a:rPr lang="en-US" sz="1800" b="1" dirty="0" smtClean="0">
                <a:latin typeface="Times New Roman" pitchFamily="18" charset="0"/>
                <a:cs typeface="Times New Roman" pitchFamily="18" charset="0"/>
              </a:rPr>
              <a:t>;</a:t>
            </a:r>
          </a:p>
          <a:p>
            <a:pPr>
              <a:lnSpc>
                <a:spcPct val="150000"/>
              </a:lnSpc>
              <a:spcBef>
                <a:spcPts val="0"/>
              </a:spcBef>
              <a:buNone/>
            </a:pPr>
            <a:r>
              <a:rPr lang="en-US" sz="2200" dirty="0" err="1" smtClean="0">
                <a:latin typeface="Times New Roman" pitchFamily="18" charset="0"/>
                <a:cs typeface="Times New Roman" pitchFamily="18" charset="0"/>
              </a:rPr>
              <a:t>Eg</a:t>
            </a:r>
            <a:r>
              <a:rPr lang="en-US" sz="22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SQL&gt; alter table book disable constraint </a:t>
            </a:r>
            <a:r>
              <a:rPr lang="en-US" sz="1800" dirty="0" err="1" smtClean="0">
                <a:latin typeface="Times New Roman" pitchFamily="18" charset="0"/>
                <a:cs typeface="Times New Roman" pitchFamily="18" charset="0"/>
              </a:rPr>
              <a:t>booid_pk</a:t>
            </a:r>
            <a:r>
              <a:rPr lang="en-US" sz="1800" dirty="0" smtClean="0">
                <a:latin typeface="Times New Roman" pitchFamily="18" charset="0"/>
                <a:cs typeface="Times New Roman" pitchFamily="18" charset="0"/>
              </a:rPr>
              <a:t>;</a:t>
            </a:r>
          </a:p>
          <a:p>
            <a:pPr lvl="1">
              <a:lnSpc>
                <a:spcPct val="150000"/>
              </a:lnSpc>
              <a:spcBef>
                <a:spcPts val="0"/>
              </a:spcBef>
              <a:buFont typeface="Wingdings" pitchFamily="2" charset="2"/>
              <a:buChar char="v"/>
            </a:pPr>
            <a:r>
              <a:rPr lang="en-US" sz="1800" b="1" dirty="0" smtClean="0">
                <a:solidFill>
                  <a:srgbClr val="C00000"/>
                </a:solidFill>
                <a:latin typeface="Times New Roman" pitchFamily="18" charset="0"/>
                <a:cs typeface="Times New Roman" pitchFamily="18" charset="0"/>
              </a:rPr>
              <a:t>Duplicate values inserted will be accepted.</a:t>
            </a:r>
          </a:p>
          <a:p>
            <a:pPr lvl="1">
              <a:lnSpc>
                <a:spcPct val="150000"/>
              </a:lnSpc>
              <a:spcBef>
                <a:spcPts val="0"/>
              </a:spcBef>
              <a:buNone/>
            </a:pPr>
            <a:endParaRPr lang="en-US" sz="1800" b="1" dirty="0" smtClean="0">
              <a:solidFill>
                <a:srgbClr val="C00000"/>
              </a:solidFill>
              <a:latin typeface="Times New Roman" pitchFamily="18" charset="0"/>
              <a:cs typeface="Times New Roman" pitchFamily="18" charset="0"/>
            </a:endParaRPr>
          </a:p>
          <a:p>
            <a:pPr>
              <a:lnSpc>
                <a:spcPct val="150000"/>
              </a:lnSpc>
              <a:spcBef>
                <a:spcPts val="0"/>
              </a:spcBef>
            </a:pPr>
            <a:r>
              <a:rPr lang="en-US" sz="2400" b="1" u="sng" dirty="0" smtClean="0">
                <a:latin typeface="Times New Roman" pitchFamily="18" charset="0"/>
                <a:cs typeface="Times New Roman" pitchFamily="18" charset="0"/>
              </a:rPr>
              <a:t>To enable constraint:</a:t>
            </a:r>
          </a:p>
          <a:p>
            <a:pPr lvl="1">
              <a:lnSpc>
                <a:spcPct val="150000"/>
              </a:lnSpc>
              <a:spcBef>
                <a:spcPts val="0"/>
              </a:spcBef>
              <a:buNone/>
            </a:pPr>
            <a:r>
              <a:rPr lang="en-US" sz="2000" b="1" dirty="0" smtClean="0">
                <a:latin typeface="Times New Roman" pitchFamily="18" charset="0"/>
                <a:cs typeface="Times New Roman" pitchFamily="18" charset="0"/>
              </a:rPr>
              <a:t>ALTER TABLE </a:t>
            </a:r>
            <a:r>
              <a:rPr lang="en-US" sz="2000" b="1" dirty="0" err="1" smtClean="0">
                <a:latin typeface="Times New Roman" pitchFamily="18" charset="0"/>
                <a:cs typeface="Times New Roman" pitchFamily="18" charset="0"/>
              </a:rPr>
              <a:t>tablename</a:t>
            </a:r>
            <a:r>
              <a:rPr lang="en-US" sz="2000" b="1" dirty="0" smtClean="0">
                <a:latin typeface="Times New Roman" pitchFamily="18" charset="0"/>
                <a:cs typeface="Times New Roman" pitchFamily="18" charset="0"/>
              </a:rPr>
              <a:t> ENABLE CONSTRAINT </a:t>
            </a:r>
            <a:r>
              <a:rPr lang="en-US" sz="2000" b="1" dirty="0" err="1" smtClean="0">
                <a:latin typeface="Times New Roman" pitchFamily="18" charset="0"/>
                <a:cs typeface="Times New Roman" pitchFamily="18" charset="0"/>
              </a:rPr>
              <a:t>constraintname</a:t>
            </a:r>
            <a:r>
              <a:rPr lang="en-US" sz="2000" b="1" dirty="0" smtClean="0">
                <a:latin typeface="Times New Roman" pitchFamily="18" charset="0"/>
                <a:cs typeface="Times New Roman" pitchFamily="18" charset="0"/>
              </a:rPr>
              <a:t>;</a:t>
            </a:r>
          </a:p>
          <a:p>
            <a:pPr lvl="1">
              <a:lnSpc>
                <a:spcPct val="150000"/>
              </a:lnSpc>
              <a:spcBef>
                <a:spcPts val="0"/>
              </a:spcBef>
              <a:buNone/>
            </a:pP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SQL&gt; alter table book enable constraint </a:t>
            </a:r>
            <a:r>
              <a:rPr lang="en-US" sz="1800" dirty="0" err="1" smtClean="0">
                <a:latin typeface="Times New Roman" pitchFamily="18" charset="0"/>
                <a:cs typeface="Times New Roman" pitchFamily="18" charset="0"/>
              </a:rPr>
              <a:t>booid_pk</a:t>
            </a:r>
            <a:r>
              <a:rPr lang="en-US" sz="1800" dirty="0" smtClean="0">
                <a:latin typeface="Times New Roman" pitchFamily="18" charset="0"/>
                <a:cs typeface="Times New Roman" pitchFamily="18" charset="0"/>
              </a:rPr>
              <a:t>;</a:t>
            </a:r>
          </a:p>
          <a:p>
            <a:pPr marL="365760" lvl="1" indent="-256032">
              <a:lnSpc>
                <a:spcPct val="150000"/>
              </a:lnSpc>
              <a:spcBef>
                <a:spcPts val="0"/>
              </a:spcBef>
              <a:buSzPct val="68000"/>
              <a:buFont typeface="Wingdings" pitchFamily="2" charset="2"/>
              <a:buChar char="v"/>
            </a:pPr>
            <a:r>
              <a:rPr lang="en-US" sz="1800" b="1" dirty="0" smtClean="0">
                <a:solidFill>
                  <a:srgbClr val="C00000"/>
                </a:solidFill>
                <a:latin typeface="Times New Roman" pitchFamily="18" charset="0"/>
                <a:cs typeface="Times New Roman" pitchFamily="18" charset="0"/>
              </a:rPr>
              <a:t>Duplicate values inserted will not be accepted.</a:t>
            </a:r>
          </a:p>
          <a:p>
            <a:pPr marL="365760" lvl="1" indent="-256032">
              <a:lnSpc>
                <a:spcPct val="150000"/>
              </a:lnSpc>
              <a:spcBef>
                <a:spcPts val="0"/>
              </a:spcBef>
              <a:buSzPct val="68000"/>
              <a:buNone/>
            </a:pPr>
            <a:endParaRPr lang="en-US" sz="1800" b="1" dirty="0" smtClean="0">
              <a:solidFill>
                <a:srgbClr val="C00000"/>
              </a:solidFill>
              <a:latin typeface="Times New Roman" pitchFamily="18" charset="0"/>
              <a:cs typeface="Times New Roman" pitchFamily="18" charset="0"/>
            </a:endParaRPr>
          </a:p>
          <a:p>
            <a:pPr>
              <a:lnSpc>
                <a:spcPct val="150000"/>
              </a:lnSpc>
              <a:spcBef>
                <a:spcPts val="0"/>
              </a:spcBef>
              <a:buNone/>
            </a:pPr>
            <a:r>
              <a:rPr lang="en-US" sz="2400" b="1" u="sng" dirty="0" smtClean="0">
                <a:solidFill>
                  <a:schemeClr val="tx2"/>
                </a:solidFill>
                <a:latin typeface="Times New Roman" pitchFamily="18" charset="0"/>
                <a:cs typeface="Times New Roman" pitchFamily="18" charset="0"/>
              </a:rPr>
              <a:t>Primary key violation:</a:t>
            </a:r>
          </a:p>
          <a:p>
            <a:pPr>
              <a:lnSpc>
                <a:spcPct val="150000"/>
              </a:lnSpc>
              <a:spcBef>
                <a:spcPts val="0"/>
              </a:spcBef>
              <a:buFont typeface="Arial" pitchFamily="34" charset="0"/>
              <a:buChar char="•"/>
            </a:pPr>
            <a:r>
              <a:rPr lang="en-US" sz="2400" dirty="0" smtClean="0">
                <a:solidFill>
                  <a:schemeClr val="tx2"/>
                </a:solidFill>
                <a:latin typeface="Times New Roman" pitchFamily="18" charset="0"/>
                <a:cs typeface="Times New Roman" pitchFamily="18" charset="0"/>
              </a:rPr>
              <a:t> </a:t>
            </a:r>
            <a:r>
              <a:rPr lang="en-US" sz="1800" dirty="0" smtClean="0">
                <a:solidFill>
                  <a:schemeClr val="tx2"/>
                </a:solidFill>
                <a:latin typeface="Times New Roman" pitchFamily="18" charset="0"/>
                <a:cs typeface="Times New Roman" pitchFamily="18" charset="0"/>
              </a:rPr>
              <a:t>Entering the duplicate values, will violate the constraint.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186" name="Picture 2"/>
          <p:cNvPicPr>
            <a:picLocks noChangeAspect="1" noChangeArrowheads="1"/>
          </p:cNvPicPr>
          <p:nvPr/>
        </p:nvPicPr>
        <p:blipFill>
          <a:blip r:embed="rId2" cstate="print"/>
          <a:srcRect/>
          <a:stretch>
            <a:fillRect/>
          </a:stretch>
        </p:blipFill>
        <p:spPr bwMode="auto">
          <a:xfrm>
            <a:off x="304801" y="0"/>
            <a:ext cx="5105399" cy="703752"/>
          </a:xfrm>
          <a:prstGeom prst="rect">
            <a:avLst/>
          </a:prstGeom>
          <a:noFill/>
          <a:ln w="9525">
            <a:noFill/>
            <a:miter lim="800000"/>
            <a:headEnd/>
            <a:tailEnd/>
          </a:ln>
        </p:spPr>
      </p:pic>
      <p:pic>
        <p:nvPicPr>
          <p:cNvPr id="349188" name="Picture 4"/>
          <p:cNvPicPr>
            <a:picLocks noChangeAspect="1" noChangeArrowheads="1"/>
          </p:cNvPicPr>
          <p:nvPr/>
        </p:nvPicPr>
        <p:blipFill>
          <a:blip r:embed="rId3" cstate="print"/>
          <a:srcRect/>
          <a:stretch>
            <a:fillRect/>
          </a:stretch>
        </p:blipFill>
        <p:spPr bwMode="auto">
          <a:xfrm>
            <a:off x="304799" y="685800"/>
            <a:ext cx="5485261" cy="6172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52400"/>
            <a:ext cx="8534400" cy="6617196"/>
          </a:xfrm>
          <a:prstGeom prst="rect">
            <a:avLst/>
          </a:prstGeom>
        </p:spPr>
        <p:txBody>
          <a:bodyPr wrap="square">
            <a:spAutoFit/>
          </a:bodyPr>
          <a:lstStyle/>
          <a:p>
            <a:r>
              <a:rPr lang="en-US" sz="2000" dirty="0" smtClean="0">
                <a:latin typeface="Times New Roman" pitchFamily="18" charset="0"/>
                <a:cs typeface="Times New Roman" pitchFamily="18" charset="0"/>
              </a:rPr>
              <a:t>The </a:t>
            </a:r>
            <a:r>
              <a:rPr lang="en-US" sz="2000" b="1" dirty="0" smtClean="0">
                <a:solidFill>
                  <a:srgbClr val="0000FF"/>
                </a:solidFill>
                <a:latin typeface="Times New Roman" pitchFamily="18" charset="0"/>
                <a:cs typeface="Times New Roman" pitchFamily="18" charset="0"/>
              </a:rPr>
              <a:t>VARCHAR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 is currently synonymous with the </a:t>
            </a:r>
            <a:r>
              <a:rPr lang="en-US" sz="2000" b="1" dirty="0" smtClean="0">
                <a:solidFill>
                  <a:srgbClr val="0000FF"/>
                </a:solidFill>
                <a:latin typeface="Times New Roman" pitchFamily="18" charset="0"/>
                <a:cs typeface="Times New Roman" pitchFamily="18" charset="0"/>
              </a:rPr>
              <a:t>VARCHAR2 </a:t>
            </a:r>
            <a:r>
              <a:rPr lang="en-US" sz="2000" b="1" dirty="0" err="1" smtClean="0">
                <a:solidFill>
                  <a:srgbClr val="0000FF"/>
                </a:solidFill>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However, in a future version of Oracle, the VARCHAR </a:t>
            </a: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 might store variable-length character strings compared with different comparison semantics. </a:t>
            </a:r>
          </a:p>
          <a:p>
            <a:r>
              <a:rPr lang="en-US" sz="2000" dirty="0" smtClean="0">
                <a:latin typeface="Times New Roman" pitchFamily="18" charset="0"/>
                <a:cs typeface="Times New Roman" pitchFamily="18" charset="0"/>
              </a:rPr>
              <a:t>Therefore, use the VARCHAR2 </a:t>
            </a: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 to store </a:t>
            </a:r>
            <a:r>
              <a:rPr lang="en-US" sz="2000" b="1" dirty="0" smtClean="0">
                <a:solidFill>
                  <a:srgbClr val="C00000"/>
                </a:solidFill>
                <a:latin typeface="Times New Roman" pitchFamily="18" charset="0"/>
                <a:cs typeface="Times New Roman" pitchFamily="18" charset="0"/>
              </a:rPr>
              <a:t>variable-length</a:t>
            </a:r>
            <a:r>
              <a:rPr lang="en-US" sz="2000" b="1" dirty="0" smtClean="0">
                <a:latin typeface="Times New Roman" pitchFamily="18" charset="0"/>
                <a:cs typeface="Times New Roman" pitchFamily="18" charset="0"/>
              </a:rPr>
              <a:t> </a:t>
            </a:r>
            <a:r>
              <a:rPr lang="en-US" sz="2000" b="1" dirty="0" smtClean="0">
                <a:solidFill>
                  <a:srgbClr val="C00000"/>
                </a:solidFill>
                <a:latin typeface="Times New Roman" pitchFamily="18" charset="0"/>
                <a:cs typeface="Times New Roman" pitchFamily="18" charset="0"/>
              </a:rPr>
              <a:t>character strings</a:t>
            </a:r>
            <a:r>
              <a:rPr lang="en-US" sz="2000" b="1"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you specify a maximum string length (in bytes, not characters) between 1 and 4000 for the VARCHAR2 column</a:t>
            </a:r>
            <a:endParaRPr lang="en-US" sz="2000" b="1"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b="1" dirty="0" smtClean="0">
                <a:solidFill>
                  <a:srgbClr val="0000FF"/>
                </a:solidFill>
                <a:latin typeface="Times New Roman" pitchFamily="18" charset="0"/>
                <a:cs typeface="Times New Roman" pitchFamily="18" charset="0"/>
              </a:rPr>
              <a:t>INTEGER</a:t>
            </a:r>
            <a:r>
              <a:rPr lang="en-US" sz="2000" dirty="0" smtClean="0">
                <a:latin typeface="Times New Roman" pitchFamily="18" charset="0"/>
                <a:cs typeface="Times New Roman" pitchFamily="18" charset="0"/>
              </a:rPr>
              <a:t> data type is an ANSI standard data type, which means it is in all SQL databases. </a:t>
            </a:r>
          </a:p>
          <a:p>
            <a:r>
              <a:rPr lang="en-US" sz="2000" dirty="0" smtClean="0">
                <a:latin typeface="Times New Roman" pitchFamily="18" charset="0"/>
                <a:cs typeface="Times New Roman" pitchFamily="18" charset="0"/>
              </a:rPr>
              <a:t>However, in Oracle, it's a synonym for </a:t>
            </a:r>
            <a:r>
              <a:rPr lang="en-US" sz="2000" b="1" dirty="0" smtClean="0">
                <a:solidFill>
                  <a:srgbClr val="0000FF"/>
                </a:solidFill>
                <a:latin typeface="Times New Roman" pitchFamily="18" charset="0"/>
                <a:cs typeface="Times New Roman" pitchFamily="18" charset="0"/>
              </a:rPr>
              <a:t>NUMBER(38)</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This means that if you declare an INTEGER column, Oracle is actually declaring a NUMBER column with </a:t>
            </a:r>
            <a:r>
              <a:rPr lang="en-US" sz="2000" b="1" dirty="0" smtClean="0">
                <a:solidFill>
                  <a:srgbClr val="C00000"/>
                </a:solidFill>
                <a:latin typeface="Times New Roman" pitchFamily="18" charset="0"/>
                <a:cs typeface="Times New Roman" pitchFamily="18" charset="0"/>
              </a:rPr>
              <a:t>38 digits and 0 decimal places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0210" name="Picture 2"/>
          <p:cNvPicPr>
            <a:picLocks noChangeAspect="1" noChangeArrowheads="1"/>
          </p:cNvPicPr>
          <p:nvPr/>
        </p:nvPicPr>
        <p:blipFill>
          <a:blip r:embed="rId2" cstate="print"/>
          <a:srcRect/>
          <a:stretch>
            <a:fillRect/>
          </a:stretch>
        </p:blipFill>
        <p:spPr bwMode="auto">
          <a:xfrm>
            <a:off x="685800" y="533400"/>
            <a:ext cx="7890588" cy="44958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686800" cy="6400800"/>
          </a:xfrm>
        </p:spPr>
        <p:txBody>
          <a:bodyPr>
            <a:noAutofit/>
          </a:bodyPr>
          <a:lstStyle/>
          <a:p>
            <a:pPr>
              <a:buNone/>
            </a:pPr>
            <a:r>
              <a:rPr lang="en-US" sz="1800" b="1" u="sng" dirty="0" smtClean="0">
                <a:effectLst>
                  <a:outerShdw blurRad="38100" dist="38100" dir="2700000" algn="tl">
                    <a:srgbClr val="000000">
                      <a:alpha val="43137"/>
                    </a:srgbClr>
                  </a:outerShdw>
                </a:effectLst>
                <a:latin typeface="Times New Roman" pitchFamily="18" charset="0"/>
                <a:cs typeface="Times New Roman" pitchFamily="18" charset="0"/>
              </a:rPr>
              <a:t>The following statements enable </a:t>
            </a:r>
            <a:r>
              <a:rPr lang="en-US" sz="1800" b="1" u="sng" dirty="0" err="1" smtClean="0">
                <a:effectLst>
                  <a:outerShdw blurRad="38100" dist="38100" dir="2700000" algn="tl">
                    <a:srgbClr val="000000">
                      <a:alpha val="43137"/>
                    </a:srgbClr>
                  </a:outerShdw>
                </a:effectLst>
                <a:latin typeface="Times New Roman" pitchFamily="18" charset="0"/>
                <a:cs typeface="Times New Roman" pitchFamily="18" charset="0"/>
              </a:rPr>
              <a:t>novalidate</a:t>
            </a:r>
            <a:r>
              <a:rPr lang="en-US" sz="1800" b="1" u="sng" dirty="0" smtClean="0">
                <a:effectLst>
                  <a:outerShdw blurRad="38100" dist="38100" dir="2700000" algn="tl">
                    <a:srgbClr val="000000">
                      <a:alpha val="43137"/>
                    </a:srgbClr>
                  </a:outerShdw>
                </a:effectLst>
                <a:latin typeface="Times New Roman" pitchFamily="18" charset="0"/>
                <a:cs typeface="Times New Roman" pitchFamily="18" charset="0"/>
              </a:rPr>
              <a:t> disabled integrity constraints:</a:t>
            </a:r>
          </a:p>
          <a:p>
            <a:r>
              <a:rPr lang="en-US" sz="1800" dirty="0" smtClean="0">
                <a:latin typeface="Times New Roman" pitchFamily="18" charset="0"/>
                <a:cs typeface="Times New Roman" pitchFamily="18" charset="0"/>
              </a:rPr>
              <a:t>Any existing data in the table is not checked. </a:t>
            </a:r>
          </a:p>
          <a:p>
            <a:r>
              <a:rPr lang="en-US" sz="1800" dirty="0" smtClean="0">
                <a:latin typeface="Times New Roman" pitchFamily="18" charset="0"/>
                <a:cs typeface="Times New Roman" pitchFamily="18" charset="0"/>
              </a:rPr>
              <a:t>A table with enable </a:t>
            </a:r>
            <a:r>
              <a:rPr lang="en-US" sz="1800" dirty="0" err="1" smtClean="0">
                <a:latin typeface="Times New Roman" pitchFamily="18" charset="0"/>
                <a:cs typeface="Times New Roman" pitchFamily="18" charset="0"/>
              </a:rPr>
              <a:t>novalidated</a:t>
            </a:r>
            <a:r>
              <a:rPr lang="en-US" sz="1800" dirty="0" smtClean="0">
                <a:latin typeface="Times New Roman" pitchFamily="18" charset="0"/>
                <a:cs typeface="Times New Roman" pitchFamily="18" charset="0"/>
              </a:rPr>
              <a:t> constraints can contain invalid data, but it is </a:t>
            </a:r>
            <a:r>
              <a:rPr lang="en-US" sz="1800" dirty="0" smtClean="0">
                <a:solidFill>
                  <a:srgbClr val="FF0000"/>
                </a:solidFill>
                <a:latin typeface="Times New Roman" pitchFamily="18" charset="0"/>
                <a:cs typeface="Times New Roman" pitchFamily="18" charset="0"/>
              </a:rPr>
              <a:t>not</a:t>
            </a:r>
            <a:r>
              <a:rPr lang="en-US" sz="1800" dirty="0" smtClean="0">
                <a:latin typeface="Times New Roman" pitchFamily="18" charset="0"/>
                <a:cs typeface="Times New Roman" pitchFamily="18" charset="0"/>
              </a:rPr>
              <a:t>  possible to add new invalid data to it.</a:t>
            </a:r>
          </a:p>
          <a:p>
            <a:pPr>
              <a:buNone/>
            </a:pPr>
            <a:endParaRPr lang="en-US" sz="1800" b="1" u="sng"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ALTER TABLE </a:t>
            </a:r>
            <a:r>
              <a:rPr lang="en-US" sz="1800" dirty="0" err="1" smtClean="0">
                <a:latin typeface="Times New Roman" pitchFamily="18" charset="0"/>
                <a:cs typeface="Times New Roman" pitchFamily="18" charset="0"/>
              </a:rPr>
              <a:t>tablename</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ENABLE NOVALIDATE CONSTRAINT </a:t>
            </a:r>
            <a:r>
              <a:rPr lang="en-US" sz="1800" dirty="0" err="1" smtClean="0">
                <a:latin typeface="Times New Roman" pitchFamily="18" charset="0"/>
                <a:cs typeface="Times New Roman" pitchFamily="18" charset="0"/>
              </a:rPr>
              <a:t>constraintname</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ALTER TABLE </a:t>
            </a:r>
            <a:r>
              <a:rPr lang="en-US" sz="1800" dirty="0" err="1" smtClean="0">
                <a:latin typeface="Times New Roman" pitchFamily="18" charset="0"/>
                <a:cs typeface="Times New Roman" pitchFamily="18" charset="0"/>
              </a:rPr>
              <a:t>tablename</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ENABLE NOVALIDATE PRIMARY KEY,</a:t>
            </a:r>
          </a:p>
          <a:p>
            <a:pPr>
              <a:buNone/>
            </a:pPr>
            <a:r>
              <a:rPr lang="en-US" sz="1800" dirty="0" smtClean="0">
                <a:latin typeface="Times New Roman" pitchFamily="18" charset="0"/>
                <a:cs typeface="Times New Roman" pitchFamily="18" charset="0"/>
              </a:rPr>
              <a:t>    ENABLE NOVALIDATE UNIQUE (column name1,..);</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ALTER TABLE </a:t>
            </a:r>
            <a:r>
              <a:rPr lang="en-US" sz="1800" dirty="0" err="1" smtClean="0">
                <a:latin typeface="Times New Roman" pitchFamily="18" charset="0"/>
                <a:cs typeface="Times New Roman" pitchFamily="18" charset="0"/>
              </a:rPr>
              <a:t>tablename</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MODIFY PRIMARY KEY ENABLE NOVALIDATE;</a:t>
            </a:r>
          </a:p>
          <a:p>
            <a:pPr>
              <a:buNone/>
            </a:pPr>
            <a:endParaRPr lang="en-US" sz="1800" dirty="0" smtClean="0">
              <a:latin typeface="Times New Roman" pitchFamily="18" charset="0"/>
              <a:cs typeface="Times New Roman" pitchFamily="18" charset="0"/>
            </a:endParaRPr>
          </a:p>
          <a:p>
            <a:pPr>
              <a:buNone/>
            </a:pPr>
            <a:r>
              <a:rPr lang="en-US" sz="1800" b="1" u="sng" dirty="0" smtClean="0">
                <a:effectLst>
                  <a:outerShdw blurRad="38100" dist="38100" dir="2700000" algn="tl">
                    <a:srgbClr val="000000">
                      <a:alpha val="43137"/>
                    </a:srgbClr>
                  </a:outerShdw>
                </a:effectLst>
                <a:latin typeface="Times New Roman" pitchFamily="18" charset="0"/>
                <a:cs typeface="Times New Roman" pitchFamily="18" charset="0"/>
              </a:rPr>
              <a:t>The following statements enable or validate disabled integrity constraints:</a:t>
            </a:r>
          </a:p>
          <a:p>
            <a:pPr>
              <a:buNone/>
            </a:pPr>
            <a:endParaRPr lang="en-US" sz="1800" b="1" u="sng"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ALTER TABLE </a:t>
            </a:r>
            <a:r>
              <a:rPr lang="en-US" sz="1800" dirty="0" err="1" smtClean="0">
                <a:latin typeface="Times New Roman" pitchFamily="18" charset="0"/>
                <a:cs typeface="Times New Roman" pitchFamily="18" charset="0"/>
              </a:rPr>
              <a:t>tablename</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MODIFY CONSTRAINT </a:t>
            </a:r>
            <a:r>
              <a:rPr lang="en-US" sz="1800" dirty="0" err="1" smtClean="0">
                <a:latin typeface="Times New Roman" pitchFamily="18" charset="0"/>
                <a:cs typeface="Times New Roman" pitchFamily="18" charset="0"/>
              </a:rPr>
              <a:t>constraintname</a:t>
            </a:r>
            <a:r>
              <a:rPr lang="en-US" sz="1800" dirty="0" smtClean="0">
                <a:latin typeface="Times New Roman" pitchFamily="18" charset="0"/>
                <a:cs typeface="Times New Roman" pitchFamily="18" charset="0"/>
              </a:rPr>
              <a:t> VALIDATE;</a:t>
            </a:r>
          </a:p>
          <a:p>
            <a:pPr>
              <a:buNone/>
            </a:pPr>
            <a:r>
              <a:rPr lang="en-US" sz="1800" dirty="0" smtClean="0">
                <a:latin typeface="Times New Roman" pitchFamily="18" charset="0"/>
                <a:cs typeface="Times New Roman" pitchFamily="18" charset="0"/>
              </a:rPr>
              <a:t> </a:t>
            </a:r>
          </a:p>
          <a:p>
            <a:pPr>
              <a:buNone/>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1800" y="274638"/>
            <a:ext cx="2743200" cy="334962"/>
          </a:xfrm>
        </p:spPr>
        <p:txBody>
          <a:bodyPr>
            <a:noAutofit/>
          </a:bodyPr>
          <a:lstStyle/>
          <a:p>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Composite key</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4" name="Picture 2"/>
          <p:cNvPicPr>
            <a:picLocks noChangeAspect="1" noChangeArrowheads="1"/>
          </p:cNvPicPr>
          <p:nvPr/>
        </p:nvPicPr>
        <p:blipFill>
          <a:blip r:embed="rId2" cstate="print"/>
          <a:srcRect/>
          <a:stretch>
            <a:fillRect/>
          </a:stretch>
        </p:blipFill>
        <p:spPr bwMode="auto">
          <a:xfrm>
            <a:off x="76200" y="-1"/>
            <a:ext cx="7010400" cy="6846493"/>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533400"/>
          </a:xfrm>
        </p:spPr>
        <p:txBody>
          <a:bodyPr>
            <a:normAutofit fontScale="90000"/>
          </a:bodyPr>
          <a:lstStyle/>
          <a:p>
            <a:r>
              <a:rPr lang="en-US" dirty="0" smtClean="0"/>
              <a:t>check</a:t>
            </a:r>
            <a:endParaRPr lang="en-US" dirty="0"/>
          </a:p>
        </p:txBody>
      </p:sp>
      <p:sp>
        <p:nvSpPr>
          <p:cNvPr id="2" name="Content Placeholder 1"/>
          <p:cNvSpPr>
            <a:spLocks noGrp="1"/>
          </p:cNvSpPr>
          <p:nvPr>
            <p:ph idx="1"/>
          </p:nvPr>
        </p:nvSpPr>
        <p:spPr>
          <a:xfrm>
            <a:off x="152400" y="838200"/>
            <a:ext cx="8686800" cy="2514600"/>
          </a:xfrm>
        </p:spPr>
        <p:txBody>
          <a:bodyPr numCol="2">
            <a:noAutofit/>
          </a:bodyPr>
          <a:lstStyle/>
          <a:p>
            <a:r>
              <a:rPr lang="en-US" sz="1800" dirty="0" smtClean="0">
                <a:latin typeface="Times New Roman" pitchFamily="18" charset="0"/>
                <a:cs typeface="Times New Roman" pitchFamily="18" charset="0"/>
              </a:rPr>
              <a:t>Used to limit the value range in the column.</a:t>
            </a:r>
          </a:p>
          <a:p>
            <a:pPr>
              <a:buNone/>
            </a:pPr>
            <a:r>
              <a:rPr lang="en-US" sz="1800" b="1" u="sng" dirty="0" smtClean="0">
                <a:effectLst>
                  <a:outerShdw blurRad="38100" dist="38100" dir="2700000" algn="tl">
                    <a:srgbClr val="000000">
                      <a:alpha val="43137"/>
                    </a:srgbClr>
                  </a:outerShdw>
                </a:effectLst>
                <a:latin typeface="Times New Roman" pitchFamily="18" charset="0"/>
                <a:cs typeface="Times New Roman" pitchFamily="18" charset="0"/>
              </a:rPr>
              <a:t>In Create:</a:t>
            </a:r>
          </a:p>
          <a:p>
            <a:pPr>
              <a:buNone/>
            </a:pPr>
            <a:r>
              <a:rPr lang="en-US" sz="1800" dirty="0" smtClean="0">
                <a:latin typeface="Times New Roman" pitchFamily="18" charset="0"/>
                <a:cs typeface="Times New Roman" pitchFamily="18" charset="0"/>
              </a:rPr>
              <a:t>Create table </a:t>
            </a:r>
            <a:r>
              <a:rPr lang="en-US" sz="1800" dirty="0" err="1" smtClean="0">
                <a:latin typeface="Times New Roman" pitchFamily="18" charset="0"/>
                <a:cs typeface="Times New Roman" pitchFamily="18" charset="0"/>
              </a:rPr>
              <a:t>emp</a:t>
            </a:r>
            <a:r>
              <a:rPr lang="en-US" sz="1800" dirty="0" smtClean="0">
                <a:latin typeface="Times New Roman" pitchFamily="18" charset="0"/>
                <a:cs typeface="Times New Roman" pitchFamily="18" charset="0"/>
              </a:rPr>
              <a:t>(</a:t>
            </a:r>
          </a:p>
          <a:p>
            <a:pPr>
              <a:buNone/>
            </a:pPr>
            <a:r>
              <a:rPr lang="en-US" sz="1800" dirty="0" err="1" smtClean="0">
                <a:latin typeface="Times New Roman" pitchFamily="18" charset="0"/>
                <a:cs typeface="Times New Roman" pitchFamily="18" charset="0"/>
              </a:rPr>
              <a:t>eid</a:t>
            </a:r>
            <a:r>
              <a:rPr lang="en-US" sz="1800" dirty="0" smtClean="0">
                <a:latin typeface="Times New Roman" pitchFamily="18" charset="0"/>
                <a:cs typeface="Times New Roman" pitchFamily="18" charset="0"/>
              </a:rPr>
              <a:t> number(5),</a:t>
            </a:r>
          </a:p>
          <a:p>
            <a:pPr>
              <a:buNone/>
            </a:pPr>
            <a:r>
              <a:rPr lang="en-US" sz="1800" dirty="0" err="1" smtClean="0">
                <a:latin typeface="Times New Roman" pitchFamily="18" charset="0"/>
                <a:cs typeface="Times New Roman" pitchFamily="18" charset="0"/>
              </a:rPr>
              <a:t>ename</a:t>
            </a:r>
            <a:r>
              <a:rPr lang="en-US" sz="1800" dirty="0" smtClean="0">
                <a:latin typeface="Times New Roman" pitchFamily="18" charset="0"/>
                <a:cs typeface="Times New Roman" pitchFamily="18" charset="0"/>
              </a:rPr>
              <a:t> varchar2(30),</a:t>
            </a:r>
          </a:p>
          <a:p>
            <a:pPr>
              <a:buNone/>
            </a:pPr>
            <a:r>
              <a:rPr lang="en-US" sz="1800" dirty="0" smtClean="0">
                <a:latin typeface="Times New Roman" pitchFamily="18" charset="0"/>
                <a:cs typeface="Times New Roman" pitchFamily="18" charset="0"/>
              </a:rPr>
              <a:t>gender char(1) </a:t>
            </a:r>
            <a:r>
              <a:rPr lang="en-US" sz="1800" dirty="0" smtClean="0">
                <a:solidFill>
                  <a:srgbClr val="0070C0"/>
                </a:solidFill>
                <a:latin typeface="Times New Roman" pitchFamily="18" charset="0"/>
                <a:cs typeface="Times New Roman" pitchFamily="18" charset="0"/>
              </a:rPr>
              <a:t>constraint </a:t>
            </a:r>
            <a:r>
              <a:rPr lang="en-US" sz="1800" dirty="0" err="1" smtClean="0">
                <a:solidFill>
                  <a:srgbClr val="0070C0"/>
                </a:solidFill>
                <a:latin typeface="Times New Roman" pitchFamily="18" charset="0"/>
                <a:cs typeface="Times New Roman" pitchFamily="18" charset="0"/>
              </a:rPr>
              <a:t>ch_gn</a:t>
            </a:r>
            <a:r>
              <a:rPr lang="en-US" sz="1800" dirty="0" smtClean="0">
                <a:solidFill>
                  <a:srgbClr val="0070C0"/>
                </a:solidFill>
                <a:latin typeface="Times New Roman" pitchFamily="18" charset="0"/>
                <a:cs typeface="Times New Roman" pitchFamily="18" charset="0"/>
              </a:rPr>
              <a:t> check(gender in ‘M’,’F’)</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age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dirty="0" smtClean="0">
                <a:solidFill>
                  <a:srgbClr val="0070C0"/>
                </a:solidFill>
                <a:latin typeface="Times New Roman" pitchFamily="18" charset="0"/>
                <a:cs typeface="Times New Roman" pitchFamily="18" charset="0"/>
              </a:rPr>
              <a:t>constraint </a:t>
            </a:r>
            <a:r>
              <a:rPr lang="en-US" sz="1800" dirty="0" err="1" smtClean="0">
                <a:solidFill>
                  <a:srgbClr val="0070C0"/>
                </a:solidFill>
                <a:latin typeface="Times New Roman" pitchFamily="18" charset="0"/>
                <a:cs typeface="Times New Roman" pitchFamily="18" charset="0"/>
              </a:rPr>
              <a:t>ch_ag</a:t>
            </a:r>
            <a:r>
              <a:rPr lang="en-US" sz="1800" dirty="0" smtClean="0">
                <a:solidFill>
                  <a:srgbClr val="0070C0"/>
                </a:solidFill>
                <a:latin typeface="Times New Roman" pitchFamily="18" charset="0"/>
                <a:cs typeface="Times New Roman" pitchFamily="18" charset="0"/>
              </a:rPr>
              <a:t> check(age&gt;18)</a:t>
            </a:r>
            <a:r>
              <a:rPr lang="en-US" sz="1800" dirty="0" smtClean="0">
                <a:latin typeface="Times New Roman" pitchFamily="18" charset="0"/>
                <a:cs typeface="Times New Roman" pitchFamily="18" charset="0"/>
              </a:rPr>
              <a:t>);</a:t>
            </a:r>
          </a:p>
          <a:p>
            <a:pPr>
              <a:buNone/>
            </a:pPr>
            <a:endParaRPr lang="en-US" sz="1800" b="1" u="sng"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endParaRPr lang="en-US" sz="1800" b="1" u="sng"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endParaRPr lang="en-US" sz="1800" b="1" u="sng"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endParaRPr lang="en-US" sz="1800" b="1" u="sng"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r>
              <a:rPr lang="en-US" sz="1800" b="1" u="sng" dirty="0" smtClean="0">
                <a:effectLst>
                  <a:outerShdw blurRad="38100" dist="38100" dir="2700000" algn="tl">
                    <a:srgbClr val="000000">
                      <a:alpha val="43137"/>
                    </a:srgbClr>
                  </a:outerShdw>
                </a:effectLst>
                <a:latin typeface="Times New Roman" pitchFamily="18" charset="0"/>
                <a:cs typeface="Times New Roman" pitchFamily="18" charset="0"/>
              </a:rPr>
              <a:t>To drop:</a:t>
            </a:r>
          </a:p>
          <a:p>
            <a:pPr>
              <a:buNone/>
            </a:pPr>
            <a:r>
              <a:rPr lang="en-US" sz="1800" dirty="0" smtClean="0">
                <a:latin typeface="Times New Roman" pitchFamily="18" charset="0"/>
                <a:cs typeface="Times New Roman" pitchFamily="18" charset="0"/>
              </a:rPr>
              <a:t>Alter table </a:t>
            </a:r>
            <a:r>
              <a:rPr lang="en-US" sz="1800" dirty="0" err="1" smtClean="0">
                <a:latin typeface="Times New Roman" pitchFamily="18" charset="0"/>
                <a:cs typeface="Times New Roman" pitchFamily="18" charset="0"/>
              </a:rPr>
              <a:t>emp</a:t>
            </a:r>
            <a:r>
              <a:rPr lang="en-US" sz="1800" dirty="0" smtClean="0">
                <a:latin typeface="Times New Roman" pitchFamily="18" charset="0"/>
                <a:cs typeface="Times New Roman" pitchFamily="18" charset="0"/>
              </a:rPr>
              <a:t> drop constraint </a:t>
            </a:r>
            <a:r>
              <a:rPr lang="en-US" sz="1800" dirty="0" err="1" smtClean="0">
                <a:latin typeface="Times New Roman" pitchFamily="18" charset="0"/>
                <a:cs typeface="Times New Roman" pitchFamily="18" charset="0"/>
              </a:rPr>
              <a:t>ch-gn</a:t>
            </a:r>
            <a:r>
              <a:rPr lang="en-US" sz="1800" dirty="0" smtClean="0">
                <a:latin typeface="Times New Roman" pitchFamily="18" charset="0"/>
                <a:cs typeface="Times New Roman" pitchFamily="18" charset="0"/>
              </a:rPr>
              <a:t>;</a:t>
            </a:r>
          </a:p>
          <a:p>
            <a:pPr>
              <a:buNone/>
            </a:pPr>
            <a:r>
              <a:rPr lang="en-US" sz="1800" b="1" u="sng" dirty="0" smtClean="0">
                <a:effectLst>
                  <a:outerShdw blurRad="38100" dist="38100" dir="2700000" algn="tl">
                    <a:srgbClr val="000000">
                      <a:alpha val="43137"/>
                    </a:srgbClr>
                  </a:outerShdw>
                </a:effectLst>
                <a:latin typeface="Times New Roman" pitchFamily="18" charset="0"/>
                <a:cs typeface="Times New Roman" pitchFamily="18" charset="0"/>
              </a:rPr>
              <a:t>In alter:</a:t>
            </a:r>
          </a:p>
          <a:p>
            <a:pPr>
              <a:buNone/>
            </a:pPr>
            <a:r>
              <a:rPr lang="en-US" sz="1800" dirty="0" smtClean="0">
                <a:latin typeface="Times New Roman" pitchFamily="18" charset="0"/>
                <a:cs typeface="Times New Roman" pitchFamily="18" charset="0"/>
              </a:rPr>
              <a:t>Alter table </a:t>
            </a:r>
            <a:r>
              <a:rPr lang="en-US" sz="1800" dirty="0" err="1" smtClean="0">
                <a:latin typeface="Times New Roman" pitchFamily="18" charset="0"/>
                <a:cs typeface="Times New Roman" pitchFamily="18" charset="0"/>
              </a:rPr>
              <a:t>emp</a:t>
            </a:r>
            <a:r>
              <a:rPr lang="en-US" sz="1800" dirty="0" smtClean="0">
                <a:latin typeface="Times New Roman" pitchFamily="18" charset="0"/>
                <a:cs typeface="Times New Roman" pitchFamily="18" charset="0"/>
              </a:rPr>
              <a:t> add constraint </a:t>
            </a:r>
            <a:r>
              <a:rPr lang="en-US" sz="1800" dirty="0" err="1" smtClean="0">
                <a:latin typeface="Times New Roman" pitchFamily="18" charset="0"/>
                <a:cs typeface="Times New Roman" pitchFamily="18" charset="0"/>
              </a:rPr>
              <a:t>ch_gn</a:t>
            </a:r>
            <a:r>
              <a:rPr lang="en-US" sz="1800" dirty="0" smtClean="0">
                <a:latin typeface="Times New Roman" pitchFamily="18" charset="0"/>
                <a:cs typeface="Times New Roman" pitchFamily="18" charset="0"/>
              </a:rPr>
              <a:t> check(gender in..);</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pic>
        <p:nvPicPr>
          <p:cNvPr id="189441" name="Picture 1"/>
          <p:cNvPicPr>
            <a:picLocks noChangeAspect="1" noChangeArrowheads="1"/>
          </p:cNvPicPr>
          <p:nvPr/>
        </p:nvPicPr>
        <p:blipFill>
          <a:blip r:embed="rId2" cstate="print"/>
          <a:srcRect/>
          <a:stretch>
            <a:fillRect/>
          </a:stretch>
        </p:blipFill>
        <p:spPr bwMode="auto">
          <a:xfrm>
            <a:off x="228600" y="3886200"/>
            <a:ext cx="8612944"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0"/>
            <a:ext cx="8229600" cy="914400"/>
          </a:xfrm>
        </p:spPr>
        <p:txBody>
          <a:bodyPr/>
          <a:lstStyle/>
          <a:p>
            <a:r>
              <a:rPr lang="en-US" dirty="0" smtClean="0"/>
              <a:t>Unique</a:t>
            </a:r>
            <a:endParaRPr lang="en-US" dirty="0"/>
          </a:p>
        </p:txBody>
      </p:sp>
      <p:sp>
        <p:nvSpPr>
          <p:cNvPr id="2" name="Content Placeholder 1"/>
          <p:cNvSpPr>
            <a:spLocks noGrp="1"/>
          </p:cNvSpPr>
          <p:nvPr>
            <p:ph idx="1"/>
          </p:nvPr>
        </p:nvSpPr>
        <p:spPr>
          <a:xfrm>
            <a:off x="304800" y="685800"/>
            <a:ext cx="8686800" cy="6172200"/>
          </a:xfrm>
        </p:spPr>
        <p:txBody>
          <a:bodyPr numCol="2">
            <a:noAutofit/>
          </a:bodyPr>
          <a:lstStyle/>
          <a:p>
            <a:pPr>
              <a:lnSpc>
                <a:spcPct val="170000"/>
              </a:lnSpc>
              <a:spcBef>
                <a:spcPts val="0"/>
              </a:spcBef>
            </a:pPr>
            <a:r>
              <a:rPr lang="en-US" sz="1800" dirty="0" smtClean="0">
                <a:latin typeface="Times New Roman" pitchFamily="18" charset="0"/>
                <a:cs typeface="Times New Roman" pitchFamily="18" charset="0"/>
              </a:rPr>
              <a:t>A </a:t>
            </a:r>
            <a:r>
              <a:rPr lang="en-US" sz="1800" b="1" dirty="0" smtClean="0">
                <a:latin typeface="Times New Roman" pitchFamily="18" charset="0"/>
                <a:cs typeface="Times New Roman" pitchFamily="18" charset="0"/>
              </a:rPr>
              <a:t>unique constraint</a:t>
            </a:r>
            <a:r>
              <a:rPr lang="en-US" sz="1800" dirty="0" smtClean="0">
                <a:latin typeface="Times New Roman" pitchFamily="18" charset="0"/>
                <a:cs typeface="Times New Roman" pitchFamily="18" charset="0"/>
              </a:rPr>
              <a:t> is a single field or combination of fields that uniquely defines a record.</a:t>
            </a:r>
          </a:p>
          <a:p>
            <a:pPr>
              <a:lnSpc>
                <a:spcPct val="170000"/>
              </a:lnSpc>
              <a:spcBef>
                <a:spcPts val="0"/>
              </a:spcBef>
            </a:pPr>
            <a:r>
              <a:rPr lang="en-US" sz="1800" dirty="0" smtClean="0">
                <a:latin typeface="Times New Roman" pitchFamily="18" charset="0"/>
                <a:cs typeface="Times New Roman" pitchFamily="18" charset="0"/>
              </a:rPr>
              <a:t>It accept null values.</a:t>
            </a:r>
          </a:p>
          <a:p>
            <a:pPr>
              <a:lnSpc>
                <a:spcPct val="170000"/>
              </a:lnSpc>
              <a:spcBef>
                <a:spcPts val="0"/>
              </a:spcBef>
              <a:buNone/>
            </a:pPr>
            <a:r>
              <a:rPr lang="en-US" sz="1800" b="1" dirty="0" smtClean="0">
                <a:solidFill>
                  <a:srgbClr val="00B050"/>
                </a:solidFill>
                <a:latin typeface="Times New Roman" pitchFamily="18" charset="0"/>
                <a:cs typeface="Times New Roman" pitchFamily="18" charset="0"/>
              </a:rPr>
              <a:t>Note: Oracle does not permit  to create both a primary key and unique constraint on the same column.</a:t>
            </a:r>
          </a:p>
          <a:p>
            <a:pPr>
              <a:lnSpc>
                <a:spcPct val="170000"/>
              </a:lnSpc>
              <a:spcBef>
                <a:spcPts val="0"/>
              </a:spcBef>
              <a:buNone/>
            </a:pPr>
            <a:r>
              <a:rPr lang="en-US" sz="1800" b="1" dirty="0" smtClean="0">
                <a:latin typeface="Times New Roman" pitchFamily="18" charset="0"/>
                <a:cs typeface="Times New Roman" pitchFamily="18" charset="0"/>
              </a:rPr>
              <a:t>Syntax to define a Unique key at column level:</a:t>
            </a:r>
            <a:endParaRPr lang="en-US" sz="1800" dirty="0" smtClean="0">
              <a:latin typeface="Times New Roman" pitchFamily="18" charset="0"/>
              <a:cs typeface="Times New Roman" pitchFamily="18" charset="0"/>
            </a:endParaRPr>
          </a:p>
          <a:p>
            <a:pPr>
              <a:lnSpc>
                <a:spcPct val="170000"/>
              </a:lnSpc>
              <a:spcBef>
                <a:spcPts val="0"/>
              </a:spcBef>
              <a:buNone/>
            </a:pPr>
            <a:r>
              <a:rPr lang="en-US" sz="1800" dirty="0" smtClean="0">
                <a:latin typeface="Times New Roman" pitchFamily="18" charset="0"/>
                <a:cs typeface="Times New Roman" pitchFamily="18" charset="0"/>
              </a:rPr>
              <a:t>[CONSTRAINT </a:t>
            </a:r>
            <a:r>
              <a:rPr lang="en-US" sz="1800" dirty="0" err="1" smtClean="0">
                <a:latin typeface="Times New Roman" pitchFamily="18" charset="0"/>
                <a:cs typeface="Times New Roman" pitchFamily="18" charset="0"/>
              </a:rPr>
              <a:t>constraint_name</a:t>
            </a:r>
            <a:r>
              <a:rPr lang="en-US" sz="1800" dirty="0" smtClean="0">
                <a:latin typeface="Times New Roman" pitchFamily="18" charset="0"/>
                <a:cs typeface="Times New Roman" pitchFamily="18" charset="0"/>
              </a:rPr>
              <a:t>] UNIQUE </a:t>
            </a:r>
          </a:p>
          <a:p>
            <a:pPr>
              <a:lnSpc>
                <a:spcPct val="170000"/>
              </a:lnSpc>
              <a:spcBef>
                <a:spcPts val="0"/>
              </a:spcBef>
              <a:buNone/>
            </a:pPr>
            <a:endParaRPr lang="en-US" sz="1800" dirty="0" smtClean="0">
              <a:latin typeface="Times New Roman" pitchFamily="18" charset="0"/>
              <a:cs typeface="Times New Roman" pitchFamily="18" charset="0"/>
            </a:endParaRPr>
          </a:p>
          <a:p>
            <a:pPr>
              <a:lnSpc>
                <a:spcPct val="170000"/>
              </a:lnSpc>
              <a:spcBef>
                <a:spcPts val="0"/>
              </a:spcBef>
              <a:buNone/>
            </a:pPr>
            <a:r>
              <a:rPr lang="en-US" sz="1800" b="1" dirty="0" smtClean="0">
                <a:latin typeface="Times New Roman" pitchFamily="18" charset="0"/>
                <a:cs typeface="Times New Roman" pitchFamily="18" charset="0"/>
              </a:rPr>
              <a:t>Syntax to define a Unique key at table level:</a:t>
            </a:r>
            <a:endParaRPr lang="en-US" sz="1800" dirty="0" smtClean="0">
              <a:latin typeface="Times New Roman" pitchFamily="18" charset="0"/>
              <a:cs typeface="Times New Roman" pitchFamily="18" charset="0"/>
            </a:endParaRPr>
          </a:p>
          <a:p>
            <a:pPr>
              <a:lnSpc>
                <a:spcPct val="170000"/>
              </a:lnSpc>
              <a:spcBef>
                <a:spcPts val="0"/>
              </a:spcBef>
              <a:buNone/>
            </a:pPr>
            <a:r>
              <a:rPr lang="en-US" sz="1800" dirty="0" smtClean="0">
                <a:latin typeface="Times New Roman" pitchFamily="18" charset="0"/>
                <a:cs typeface="Times New Roman" pitchFamily="18" charset="0"/>
              </a:rPr>
              <a:t>[CONSTRAINT </a:t>
            </a:r>
            <a:r>
              <a:rPr lang="en-US" sz="1800" dirty="0" err="1" smtClean="0">
                <a:latin typeface="Times New Roman" pitchFamily="18" charset="0"/>
                <a:cs typeface="Times New Roman" pitchFamily="18" charset="0"/>
              </a:rPr>
              <a:t>constraint_name</a:t>
            </a:r>
            <a:r>
              <a:rPr lang="en-US" sz="1800" dirty="0" smtClean="0">
                <a:latin typeface="Times New Roman" pitchFamily="18" charset="0"/>
                <a:cs typeface="Times New Roman" pitchFamily="18" charset="0"/>
              </a:rPr>
              <a:t>] UNIQUE(</a:t>
            </a:r>
            <a:r>
              <a:rPr lang="en-US" sz="1800" dirty="0" err="1" smtClean="0">
                <a:latin typeface="Times New Roman" pitchFamily="18" charset="0"/>
                <a:cs typeface="Times New Roman" pitchFamily="18" charset="0"/>
              </a:rPr>
              <a:t>column_name</a:t>
            </a:r>
            <a:r>
              <a:rPr lang="en-US" sz="1800" dirty="0" smtClean="0">
                <a:latin typeface="Times New Roman" pitchFamily="18" charset="0"/>
                <a:cs typeface="Times New Roman" pitchFamily="18" charset="0"/>
              </a:rPr>
              <a:t>)</a:t>
            </a:r>
          </a:p>
          <a:p>
            <a:pPr>
              <a:lnSpc>
                <a:spcPct val="170000"/>
              </a:lnSpc>
              <a:spcBef>
                <a:spcPts val="0"/>
              </a:spcBef>
            </a:pPr>
            <a:r>
              <a:rPr lang="en-US" sz="1800" b="1" u="sng" dirty="0" smtClean="0">
                <a:effectLst>
                  <a:outerShdw blurRad="38100" dist="38100" dir="2700000" algn="tl">
                    <a:srgbClr val="000000">
                      <a:alpha val="43137"/>
                    </a:srgbClr>
                  </a:outerShdw>
                </a:effectLst>
                <a:latin typeface="Times New Roman" pitchFamily="18" charset="0"/>
                <a:cs typeface="Times New Roman" pitchFamily="18" charset="0"/>
              </a:rPr>
              <a:t>Using a CREATE TABLE statement:</a:t>
            </a:r>
          </a:p>
          <a:p>
            <a:pPr>
              <a:lnSpc>
                <a:spcPct val="170000"/>
              </a:lnSpc>
              <a:spcBef>
                <a:spcPts val="0"/>
              </a:spcBef>
              <a:buNone/>
            </a:pPr>
            <a:r>
              <a:rPr lang="en-US" sz="1800" dirty="0" smtClean="0">
                <a:latin typeface="Times New Roman" pitchFamily="18" charset="0"/>
                <a:cs typeface="Times New Roman" pitchFamily="18" charset="0"/>
              </a:rPr>
              <a:t>The syntax for creating a unique constraint using a CREATE TABLE statement is:</a:t>
            </a:r>
          </a:p>
          <a:p>
            <a:pPr>
              <a:lnSpc>
                <a:spcPct val="170000"/>
              </a:lnSpc>
              <a:spcBef>
                <a:spcPts val="0"/>
              </a:spcBef>
              <a:buNone/>
            </a:pPr>
            <a:r>
              <a:rPr lang="en-US" sz="1800" dirty="0" smtClean="0">
                <a:solidFill>
                  <a:srgbClr val="FF0000"/>
                </a:solidFill>
                <a:latin typeface="Times New Roman" pitchFamily="18" charset="0"/>
                <a:cs typeface="Times New Roman" pitchFamily="18" charset="0"/>
              </a:rPr>
              <a:t>CREATE TABLE </a:t>
            </a:r>
            <a:r>
              <a:rPr lang="en-US" sz="1800" dirty="0" err="1" smtClean="0">
                <a:solidFill>
                  <a:srgbClr val="FF0000"/>
                </a:solidFill>
                <a:latin typeface="Times New Roman" pitchFamily="18" charset="0"/>
                <a:cs typeface="Times New Roman" pitchFamily="18" charset="0"/>
              </a:rPr>
              <a:t>table_name</a:t>
            </a:r>
            <a:r>
              <a:rPr lang="en-US" sz="1800" dirty="0" smtClean="0">
                <a:solidFill>
                  <a:srgbClr val="FF0000"/>
                </a:solidFill>
                <a:latin typeface="Times New Roman" pitchFamily="18" charset="0"/>
                <a:cs typeface="Times New Roman" pitchFamily="18" charset="0"/>
              </a:rPr>
              <a:t> ( column1 </a:t>
            </a:r>
            <a:r>
              <a:rPr lang="en-US" sz="1800" dirty="0" err="1" smtClean="0">
                <a:solidFill>
                  <a:srgbClr val="FF0000"/>
                </a:solidFill>
                <a:latin typeface="Times New Roman" pitchFamily="18" charset="0"/>
                <a:cs typeface="Times New Roman" pitchFamily="18" charset="0"/>
              </a:rPr>
              <a:t>datatype</a:t>
            </a:r>
            <a:r>
              <a:rPr lang="en-US" sz="1800" dirty="0" smtClean="0">
                <a:solidFill>
                  <a:srgbClr val="FF0000"/>
                </a:solidFill>
                <a:latin typeface="Times New Roman" pitchFamily="18" charset="0"/>
                <a:cs typeface="Times New Roman" pitchFamily="18" charset="0"/>
              </a:rPr>
              <a:t> null/not null, column2 </a:t>
            </a:r>
            <a:r>
              <a:rPr lang="en-US" sz="1800" dirty="0" err="1" smtClean="0">
                <a:solidFill>
                  <a:srgbClr val="FF0000"/>
                </a:solidFill>
                <a:latin typeface="Times New Roman" pitchFamily="18" charset="0"/>
                <a:cs typeface="Times New Roman" pitchFamily="18" charset="0"/>
              </a:rPr>
              <a:t>datatype</a:t>
            </a:r>
            <a:r>
              <a:rPr lang="en-US" sz="1800" dirty="0" smtClean="0">
                <a:solidFill>
                  <a:srgbClr val="FF0000"/>
                </a:solidFill>
                <a:latin typeface="Times New Roman" pitchFamily="18" charset="0"/>
                <a:cs typeface="Times New Roman" pitchFamily="18" charset="0"/>
              </a:rPr>
              <a:t> null/not null, ... CONSTRAINT </a:t>
            </a:r>
            <a:r>
              <a:rPr lang="en-US" sz="1800" dirty="0" err="1" smtClean="0">
                <a:solidFill>
                  <a:srgbClr val="FF0000"/>
                </a:solidFill>
                <a:latin typeface="Times New Roman" pitchFamily="18" charset="0"/>
                <a:cs typeface="Times New Roman" pitchFamily="18" charset="0"/>
              </a:rPr>
              <a:t>constraint_name</a:t>
            </a:r>
            <a:r>
              <a:rPr lang="en-US" sz="1800" dirty="0" smtClean="0">
                <a:solidFill>
                  <a:srgbClr val="FF0000"/>
                </a:solidFill>
                <a:latin typeface="Times New Roman" pitchFamily="18" charset="0"/>
                <a:cs typeface="Times New Roman" pitchFamily="18" charset="0"/>
              </a:rPr>
              <a:t> UNIQUE (column1, column2, . </a:t>
            </a:r>
            <a:r>
              <a:rPr lang="en-US" sz="1800" dirty="0" err="1" smtClean="0">
                <a:solidFill>
                  <a:srgbClr val="FF0000"/>
                </a:solidFill>
                <a:latin typeface="Times New Roman" pitchFamily="18" charset="0"/>
                <a:cs typeface="Times New Roman" pitchFamily="18" charset="0"/>
              </a:rPr>
              <a:t>column_n</a:t>
            </a:r>
            <a:r>
              <a:rPr lang="en-US" sz="1800" dirty="0" smtClean="0">
                <a:solidFill>
                  <a:srgbClr val="FF0000"/>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4038600"/>
          </a:xfrm>
        </p:spPr>
        <p:txBody>
          <a:bodyPr numCol="2">
            <a:normAutofit fontScale="55000" lnSpcReduction="20000"/>
          </a:bodyPr>
          <a:lstStyle/>
          <a:p>
            <a:pPr>
              <a:lnSpc>
                <a:spcPct val="170000"/>
              </a:lnSpc>
              <a:spcBef>
                <a:spcPts val="0"/>
              </a:spcBef>
              <a:buNone/>
            </a:pPr>
            <a:r>
              <a:rPr lang="en-US" b="1" u="sng" dirty="0" smtClean="0">
                <a:latin typeface="Times New Roman" pitchFamily="18" charset="0"/>
                <a:cs typeface="Times New Roman" pitchFamily="18" charset="0"/>
              </a:rPr>
              <a:t>For Example</a:t>
            </a:r>
          </a:p>
          <a:p>
            <a:pPr>
              <a:lnSpc>
                <a:spcPct val="170000"/>
              </a:lnSpc>
              <a:spcBef>
                <a:spcPts val="0"/>
              </a:spcBef>
              <a:buNone/>
            </a:pPr>
            <a:r>
              <a:rPr lang="en-US" dirty="0" smtClean="0">
                <a:latin typeface="Times New Roman" pitchFamily="18" charset="0"/>
                <a:cs typeface="Times New Roman" pitchFamily="18" charset="0"/>
              </a:rPr>
              <a:t>CREATE TABLE supplier (</a:t>
            </a:r>
          </a:p>
          <a:p>
            <a:pPr>
              <a:lnSpc>
                <a:spcPct val="170000"/>
              </a:lnSpc>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supplier_id</a:t>
            </a:r>
            <a:r>
              <a:rPr lang="en-US" dirty="0" smtClean="0">
                <a:latin typeface="Times New Roman" pitchFamily="18" charset="0"/>
                <a:cs typeface="Times New Roman" pitchFamily="18" charset="0"/>
              </a:rPr>
              <a:t> numeric(10) ,</a:t>
            </a:r>
          </a:p>
          <a:p>
            <a:pPr>
              <a:lnSpc>
                <a:spcPct val="170000"/>
              </a:lnSpc>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supplier_name</a:t>
            </a:r>
            <a:r>
              <a:rPr lang="en-US" dirty="0" smtClean="0">
                <a:latin typeface="Times New Roman" pitchFamily="18" charset="0"/>
                <a:cs typeface="Times New Roman" pitchFamily="18" charset="0"/>
              </a:rPr>
              <a:t> varchar2(50) not null, </a:t>
            </a:r>
          </a:p>
          <a:p>
            <a:pPr>
              <a:lnSpc>
                <a:spcPct val="170000"/>
              </a:lnSpc>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contact_name</a:t>
            </a:r>
            <a:r>
              <a:rPr lang="en-US" dirty="0" smtClean="0">
                <a:latin typeface="Times New Roman" pitchFamily="18" charset="0"/>
                <a:cs typeface="Times New Roman" pitchFamily="18" charset="0"/>
              </a:rPr>
              <a:t> varchar2(50), </a:t>
            </a:r>
          </a:p>
          <a:p>
            <a:pPr>
              <a:lnSpc>
                <a:spcPct val="170000"/>
              </a:lnSpc>
              <a:spcBef>
                <a:spcPts val="0"/>
              </a:spcBef>
              <a:buNone/>
            </a:pPr>
            <a:r>
              <a:rPr lang="en-US" dirty="0" smtClean="0">
                <a:latin typeface="Times New Roman" pitchFamily="18" charset="0"/>
                <a:cs typeface="Times New Roman" pitchFamily="18" charset="0"/>
              </a:rPr>
              <a:t>		CONSTRAINT </a:t>
            </a:r>
            <a:r>
              <a:rPr lang="en-US" dirty="0" err="1" smtClean="0">
                <a:latin typeface="Times New Roman" pitchFamily="18" charset="0"/>
                <a:cs typeface="Times New Roman" pitchFamily="18" charset="0"/>
              </a:rPr>
              <a:t>supplier_unique</a:t>
            </a:r>
            <a:r>
              <a:rPr lang="en-US" dirty="0" smtClean="0">
                <a:latin typeface="Times New Roman" pitchFamily="18" charset="0"/>
                <a:cs typeface="Times New Roman" pitchFamily="18" charset="0"/>
              </a:rPr>
              <a:t> UNIQUE (</a:t>
            </a:r>
            <a:r>
              <a:rPr lang="en-US" dirty="0" err="1" smtClean="0">
                <a:latin typeface="Times New Roman" pitchFamily="18" charset="0"/>
                <a:cs typeface="Times New Roman" pitchFamily="18" charset="0"/>
              </a:rPr>
              <a:t>supplier_id</a:t>
            </a:r>
            <a:r>
              <a:rPr lang="en-US" dirty="0" smtClean="0">
                <a:latin typeface="Times New Roman" pitchFamily="18" charset="0"/>
                <a:cs typeface="Times New Roman" pitchFamily="18" charset="0"/>
              </a:rPr>
              <a:t>) );</a:t>
            </a:r>
          </a:p>
          <a:p>
            <a:pPr>
              <a:lnSpc>
                <a:spcPct val="170000"/>
              </a:lnSpc>
              <a:spcBef>
                <a:spcPts val="0"/>
              </a:spcBef>
              <a:buNone/>
            </a:pPr>
            <a:r>
              <a:rPr lang="en-US" dirty="0" smtClean="0">
                <a:latin typeface="Times New Roman" pitchFamily="18" charset="0"/>
                <a:cs typeface="Times New Roman" pitchFamily="18" charset="0"/>
              </a:rPr>
              <a:t>Or</a:t>
            </a:r>
          </a:p>
          <a:p>
            <a:pPr marL="92075" indent="0">
              <a:lnSpc>
                <a:spcPct val="170000"/>
              </a:lnSpc>
              <a:spcBef>
                <a:spcPts val="0"/>
              </a:spcBef>
            </a:pPr>
            <a:r>
              <a:rPr lang="en-US" dirty="0" smtClean="0">
                <a:latin typeface="Times New Roman" pitchFamily="18" charset="0"/>
                <a:cs typeface="Times New Roman" pitchFamily="18" charset="0"/>
              </a:rPr>
              <a:t>Alter table supplier add constraint supplier unique(</a:t>
            </a:r>
            <a:r>
              <a:rPr lang="en-US" dirty="0" err="1" smtClean="0">
                <a:latin typeface="Times New Roman" pitchFamily="18" charset="0"/>
                <a:cs typeface="Times New Roman" pitchFamily="18" charset="0"/>
              </a:rPr>
              <a:t>supplier_id</a:t>
            </a:r>
            <a:r>
              <a:rPr lang="en-US" dirty="0" smtClean="0">
                <a:latin typeface="Times New Roman" pitchFamily="18" charset="0"/>
                <a:cs typeface="Times New Roman" pitchFamily="18" charset="0"/>
              </a:rPr>
              <a:t>);</a:t>
            </a:r>
          </a:p>
          <a:p>
            <a:pPr marL="92075" indent="0">
              <a:lnSpc>
                <a:spcPct val="170000"/>
              </a:lnSpc>
              <a:spcBef>
                <a:spcPts val="0"/>
              </a:spcBef>
            </a:pPr>
            <a:r>
              <a:rPr lang="en-US" dirty="0" smtClean="0">
                <a:latin typeface="Times New Roman" pitchFamily="18" charset="0"/>
                <a:cs typeface="Times New Roman" pitchFamily="18" charset="0"/>
              </a:rPr>
              <a:t>Alter table  supplier disable constraint </a:t>
            </a:r>
            <a:r>
              <a:rPr lang="en-US" dirty="0" err="1" smtClean="0">
                <a:latin typeface="Times New Roman" pitchFamily="18" charset="0"/>
                <a:cs typeface="Times New Roman" pitchFamily="18" charset="0"/>
              </a:rPr>
              <a:t>supplier_id</a:t>
            </a:r>
            <a:r>
              <a:rPr lang="en-US" dirty="0" smtClean="0">
                <a:latin typeface="Times New Roman" pitchFamily="18" charset="0"/>
                <a:cs typeface="Times New Roman" pitchFamily="18" charset="0"/>
              </a:rPr>
              <a:t>;</a:t>
            </a:r>
          </a:p>
          <a:p>
            <a:pPr marL="92075" indent="0">
              <a:lnSpc>
                <a:spcPct val="170000"/>
              </a:lnSpc>
              <a:spcBef>
                <a:spcPts val="0"/>
              </a:spcBef>
            </a:pPr>
            <a:r>
              <a:rPr lang="en-US" dirty="0" smtClean="0">
                <a:latin typeface="Times New Roman" pitchFamily="18" charset="0"/>
                <a:cs typeface="Times New Roman" pitchFamily="18" charset="0"/>
              </a:rPr>
              <a:t>Alter table supplier enable constraint </a:t>
            </a:r>
            <a:r>
              <a:rPr lang="en-US" dirty="0" err="1" smtClean="0">
                <a:latin typeface="Times New Roman" pitchFamily="18" charset="0"/>
                <a:cs typeface="Times New Roman" pitchFamily="18" charset="0"/>
              </a:rPr>
              <a:t>supplier_id</a:t>
            </a:r>
            <a:r>
              <a:rPr lang="en-US" dirty="0" smtClean="0">
                <a:latin typeface="Times New Roman" pitchFamily="18" charset="0"/>
                <a:cs typeface="Times New Roman" pitchFamily="18" charset="0"/>
              </a:rPr>
              <a:t>;</a:t>
            </a:r>
          </a:p>
          <a:p>
            <a:pPr>
              <a:lnSpc>
                <a:spcPct val="170000"/>
              </a:lnSpc>
              <a:spcBef>
                <a:spcPts val="0"/>
              </a:spcBef>
              <a:buNone/>
            </a:pPr>
            <a:r>
              <a:rPr lang="en-US" dirty="0" smtClean="0">
                <a:latin typeface="Times New Roman" pitchFamily="18" charset="0"/>
                <a:cs typeface="Times New Roman" pitchFamily="18" charset="0"/>
              </a:rPr>
              <a:t>			</a:t>
            </a:r>
          </a:p>
          <a:p>
            <a:endParaRPr lang="en-US" dirty="0"/>
          </a:p>
        </p:txBody>
      </p:sp>
      <p:pic>
        <p:nvPicPr>
          <p:cNvPr id="351234" name="Picture 2"/>
          <p:cNvPicPr>
            <a:picLocks noChangeAspect="1" noChangeArrowheads="1"/>
          </p:cNvPicPr>
          <p:nvPr/>
        </p:nvPicPr>
        <p:blipFill>
          <a:blip r:embed="rId2" cstate="print"/>
          <a:srcRect/>
          <a:stretch>
            <a:fillRect/>
          </a:stretch>
        </p:blipFill>
        <p:spPr bwMode="auto">
          <a:xfrm>
            <a:off x="381000" y="3962400"/>
            <a:ext cx="8229600" cy="2865238"/>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default</a:t>
            </a:r>
            <a:endParaRPr lang="en-US" dirty="0"/>
          </a:p>
        </p:txBody>
      </p:sp>
      <p:sp>
        <p:nvSpPr>
          <p:cNvPr id="2" name="Content Placeholder 1"/>
          <p:cNvSpPr>
            <a:spLocks noGrp="1"/>
          </p:cNvSpPr>
          <p:nvPr>
            <p:ph idx="1"/>
          </p:nvPr>
        </p:nvSpPr>
        <p:spPr>
          <a:xfrm>
            <a:off x="152400" y="1219200"/>
            <a:ext cx="8991600" cy="5334000"/>
          </a:xfrm>
        </p:spPr>
        <p:txBody>
          <a:bodyPr>
            <a:normAutofit fontScale="77500" lnSpcReduction="20000"/>
          </a:bodyPr>
          <a:lstStyle/>
          <a:p>
            <a:pPr>
              <a:lnSpc>
                <a:spcPct val="170000"/>
              </a:lnSpc>
              <a:spcBef>
                <a:spcPts val="0"/>
              </a:spcBef>
              <a:buNone/>
            </a:pPr>
            <a:r>
              <a:rPr lang="en-US" dirty="0" smtClean="0"/>
              <a:t>To provide default values for the column.</a:t>
            </a:r>
          </a:p>
          <a:p>
            <a:pPr>
              <a:lnSpc>
                <a:spcPct val="170000"/>
              </a:lnSpc>
              <a:spcBef>
                <a:spcPts val="0"/>
              </a:spcBef>
              <a:buNone/>
            </a:pPr>
            <a:r>
              <a:rPr lang="en-US" dirty="0" err="1" smtClean="0"/>
              <a:t>Eg</a:t>
            </a:r>
            <a:r>
              <a:rPr lang="en-US" dirty="0" smtClean="0"/>
              <a:t>:</a:t>
            </a:r>
          </a:p>
          <a:p>
            <a:pPr>
              <a:lnSpc>
                <a:spcPct val="170000"/>
              </a:lnSpc>
              <a:spcBef>
                <a:spcPts val="0"/>
              </a:spcBef>
              <a:buNone/>
            </a:pPr>
            <a:r>
              <a:rPr lang="en-US" dirty="0" smtClean="0"/>
              <a:t>Table name: student</a:t>
            </a:r>
          </a:p>
          <a:p>
            <a:pPr>
              <a:lnSpc>
                <a:spcPct val="170000"/>
              </a:lnSpc>
              <a:spcBef>
                <a:spcPts val="0"/>
              </a:spcBef>
              <a:buNone/>
            </a:pPr>
            <a:r>
              <a:rPr lang="en-US" dirty="0" smtClean="0"/>
              <a:t>Attributes: </a:t>
            </a:r>
            <a:r>
              <a:rPr lang="en-US" dirty="0" err="1" smtClean="0"/>
              <a:t>srno,sname,age,dept</a:t>
            </a:r>
            <a:endParaRPr lang="en-US" dirty="0" smtClean="0"/>
          </a:p>
          <a:p>
            <a:pPr>
              <a:lnSpc>
                <a:spcPct val="170000"/>
              </a:lnSpc>
              <a:spcBef>
                <a:spcPts val="0"/>
              </a:spcBef>
              <a:buNone/>
            </a:pPr>
            <a:endParaRPr lang="en-US" dirty="0" smtClean="0"/>
          </a:p>
          <a:p>
            <a:pPr>
              <a:lnSpc>
                <a:spcPct val="170000"/>
              </a:lnSpc>
              <a:spcBef>
                <a:spcPts val="0"/>
              </a:spcBef>
              <a:buNone/>
            </a:pPr>
            <a:r>
              <a:rPr lang="en-US" dirty="0" smtClean="0"/>
              <a:t>Create table student(</a:t>
            </a:r>
            <a:r>
              <a:rPr lang="en-US" dirty="0" err="1" smtClean="0"/>
              <a:t>srno</a:t>
            </a:r>
            <a:r>
              <a:rPr lang="en-US" dirty="0" smtClean="0"/>
              <a:t> </a:t>
            </a:r>
            <a:r>
              <a:rPr lang="en-US" dirty="0" err="1" smtClean="0"/>
              <a:t>int,sname</a:t>
            </a:r>
            <a:r>
              <a:rPr lang="en-US" dirty="0" smtClean="0"/>
              <a:t> varchar2(30), age </a:t>
            </a:r>
            <a:r>
              <a:rPr lang="en-US" dirty="0" err="1" smtClean="0"/>
              <a:t>int,dept</a:t>
            </a:r>
            <a:r>
              <a:rPr lang="en-US" dirty="0" smtClean="0"/>
              <a:t> varchar2(30) default ‘</a:t>
            </a:r>
            <a:r>
              <a:rPr lang="en-US" dirty="0" err="1" smtClean="0"/>
              <a:t>mca</a:t>
            </a:r>
            <a:r>
              <a:rPr lang="en-US" dirty="0" smtClean="0"/>
              <a:t>’);</a:t>
            </a:r>
          </a:p>
          <a:p>
            <a:pPr>
              <a:lnSpc>
                <a:spcPct val="170000"/>
              </a:lnSpc>
              <a:spcBef>
                <a:spcPts val="0"/>
              </a:spcBef>
            </a:pPr>
            <a:r>
              <a:rPr lang="en-US" dirty="0" smtClean="0"/>
              <a:t>Alter table student modify(dept default ‘</a:t>
            </a:r>
            <a:r>
              <a:rPr lang="en-US" dirty="0" err="1" smtClean="0"/>
              <a:t>mca</a:t>
            </a:r>
            <a:r>
              <a:rPr lang="en-US" dirty="0" smtClean="0"/>
              <a:t>’);</a:t>
            </a:r>
          </a:p>
          <a:p>
            <a:pPr>
              <a:lnSpc>
                <a:spcPct val="170000"/>
              </a:lnSpc>
              <a:spcBef>
                <a:spcPts val="0"/>
              </a:spcBef>
            </a:pPr>
            <a:r>
              <a:rPr lang="en-US" dirty="0" smtClean="0"/>
              <a:t>Insert into student(</a:t>
            </a:r>
            <a:r>
              <a:rPr lang="en-US" dirty="0" err="1" smtClean="0"/>
              <a:t>srno,sname</a:t>
            </a:r>
            <a:r>
              <a:rPr lang="en-US" dirty="0" smtClean="0"/>
              <a:t>)values(1,’aa’);</a:t>
            </a:r>
          </a:p>
          <a:p>
            <a:pPr>
              <a:lnSpc>
                <a:spcPct val="170000"/>
              </a:lnSpc>
              <a:spcBef>
                <a:spcPts val="0"/>
              </a:spcBef>
              <a:buNone/>
            </a:pPr>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838200"/>
          </a:xfrm>
        </p:spPr>
        <p:txBody>
          <a:bodyPr>
            <a:normAutofit/>
          </a:bodyPr>
          <a:lstStyle/>
          <a:p>
            <a:r>
              <a:rPr lang="en-US" dirty="0" smtClean="0"/>
              <a:t>Foreign key or referential integrity</a:t>
            </a:r>
            <a:endParaRPr lang="en-US" dirty="0"/>
          </a:p>
        </p:txBody>
      </p:sp>
      <p:sp>
        <p:nvSpPr>
          <p:cNvPr id="2" name="Content Placeholder 1"/>
          <p:cNvSpPr>
            <a:spLocks noGrp="1"/>
          </p:cNvSpPr>
          <p:nvPr>
            <p:ph idx="1"/>
          </p:nvPr>
        </p:nvSpPr>
        <p:spPr>
          <a:xfrm>
            <a:off x="0" y="914400"/>
            <a:ext cx="9144000" cy="6019800"/>
          </a:xfrm>
        </p:spPr>
        <p:txBody>
          <a:bodyPr numCol="2">
            <a:normAutofit fontScale="40000" lnSpcReduction="20000"/>
          </a:bodyPr>
          <a:lstStyle/>
          <a:p>
            <a:pPr>
              <a:lnSpc>
                <a:spcPct val="170000"/>
              </a:lnSpc>
              <a:spcBef>
                <a:spcPts val="0"/>
              </a:spcBef>
            </a:pPr>
            <a:r>
              <a:rPr lang="en-US"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foreign key</a:t>
            </a:r>
            <a:r>
              <a:rPr lang="en-US" dirty="0" smtClean="0">
                <a:latin typeface="Times New Roman" pitchFamily="18" charset="0"/>
                <a:cs typeface="Times New Roman" pitchFamily="18" charset="0"/>
              </a:rPr>
              <a:t> is a </a:t>
            </a:r>
            <a:r>
              <a:rPr lang="en-US" dirty="0" smtClean="0">
                <a:latin typeface="Times New Roman" pitchFamily="18" charset="0"/>
                <a:cs typeface="Times New Roman" pitchFamily="18" charset="0"/>
                <a:hlinkClick r:id="rId2" tooltip="Column"/>
              </a:rPr>
              <a:t>column</a:t>
            </a:r>
            <a:r>
              <a:rPr lang="en-US" dirty="0" smtClean="0">
                <a:latin typeface="Times New Roman" pitchFamily="18" charset="0"/>
                <a:cs typeface="Times New Roman" pitchFamily="18" charset="0"/>
              </a:rPr>
              <a:t> in a </a:t>
            </a:r>
            <a:r>
              <a:rPr lang="en-US" dirty="0" smtClean="0">
                <a:latin typeface="Times New Roman" pitchFamily="18" charset="0"/>
                <a:cs typeface="Times New Roman" pitchFamily="18" charset="0"/>
                <a:hlinkClick r:id="rId3" tooltip="Table"/>
              </a:rPr>
              <a:t>table</a:t>
            </a:r>
            <a:r>
              <a:rPr lang="en-US" dirty="0" smtClean="0">
                <a:latin typeface="Times New Roman" pitchFamily="18" charset="0"/>
                <a:cs typeface="Times New Roman" pitchFamily="18" charset="0"/>
              </a:rPr>
              <a:t> that does NOT uniquely identify </a:t>
            </a:r>
            <a:r>
              <a:rPr lang="en-US" dirty="0" smtClean="0">
                <a:latin typeface="Times New Roman" pitchFamily="18" charset="0"/>
                <a:cs typeface="Times New Roman" pitchFamily="18" charset="0"/>
                <a:hlinkClick r:id="rId4" tooltip="Row"/>
              </a:rPr>
              <a:t>rows</a:t>
            </a:r>
            <a:r>
              <a:rPr lang="en-US" dirty="0" smtClean="0">
                <a:latin typeface="Times New Roman" pitchFamily="18" charset="0"/>
                <a:cs typeface="Times New Roman" pitchFamily="18" charset="0"/>
              </a:rPr>
              <a:t> in that table, but is used as a link to matching columns in other tables to indicate a relationship .</a:t>
            </a:r>
          </a:p>
          <a:p>
            <a:pPr>
              <a:lnSpc>
                <a:spcPct val="170000"/>
              </a:lnSpc>
              <a:spcBef>
                <a:spcPts val="0"/>
              </a:spcBef>
            </a:pPr>
            <a:r>
              <a:rPr lang="en-US" dirty="0" smtClean="0">
                <a:latin typeface="Times New Roman" pitchFamily="18" charset="0"/>
                <a:cs typeface="Times New Roman" pitchFamily="18" charset="0"/>
              </a:rPr>
              <a:t> It establishes a </a:t>
            </a:r>
            <a:r>
              <a:rPr lang="en-US" b="1" dirty="0" smtClean="0">
                <a:latin typeface="Times New Roman" pitchFamily="18" charset="0"/>
                <a:cs typeface="Times New Roman" pitchFamily="18" charset="0"/>
              </a:rPr>
              <a:t>relationship between two columns </a:t>
            </a:r>
            <a:r>
              <a:rPr lang="en-US" dirty="0" smtClean="0">
                <a:latin typeface="Times New Roman" pitchFamily="18" charset="0"/>
                <a:cs typeface="Times New Roman" pitchFamily="18" charset="0"/>
              </a:rPr>
              <a:t>in the same table or between different tables.</a:t>
            </a:r>
          </a:p>
          <a:p>
            <a:pPr>
              <a:lnSpc>
                <a:spcPct val="170000"/>
              </a:lnSpc>
              <a:spcBef>
                <a:spcPts val="0"/>
              </a:spcBef>
            </a:pPr>
            <a:r>
              <a:rPr lang="en-US" dirty="0" smtClean="0">
                <a:latin typeface="Times New Roman" pitchFamily="18" charset="0"/>
                <a:cs typeface="Times New Roman" pitchFamily="18" charset="0"/>
              </a:rPr>
              <a:t> For a column to be defined as a Foreign Key, it should be a defined as a Primary Key in the table which it is referring.</a:t>
            </a:r>
          </a:p>
          <a:p>
            <a:pPr>
              <a:lnSpc>
                <a:spcPct val="170000"/>
              </a:lnSpc>
              <a:spcBef>
                <a:spcPts val="0"/>
              </a:spcBef>
            </a:pPr>
            <a:r>
              <a:rPr lang="en-US" dirty="0" smtClean="0">
                <a:latin typeface="Times New Roman" pitchFamily="18" charset="0"/>
                <a:cs typeface="Times New Roman" pitchFamily="18" charset="0"/>
              </a:rPr>
              <a:t> One or more columns can be defined as Foreign key. </a:t>
            </a:r>
          </a:p>
          <a:p>
            <a:pPr>
              <a:lnSpc>
                <a:spcPct val="170000"/>
              </a:lnSpc>
              <a:spcBef>
                <a:spcPts val="0"/>
              </a:spcBef>
            </a:pPr>
            <a:endParaRPr lang="en-US" dirty="0" smtClean="0">
              <a:latin typeface="Times New Roman" pitchFamily="18" charset="0"/>
              <a:cs typeface="Times New Roman" pitchFamily="18" charset="0"/>
            </a:endParaRPr>
          </a:p>
          <a:p>
            <a:pPr>
              <a:lnSpc>
                <a:spcPct val="170000"/>
              </a:lnSpc>
              <a:spcBef>
                <a:spcPts val="0"/>
              </a:spcBef>
              <a:buNone/>
            </a:pPr>
            <a:r>
              <a:rPr lang="en-US" dirty="0" smtClean="0">
                <a:latin typeface="Times New Roman" pitchFamily="18" charset="0"/>
                <a:cs typeface="Times New Roman" pitchFamily="18" charset="0"/>
              </a:rPr>
              <a:t>Define a table with primary key to reference: </a:t>
            </a:r>
          </a:p>
          <a:p>
            <a:pPr>
              <a:lnSpc>
                <a:spcPct val="170000"/>
              </a:lnSpc>
              <a:spcBef>
                <a:spcPts val="0"/>
              </a:spcBef>
            </a:pPr>
            <a:r>
              <a:rPr lang="en-US" dirty="0" smtClean="0">
                <a:latin typeface="Times New Roman" pitchFamily="18" charset="0"/>
                <a:cs typeface="Times New Roman" pitchFamily="18" charset="0"/>
              </a:rPr>
              <a:t>CREATE TABLE t1 (c1 NUMBER PRIMARY KEY); </a:t>
            </a:r>
          </a:p>
          <a:p>
            <a:pPr>
              <a:lnSpc>
                <a:spcPct val="170000"/>
              </a:lnSpc>
              <a:spcBef>
                <a:spcPts val="0"/>
              </a:spcBef>
            </a:pPr>
            <a:endParaRPr lang="en-US" dirty="0" smtClean="0">
              <a:latin typeface="Times New Roman" pitchFamily="18" charset="0"/>
              <a:cs typeface="Times New Roman" pitchFamily="18" charset="0"/>
            </a:endParaRPr>
          </a:p>
          <a:p>
            <a:pPr>
              <a:lnSpc>
                <a:spcPct val="170000"/>
              </a:lnSpc>
              <a:spcBef>
                <a:spcPts val="0"/>
              </a:spcBef>
              <a:buNone/>
            </a:pPr>
            <a:r>
              <a:rPr lang="en-US" sz="2900" b="1" u="sng"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Inline foreign key (part of column definition): </a:t>
            </a:r>
          </a:p>
          <a:p>
            <a:pPr>
              <a:lnSpc>
                <a:spcPct val="170000"/>
              </a:lnSpc>
              <a:spcBef>
                <a:spcPts val="0"/>
              </a:spcBef>
            </a:pPr>
            <a:r>
              <a:rPr lang="en-US" dirty="0" smtClean="0">
                <a:latin typeface="Times New Roman" pitchFamily="18" charset="0"/>
                <a:cs typeface="Times New Roman" pitchFamily="18" charset="0"/>
              </a:rPr>
              <a:t>CREATE TABLE t2 ( c1 NUMBER PRIMARY KEY, c2 NUMBER </a:t>
            </a:r>
            <a:r>
              <a:rPr lang="en-US" b="1" dirty="0" smtClean="0">
                <a:latin typeface="Times New Roman" pitchFamily="18" charset="0"/>
                <a:cs typeface="Times New Roman" pitchFamily="18" charset="0"/>
              </a:rPr>
              <a:t>REFERENCES t1(c1)</a:t>
            </a:r>
            <a:r>
              <a:rPr lang="en-US" dirty="0" smtClean="0">
                <a:latin typeface="Times New Roman" pitchFamily="18" charset="0"/>
                <a:cs typeface="Times New Roman" pitchFamily="18" charset="0"/>
              </a:rPr>
              <a:t> ); </a:t>
            </a:r>
          </a:p>
          <a:p>
            <a:pPr>
              <a:lnSpc>
                <a:spcPct val="170000"/>
              </a:lnSpc>
              <a:spcBef>
                <a:spcPts val="0"/>
              </a:spcBef>
            </a:pPr>
            <a:endParaRPr lang="en-US" dirty="0" smtClean="0">
              <a:latin typeface="Times New Roman" pitchFamily="18" charset="0"/>
              <a:cs typeface="Times New Roman" pitchFamily="18" charset="0"/>
            </a:endParaRPr>
          </a:p>
          <a:p>
            <a:pPr>
              <a:lnSpc>
                <a:spcPct val="170000"/>
              </a:lnSpc>
              <a:spcBef>
                <a:spcPts val="0"/>
              </a:spcBef>
              <a:buNone/>
            </a:pPr>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Syntax to define a Foreign key at column level:</a:t>
            </a:r>
          </a:p>
          <a:p>
            <a:pPr>
              <a:lnSpc>
                <a:spcPct val="170000"/>
              </a:lnSpc>
              <a:spcBef>
                <a:spcPts val="0"/>
              </a:spcBef>
              <a:buNone/>
            </a:pPr>
            <a:r>
              <a:rPr lang="en-US" dirty="0" smtClean="0">
                <a:latin typeface="Times New Roman" pitchFamily="18" charset="0"/>
                <a:cs typeface="Times New Roman" pitchFamily="18" charset="0"/>
              </a:rPr>
              <a:t>[CONSTRAINT </a:t>
            </a:r>
            <a:r>
              <a:rPr lang="en-US" dirty="0" err="1" smtClean="0">
                <a:latin typeface="Times New Roman" pitchFamily="18" charset="0"/>
                <a:cs typeface="Times New Roman" pitchFamily="18" charset="0"/>
              </a:rPr>
              <a:t>constraint_name</a:t>
            </a:r>
            <a:r>
              <a:rPr lang="en-US" dirty="0" smtClean="0">
                <a:latin typeface="Times New Roman" pitchFamily="18" charset="0"/>
                <a:cs typeface="Times New Roman" pitchFamily="18" charset="0"/>
              </a:rPr>
              <a:t>] REFERENCES </a:t>
            </a:r>
            <a:r>
              <a:rPr lang="en-US" dirty="0" err="1" smtClean="0">
                <a:latin typeface="Times New Roman" pitchFamily="18" charset="0"/>
                <a:cs typeface="Times New Roman" pitchFamily="18" charset="0"/>
              </a:rPr>
              <a:t>Referenced_Table_name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column_name</a:t>
            </a:r>
            <a:r>
              <a:rPr lang="en-US" dirty="0" smtClean="0">
                <a:latin typeface="Times New Roman" pitchFamily="18" charset="0"/>
                <a:cs typeface="Times New Roman" pitchFamily="18" charset="0"/>
              </a:rPr>
              <a:t>) </a:t>
            </a:r>
          </a:p>
          <a:p>
            <a:pPr>
              <a:lnSpc>
                <a:spcPct val="170000"/>
              </a:lnSpc>
              <a:spcBef>
                <a:spcPts val="0"/>
              </a:spcBef>
              <a:buNone/>
            </a:pPr>
            <a:endParaRPr lang="en-US" dirty="0" smtClean="0">
              <a:latin typeface="Times New Roman" pitchFamily="18" charset="0"/>
              <a:cs typeface="Times New Roman" pitchFamily="18" charset="0"/>
            </a:endParaRPr>
          </a:p>
          <a:p>
            <a:pPr>
              <a:lnSpc>
                <a:spcPct val="170000"/>
              </a:lnSpc>
              <a:spcBef>
                <a:spcPts val="0"/>
              </a:spcBef>
              <a:buNone/>
            </a:pPr>
            <a:r>
              <a:rPr lang="en-US" sz="2900" b="1" u="sng" dirty="0" smtClean="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Out-of-line foreign key (after column definitions): </a:t>
            </a:r>
          </a:p>
          <a:p>
            <a:pPr>
              <a:lnSpc>
                <a:spcPct val="170000"/>
              </a:lnSpc>
              <a:spcBef>
                <a:spcPts val="0"/>
              </a:spcBef>
            </a:pPr>
            <a:r>
              <a:rPr lang="en-US" dirty="0" smtClean="0">
                <a:latin typeface="Times New Roman" pitchFamily="18" charset="0"/>
                <a:cs typeface="Times New Roman" pitchFamily="18" charset="0"/>
              </a:rPr>
              <a:t>CREATE TABLE t3 ( c1 NUMBER, c2 NUMBER, </a:t>
            </a:r>
            <a:r>
              <a:rPr lang="en-US" b="1" dirty="0" smtClean="0">
                <a:latin typeface="Times New Roman" pitchFamily="18" charset="0"/>
                <a:cs typeface="Times New Roman" pitchFamily="18" charset="0"/>
              </a:rPr>
              <a:t>CONSTRAINT t1_fk FOREIGN KEY (c1) REFERENCES t1</a:t>
            </a:r>
            <a:r>
              <a:rPr lang="en-US" dirty="0" smtClean="0">
                <a:latin typeface="Times New Roman" pitchFamily="18" charset="0"/>
                <a:cs typeface="Times New Roman" pitchFamily="18" charset="0"/>
              </a:rPr>
              <a:t>);</a:t>
            </a:r>
          </a:p>
          <a:p>
            <a:pPr>
              <a:lnSpc>
                <a:spcPct val="170000"/>
              </a:lnSpc>
              <a:spcBef>
                <a:spcPts val="0"/>
              </a:spcBef>
            </a:pPr>
            <a:endParaRPr lang="en-US" dirty="0" smtClean="0">
              <a:latin typeface="Times New Roman" pitchFamily="18" charset="0"/>
              <a:cs typeface="Times New Roman" pitchFamily="18" charset="0"/>
            </a:endParaRPr>
          </a:p>
          <a:p>
            <a:pPr>
              <a:lnSpc>
                <a:spcPct val="170000"/>
              </a:lnSpc>
              <a:spcBef>
                <a:spcPts val="0"/>
              </a:spcBef>
              <a:buNone/>
            </a:pPr>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Syntax to define a Foreign key at table level:</a:t>
            </a:r>
          </a:p>
          <a:p>
            <a:pPr>
              <a:lnSpc>
                <a:spcPct val="170000"/>
              </a:lnSpc>
              <a:spcBef>
                <a:spcPts val="0"/>
              </a:spcBef>
              <a:buNone/>
            </a:pPr>
            <a:r>
              <a:rPr lang="en-US" dirty="0" smtClean="0">
                <a:latin typeface="Times New Roman" pitchFamily="18" charset="0"/>
                <a:cs typeface="Times New Roman" pitchFamily="18" charset="0"/>
              </a:rPr>
              <a:t>[</a:t>
            </a:r>
            <a:r>
              <a:rPr lang="en-US" sz="3800" dirty="0" smtClean="0">
                <a:latin typeface="Times New Roman" pitchFamily="18" charset="0"/>
                <a:cs typeface="Times New Roman" pitchFamily="18" charset="0"/>
              </a:rPr>
              <a:t>CONSTRAINT </a:t>
            </a:r>
            <a:r>
              <a:rPr lang="en-US" sz="3800" dirty="0" err="1" smtClean="0">
                <a:latin typeface="Times New Roman" pitchFamily="18" charset="0"/>
                <a:cs typeface="Times New Roman" pitchFamily="18" charset="0"/>
              </a:rPr>
              <a:t>constraint_name</a:t>
            </a:r>
            <a:r>
              <a:rPr lang="en-US" sz="3800" dirty="0" smtClean="0">
                <a:latin typeface="Times New Roman" pitchFamily="18" charset="0"/>
                <a:cs typeface="Times New Roman" pitchFamily="18" charset="0"/>
              </a:rPr>
              <a:t>] FOREIGN KEY(</a:t>
            </a:r>
            <a:r>
              <a:rPr lang="en-US" sz="3800" dirty="0" err="1" smtClean="0">
                <a:latin typeface="Times New Roman" pitchFamily="18" charset="0"/>
                <a:cs typeface="Times New Roman" pitchFamily="18" charset="0"/>
              </a:rPr>
              <a:t>column_name</a:t>
            </a:r>
            <a:r>
              <a:rPr lang="en-US" sz="3800" dirty="0" smtClean="0">
                <a:latin typeface="Times New Roman" pitchFamily="18" charset="0"/>
                <a:cs typeface="Times New Roman" pitchFamily="18" charset="0"/>
              </a:rPr>
              <a:t>) REFERENCES </a:t>
            </a:r>
            <a:r>
              <a:rPr lang="en-US" sz="3800" dirty="0" err="1" smtClean="0">
                <a:latin typeface="Times New Roman" pitchFamily="18" charset="0"/>
                <a:cs typeface="Times New Roman" pitchFamily="18" charset="0"/>
              </a:rPr>
              <a:t>referenced_table_name</a:t>
            </a:r>
            <a:r>
              <a:rPr lang="en-US" sz="3800" dirty="0" smtClean="0">
                <a:latin typeface="Times New Roman" pitchFamily="18" charset="0"/>
                <a:cs typeface="Times New Roman" pitchFamily="18" charset="0"/>
              </a:rPr>
              <a:t>(</a:t>
            </a:r>
            <a:r>
              <a:rPr lang="en-US" sz="3800" dirty="0" err="1" smtClean="0">
                <a:latin typeface="Times New Roman" pitchFamily="18" charset="0"/>
                <a:cs typeface="Times New Roman" pitchFamily="18" charset="0"/>
              </a:rPr>
              <a:t>column_name</a:t>
            </a:r>
            <a:r>
              <a:rPr lang="en-US" sz="3800" dirty="0" smtClean="0">
                <a:latin typeface="Times New Roman" pitchFamily="18" charset="0"/>
                <a:cs typeface="Times New Roman" pitchFamily="18" charset="0"/>
              </a:rPr>
              <a:t>); </a:t>
            </a:r>
          </a:p>
          <a:p>
            <a:pPr>
              <a:lnSpc>
                <a:spcPct val="170000"/>
              </a:lnSpc>
              <a:spcBef>
                <a:spcPts val="0"/>
              </a:spcBef>
              <a:buNone/>
            </a:pPr>
            <a:endParaRPr lang="en-US" dirty="0" smtClean="0">
              <a:latin typeface="Times New Roman" pitchFamily="18" charset="0"/>
              <a:cs typeface="Times New Roman" pitchFamily="18" charset="0"/>
            </a:endParaRPr>
          </a:p>
          <a:p>
            <a:pPr>
              <a:lnSpc>
                <a:spcPct val="170000"/>
              </a:lnSpc>
              <a:spcBef>
                <a:spcPts val="0"/>
              </a:spcBef>
              <a:buNone/>
            </a:pPr>
            <a:endParaRPr lang="en-US" dirty="0" smtClean="0">
              <a:latin typeface="Times New Roman" pitchFamily="18" charset="0"/>
              <a:cs typeface="Times New Roman" pitchFamily="18" charset="0"/>
            </a:endParaRPr>
          </a:p>
          <a:p>
            <a:pPr>
              <a:lnSpc>
                <a:spcPct val="170000"/>
              </a:lnSpc>
              <a:spcBef>
                <a:spcPts val="0"/>
              </a:spcBef>
              <a:buNone/>
            </a:pPr>
            <a:endParaRPr lang="en-US" dirty="0" smtClean="0">
              <a:latin typeface="Times New Roman" pitchFamily="18" charset="0"/>
              <a:cs typeface="Times New Roman" pitchFamily="18" charset="0"/>
            </a:endParaRPr>
          </a:p>
          <a:p>
            <a:pPr>
              <a:lnSpc>
                <a:spcPct val="170000"/>
              </a:lnSpc>
              <a:spcBef>
                <a:spcPts val="0"/>
              </a:spcBef>
              <a:buNone/>
            </a:pPr>
            <a:endParaRPr lang="en-US" dirty="0" smtClean="0">
              <a:latin typeface="Times New Roman" pitchFamily="18" charset="0"/>
              <a:cs typeface="Times New Roman" pitchFamily="18" charset="0"/>
            </a:endParaRPr>
          </a:p>
          <a:p>
            <a:pPr>
              <a:lnSpc>
                <a:spcPct val="170000"/>
              </a:lnSpc>
              <a:spcBef>
                <a:spcPts val="0"/>
              </a:spcBef>
              <a:buNone/>
            </a:pPr>
            <a:endParaRPr lang="en-US" dirty="0" smtClean="0">
              <a:latin typeface="Times New Roman" pitchFamily="18" charset="0"/>
              <a:cs typeface="Times New Roman" pitchFamily="18" charset="0"/>
            </a:endParaRPr>
          </a:p>
          <a:p>
            <a:pPr>
              <a:lnSpc>
                <a:spcPct val="170000"/>
              </a:lnSpc>
              <a:spcBef>
                <a:spcPts val="0"/>
              </a:spcBef>
              <a:buNone/>
            </a:pPr>
            <a:endParaRPr lang="en-US" dirty="0" smtClean="0">
              <a:latin typeface="Times New Roman" pitchFamily="18" charset="0"/>
              <a:cs typeface="Times New Roman" pitchFamily="18" charset="0"/>
            </a:endParaRPr>
          </a:p>
          <a:p>
            <a:pPr>
              <a:lnSpc>
                <a:spcPct val="170000"/>
              </a:lnSpc>
              <a:spcBef>
                <a:spcPts val="0"/>
              </a:spcBef>
            </a:pPr>
            <a:endParaRPr lang="en-US" dirty="0" smtClean="0">
              <a:latin typeface="Times New Roman" pitchFamily="18" charset="0"/>
              <a:cs typeface="Times New Roman" pitchFamily="18" charset="0"/>
            </a:endParaRPr>
          </a:p>
          <a:p>
            <a:pPr>
              <a:lnSpc>
                <a:spcPct val="170000"/>
              </a:lnSpc>
              <a:spcBef>
                <a:spcPts val="0"/>
              </a:spcBef>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8991600" cy="6705600"/>
          </a:xfrm>
        </p:spPr>
        <p:txBody>
          <a:bodyPr>
            <a:normAutofit fontScale="55000" lnSpcReduction="20000"/>
          </a:bodyPr>
          <a:lstStyle/>
          <a:p>
            <a:pPr>
              <a:buNone/>
            </a:pPr>
            <a:r>
              <a:rPr lang="en-US" b="1" dirty="0" smtClean="0"/>
              <a:t>Foreign Key at column level:</a:t>
            </a:r>
            <a:r>
              <a:rPr lang="en-US" dirty="0" smtClean="0"/>
              <a:t> </a:t>
            </a:r>
          </a:p>
          <a:p>
            <a:r>
              <a:rPr lang="en-US" dirty="0" smtClean="0"/>
              <a:t>CREATE TABLE product </a:t>
            </a:r>
            <a:br>
              <a:rPr lang="en-US" dirty="0" smtClean="0"/>
            </a:br>
            <a:r>
              <a:rPr lang="en-US" dirty="0" smtClean="0"/>
              <a:t>( </a:t>
            </a:r>
            <a:r>
              <a:rPr lang="en-US" dirty="0" err="1" smtClean="0"/>
              <a:t>product_id</a:t>
            </a:r>
            <a:r>
              <a:rPr lang="en-US" dirty="0" smtClean="0"/>
              <a:t> number(5) CONSTRAINT </a:t>
            </a:r>
            <a:r>
              <a:rPr lang="en-US" dirty="0" err="1" smtClean="0"/>
              <a:t>pd_id_pk</a:t>
            </a:r>
            <a:r>
              <a:rPr lang="en-US" dirty="0" smtClean="0"/>
              <a:t> PRIMARY KEY, </a:t>
            </a:r>
            <a:br>
              <a:rPr lang="en-US" dirty="0" smtClean="0"/>
            </a:br>
            <a:r>
              <a:rPr lang="en-US" dirty="0" err="1" smtClean="0"/>
              <a:t>product_name</a:t>
            </a:r>
            <a:r>
              <a:rPr lang="en-US" dirty="0" smtClean="0"/>
              <a:t> char(20),</a:t>
            </a:r>
            <a:br>
              <a:rPr lang="en-US" dirty="0" smtClean="0"/>
            </a:br>
            <a:r>
              <a:rPr lang="en-US" dirty="0" err="1" smtClean="0"/>
              <a:t>supplier_name</a:t>
            </a:r>
            <a:r>
              <a:rPr lang="en-US" dirty="0" smtClean="0"/>
              <a:t> char(20),</a:t>
            </a:r>
            <a:br>
              <a:rPr lang="en-US" dirty="0" smtClean="0"/>
            </a:br>
            <a:r>
              <a:rPr lang="en-US" dirty="0" err="1" smtClean="0"/>
              <a:t>unit_price</a:t>
            </a:r>
            <a:r>
              <a:rPr lang="en-US" dirty="0" smtClean="0"/>
              <a:t> number(10)</a:t>
            </a:r>
            <a:br>
              <a:rPr lang="en-US" dirty="0" smtClean="0"/>
            </a:br>
            <a:r>
              <a:rPr lang="en-US" dirty="0" smtClean="0"/>
              <a:t>);</a:t>
            </a:r>
          </a:p>
          <a:p>
            <a:endParaRPr lang="en-US" dirty="0" smtClean="0"/>
          </a:p>
          <a:p>
            <a:r>
              <a:rPr lang="en-US" dirty="0" smtClean="0"/>
              <a:t>CREATE TABLE </a:t>
            </a:r>
            <a:r>
              <a:rPr lang="en-US" dirty="0" err="1" smtClean="0"/>
              <a:t>order_items</a:t>
            </a:r>
            <a:r>
              <a:rPr lang="en-US" dirty="0" smtClean="0"/>
              <a:t/>
            </a:r>
            <a:br>
              <a:rPr lang="en-US" dirty="0" smtClean="0"/>
            </a:br>
            <a:r>
              <a:rPr lang="en-US" dirty="0" smtClean="0"/>
              <a:t>( </a:t>
            </a:r>
            <a:r>
              <a:rPr lang="en-US" dirty="0" err="1" smtClean="0"/>
              <a:t>order_id</a:t>
            </a:r>
            <a:r>
              <a:rPr lang="en-US" dirty="0" smtClean="0"/>
              <a:t> number(5) CONSTRAINT </a:t>
            </a:r>
            <a:r>
              <a:rPr lang="en-US" dirty="0" err="1" smtClean="0"/>
              <a:t>od_id_pk</a:t>
            </a:r>
            <a:r>
              <a:rPr lang="en-US" dirty="0" smtClean="0"/>
              <a:t> PRIMARY KEY,</a:t>
            </a:r>
            <a:br>
              <a:rPr lang="en-US" dirty="0" smtClean="0"/>
            </a:br>
            <a:r>
              <a:rPr lang="en-US" dirty="0" err="1" smtClean="0"/>
              <a:t>product_id</a:t>
            </a:r>
            <a:r>
              <a:rPr lang="en-US" dirty="0" smtClean="0"/>
              <a:t> number(5) CONSTRAINT </a:t>
            </a:r>
            <a:r>
              <a:rPr lang="en-US" dirty="0" err="1" smtClean="0"/>
              <a:t>pd_id_fk</a:t>
            </a:r>
            <a:r>
              <a:rPr lang="en-US" dirty="0" smtClean="0"/>
              <a:t> REFERENCES, product(</a:t>
            </a:r>
            <a:r>
              <a:rPr lang="en-US" dirty="0" err="1" smtClean="0"/>
              <a:t>product_id</a:t>
            </a:r>
            <a:r>
              <a:rPr lang="en-US" dirty="0" smtClean="0"/>
              <a:t>),</a:t>
            </a:r>
            <a:br>
              <a:rPr lang="en-US" dirty="0" smtClean="0"/>
            </a:br>
            <a:r>
              <a:rPr lang="en-US" dirty="0" err="1" smtClean="0"/>
              <a:t>product_name</a:t>
            </a:r>
            <a:r>
              <a:rPr lang="en-US" dirty="0" smtClean="0"/>
              <a:t> char(20),</a:t>
            </a:r>
            <a:br>
              <a:rPr lang="en-US" dirty="0" smtClean="0"/>
            </a:br>
            <a:r>
              <a:rPr lang="en-US" dirty="0" err="1" smtClean="0"/>
              <a:t>supplier_name</a:t>
            </a:r>
            <a:r>
              <a:rPr lang="en-US" dirty="0" smtClean="0"/>
              <a:t> char(20),</a:t>
            </a:r>
            <a:br>
              <a:rPr lang="en-US" dirty="0" smtClean="0"/>
            </a:br>
            <a:r>
              <a:rPr lang="en-US" dirty="0" err="1" smtClean="0"/>
              <a:t>unit_price</a:t>
            </a:r>
            <a:r>
              <a:rPr lang="en-US" dirty="0" smtClean="0"/>
              <a:t> number(10)</a:t>
            </a:r>
            <a:br>
              <a:rPr lang="en-US" dirty="0" smtClean="0"/>
            </a:br>
            <a:r>
              <a:rPr lang="en-US" dirty="0" smtClean="0"/>
              <a:t>);</a:t>
            </a:r>
          </a:p>
          <a:p>
            <a:pPr>
              <a:buNone/>
            </a:pPr>
            <a:endParaRPr lang="en-US" dirty="0" smtClean="0"/>
          </a:p>
          <a:p>
            <a:pPr>
              <a:buNone/>
            </a:pPr>
            <a:r>
              <a:rPr lang="en-US" b="1" dirty="0" smtClean="0"/>
              <a:t>Foreign Key at table level: </a:t>
            </a:r>
            <a:endParaRPr lang="en-US" dirty="0" smtClean="0"/>
          </a:p>
          <a:p>
            <a:r>
              <a:rPr lang="en-US" dirty="0" smtClean="0"/>
              <a:t>CREATE TABLE </a:t>
            </a:r>
            <a:r>
              <a:rPr lang="en-US" dirty="0" err="1" smtClean="0"/>
              <a:t>order_items</a:t>
            </a:r>
            <a:r>
              <a:rPr lang="en-US" dirty="0" smtClean="0"/>
              <a:t/>
            </a:r>
            <a:br>
              <a:rPr lang="en-US" dirty="0" smtClean="0"/>
            </a:br>
            <a:r>
              <a:rPr lang="en-US" dirty="0" smtClean="0"/>
              <a:t>( </a:t>
            </a:r>
            <a:r>
              <a:rPr lang="en-US" dirty="0" err="1" smtClean="0"/>
              <a:t>order_id</a:t>
            </a:r>
            <a:r>
              <a:rPr lang="en-US" dirty="0" smtClean="0"/>
              <a:t> number(5) ,</a:t>
            </a:r>
            <a:br>
              <a:rPr lang="en-US" dirty="0" smtClean="0"/>
            </a:br>
            <a:r>
              <a:rPr lang="en-US" dirty="0" err="1" smtClean="0"/>
              <a:t>product_id</a:t>
            </a:r>
            <a:r>
              <a:rPr lang="en-US" dirty="0" smtClean="0"/>
              <a:t> number(5),</a:t>
            </a:r>
            <a:br>
              <a:rPr lang="en-US" dirty="0" smtClean="0"/>
            </a:br>
            <a:r>
              <a:rPr lang="en-US" dirty="0" err="1" smtClean="0"/>
              <a:t>product_name</a:t>
            </a:r>
            <a:r>
              <a:rPr lang="en-US" dirty="0" smtClean="0"/>
              <a:t> char(20),</a:t>
            </a:r>
            <a:br>
              <a:rPr lang="en-US" dirty="0" smtClean="0"/>
            </a:br>
            <a:r>
              <a:rPr lang="en-US" dirty="0" err="1" smtClean="0"/>
              <a:t>supplier_name</a:t>
            </a:r>
            <a:r>
              <a:rPr lang="en-US" dirty="0" smtClean="0"/>
              <a:t> char(20),</a:t>
            </a:r>
            <a:br>
              <a:rPr lang="en-US" dirty="0" smtClean="0"/>
            </a:br>
            <a:r>
              <a:rPr lang="en-US" dirty="0" err="1" smtClean="0"/>
              <a:t>unit_price</a:t>
            </a:r>
            <a:r>
              <a:rPr lang="en-US" dirty="0" smtClean="0"/>
              <a:t> number(10)</a:t>
            </a:r>
            <a:br>
              <a:rPr lang="en-US" dirty="0" smtClean="0"/>
            </a:br>
            <a:r>
              <a:rPr lang="en-US" dirty="0" smtClean="0"/>
              <a:t>CONSTRAINT </a:t>
            </a:r>
            <a:r>
              <a:rPr lang="en-US" dirty="0" err="1" smtClean="0"/>
              <a:t>od_id_pk</a:t>
            </a:r>
            <a:r>
              <a:rPr lang="en-US" dirty="0" smtClean="0"/>
              <a:t> PRIMARY KEY(</a:t>
            </a:r>
            <a:r>
              <a:rPr lang="en-US" dirty="0" err="1" smtClean="0"/>
              <a:t>order_id</a:t>
            </a:r>
            <a:r>
              <a:rPr lang="en-US" dirty="0" smtClean="0"/>
              <a:t>),</a:t>
            </a:r>
            <a:br>
              <a:rPr lang="en-US" dirty="0" smtClean="0"/>
            </a:br>
            <a:r>
              <a:rPr lang="en-US" dirty="0" smtClean="0"/>
              <a:t>CONSTRAINT </a:t>
            </a:r>
            <a:r>
              <a:rPr lang="en-US" dirty="0" err="1" smtClean="0"/>
              <a:t>pd_id_fk</a:t>
            </a:r>
            <a:r>
              <a:rPr lang="en-US" dirty="0" smtClean="0"/>
              <a:t> FOREIGN KEY(</a:t>
            </a:r>
            <a:r>
              <a:rPr lang="en-US" dirty="0" err="1" smtClean="0"/>
              <a:t>product_id</a:t>
            </a:r>
            <a:r>
              <a:rPr lang="en-US" dirty="0" smtClean="0"/>
              <a:t>) REFERENCES product(</a:t>
            </a:r>
            <a:r>
              <a:rPr lang="en-US" dirty="0" err="1" smtClean="0"/>
              <a:t>product_id</a:t>
            </a:r>
            <a:r>
              <a:rPr lang="en-US" dirty="0" smtClean="0"/>
              <a:t>)</a:t>
            </a:r>
            <a:br>
              <a:rPr lang="en-US" dirty="0" smtClean="0"/>
            </a:br>
            <a:r>
              <a:rPr lang="en-US" dirty="0" smtClean="0"/>
              <a:t>);</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2258" name="Picture 2"/>
          <p:cNvPicPr>
            <a:picLocks noChangeAspect="1" noChangeArrowheads="1"/>
          </p:cNvPicPr>
          <p:nvPr/>
        </p:nvPicPr>
        <p:blipFill>
          <a:blip r:embed="rId2" cstate="print"/>
          <a:srcRect/>
          <a:stretch>
            <a:fillRect/>
          </a:stretch>
        </p:blipFill>
        <p:spPr bwMode="auto">
          <a:xfrm>
            <a:off x="0" y="0"/>
            <a:ext cx="8327923" cy="1066800"/>
          </a:xfrm>
          <a:prstGeom prst="rect">
            <a:avLst/>
          </a:prstGeom>
          <a:noFill/>
          <a:ln w="9525">
            <a:noFill/>
            <a:miter lim="800000"/>
            <a:headEnd/>
            <a:tailEnd/>
          </a:ln>
        </p:spPr>
      </p:pic>
      <p:pic>
        <p:nvPicPr>
          <p:cNvPr id="352259" name="Picture 3"/>
          <p:cNvPicPr>
            <a:picLocks noChangeAspect="1" noChangeArrowheads="1"/>
          </p:cNvPicPr>
          <p:nvPr/>
        </p:nvPicPr>
        <p:blipFill>
          <a:blip r:embed="rId3" cstate="print"/>
          <a:srcRect/>
          <a:stretch>
            <a:fillRect/>
          </a:stretch>
        </p:blipFill>
        <p:spPr bwMode="auto">
          <a:xfrm>
            <a:off x="152400" y="1066800"/>
            <a:ext cx="7772400" cy="577286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324600"/>
          </a:xfrm>
        </p:spPr>
        <p:txBody>
          <a:bodyPr>
            <a:normAutofit fontScale="55000" lnSpcReduction="20000"/>
          </a:bodyPr>
          <a:lstStyle/>
          <a:p>
            <a:pPr>
              <a:lnSpc>
                <a:spcPct val="170000"/>
              </a:lnSpc>
              <a:spcBef>
                <a:spcPts val="0"/>
              </a:spcBef>
              <a:buNone/>
            </a:pPr>
            <a:r>
              <a:rPr lang="en-US" b="1" dirty="0" smtClean="0">
                <a:solidFill>
                  <a:srgbClr val="0000FF"/>
                </a:solidFill>
                <a:latin typeface="Times New Roman" pitchFamily="18" charset="0"/>
                <a:cs typeface="Times New Roman" pitchFamily="18" charset="0"/>
              </a:rPr>
              <a:t>NCHAR and NVARCHAR2 </a:t>
            </a:r>
            <a:r>
              <a:rPr lang="en-US" b="1" dirty="0" err="1" smtClean="0">
                <a:solidFill>
                  <a:srgbClr val="0000FF"/>
                </a:solidFill>
                <a:latin typeface="Times New Roman" pitchFamily="18" charset="0"/>
                <a:cs typeface="Times New Roman" pitchFamily="18" charset="0"/>
              </a:rPr>
              <a:t>Datatypes</a:t>
            </a:r>
            <a:endParaRPr lang="en-US" b="1" dirty="0" smtClean="0">
              <a:solidFill>
                <a:srgbClr val="0000FF"/>
              </a:solidFill>
              <a:latin typeface="Times New Roman" pitchFamily="18" charset="0"/>
              <a:cs typeface="Times New Roman" pitchFamily="18" charset="0"/>
            </a:endParaRPr>
          </a:p>
          <a:p>
            <a:pPr>
              <a:lnSpc>
                <a:spcPct val="170000"/>
              </a:lnSpc>
              <a:spcBef>
                <a:spcPts val="0"/>
              </a:spcBef>
            </a:pPr>
            <a:r>
              <a:rPr lang="en-US" dirty="0" smtClean="0">
                <a:latin typeface="Times New Roman" pitchFamily="18" charset="0"/>
                <a:cs typeface="Times New Roman" pitchFamily="18" charset="0"/>
              </a:rPr>
              <a:t>The NCHAR and NVARCHAR2 </a:t>
            </a:r>
            <a:r>
              <a:rPr lang="en-US" dirty="0" err="1" smtClean="0">
                <a:latin typeface="Times New Roman" pitchFamily="18" charset="0"/>
                <a:cs typeface="Times New Roman" pitchFamily="18" charset="0"/>
              </a:rPr>
              <a:t>datatypes</a:t>
            </a:r>
            <a:r>
              <a:rPr lang="en-US" dirty="0" smtClean="0">
                <a:latin typeface="Times New Roman" pitchFamily="18" charset="0"/>
                <a:cs typeface="Times New Roman" pitchFamily="18" charset="0"/>
              </a:rPr>
              <a:t> store </a:t>
            </a:r>
            <a:r>
              <a:rPr lang="en-US" b="1" dirty="0" smtClean="0">
                <a:solidFill>
                  <a:srgbClr val="C00000"/>
                </a:solidFill>
                <a:latin typeface="Times New Roman" pitchFamily="18" charset="0"/>
                <a:cs typeface="Times New Roman" pitchFamily="18" charset="0"/>
              </a:rPr>
              <a:t>NLS character data</a:t>
            </a:r>
            <a:r>
              <a:rPr lang="en-US" dirty="0" smtClean="0">
                <a:latin typeface="Times New Roman" pitchFamily="18" charset="0"/>
                <a:cs typeface="Times New Roman" pitchFamily="18" charset="0"/>
              </a:rPr>
              <a:t>. </a:t>
            </a:r>
          </a:p>
          <a:p>
            <a:pPr>
              <a:lnSpc>
                <a:spcPct val="170000"/>
              </a:lnSpc>
              <a:spcBef>
                <a:spcPts val="0"/>
              </a:spcBef>
            </a:pPr>
            <a:r>
              <a:rPr lang="en-US" dirty="0" smtClean="0">
                <a:latin typeface="Times New Roman" pitchFamily="18" charset="0"/>
                <a:cs typeface="Times New Roman" pitchFamily="18" charset="0"/>
              </a:rPr>
              <a:t>The NCHAR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stores </a:t>
            </a:r>
            <a:r>
              <a:rPr lang="en-US" b="1" dirty="0" smtClean="0">
                <a:solidFill>
                  <a:srgbClr val="C00000"/>
                </a:solidFill>
                <a:latin typeface="Times New Roman" pitchFamily="18" charset="0"/>
                <a:cs typeface="Times New Roman" pitchFamily="18" charset="0"/>
              </a:rPr>
              <a:t>fixed-length</a:t>
            </a:r>
            <a:r>
              <a:rPr lang="en-US" dirty="0" smtClean="0">
                <a:latin typeface="Times New Roman" pitchFamily="18" charset="0"/>
                <a:cs typeface="Times New Roman" pitchFamily="18" charset="0"/>
              </a:rPr>
              <a:t> character strings. </a:t>
            </a:r>
          </a:p>
          <a:p>
            <a:pPr>
              <a:lnSpc>
                <a:spcPct val="170000"/>
              </a:lnSpc>
              <a:spcBef>
                <a:spcPts val="0"/>
              </a:spcBef>
            </a:pPr>
            <a:r>
              <a:rPr lang="en-US" dirty="0" smtClean="0">
                <a:latin typeface="Times New Roman" pitchFamily="18" charset="0"/>
                <a:cs typeface="Times New Roman" pitchFamily="18" charset="0"/>
              </a:rPr>
              <a:t>The NVARCHAR2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stores </a:t>
            </a:r>
            <a:r>
              <a:rPr lang="en-US" b="1" dirty="0" smtClean="0">
                <a:solidFill>
                  <a:srgbClr val="C00000"/>
                </a:solidFill>
                <a:latin typeface="Times New Roman" pitchFamily="18" charset="0"/>
                <a:cs typeface="Times New Roman" pitchFamily="18" charset="0"/>
              </a:rPr>
              <a:t>variable-length</a:t>
            </a:r>
            <a:r>
              <a:rPr lang="en-US" dirty="0" smtClean="0">
                <a:latin typeface="Times New Roman" pitchFamily="18" charset="0"/>
                <a:cs typeface="Times New Roman" pitchFamily="18" charset="0"/>
              </a:rPr>
              <a:t> character strings.</a:t>
            </a:r>
          </a:p>
          <a:p>
            <a:pPr>
              <a:lnSpc>
                <a:spcPct val="170000"/>
              </a:lnSpc>
              <a:spcBef>
                <a:spcPts val="0"/>
              </a:spcBef>
            </a:pPr>
            <a:r>
              <a:rPr lang="en-US" dirty="0" smtClean="0">
                <a:latin typeface="Times New Roman" pitchFamily="18" charset="0"/>
                <a:cs typeface="Times New Roman" pitchFamily="18" charset="0"/>
              </a:rPr>
              <a:t> National Language Support (NLS) feature allows the </a:t>
            </a:r>
            <a:r>
              <a:rPr lang="en-US" b="1" dirty="0" smtClean="0">
                <a:solidFill>
                  <a:srgbClr val="C00000"/>
                </a:solidFill>
                <a:latin typeface="Times New Roman" pitchFamily="18" charset="0"/>
                <a:cs typeface="Times New Roman" pitchFamily="18" charset="0"/>
              </a:rPr>
              <a:t>use of various character sets .</a:t>
            </a:r>
          </a:p>
          <a:p>
            <a:pPr>
              <a:lnSpc>
                <a:spcPct val="170000"/>
              </a:lnSpc>
              <a:spcBef>
                <a:spcPts val="0"/>
              </a:spcBef>
              <a:buNone/>
            </a:pPr>
            <a:endParaRPr lang="en-US" b="1" dirty="0" smtClean="0">
              <a:solidFill>
                <a:srgbClr val="C00000"/>
              </a:solidFill>
              <a:latin typeface="Times New Roman" pitchFamily="18" charset="0"/>
              <a:cs typeface="Times New Roman" pitchFamily="18" charset="0"/>
            </a:endParaRPr>
          </a:p>
          <a:p>
            <a:pPr>
              <a:lnSpc>
                <a:spcPct val="170000"/>
              </a:lnSpc>
              <a:spcBef>
                <a:spcPts val="0"/>
              </a:spcBef>
              <a:buNone/>
            </a:pPr>
            <a:r>
              <a:rPr lang="en-US" b="1" dirty="0" smtClean="0">
                <a:solidFill>
                  <a:srgbClr val="0000FF"/>
                </a:solidFill>
                <a:latin typeface="Times New Roman" pitchFamily="18" charset="0"/>
                <a:cs typeface="Times New Roman" pitchFamily="18" charset="0"/>
              </a:rPr>
              <a:t>NUMBER </a:t>
            </a:r>
            <a:r>
              <a:rPr lang="en-US" b="1" dirty="0" err="1" smtClean="0">
                <a:solidFill>
                  <a:srgbClr val="0000FF"/>
                </a:solidFill>
                <a:latin typeface="Times New Roman" pitchFamily="18" charset="0"/>
                <a:cs typeface="Times New Roman" pitchFamily="18" charset="0"/>
              </a:rPr>
              <a:t>Datatype</a:t>
            </a:r>
            <a:endParaRPr lang="en-US" b="1" dirty="0" smtClean="0">
              <a:solidFill>
                <a:srgbClr val="0000FF"/>
              </a:solidFill>
              <a:latin typeface="Times New Roman" pitchFamily="18" charset="0"/>
              <a:cs typeface="Times New Roman" pitchFamily="18" charset="0"/>
            </a:endParaRPr>
          </a:p>
          <a:p>
            <a:pPr>
              <a:lnSpc>
                <a:spcPct val="170000"/>
              </a:lnSpc>
              <a:spcBef>
                <a:spcPts val="0"/>
              </a:spcBef>
            </a:pPr>
            <a:r>
              <a:rPr lang="en-US" dirty="0" smtClean="0">
                <a:latin typeface="Times New Roman" pitchFamily="18" charset="0"/>
                <a:cs typeface="Times New Roman" pitchFamily="18" charset="0"/>
              </a:rPr>
              <a:t>The NUMBER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stores </a:t>
            </a:r>
            <a:r>
              <a:rPr lang="en-US" b="1" dirty="0" smtClean="0">
                <a:solidFill>
                  <a:srgbClr val="C00000"/>
                </a:solidFill>
                <a:latin typeface="Times New Roman" pitchFamily="18" charset="0"/>
                <a:cs typeface="Times New Roman" pitchFamily="18" charset="0"/>
              </a:rPr>
              <a:t>fixed and floating-point numbers.</a:t>
            </a:r>
          </a:p>
          <a:p>
            <a:pPr>
              <a:lnSpc>
                <a:spcPct val="170000"/>
              </a:lnSpc>
              <a:spcBef>
                <a:spcPts val="0"/>
              </a:spcBef>
            </a:pPr>
            <a:r>
              <a:rPr lang="en-US" dirty="0" smtClean="0">
                <a:latin typeface="Times New Roman" pitchFamily="18" charset="0"/>
                <a:cs typeface="Times New Roman" pitchFamily="18" charset="0"/>
              </a:rPr>
              <a:t>specify a </a:t>
            </a:r>
            <a:r>
              <a:rPr lang="en-US" b="1" i="1" dirty="0" smtClean="0">
                <a:solidFill>
                  <a:srgbClr val="C00000"/>
                </a:solidFill>
                <a:latin typeface="Times New Roman" pitchFamily="18" charset="0"/>
                <a:cs typeface="Times New Roman" pitchFamily="18" charset="0"/>
              </a:rPr>
              <a:t>precision</a:t>
            </a:r>
            <a:r>
              <a:rPr lang="en-US" b="1" dirty="0" smtClean="0">
                <a:solidFill>
                  <a:srgbClr val="C00000"/>
                </a:solidFill>
                <a:latin typeface="Times New Roman" pitchFamily="18" charset="0"/>
                <a:cs typeface="Times New Roman" pitchFamily="18" charset="0"/>
              </a:rPr>
              <a:t> (total number of digits) </a:t>
            </a:r>
            <a:r>
              <a:rPr lang="en-US" dirty="0" smtClean="0">
                <a:latin typeface="Times New Roman" pitchFamily="18" charset="0"/>
                <a:cs typeface="Times New Roman" pitchFamily="18" charset="0"/>
              </a:rPr>
              <a:t>and </a:t>
            </a:r>
            <a:r>
              <a:rPr lang="en-US" b="1" i="1" dirty="0" smtClean="0">
                <a:solidFill>
                  <a:srgbClr val="C00000"/>
                </a:solidFill>
                <a:latin typeface="Times New Roman" pitchFamily="18" charset="0"/>
                <a:cs typeface="Times New Roman" pitchFamily="18" charset="0"/>
              </a:rPr>
              <a:t>scale</a:t>
            </a:r>
            <a:r>
              <a:rPr lang="en-US" b="1" dirty="0" smtClean="0">
                <a:solidFill>
                  <a:srgbClr val="C00000"/>
                </a:solidFill>
                <a:latin typeface="Times New Roman" pitchFamily="18" charset="0"/>
                <a:cs typeface="Times New Roman" pitchFamily="18" charset="0"/>
              </a:rPr>
              <a:t> (number of digits to the right of the decimal point)</a:t>
            </a:r>
          </a:p>
          <a:p>
            <a:pPr>
              <a:lnSpc>
                <a:spcPct val="170000"/>
              </a:lnSpc>
              <a:spcBef>
                <a:spcPts val="0"/>
              </a:spcBef>
              <a:buNone/>
            </a:pPr>
            <a:r>
              <a:rPr lang="en-US" b="1" dirty="0" smtClean="0">
                <a:solidFill>
                  <a:srgbClr val="0000FF"/>
                </a:solidFill>
                <a:latin typeface="Times New Roman" pitchFamily="18" charset="0"/>
                <a:cs typeface="Times New Roman" pitchFamily="18" charset="0"/>
              </a:rPr>
              <a:t>	</a:t>
            </a:r>
            <a:r>
              <a:rPr lang="en-US" b="1" dirty="0" err="1" smtClean="0">
                <a:solidFill>
                  <a:srgbClr val="0000FF"/>
                </a:solidFill>
                <a:latin typeface="Times New Roman" pitchFamily="18" charset="0"/>
                <a:cs typeface="Times New Roman" pitchFamily="18" charset="0"/>
              </a:rPr>
              <a:t>column_name</a:t>
            </a:r>
            <a:r>
              <a:rPr lang="en-US" b="1" dirty="0" smtClean="0">
                <a:solidFill>
                  <a:srgbClr val="0000FF"/>
                </a:solidFill>
                <a:latin typeface="Times New Roman" pitchFamily="18" charset="0"/>
                <a:cs typeface="Times New Roman" pitchFamily="18" charset="0"/>
              </a:rPr>
              <a:t> NUMBER (precision, scale) </a:t>
            </a:r>
          </a:p>
          <a:p>
            <a:pPr>
              <a:lnSpc>
                <a:spcPct val="170000"/>
              </a:lnSpc>
              <a:spcBef>
                <a:spcPts val="0"/>
              </a:spcBef>
            </a:pPr>
            <a:r>
              <a:rPr lang="en-US" dirty="0" smtClean="0">
                <a:latin typeface="Times New Roman" pitchFamily="18" charset="0"/>
                <a:cs typeface="Times New Roman" pitchFamily="18" charset="0"/>
              </a:rPr>
              <a:t>If a precision is not specified, the </a:t>
            </a:r>
            <a:r>
              <a:rPr lang="en-US" b="1" dirty="0" smtClean="0">
                <a:solidFill>
                  <a:srgbClr val="00B050"/>
                </a:solidFill>
                <a:latin typeface="Times New Roman" pitchFamily="18" charset="0"/>
                <a:cs typeface="Times New Roman" pitchFamily="18" charset="0"/>
              </a:rPr>
              <a:t>column stores values as given</a:t>
            </a:r>
            <a:r>
              <a:rPr lang="en-US" dirty="0" smtClean="0">
                <a:latin typeface="Times New Roman" pitchFamily="18" charset="0"/>
                <a:cs typeface="Times New Roman" pitchFamily="18" charset="0"/>
              </a:rPr>
              <a:t>.</a:t>
            </a:r>
            <a:endParaRPr lang="en-US" b="1" dirty="0" smtClean="0">
              <a:solidFill>
                <a:srgbClr val="0000FF"/>
              </a:solidFill>
              <a:latin typeface="Times New Roman" pitchFamily="18" charset="0"/>
              <a:cs typeface="Times New Roman" pitchFamily="18" charset="0"/>
            </a:endParaRPr>
          </a:p>
          <a:p>
            <a:pPr>
              <a:lnSpc>
                <a:spcPct val="170000"/>
              </a:lnSpc>
              <a:spcBef>
                <a:spcPts val="0"/>
              </a:spcBef>
            </a:pPr>
            <a:r>
              <a:rPr lang="en-US" dirty="0" smtClean="0">
                <a:latin typeface="Times New Roman" pitchFamily="18" charset="0"/>
                <a:cs typeface="Times New Roman" pitchFamily="18" charset="0"/>
              </a:rPr>
              <a:t> If no scale is specified, the </a:t>
            </a:r>
            <a:r>
              <a:rPr lang="en-US" b="1" dirty="0" smtClean="0">
                <a:solidFill>
                  <a:srgbClr val="00B050"/>
                </a:solidFill>
                <a:latin typeface="Times New Roman" pitchFamily="18" charset="0"/>
                <a:cs typeface="Times New Roman" pitchFamily="18" charset="0"/>
              </a:rPr>
              <a:t>scale is zero</a:t>
            </a:r>
            <a:r>
              <a:rPr lang="en-US" dirty="0" smtClean="0">
                <a:latin typeface="Times New Roman" pitchFamily="18" charset="0"/>
                <a:cs typeface="Times New Roman" pitchFamily="18" charset="0"/>
              </a:rPr>
              <a:t>.</a:t>
            </a:r>
            <a:endParaRPr lang="en-US" b="1" dirty="0" smtClean="0">
              <a:solidFill>
                <a:srgbClr val="0000FF"/>
              </a:solidFill>
              <a:latin typeface="Times New Roman" pitchFamily="18" charset="0"/>
              <a:cs typeface="Times New Roman" pitchFamily="18" charset="0"/>
            </a:endParaRPr>
          </a:p>
          <a:p>
            <a:pPr>
              <a:lnSpc>
                <a:spcPct val="170000"/>
              </a:lnSpc>
              <a:spcBef>
                <a:spcPts val="0"/>
              </a:spcBef>
            </a:pPr>
            <a:endParaRPr lang="en-US" b="1" dirty="0" smtClean="0">
              <a:solidFill>
                <a:srgbClr val="C00000"/>
              </a:solidFill>
              <a:latin typeface="Times New Roman" pitchFamily="18" charset="0"/>
              <a:cs typeface="Times New Roman" pitchFamily="18" charset="0"/>
            </a:endParaRPr>
          </a:p>
          <a:p>
            <a:pPr>
              <a:lnSpc>
                <a:spcPct val="170000"/>
              </a:lnSpc>
              <a:spcBef>
                <a:spcPts val="0"/>
              </a:spcBef>
            </a:pPr>
            <a:endParaRPr lang="en-US" dirty="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Can a non-primary key be a foreign key in another table?</a:t>
            </a:r>
          </a:p>
          <a:p>
            <a:r>
              <a:rPr lang="en-US" dirty="0" smtClean="0"/>
              <a:t>Yes, a foreign key can reference a non-primary key which is unique. A FOREIGN KEY constraint does not have to be linked only to a PRIMARY KEY constraint in another table; it can also be defined to reference the columns of a UNIQUE constraint in another table.</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0"/>
            <a:ext cx="8229600" cy="808038"/>
          </a:xfrm>
        </p:spPr>
        <p:txBody>
          <a:bodyPr/>
          <a:lstStyle/>
          <a:p>
            <a:r>
              <a:rPr lang="en-US" dirty="0" smtClean="0"/>
              <a:t>Not null</a:t>
            </a:r>
            <a:endParaRPr lang="en-US" dirty="0"/>
          </a:p>
        </p:txBody>
      </p:sp>
      <p:sp>
        <p:nvSpPr>
          <p:cNvPr id="2" name="Content Placeholder 1"/>
          <p:cNvSpPr>
            <a:spLocks noGrp="1"/>
          </p:cNvSpPr>
          <p:nvPr>
            <p:ph idx="1"/>
          </p:nvPr>
        </p:nvSpPr>
        <p:spPr>
          <a:xfrm>
            <a:off x="228600" y="838200"/>
            <a:ext cx="8763000" cy="5943600"/>
          </a:xfrm>
        </p:spPr>
        <p:txBody>
          <a:bodyPr>
            <a:normAutofit fontScale="62500" lnSpcReduction="20000"/>
          </a:bodyPr>
          <a:lstStyle/>
          <a:p>
            <a:r>
              <a:rPr lang="en-US" dirty="0" smtClean="0">
                <a:latin typeface="Times New Roman" pitchFamily="18" charset="0"/>
                <a:cs typeface="Times New Roman" pitchFamily="18" charset="0"/>
              </a:rPr>
              <a:t>This constraint </a:t>
            </a:r>
            <a:r>
              <a:rPr lang="en-US" b="1" dirty="0" smtClean="0">
                <a:solidFill>
                  <a:srgbClr val="C00000"/>
                </a:solidFill>
                <a:latin typeface="Times New Roman" pitchFamily="18" charset="0"/>
                <a:cs typeface="Times New Roman" pitchFamily="18" charset="0"/>
              </a:rPr>
              <a:t>ensures all rows</a:t>
            </a:r>
            <a:r>
              <a:rPr lang="en-US" dirty="0" smtClean="0">
                <a:latin typeface="Times New Roman" pitchFamily="18" charset="0"/>
                <a:cs typeface="Times New Roman" pitchFamily="18" charset="0"/>
              </a:rPr>
              <a:t> in the table contain a definite value for the column which is </a:t>
            </a:r>
            <a:r>
              <a:rPr lang="en-US" b="1" dirty="0" smtClean="0">
                <a:solidFill>
                  <a:srgbClr val="C00000"/>
                </a:solidFill>
                <a:latin typeface="Times New Roman" pitchFamily="18" charset="0"/>
                <a:cs typeface="Times New Roman" pitchFamily="18" charset="0"/>
              </a:rPr>
              <a:t>specified as not null</a:t>
            </a:r>
            <a:r>
              <a:rPr lang="en-US" dirty="0" smtClean="0">
                <a:latin typeface="Times New Roman" pitchFamily="18" charset="0"/>
                <a:cs typeface="Times New Roman" pitchFamily="18" charset="0"/>
              </a:rPr>
              <a:t>. Which means a </a:t>
            </a:r>
            <a:r>
              <a:rPr lang="en-US" b="1" dirty="0" smtClean="0">
                <a:solidFill>
                  <a:srgbClr val="C00000"/>
                </a:solidFill>
                <a:latin typeface="Times New Roman" pitchFamily="18" charset="0"/>
                <a:cs typeface="Times New Roman" pitchFamily="18" charset="0"/>
              </a:rPr>
              <a:t>null value is not allowed</a:t>
            </a: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Syntax to define a Not Null constraint: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[CONSTRAINT </a:t>
            </a:r>
            <a:r>
              <a:rPr lang="en-US" dirty="0" err="1" smtClean="0">
                <a:latin typeface="Times New Roman" pitchFamily="18" charset="0"/>
                <a:cs typeface="Times New Roman" pitchFamily="18" charset="0"/>
              </a:rPr>
              <a:t>constraint</a:t>
            </a:r>
            <a:r>
              <a:rPr lang="en-US" dirty="0" smtClean="0">
                <a:latin typeface="Times New Roman" pitchFamily="18" charset="0"/>
                <a:cs typeface="Times New Roman" pitchFamily="18" charset="0"/>
              </a:rPr>
              <a:t> name] NOT NULL </a:t>
            </a:r>
          </a:p>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For Example:</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CREATE TABLE employee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id number(5),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name char(20) CONSTRAINT </a:t>
            </a:r>
            <a:r>
              <a:rPr lang="en-US" dirty="0" err="1" smtClean="0">
                <a:latin typeface="Times New Roman" pitchFamily="18" charset="0"/>
                <a:cs typeface="Times New Roman" pitchFamily="18" charset="0"/>
              </a:rPr>
              <a:t>nm_nn</a:t>
            </a:r>
            <a:r>
              <a:rPr lang="en-US" dirty="0" smtClean="0">
                <a:latin typeface="Times New Roman" pitchFamily="18" charset="0"/>
                <a:cs typeface="Times New Roman" pitchFamily="18" charset="0"/>
              </a:rPr>
              <a:t> NOT NULL,</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dept char(10),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age number(2),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salary number(10),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location char(10)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ALTER TABLE employee MODIFY ( name NOT NULL);</a:t>
            </a:r>
          </a:p>
          <a:p>
            <a:r>
              <a:rPr lang="en-US" dirty="0" smtClean="0">
                <a:latin typeface="Times New Roman" pitchFamily="18" charset="0"/>
                <a:cs typeface="Times New Roman" pitchFamily="18" charset="0"/>
              </a:rPr>
              <a:t>alter table employee add constraint nn1 check (name is not null);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839200" cy="6629400"/>
          </a:xfrm>
        </p:spPr>
        <p:txBody>
          <a:bodyPr>
            <a:normAutofit fontScale="55000" lnSpcReduction="20000"/>
          </a:bodyPr>
          <a:lstStyle/>
          <a:p>
            <a:pPr>
              <a:buNone/>
            </a:pPr>
            <a:r>
              <a:rPr lang="en-US" dirty="0" smtClean="0"/>
              <a:t>Create table t1(id number(10) not null, name varchar2(30));</a:t>
            </a:r>
          </a:p>
          <a:p>
            <a:pPr>
              <a:buNone/>
            </a:pPr>
            <a:r>
              <a:rPr lang="en-US" dirty="0" smtClean="0"/>
              <a:t>Insert into t1(&amp;</a:t>
            </a:r>
            <a:r>
              <a:rPr lang="en-US" dirty="0" err="1" smtClean="0"/>
              <a:t>id,’&amp;name</a:t>
            </a:r>
            <a:r>
              <a:rPr lang="en-US" dirty="0" smtClean="0"/>
              <a:t>’);</a:t>
            </a:r>
          </a:p>
          <a:p>
            <a:pPr>
              <a:buNone/>
            </a:pPr>
            <a:endParaRPr lang="en-US" dirty="0" smtClean="0"/>
          </a:p>
          <a:p>
            <a:pPr>
              <a:buNone/>
            </a:pPr>
            <a:r>
              <a:rPr lang="en-US" dirty="0" smtClean="0"/>
              <a:t>Id :1</a:t>
            </a:r>
          </a:p>
          <a:p>
            <a:pPr>
              <a:buNone/>
            </a:pPr>
            <a:r>
              <a:rPr lang="en-US" dirty="0" smtClean="0"/>
              <a:t>Name : </a:t>
            </a:r>
            <a:r>
              <a:rPr lang="en-US" dirty="0" err="1" smtClean="0"/>
              <a:t>aa</a:t>
            </a:r>
            <a:endParaRPr lang="en-US" dirty="0" smtClean="0"/>
          </a:p>
          <a:p>
            <a:pPr>
              <a:buNone/>
            </a:pPr>
            <a:endParaRPr lang="en-US" dirty="0" smtClean="0"/>
          </a:p>
          <a:p>
            <a:pPr>
              <a:buNone/>
            </a:pPr>
            <a:r>
              <a:rPr lang="en-US" dirty="0" smtClean="0"/>
              <a:t>/</a:t>
            </a:r>
          </a:p>
          <a:p>
            <a:pPr>
              <a:buNone/>
            </a:pPr>
            <a:r>
              <a:rPr lang="en-US" dirty="0" smtClean="0"/>
              <a:t>Id :2</a:t>
            </a:r>
          </a:p>
          <a:p>
            <a:pPr>
              <a:buNone/>
            </a:pPr>
            <a:r>
              <a:rPr lang="en-US" dirty="0" smtClean="0"/>
              <a:t>Name : bb</a:t>
            </a:r>
          </a:p>
          <a:p>
            <a:pPr>
              <a:buNone/>
            </a:pPr>
            <a:endParaRPr lang="en-US" dirty="0" smtClean="0"/>
          </a:p>
          <a:p>
            <a:pPr>
              <a:buNone/>
            </a:pPr>
            <a:r>
              <a:rPr lang="en-US" dirty="0" smtClean="0"/>
              <a:t>/</a:t>
            </a:r>
          </a:p>
          <a:p>
            <a:pPr>
              <a:buNone/>
            </a:pPr>
            <a:r>
              <a:rPr lang="en-US" dirty="0" smtClean="0">
                <a:solidFill>
                  <a:srgbClr val="FF0000"/>
                </a:solidFill>
              </a:rPr>
              <a:t>Id :</a:t>
            </a:r>
          </a:p>
          <a:p>
            <a:pPr>
              <a:buNone/>
            </a:pPr>
            <a:r>
              <a:rPr lang="en-US" dirty="0" smtClean="0">
                <a:solidFill>
                  <a:srgbClr val="FF0000"/>
                </a:solidFill>
              </a:rPr>
              <a:t>Name : </a:t>
            </a:r>
            <a:r>
              <a:rPr lang="en-US" dirty="0" err="1" smtClean="0">
                <a:solidFill>
                  <a:srgbClr val="FF0000"/>
                </a:solidFill>
              </a:rPr>
              <a:t>aa</a:t>
            </a:r>
            <a:endParaRPr lang="en-US" dirty="0" smtClean="0">
              <a:solidFill>
                <a:srgbClr val="FF0000"/>
              </a:solidFill>
            </a:endParaRPr>
          </a:p>
          <a:p>
            <a:pPr>
              <a:buNone/>
            </a:pPr>
            <a:endParaRPr lang="en-US" dirty="0" smtClean="0">
              <a:solidFill>
                <a:srgbClr val="FF0000"/>
              </a:solidFill>
            </a:endParaRPr>
          </a:p>
          <a:p>
            <a:pPr>
              <a:buNone/>
            </a:pPr>
            <a:r>
              <a:rPr lang="en-US" dirty="0" smtClean="0">
                <a:solidFill>
                  <a:srgbClr val="FF0000"/>
                </a:solidFill>
              </a:rPr>
              <a:t>/</a:t>
            </a:r>
          </a:p>
          <a:p>
            <a:pPr>
              <a:buNone/>
            </a:pPr>
            <a:r>
              <a:rPr lang="en-US" dirty="0" smtClean="0">
                <a:solidFill>
                  <a:srgbClr val="FF0000"/>
                </a:solidFill>
              </a:rPr>
              <a:t>Id : ‘a’</a:t>
            </a:r>
          </a:p>
          <a:p>
            <a:pPr>
              <a:buNone/>
            </a:pPr>
            <a:r>
              <a:rPr lang="en-US" dirty="0" smtClean="0">
                <a:solidFill>
                  <a:srgbClr val="FF0000"/>
                </a:solidFill>
              </a:rPr>
              <a:t>Name : </a:t>
            </a:r>
            <a:r>
              <a:rPr lang="en-US" dirty="0" err="1" smtClean="0">
                <a:solidFill>
                  <a:srgbClr val="FF0000"/>
                </a:solidFill>
              </a:rPr>
              <a:t>ss</a:t>
            </a:r>
            <a:endParaRPr lang="en-US" dirty="0" smtClean="0">
              <a:solidFill>
                <a:srgbClr val="FF0000"/>
              </a:solidFill>
            </a:endParaRPr>
          </a:p>
          <a:p>
            <a:pPr>
              <a:buNone/>
            </a:pPr>
            <a:endParaRPr lang="en-US" dirty="0" smtClean="0">
              <a:solidFill>
                <a:srgbClr val="FF0000"/>
              </a:solidFill>
            </a:endParaRPr>
          </a:p>
          <a:p>
            <a:pPr>
              <a:buNone/>
            </a:pPr>
            <a:r>
              <a:rPr lang="en-US" dirty="0" smtClean="0">
                <a:solidFill>
                  <a:srgbClr val="FF0000"/>
                </a:solidFill>
              </a:rPr>
              <a:t>/</a:t>
            </a:r>
          </a:p>
          <a:p>
            <a:pPr>
              <a:buNone/>
            </a:pPr>
            <a:r>
              <a:rPr lang="en-US" dirty="0" smtClean="0">
                <a:solidFill>
                  <a:srgbClr val="FF0000"/>
                </a:solidFill>
              </a:rPr>
              <a:t>Id : ‘’</a:t>
            </a:r>
          </a:p>
          <a:p>
            <a:pPr>
              <a:buNone/>
            </a:pPr>
            <a:r>
              <a:rPr lang="en-US" dirty="0" smtClean="0">
                <a:solidFill>
                  <a:srgbClr val="FF0000"/>
                </a:solidFill>
              </a:rPr>
              <a:t>Name : vv</a:t>
            </a:r>
          </a:p>
          <a:p>
            <a:pPr>
              <a:buNone/>
            </a:pPr>
            <a:r>
              <a:rPr lang="en-US" dirty="0" smtClean="0">
                <a:solidFill>
                  <a:srgbClr val="FF0000"/>
                </a:solidFill>
              </a:rPr>
              <a:t>Note down the error </a:t>
            </a:r>
            <a:r>
              <a:rPr lang="en-US" dirty="0" err="1" smtClean="0">
                <a:solidFill>
                  <a:srgbClr val="FF0000"/>
                </a:solidFill>
              </a:rPr>
              <a:t>msg</a:t>
            </a:r>
            <a:r>
              <a:rPr lang="en-US" dirty="0" smtClean="0">
                <a:solidFill>
                  <a:srgbClr val="FF0000"/>
                </a:solidFill>
              </a:rPr>
              <a:t> for the above statements</a:t>
            </a:r>
          </a:p>
          <a:p>
            <a:pPr>
              <a:buNone/>
            </a:pPr>
            <a:endParaRPr lang="en-US" dirty="0" smtClean="0">
              <a:solidFill>
                <a:srgbClr val="FF0000"/>
              </a:solidFill>
            </a:endParaRPr>
          </a:p>
          <a:p>
            <a:pPr>
              <a:buNone/>
            </a:pPr>
            <a:endParaRPr lang="en-US" dirty="0" smtClean="0">
              <a:solidFill>
                <a:srgbClr val="FF0000"/>
              </a:solidFill>
            </a:endParaRPr>
          </a:p>
          <a:p>
            <a:endParaRPr lang="en-US"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8229600" cy="762000"/>
          </a:xfrm>
        </p:spPr>
        <p:txBody>
          <a:bodyPr/>
          <a:lstStyle/>
          <a:p>
            <a:r>
              <a:rPr lang="en-US" dirty="0" smtClean="0"/>
              <a:t>NULL</a:t>
            </a:r>
            <a:endParaRPr lang="en-US" dirty="0"/>
          </a:p>
        </p:txBody>
      </p:sp>
      <p:sp>
        <p:nvSpPr>
          <p:cNvPr id="2" name="Content Placeholder 1"/>
          <p:cNvSpPr>
            <a:spLocks noGrp="1"/>
          </p:cNvSpPr>
          <p:nvPr>
            <p:ph idx="1"/>
          </p:nvPr>
        </p:nvSpPr>
        <p:spPr>
          <a:xfrm>
            <a:off x="152400" y="914400"/>
            <a:ext cx="8991600" cy="5715000"/>
          </a:xfrm>
        </p:spPr>
        <p:txBody>
          <a:bodyPr>
            <a:normAutofit fontScale="55000" lnSpcReduction="20000"/>
          </a:bodyPr>
          <a:lstStyle/>
          <a:p>
            <a:r>
              <a:rPr lang="en-US" dirty="0" smtClean="0"/>
              <a:t>Accept null values for the columns</a:t>
            </a:r>
          </a:p>
          <a:p>
            <a:r>
              <a:rPr lang="en-US" dirty="0" smtClean="0"/>
              <a:t>If integer – ‘’(use empty single quotes)</a:t>
            </a:r>
          </a:p>
          <a:p>
            <a:r>
              <a:rPr lang="en-US" dirty="0" smtClean="0"/>
              <a:t>If char – no need of quotes, just press enter</a:t>
            </a:r>
          </a:p>
          <a:p>
            <a:pPr>
              <a:buNone/>
            </a:pPr>
            <a:endParaRPr lang="en-US" dirty="0" smtClean="0"/>
          </a:p>
          <a:p>
            <a:pPr>
              <a:buNone/>
            </a:pPr>
            <a:r>
              <a:rPr lang="en-US" dirty="0" smtClean="0"/>
              <a:t>Create table t1(id number(10) null, name varchar2(30));</a:t>
            </a:r>
          </a:p>
          <a:p>
            <a:pPr>
              <a:buNone/>
            </a:pPr>
            <a:endParaRPr lang="en-US" dirty="0" smtClean="0"/>
          </a:p>
          <a:p>
            <a:pPr>
              <a:buNone/>
            </a:pPr>
            <a:r>
              <a:rPr lang="en-US" dirty="0" smtClean="0"/>
              <a:t>Insert into….</a:t>
            </a:r>
          </a:p>
          <a:p>
            <a:pPr>
              <a:buNone/>
            </a:pPr>
            <a:r>
              <a:rPr lang="en-US" dirty="0" smtClean="0"/>
              <a:t>Id:1</a:t>
            </a:r>
          </a:p>
          <a:p>
            <a:pPr>
              <a:buNone/>
            </a:pPr>
            <a:r>
              <a:rPr lang="en-US" dirty="0" smtClean="0"/>
              <a:t>Name : </a:t>
            </a:r>
            <a:r>
              <a:rPr lang="en-US" dirty="0" err="1" smtClean="0"/>
              <a:t>aa</a:t>
            </a:r>
            <a:endParaRPr lang="en-US" dirty="0" smtClean="0"/>
          </a:p>
          <a:p>
            <a:pPr>
              <a:buNone/>
            </a:pPr>
            <a:r>
              <a:rPr lang="en-US" dirty="0" smtClean="0"/>
              <a:t>/</a:t>
            </a:r>
          </a:p>
          <a:p>
            <a:pPr>
              <a:buNone/>
            </a:pPr>
            <a:r>
              <a:rPr lang="en-US" dirty="0" smtClean="0"/>
              <a:t>Id : 2</a:t>
            </a:r>
          </a:p>
          <a:p>
            <a:pPr>
              <a:buNone/>
            </a:pPr>
            <a:r>
              <a:rPr lang="en-US" dirty="0" smtClean="0"/>
              <a:t>Name : bb</a:t>
            </a:r>
          </a:p>
          <a:p>
            <a:pPr>
              <a:buNone/>
            </a:pPr>
            <a:r>
              <a:rPr lang="en-US" dirty="0" smtClean="0"/>
              <a:t>/</a:t>
            </a:r>
          </a:p>
          <a:p>
            <a:pPr>
              <a:buNone/>
            </a:pPr>
            <a:r>
              <a:rPr lang="en-US" dirty="0" smtClean="0">
                <a:solidFill>
                  <a:srgbClr val="FF0000"/>
                </a:solidFill>
              </a:rPr>
              <a:t>Id :</a:t>
            </a:r>
          </a:p>
          <a:p>
            <a:pPr>
              <a:buNone/>
            </a:pPr>
            <a:r>
              <a:rPr lang="en-US" dirty="0" smtClean="0">
                <a:solidFill>
                  <a:srgbClr val="FF0000"/>
                </a:solidFill>
              </a:rPr>
              <a:t>Name : cc</a:t>
            </a:r>
          </a:p>
          <a:p>
            <a:pPr>
              <a:buNone/>
            </a:pPr>
            <a:r>
              <a:rPr lang="en-US" dirty="0" smtClean="0">
                <a:solidFill>
                  <a:srgbClr val="FF0000"/>
                </a:solidFill>
              </a:rPr>
              <a:t>/</a:t>
            </a:r>
          </a:p>
          <a:p>
            <a:pPr>
              <a:buNone/>
            </a:pPr>
            <a:r>
              <a:rPr lang="en-US" dirty="0" smtClean="0">
                <a:solidFill>
                  <a:srgbClr val="FF0000"/>
                </a:solidFill>
              </a:rPr>
              <a:t>Id:’’</a:t>
            </a:r>
          </a:p>
          <a:p>
            <a:pPr>
              <a:buNone/>
            </a:pPr>
            <a:r>
              <a:rPr lang="en-US" dirty="0" smtClean="0">
                <a:solidFill>
                  <a:srgbClr val="FF0000"/>
                </a:solidFill>
              </a:rPr>
              <a:t>Name : </a:t>
            </a:r>
            <a:r>
              <a:rPr lang="en-US" dirty="0" err="1" smtClean="0">
                <a:solidFill>
                  <a:srgbClr val="FF0000"/>
                </a:solidFill>
              </a:rPr>
              <a:t>dd</a:t>
            </a:r>
            <a:endParaRPr lang="en-US" dirty="0" smtClean="0">
              <a:solidFill>
                <a:srgbClr val="FF0000"/>
              </a:solidFill>
            </a:endParaRPr>
          </a:p>
          <a:p>
            <a:pPr>
              <a:buNone/>
            </a:pPr>
            <a:r>
              <a:rPr lang="en-US" dirty="0" smtClean="0">
                <a:solidFill>
                  <a:srgbClr val="FF0000"/>
                </a:solidFill>
              </a:rPr>
              <a:t>/</a:t>
            </a:r>
          </a:p>
          <a:p>
            <a:pPr>
              <a:buNone/>
            </a:pPr>
            <a:endParaRPr lang="en-US" dirty="0" smtClean="0">
              <a:solidFill>
                <a:srgbClr val="FF0000"/>
              </a:solidFill>
            </a:endParaRPr>
          </a:p>
          <a:p>
            <a:pPr>
              <a:buNone/>
            </a:pP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fontScale="92500" lnSpcReduction="20000"/>
          </a:bodyPr>
          <a:lstStyle/>
          <a:p>
            <a:pPr>
              <a:buNone/>
            </a:pPr>
            <a:r>
              <a:rPr lang="en-US" dirty="0" smtClean="0"/>
              <a:t>SQL&gt; alter table tt1 modify constraint </a:t>
            </a:r>
            <a:r>
              <a:rPr lang="en-US" dirty="0" err="1" smtClean="0"/>
              <a:t>id_pk</a:t>
            </a:r>
            <a:r>
              <a:rPr lang="en-US" dirty="0" smtClean="0"/>
              <a:t> validate;</a:t>
            </a:r>
          </a:p>
          <a:p>
            <a:pPr>
              <a:buNone/>
            </a:pPr>
            <a:r>
              <a:rPr lang="en-US" dirty="0" smtClean="0"/>
              <a:t>alter table tt1 modify constraint </a:t>
            </a:r>
            <a:r>
              <a:rPr lang="en-US" dirty="0" err="1" smtClean="0"/>
              <a:t>id_pk</a:t>
            </a:r>
            <a:r>
              <a:rPr lang="en-US" dirty="0" smtClean="0"/>
              <a:t> validate</a:t>
            </a:r>
          </a:p>
          <a:p>
            <a:pPr>
              <a:buNone/>
            </a:pPr>
            <a:r>
              <a:rPr lang="en-US" dirty="0" smtClean="0"/>
              <a:t>*</a:t>
            </a:r>
          </a:p>
          <a:p>
            <a:pPr>
              <a:buNone/>
            </a:pPr>
            <a:r>
              <a:rPr lang="en-US" dirty="0" smtClean="0"/>
              <a:t>ERROR at line 1:</a:t>
            </a:r>
          </a:p>
          <a:p>
            <a:pPr>
              <a:buNone/>
            </a:pPr>
            <a:r>
              <a:rPr lang="en-US" dirty="0" smtClean="0"/>
              <a:t>ORA-02437: cannot validate (SYSTEM.ID_PK) - primary key violated</a:t>
            </a:r>
          </a:p>
          <a:p>
            <a:pPr>
              <a:buNone/>
            </a:pPr>
            <a:endParaRPr lang="en-US" dirty="0" smtClean="0"/>
          </a:p>
          <a:p>
            <a:pPr>
              <a:buNone/>
            </a:pPr>
            <a:endParaRPr lang="en-US" dirty="0" smtClean="0"/>
          </a:p>
          <a:p>
            <a:pPr>
              <a:buNone/>
            </a:pPr>
            <a:r>
              <a:rPr lang="en-US" dirty="0" smtClean="0"/>
              <a:t>SQL&gt; alter table tt1 modify constraint </a:t>
            </a:r>
            <a:r>
              <a:rPr lang="en-US" dirty="0" err="1" smtClean="0"/>
              <a:t>id_pk</a:t>
            </a:r>
            <a:r>
              <a:rPr lang="en-US" dirty="0" smtClean="0"/>
              <a:t> </a:t>
            </a:r>
            <a:r>
              <a:rPr lang="en-US" dirty="0" err="1" smtClean="0"/>
              <a:t>novalidate</a:t>
            </a:r>
            <a:r>
              <a:rPr lang="en-US" dirty="0" smtClean="0"/>
              <a:t>  ;</a:t>
            </a:r>
          </a:p>
          <a:p>
            <a:pPr>
              <a:buNone/>
            </a:pPr>
            <a:endParaRPr lang="en-US" dirty="0" smtClean="0"/>
          </a:p>
          <a:p>
            <a:pPr>
              <a:buNone/>
            </a:pPr>
            <a:r>
              <a:rPr lang="en-US" dirty="0" smtClean="0"/>
              <a:t>Table altered.</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rmAutofit fontScale="90000"/>
          </a:bodyPr>
          <a:lstStyle/>
          <a:p>
            <a:r>
              <a:rPr lang="en-US" dirty="0" smtClean="0"/>
              <a:t>Dual table</a:t>
            </a:r>
            <a:endParaRPr lang="en-US" dirty="0"/>
          </a:p>
        </p:txBody>
      </p:sp>
      <p:sp>
        <p:nvSpPr>
          <p:cNvPr id="2" name="Content Placeholder 1"/>
          <p:cNvSpPr>
            <a:spLocks noGrp="1"/>
          </p:cNvSpPr>
          <p:nvPr>
            <p:ph idx="1"/>
          </p:nvPr>
        </p:nvSpPr>
        <p:spPr>
          <a:xfrm>
            <a:off x="152400" y="838200"/>
            <a:ext cx="8991600" cy="6019800"/>
          </a:xfrm>
        </p:spPr>
        <p:txBody>
          <a:bodyPr>
            <a:normAutofit fontScale="55000" lnSpcReduction="20000"/>
          </a:bodyPr>
          <a:lstStyle/>
          <a:p>
            <a:pPr>
              <a:lnSpc>
                <a:spcPct val="170000"/>
              </a:lnSpc>
              <a:spcBef>
                <a:spcPts val="0"/>
              </a:spcBef>
            </a:pPr>
            <a:r>
              <a:rPr lang="en-US" dirty="0" smtClean="0"/>
              <a:t>The </a:t>
            </a:r>
            <a:r>
              <a:rPr lang="en-US" b="1" dirty="0" smtClean="0"/>
              <a:t>DUAL</a:t>
            </a:r>
            <a:r>
              <a:rPr lang="en-US" dirty="0" smtClean="0"/>
              <a:t> table is a special one-column </a:t>
            </a:r>
            <a:r>
              <a:rPr lang="en-US" dirty="0" smtClean="0">
                <a:hlinkClick r:id="rId2" tooltip="Table (database)"/>
              </a:rPr>
              <a:t>table</a:t>
            </a:r>
            <a:r>
              <a:rPr lang="en-US" dirty="0" smtClean="0"/>
              <a:t> present by default in all </a:t>
            </a:r>
            <a:r>
              <a:rPr lang="en-US" dirty="0" smtClean="0">
                <a:hlinkClick r:id="rId3" tooltip="Oracle database"/>
              </a:rPr>
              <a:t>Oracle</a:t>
            </a:r>
            <a:r>
              <a:rPr lang="en-US" dirty="0" smtClean="0"/>
              <a:t> </a:t>
            </a:r>
            <a:r>
              <a:rPr lang="en-US" dirty="0" smtClean="0">
                <a:hlinkClick r:id="rId4" tooltip="Relational database"/>
              </a:rPr>
              <a:t>database</a:t>
            </a:r>
            <a:r>
              <a:rPr lang="en-US" dirty="0" smtClean="0"/>
              <a:t>.</a:t>
            </a:r>
          </a:p>
          <a:p>
            <a:pPr>
              <a:lnSpc>
                <a:spcPct val="170000"/>
              </a:lnSpc>
              <a:spcBef>
                <a:spcPts val="0"/>
              </a:spcBef>
            </a:pPr>
            <a:r>
              <a:rPr lang="en-US" dirty="0" smtClean="0"/>
              <a:t>It is suitable for use in selecting a </a:t>
            </a:r>
            <a:r>
              <a:rPr lang="en-US" dirty="0" err="1" smtClean="0">
                <a:hlinkClick r:id="rId5" tooltip="Pseudocolumn"/>
              </a:rPr>
              <a:t>pseudocolumn</a:t>
            </a:r>
            <a:r>
              <a:rPr lang="en-US" dirty="0" smtClean="0"/>
              <a:t> such as SYSDATE or USER.</a:t>
            </a:r>
          </a:p>
          <a:p>
            <a:pPr>
              <a:lnSpc>
                <a:spcPct val="170000"/>
              </a:lnSpc>
              <a:spcBef>
                <a:spcPts val="0"/>
              </a:spcBef>
            </a:pPr>
            <a:r>
              <a:rPr lang="en-US" dirty="0" smtClean="0"/>
              <a:t> The table has a single VARCHAR2(1) column called DUMMY that has a value of 'X'.</a:t>
            </a:r>
          </a:p>
          <a:p>
            <a:pPr>
              <a:lnSpc>
                <a:spcPct val="170000"/>
              </a:lnSpc>
              <a:spcBef>
                <a:spcPts val="0"/>
              </a:spcBef>
            </a:pPr>
            <a:r>
              <a:rPr lang="en-US" dirty="0" smtClean="0"/>
              <a:t>The dual table is useful when a value must be returned only once, for example, the current date and time. All database users have access to DUAL. </a:t>
            </a:r>
          </a:p>
          <a:p>
            <a:pPr>
              <a:lnSpc>
                <a:spcPct val="170000"/>
              </a:lnSpc>
              <a:spcBef>
                <a:spcPts val="0"/>
              </a:spcBef>
              <a:buNone/>
            </a:pPr>
            <a:endParaRPr lang="en-US" dirty="0" smtClean="0"/>
          </a:p>
          <a:p>
            <a:pPr>
              <a:lnSpc>
                <a:spcPct val="170000"/>
              </a:lnSpc>
              <a:spcBef>
                <a:spcPts val="0"/>
              </a:spcBef>
              <a:buNone/>
            </a:pPr>
            <a:r>
              <a:rPr lang="en-US" dirty="0" smtClean="0"/>
              <a:t>Examples:</a:t>
            </a:r>
          </a:p>
          <a:p>
            <a:pPr>
              <a:lnSpc>
                <a:spcPct val="170000"/>
              </a:lnSpc>
              <a:spcBef>
                <a:spcPts val="0"/>
              </a:spcBef>
              <a:buNone/>
            </a:pPr>
            <a:r>
              <a:rPr lang="en-US" dirty="0" smtClean="0"/>
              <a:t>SELECT 1+1 FROM DUAL; </a:t>
            </a:r>
          </a:p>
          <a:p>
            <a:pPr>
              <a:lnSpc>
                <a:spcPct val="170000"/>
              </a:lnSpc>
              <a:spcBef>
                <a:spcPts val="0"/>
              </a:spcBef>
              <a:buNone/>
            </a:pPr>
            <a:r>
              <a:rPr lang="en-US" dirty="0" smtClean="0"/>
              <a:t>SELECT 1 FROM DUAL; </a:t>
            </a:r>
          </a:p>
          <a:p>
            <a:pPr>
              <a:lnSpc>
                <a:spcPct val="170000"/>
              </a:lnSpc>
              <a:spcBef>
                <a:spcPts val="0"/>
              </a:spcBef>
              <a:buNone/>
            </a:pPr>
            <a:r>
              <a:rPr lang="en-US" dirty="0" smtClean="0"/>
              <a:t>SELECT USER FROM DUAL; </a:t>
            </a:r>
          </a:p>
          <a:p>
            <a:pPr>
              <a:lnSpc>
                <a:spcPct val="170000"/>
              </a:lnSpc>
              <a:spcBef>
                <a:spcPts val="0"/>
              </a:spcBef>
              <a:buNone/>
            </a:pPr>
            <a:r>
              <a:rPr lang="en-US" dirty="0" smtClean="0"/>
              <a:t>SELECT SYSDATE FROM dual;</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915400" cy="6324600"/>
          </a:xfrm>
        </p:spPr>
        <p:txBody>
          <a:bodyPr>
            <a:normAutofit fontScale="77500" lnSpcReduction="20000"/>
          </a:bodyPr>
          <a:lstStyle/>
          <a:p>
            <a:pPr>
              <a:buNone/>
            </a:pPr>
            <a:r>
              <a:rPr lang="en-US" dirty="0" smtClean="0"/>
              <a:t>SQL&gt; create table dual2 as select * from dual;</a:t>
            </a:r>
          </a:p>
          <a:p>
            <a:pPr>
              <a:buNone/>
            </a:pPr>
            <a:endParaRPr lang="en-US" dirty="0" smtClean="0"/>
          </a:p>
          <a:p>
            <a:pPr>
              <a:buNone/>
            </a:pPr>
            <a:r>
              <a:rPr lang="en-US" dirty="0" smtClean="0"/>
              <a:t>Table created.</a:t>
            </a:r>
          </a:p>
          <a:p>
            <a:pPr>
              <a:buNone/>
            </a:pPr>
            <a:endParaRPr lang="en-US" dirty="0" smtClean="0"/>
          </a:p>
          <a:p>
            <a:pPr>
              <a:buNone/>
            </a:pPr>
            <a:r>
              <a:rPr lang="en-US" dirty="0" smtClean="0"/>
              <a:t>SQL&gt; </a:t>
            </a:r>
            <a:r>
              <a:rPr lang="en-US" dirty="0" err="1" smtClean="0"/>
              <a:t>desc</a:t>
            </a:r>
            <a:r>
              <a:rPr lang="en-US" dirty="0" smtClean="0"/>
              <a:t> dual2;</a:t>
            </a:r>
          </a:p>
          <a:p>
            <a:pPr>
              <a:buNone/>
            </a:pPr>
            <a:r>
              <a:rPr lang="en-US" dirty="0" smtClean="0"/>
              <a:t> Name                                      Null?    Type</a:t>
            </a:r>
          </a:p>
          <a:p>
            <a:pPr>
              <a:buNone/>
            </a:pPr>
            <a:r>
              <a:rPr lang="en-US" dirty="0" smtClean="0"/>
              <a:t> ----------------------------------------- -------- ---------------------------</a:t>
            </a:r>
          </a:p>
          <a:p>
            <a:pPr>
              <a:buNone/>
            </a:pPr>
            <a:endParaRPr lang="en-US" dirty="0" smtClean="0"/>
          </a:p>
          <a:p>
            <a:pPr>
              <a:buNone/>
            </a:pPr>
            <a:r>
              <a:rPr lang="en-US" dirty="0" smtClean="0"/>
              <a:t> DUMMY                                              VARCHAR2(1)</a:t>
            </a:r>
          </a:p>
          <a:p>
            <a:pPr>
              <a:buNone/>
            </a:pPr>
            <a:endParaRPr lang="en-US" dirty="0" smtClean="0"/>
          </a:p>
          <a:p>
            <a:pPr>
              <a:buNone/>
            </a:pPr>
            <a:r>
              <a:rPr lang="en-US" dirty="0" smtClean="0"/>
              <a:t>SQL&gt; select count(*) from dual2;</a:t>
            </a:r>
          </a:p>
          <a:p>
            <a:pPr>
              <a:buNone/>
            </a:pPr>
            <a:endParaRPr lang="en-US" dirty="0" smtClean="0"/>
          </a:p>
          <a:p>
            <a:pPr>
              <a:buNone/>
            </a:pPr>
            <a:r>
              <a:rPr lang="en-US" dirty="0" smtClean="0"/>
              <a:t>  COUNT(*)</a:t>
            </a:r>
          </a:p>
          <a:p>
            <a:pPr>
              <a:buNone/>
            </a:pPr>
            <a:r>
              <a:rPr lang="en-US" dirty="0" smtClean="0"/>
              <a:t>----------</a:t>
            </a:r>
          </a:p>
          <a:p>
            <a:pPr>
              <a:buNone/>
            </a:pPr>
            <a:r>
              <a:rPr lang="en-US" dirty="0" smtClean="0"/>
              <a:t>         1</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868362"/>
          </a:xfrm>
        </p:spPr>
        <p:txBody>
          <a:bodyPr/>
          <a:lstStyle/>
          <a:p>
            <a:r>
              <a:rPr lang="en-US" dirty="0" smtClean="0"/>
              <a:t>DQL</a:t>
            </a:r>
            <a:endParaRPr lang="en-US" dirty="0"/>
          </a:p>
        </p:txBody>
      </p:sp>
      <p:sp>
        <p:nvSpPr>
          <p:cNvPr id="2" name="Content Placeholder 1"/>
          <p:cNvSpPr>
            <a:spLocks noGrp="1"/>
          </p:cNvSpPr>
          <p:nvPr>
            <p:ph idx="1"/>
          </p:nvPr>
        </p:nvSpPr>
        <p:spPr>
          <a:xfrm>
            <a:off x="152400" y="1219200"/>
            <a:ext cx="8915400" cy="5486400"/>
          </a:xfrm>
        </p:spPr>
        <p:style>
          <a:lnRef idx="1">
            <a:schemeClr val="dk1"/>
          </a:lnRef>
          <a:fillRef idx="2">
            <a:schemeClr val="dk1"/>
          </a:fillRef>
          <a:effectRef idx="1">
            <a:schemeClr val="dk1"/>
          </a:effectRef>
          <a:fontRef idx="minor">
            <a:schemeClr val="dk1"/>
          </a:fontRef>
        </p:style>
        <p:txBody>
          <a:bodyPr>
            <a:normAutofit fontScale="55000" lnSpcReduction="20000"/>
          </a:bodyPr>
          <a:lstStyle/>
          <a:p>
            <a:pPr>
              <a:buNone/>
            </a:pPr>
            <a:r>
              <a:rPr lang="en-US" dirty="0" smtClean="0"/>
              <a:t>SELECT:</a:t>
            </a:r>
          </a:p>
          <a:p>
            <a:pPr>
              <a:buNone/>
            </a:pPr>
            <a:endParaRPr lang="en-US" dirty="0" smtClean="0"/>
          </a:p>
          <a:p>
            <a:r>
              <a:rPr lang="en-US" u="sng" dirty="0" smtClean="0"/>
              <a:t>Select operators:</a:t>
            </a:r>
          </a:p>
          <a:p>
            <a:pPr lvl="1"/>
            <a:r>
              <a:rPr lang="en-US" dirty="0" smtClean="0"/>
              <a:t>between and</a:t>
            </a:r>
          </a:p>
          <a:p>
            <a:pPr lvl="1"/>
            <a:r>
              <a:rPr lang="en-US" dirty="0" smtClean="0"/>
              <a:t>not between and</a:t>
            </a:r>
          </a:p>
          <a:p>
            <a:pPr lvl="1"/>
            <a:r>
              <a:rPr lang="en-US" dirty="0" smtClean="0"/>
              <a:t>like ‘a%’</a:t>
            </a:r>
          </a:p>
          <a:p>
            <a:pPr lvl="1"/>
            <a:r>
              <a:rPr lang="en-US" dirty="0" smtClean="0"/>
              <a:t>not in (‘11’,’12’)</a:t>
            </a:r>
          </a:p>
          <a:p>
            <a:pPr lvl="1"/>
            <a:r>
              <a:rPr lang="en-US" dirty="0" smtClean="0"/>
              <a:t>Distinct</a:t>
            </a:r>
          </a:p>
          <a:p>
            <a:pPr lvl="1"/>
            <a:r>
              <a:rPr lang="en-US" dirty="0" smtClean="0"/>
              <a:t>all</a:t>
            </a:r>
          </a:p>
          <a:p>
            <a:pPr lvl="1"/>
            <a:r>
              <a:rPr lang="en-US" dirty="0" smtClean="0"/>
              <a:t>Is not null</a:t>
            </a:r>
          </a:p>
          <a:p>
            <a:pPr lvl="1"/>
            <a:r>
              <a:rPr lang="en-US" dirty="0" smtClean="0"/>
              <a:t>Is null</a:t>
            </a:r>
          </a:p>
          <a:p>
            <a:r>
              <a:rPr lang="en-US" u="sng" dirty="0" smtClean="0"/>
              <a:t>Logical operators:</a:t>
            </a:r>
          </a:p>
          <a:p>
            <a:pPr>
              <a:buNone/>
            </a:pPr>
            <a:r>
              <a:rPr lang="en-US" dirty="0" smtClean="0"/>
              <a:t>		 and, or, not,</a:t>
            </a:r>
          </a:p>
          <a:p>
            <a:r>
              <a:rPr lang="en-US" u="sng" dirty="0" smtClean="0"/>
              <a:t>Relational operators:</a:t>
            </a:r>
          </a:p>
          <a:p>
            <a:pPr>
              <a:buNone/>
            </a:pPr>
            <a:r>
              <a:rPr lang="en-US" dirty="0" smtClean="0"/>
              <a:t>     =, !=(&lt;&gt;,^=), &lt;=,etc</a:t>
            </a:r>
          </a:p>
          <a:p>
            <a:pPr>
              <a:buNone/>
            </a:pPr>
            <a:endParaRPr lang="en-US" dirty="0" smtClean="0"/>
          </a:p>
          <a:p>
            <a:r>
              <a:rPr lang="en-US" u="sng" dirty="0" smtClean="0"/>
              <a:t>Arithmetic operators:</a:t>
            </a:r>
          </a:p>
          <a:p>
            <a:pPr>
              <a:buNone/>
            </a:pPr>
            <a:r>
              <a:rPr lang="en-US" dirty="0" smtClean="0"/>
              <a:t>	+,-,/,*</a:t>
            </a:r>
          </a:p>
          <a:p>
            <a:r>
              <a:rPr lang="en-IN" u="sng" dirty="0" smtClean="0"/>
              <a:t>Set operators:</a:t>
            </a:r>
          </a:p>
          <a:p>
            <a:pPr>
              <a:buNone/>
            </a:pPr>
            <a:r>
              <a:rPr lang="en-IN" dirty="0" smtClean="0"/>
              <a:t> 	union, union all, intersect, intersect all, minus</a:t>
            </a:r>
          </a:p>
          <a:p>
            <a:r>
              <a:rPr lang="en-IN" smtClean="0"/>
              <a:t>Join operator :  +</a:t>
            </a:r>
            <a:endParaRPr lang="en-IN" dirty="0" smtClean="0"/>
          </a:p>
          <a:p>
            <a:endParaRPr lang="en-IN" dirty="0" smtClean="0"/>
          </a:p>
          <a:p>
            <a:pPr>
              <a:buNone/>
            </a:pP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1474" name="Picture 2"/>
          <p:cNvPicPr>
            <a:picLocks noChangeAspect="1" noChangeArrowheads="1"/>
          </p:cNvPicPr>
          <p:nvPr/>
        </p:nvPicPr>
        <p:blipFill>
          <a:blip r:embed="rId2"/>
          <a:srcRect/>
          <a:stretch>
            <a:fillRect/>
          </a:stretch>
        </p:blipFill>
        <p:spPr bwMode="auto">
          <a:xfrm>
            <a:off x="152400" y="1510146"/>
            <a:ext cx="3467100" cy="2419350"/>
          </a:xfrm>
          <a:prstGeom prst="rect">
            <a:avLst/>
          </a:prstGeom>
          <a:noFill/>
          <a:ln w="9525">
            <a:noFill/>
            <a:miter lim="800000"/>
            <a:headEnd/>
            <a:tailEnd/>
          </a:ln>
          <a:effectLst/>
        </p:spPr>
      </p:pic>
      <p:pic>
        <p:nvPicPr>
          <p:cNvPr id="361475" name="Picture 3"/>
          <p:cNvPicPr>
            <a:picLocks noChangeAspect="1" noChangeArrowheads="1"/>
          </p:cNvPicPr>
          <p:nvPr/>
        </p:nvPicPr>
        <p:blipFill>
          <a:blip r:embed="rId3"/>
          <a:srcRect/>
          <a:stretch>
            <a:fillRect/>
          </a:stretch>
        </p:blipFill>
        <p:spPr bwMode="auto">
          <a:xfrm>
            <a:off x="3619500" y="1814945"/>
            <a:ext cx="2362200" cy="2147455"/>
          </a:xfrm>
          <a:prstGeom prst="rect">
            <a:avLst/>
          </a:prstGeom>
          <a:noFill/>
          <a:ln w="9525">
            <a:noFill/>
            <a:miter lim="800000"/>
            <a:headEnd/>
            <a:tailEnd/>
          </a:ln>
          <a:effectLst/>
        </p:spPr>
      </p:pic>
      <p:sp>
        <p:nvSpPr>
          <p:cNvPr id="6" name="Rectangle 5"/>
          <p:cNvSpPr/>
          <p:nvPr/>
        </p:nvSpPr>
        <p:spPr>
          <a:xfrm>
            <a:off x="228600" y="295870"/>
            <a:ext cx="8915400" cy="923330"/>
          </a:xfrm>
          <a:prstGeom prst="rect">
            <a:avLst/>
          </a:prstGeom>
        </p:spPr>
        <p:txBody>
          <a:bodyPr wrap="square">
            <a:spAutoFit/>
          </a:bodyPr>
          <a:lstStyle/>
          <a:p>
            <a:r>
              <a:rPr lang="en-US" b="1" dirty="0" smtClean="0"/>
              <a:t>Precedence</a:t>
            </a:r>
          </a:p>
          <a:p>
            <a:r>
              <a:rPr lang="en-US" i="1" dirty="0" smtClean="0"/>
              <a:t>      Precedence</a:t>
            </a:r>
            <a:r>
              <a:rPr lang="en-US" dirty="0" smtClean="0"/>
              <a:t> is the </a:t>
            </a:r>
            <a:r>
              <a:rPr lang="en-US" b="1" dirty="0" smtClean="0">
                <a:solidFill>
                  <a:srgbClr val="0000FF"/>
                </a:solidFill>
              </a:rPr>
              <a:t>order in which Oracle evaluates different operators </a:t>
            </a:r>
            <a:r>
              <a:rPr lang="en-US" dirty="0" smtClean="0"/>
              <a:t>in the same    </a:t>
            </a:r>
          </a:p>
          <a:p>
            <a:r>
              <a:rPr lang="en-US" dirty="0" smtClean="0"/>
              <a:t>      expression.   </a:t>
            </a:r>
            <a:endParaRPr lang="en-US" dirty="0"/>
          </a:p>
        </p:txBody>
      </p:sp>
      <p:sp>
        <p:nvSpPr>
          <p:cNvPr id="361476" name="Rectangle 4"/>
          <p:cNvSpPr>
            <a:spLocks noChangeArrowheads="1"/>
          </p:cNvSpPr>
          <p:nvPr/>
        </p:nvSpPr>
        <p:spPr bwMode="auto">
          <a:xfrm>
            <a:off x="152400" y="4105870"/>
            <a:ext cx="8763000" cy="92333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In the following expression multiplication has a higher precedence than addition, so Oracle first multiplies 2 by 3 and then adds the result to 1.</a:t>
            </a:r>
            <a:endParaRPr kumimoji="0" lang="en-US" sz="1000" b="0" i="0" u="none" strike="noStrike" cap="none" normalizeH="0" baseline="0" dirty="0" smtClean="0">
              <a:ln>
                <a:noFill/>
              </a:ln>
              <a:solidFill>
                <a:srgbClr val="000000"/>
              </a:solidFill>
              <a:effectLst/>
              <a:latin typeface="Arial Unicode MS" pitchFamily="34"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solidFill>
                  <a:srgbClr val="000000"/>
                </a:solidFill>
                <a:latin typeface="Times New Roman" pitchFamily="18" charset="0"/>
                <a:cs typeface="Times New Roman" pitchFamily="18" charset="0"/>
              </a:rPr>
              <a:t>1+2*3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306" name="Picture 2"/>
          <p:cNvPicPr>
            <a:picLocks noChangeAspect="1" noChangeArrowheads="1"/>
          </p:cNvPicPr>
          <p:nvPr/>
        </p:nvPicPr>
        <p:blipFill>
          <a:blip r:embed="rId2" cstate="print"/>
          <a:srcRect/>
          <a:stretch>
            <a:fillRect/>
          </a:stretch>
        </p:blipFill>
        <p:spPr bwMode="auto">
          <a:xfrm>
            <a:off x="0" y="4876800"/>
            <a:ext cx="9025328" cy="1295400"/>
          </a:xfrm>
          <a:prstGeom prst="rect">
            <a:avLst/>
          </a:prstGeom>
          <a:noFill/>
          <a:ln w="9525">
            <a:noFill/>
            <a:miter lim="800000"/>
            <a:headEnd/>
            <a:tailEnd/>
          </a:ln>
        </p:spPr>
      </p:pic>
      <p:pic>
        <p:nvPicPr>
          <p:cNvPr id="354308" name="Picture 4"/>
          <p:cNvPicPr>
            <a:picLocks noChangeAspect="1" noChangeArrowheads="1"/>
          </p:cNvPicPr>
          <p:nvPr/>
        </p:nvPicPr>
        <p:blipFill>
          <a:blip r:embed="rId3" cstate="print"/>
          <a:srcRect/>
          <a:stretch>
            <a:fillRect/>
          </a:stretch>
        </p:blipFill>
        <p:spPr bwMode="auto">
          <a:xfrm>
            <a:off x="152400" y="3048000"/>
            <a:ext cx="8873976" cy="1828800"/>
          </a:xfrm>
          <a:prstGeom prst="rect">
            <a:avLst/>
          </a:prstGeom>
          <a:noFill/>
          <a:ln w="9525">
            <a:noFill/>
            <a:miter lim="800000"/>
            <a:headEnd/>
            <a:tailEnd/>
          </a:ln>
        </p:spPr>
      </p:pic>
      <p:pic>
        <p:nvPicPr>
          <p:cNvPr id="354312" name="Picture 8"/>
          <p:cNvPicPr>
            <a:picLocks noChangeAspect="1" noChangeArrowheads="1"/>
          </p:cNvPicPr>
          <p:nvPr/>
        </p:nvPicPr>
        <p:blipFill>
          <a:blip r:embed="rId4" cstate="print"/>
          <a:srcRect/>
          <a:stretch>
            <a:fillRect/>
          </a:stretch>
        </p:blipFill>
        <p:spPr bwMode="auto">
          <a:xfrm>
            <a:off x="0" y="685800"/>
            <a:ext cx="6934200" cy="2416969"/>
          </a:xfrm>
          <a:prstGeom prst="rect">
            <a:avLst/>
          </a:prstGeom>
          <a:noFill/>
          <a:ln w="9525">
            <a:noFill/>
            <a:miter lim="800000"/>
            <a:headEnd/>
            <a:tailEnd/>
          </a:ln>
        </p:spPr>
      </p:pic>
      <p:pic>
        <p:nvPicPr>
          <p:cNvPr id="354313" name="Picture 9"/>
          <p:cNvPicPr>
            <a:picLocks noChangeAspect="1" noChangeArrowheads="1"/>
          </p:cNvPicPr>
          <p:nvPr/>
        </p:nvPicPr>
        <p:blipFill>
          <a:blip r:embed="rId5" cstate="print"/>
          <a:srcRect r="35589"/>
          <a:stretch>
            <a:fillRect/>
          </a:stretch>
        </p:blipFill>
        <p:spPr bwMode="auto">
          <a:xfrm>
            <a:off x="0" y="0"/>
            <a:ext cx="5715000" cy="914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2802" name="Picture 2"/>
          <p:cNvPicPr>
            <a:picLocks noChangeAspect="1" noChangeArrowheads="1"/>
          </p:cNvPicPr>
          <p:nvPr/>
        </p:nvPicPr>
        <p:blipFill>
          <a:blip r:embed="rId2" cstate="print"/>
          <a:srcRect/>
          <a:stretch>
            <a:fillRect/>
          </a:stretch>
        </p:blipFill>
        <p:spPr bwMode="auto">
          <a:xfrm>
            <a:off x="304800" y="381000"/>
            <a:ext cx="8635999" cy="647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r="85502"/>
          <a:stretch>
            <a:fillRect/>
          </a:stretch>
        </p:blipFill>
        <p:spPr bwMode="auto">
          <a:xfrm>
            <a:off x="228600" y="0"/>
            <a:ext cx="2133600" cy="5410200"/>
          </a:xfrm>
          <a:prstGeom prst="rect">
            <a:avLst/>
          </a:prstGeom>
          <a:noFill/>
          <a:ln w="9525">
            <a:noFill/>
            <a:miter lim="800000"/>
            <a:headEnd/>
            <a:tailEnd/>
          </a:ln>
        </p:spPr>
      </p:pic>
      <p:pic>
        <p:nvPicPr>
          <p:cNvPr id="6" name="Picture 2"/>
          <p:cNvPicPr>
            <a:picLocks noChangeAspect="1" noChangeArrowheads="1"/>
          </p:cNvPicPr>
          <p:nvPr/>
        </p:nvPicPr>
        <p:blipFill>
          <a:blip r:embed="rId2" cstate="print"/>
          <a:srcRect l="34175" t="17123" r="1100"/>
          <a:stretch>
            <a:fillRect/>
          </a:stretch>
        </p:blipFill>
        <p:spPr bwMode="auto">
          <a:xfrm>
            <a:off x="2286001" y="914400"/>
            <a:ext cx="6858000" cy="4572000"/>
          </a:xfrm>
          <a:prstGeom prst="rect">
            <a:avLst/>
          </a:prstGeom>
          <a:noFill/>
          <a:ln w="9525">
            <a:noFill/>
            <a:miter lim="800000"/>
            <a:headEnd/>
            <a:tailEnd/>
          </a:ln>
        </p:spPr>
      </p:pic>
      <p:sp>
        <p:nvSpPr>
          <p:cNvPr id="228353" name="Rectangle 1"/>
          <p:cNvSpPr>
            <a:spLocks noChangeArrowheads="1"/>
          </p:cNvSpPr>
          <p:nvPr/>
        </p:nvSpPr>
        <p:spPr bwMode="auto">
          <a:xfrm>
            <a:off x="228600" y="5486400"/>
            <a:ext cx="8915400" cy="133151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buClrTx/>
              <a:buSzTx/>
              <a:buFont typeface="Arial" pitchFamily="34" charset="0"/>
              <a:buChar char="•"/>
              <a:tabLst/>
            </a:pPr>
            <a:r>
              <a:rPr kumimoji="0" lang="en-US" sz="1100" b="1" i="0" u="none" strike="noStrike" cap="none" normalizeH="0" baseline="0" dirty="0" smtClean="0">
                <a:ln>
                  <a:noFill/>
                </a:ln>
                <a:solidFill>
                  <a:srgbClr val="0000FF"/>
                </a:solidFill>
                <a:effectLst/>
                <a:latin typeface="Times New Roman" pitchFamily="18" charset="0"/>
                <a:cs typeface="Times New Roman" pitchFamily="18" charset="0"/>
              </a:rPr>
              <a:t>SELECT 'TRUE' FROM </a:t>
            </a:r>
            <a:r>
              <a:rPr kumimoji="0" lang="en-US" sz="1100" b="1" i="0" u="none" strike="noStrike" cap="none" normalizeH="0" baseline="0" dirty="0" err="1" smtClean="0">
                <a:ln>
                  <a:noFill/>
                </a:ln>
                <a:solidFill>
                  <a:srgbClr val="0000FF"/>
                </a:solidFill>
                <a:effectLst/>
                <a:latin typeface="Times New Roman" pitchFamily="18" charset="0"/>
                <a:cs typeface="Times New Roman" pitchFamily="18" charset="0"/>
              </a:rPr>
              <a:t>emp</a:t>
            </a:r>
            <a:r>
              <a:rPr kumimoji="0" lang="en-US" sz="1100" b="1" i="0" u="none" strike="noStrike" cap="none" normalizeH="0" baseline="0" dirty="0" smtClean="0">
                <a:ln>
                  <a:noFill/>
                </a:ln>
                <a:solidFill>
                  <a:srgbClr val="0000FF"/>
                </a:solidFill>
                <a:effectLst/>
                <a:latin typeface="Times New Roman" pitchFamily="18" charset="0"/>
                <a:cs typeface="Times New Roman" pitchFamily="18" charset="0"/>
              </a:rPr>
              <a:t> WHERE </a:t>
            </a:r>
            <a:r>
              <a:rPr kumimoji="0" lang="en-US" sz="1100" b="1" i="0" u="none" strike="noStrike" cap="none" normalizeH="0" baseline="0" dirty="0" err="1" smtClean="0">
                <a:ln>
                  <a:noFill/>
                </a:ln>
                <a:solidFill>
                  <a:srgbClr val="0000FF"/>
                </a:solidFill>
                <a:effectLst/>
                <a:latin typeface="Times New Roman" pitchFamily="18" charset="0"/>
                <a:cs typeface="Times New Roman" pitchFamily="18" charset="0"/>
              </a:rPr>
              <a:t>deptno</a:t>
            </a:r>
            <a:r>
              <a:rPr kumimoji="0" lang="en-US" sz="1100" b="1" i="0" u="none" strike="noStrike" cap="none" normalizeH="0" baseline="0" dirty="0" smtClean="0">
                <a:ln>
                  <a:noFill/>
                </a:ln>
                <a:solidFill>
                  <a:srgbClr val="0000FF"/>
                </a:solidFill>
                <a:effectLst/>
                <a:latin typeface="Times New Roman" pitchFamily="18" charset="0"/>
                <a:cs typeface="Times New Roman" pitchFamily="18" charset="0"/>
              </a:rPr>
              <a:t> NOT IN (5,15); </a:t>
            </a:r>
          </a:p>
          <a:p>
            <a:pPr marL="0" marR="0" lvl="0" indent="0" algn="l" defTabSz="914400" rtl="0" eaLnBrk="0" fontAlgn="base" latinLnBrk="0" hangingPunct="0">
              <a:lnSpc>
                <a:spcPct val="150000"/>
              </a:lnSpc>
              <a:buClrTx/>
              <a:buSzTx/>
              <a:buFontTx/>
              <a:buNone/>
              <a:tabLst/>
            </a:pPr>
            <a:r>
              <a:rPr kumimoji="0" lang="en-US" sz="1100" b="0" i="0" u="none" strike="noStrike" cap="none" normalizeH="0" baseline="0" dirty="0" smtClean="0">
                <a:ln>
                  <a:noFill/>
                </a:ln>
                <a:solidFill>
                  <a:srgbClr val="000000"/>
                </a:solidFill>
                <a:effectLst/>
                <a:latin typeface="Times New Roman" pitchFamily="18" charset="0"/>
                <a:cs typeface="Times New Roman" pitchFamily="18" charset="0"/>
              </a:rPr>
              <a:t>However, the following statement returns no rows:</a:t>
            </a:r>
          </a:p>
          <a:p>
            <a:pPr marL="0" marR="0" lvl="0" indent="0" algn="l" defTabSz="914400" rtl="0" eaLnBrk="0" fontAlgn="base" latinLnBrk="0" hangingPunct="0">
              <a:lnSpc>
                <a:spcPct val="150000"/>
              </a:lnSpc>
              <a:buClrTx/>
              <a:buSzTx/>
              <a:buFont typeface="Arial" pitchFamily="34" charset="0"/>
              <a:buChar char="•"/>
              <a:tabLst/>
            </a:pPr>
            <a:r>
              <a:rPr kumimoji="0" lang="en-US" sz="1100" b="1" i="0" u="none" strike="noStrike" cap="none" normalizeH="0" baseline="0" dirty="0" smtClean="0">
                <a:ln>
                  <a:noFill/>
                </a:ln>
                <a:solidFill>
                  <a:srgbClr val="0000FF"/>
                </a:solidFill>
                <a:effectLst/>
                <a:latin typeface="Times New Roman" pitchFamily="18" charset="0"/>
                <a:cs typeface="Times New Roman" pitchFamily="18" charset="0"/>
              </a:rPr>
              <a:t>SELECT 'TRUE' FROM </a:t>
            </a:r>
            <a:r>
              <a:rPr kumimoji="0" lang="en-US" sz="1100" b="1" i="0" u="none" strike="noStrike" cap="none" normalizeH="0" baseline="0" dirty="0" err="1" smtClean="0">
                <a:ln>
                  <a:noFill/>
                </a:ln>
                <a:solidFill>
                  <a:srgbClr val="0000FF"/>
                </a:solidFill>
                <a:effectLst/>
                <a:latin typeface="Times New Roman" pitchFamily="18" charset="0"/>
                <a:cs typeface="Times New Roman" pitchFamily="18" charset="0"/>
              </a:rPr>
              <a:t>emp</a:t>
            </a:r>
            <a:r>
              <a:rPr kumimoji="0" lang="en-US" sz="1100" b="1" i="0" u="none" strike="noStrike" cap="none" normalizeH="0" baseline="0" dirty="0" smtClean="0">
                <a:ln>
                  <a:noFill/>
                </a:ln>
                <a:solidFill>
                  <a:srgbClr val="0000FF"/>
                </a:solidFill>
                <a:effectLst/>
                <a:latin typeface="Times New Roman" pitchFamily="18" charset="0"/>
                <a:cs typeface="Times New Roman" pitchFamily="18" charset="0"/>
              </a:rPr>
              <a:t> WHERE </a:t>
            </a:r>
            <a:r>
              <a:rPr kumimoji="0" lang="en-US" sz="1100" b="1" i="0" u="none" strike="noStrike" cap="none" normalizeH="0" baseline="0" dirty="0" err="1" smtClean="0">
                <a:ln>
                  <a:noFill/>
                </a:ln>
                <a:solidFill>
                  <a:srgbClr val="0000FF"/>
                </a:solidFill>
                <a:effectLst/>
                <a:latin typeface="Times New Roman" pitchFamily="18" charset="0"/>
                <a:cs typeface="Times New Roman" pitchFamily="18" charset="0"/>
              </a:rPr>
              <a:t>deptno</a:t>
            </a:r>
            <a:r>
              <a:rPr kumimoji="0" lang="en-US" sz="1100" b="1" i="0" u="none" strike="noStrike" cap="none" normalizeH="0" baseline="0" dirty="0" smtClean="0">
                <a:ln>
                  <a:noFill/>
                </a:ln>
                <a:solidFill>
                  <a:srgbClr val="0000FF"/>
                </a:solidFill>
                <a:effectLst/>
                <a:latin typeface="Times New Roman" pitchFamily="18" charset="0"/>
                <a:cs typeface="Times New Roman" pitchFamily="18" charset="0"/>
              </a:rPr>
              <a:t> NOT IN (5,15,null); </a:t>
            </a:r>
          </a:p>
          <a:p>
            <a:pPr>
              <a:lnSpc>
                <a:spcPct val="150000"/>
              </a:lnSpc>
            </a:pPr>
            <a:r>
              <a:rPr lang="en-US" sz="1100" dirty="0" smtClean="0">
                <a:latin typeface="Times New Roman" pitchFamily="18" charset="0"/>
                <a:cs typeface="Times New Roman" pitchFamily="18" charset="0"/>
              </a:rPr>
              <a:t>The above example returns no rows because the WHERE clause condition evaluates to:</a:t>
            </a:r>
          </a:p>
          <a:p>
            <a:pPr>
              <a:lnSpc>
                <a:spcPct val="150000"/>
              </a:lnSpc>
            </a:pPr>
            <a:r>
              <a:rPr lang="en-US" sz="1100" b="1" dirty="0" err="1" smtClean="0">
                <a:solidFill>
                  <a:srgbClr val="0000FF"/>
                </a:solidFill>
                <a:latin typeface="Times New Roman" pitchFamily="18" charset="0"/>
                <a:cs typeface="Times New Roman" pitchFamily="18" charset="0"/>
              </a:rPr>
              <a:t>deptno</a:t>
            </a:r>
            <a:r>
              <a:rPr lang="en-US" sz="1100" b="1" dirty="0" smtClean="0">
                <a:solidFill>
                  <a:srgbClr val="0000FF"/>
                </a:solidFill>
                <a:latin typeface="Times New Roman" pitchFamily="18" charset="0"/>
                <a:cs typeface="Times New Roman" pitchFamily="18" charset="0"/>
              </a:rPr>
              <a:t> != 5 AND </a:t>
            </a:r>
            <a:r>
              <a:rPr lang="en-US" sz="1100" b="1" dirty="0" err="1" smtClean="0">
                <a:solidFill>
                  <a:srgbClr val="0000FF"/>
                </a:solidFill>
                <a:latin typeface="Times New Roman" pitchFamily="18" charset="0"/>
                <a:cs typeface="Times New Roman" pitchFamily="18" charset="0"/>
              </a:rPr>
              <a:t>deptno</a:t>
            </a:r>
            <a:r>
              <a:rPr lang="en-US" sz="1100" b="1" dirty="0" smtClean="0">
                <a:solidFill>
                  <a:srgbClr val="0000FF"/>
                </a:solidFill>
                <a:latin typeface="Times New Roman" pitchFamily="18" charset="0"/>
                <a:cs typeface="Times New Roman" pitchFamily="18" charset="0"/>
              </a:rPr>
              <a:t> != 15 AND </a:t>
            </a:r>
            <a:r>
              <a:rPr lang="en-US" sz="1100" b="1" dirty="0" err="1" smtClean="0">
                <a:solidFill>
                  <a:srgbClr val="0000FF"/>
                </a:solidFill>
                <a:latin typeface="Times New Roman" pitchFamily="18" charset="0"/>
                <a:cs typeface="Times New Roman" pitchFamily="18" charset="0"/>
              </a:rPr>
              <a:t>deptno</a:t>
            </a:r>
            <a:r>
              <a:rPr lang="en-US" sz="1100" b="1" dirty="0" smtClean="0">
                <a:solidFill>
                  <a:srgbClr val="0000FF"/>
                </a:solidFill>
                <a:latin typeface="Times New Roman" pitchFamily="18" charset="0"/>
                <a:cs typeface="Times New Roman" pitchFamily="18" charset="0"/>
              </a:rPr>
              <a:t> != null</a:t>
            </a:r>
            <a:endParaRPr kumimoji="0" lang="en-US" sz="1100" b="1" i="0" u="none" strike="noStrike" cap="none" normalizeH="0" baseline="0" dirty="0" smtClean="0">
              <a:ln>
                <a:noFill/>
              </a:ln>
              <a:solidFill>
                <a:srgbClr val="0000FF"/>
              </a:solidFill>
              <a:effectLst/>
              <a:latin typeface="Times New Roman" pitchFamily="18" charset="0"/>
              <a:cs typeface="Times New Roman" pitchFamily="18" charset="0"/>
            </a:endParaRPr>
          </a:p>
        </p:txBody>
      </p:sp>
      <p:sp>
        <p:nvSpPr>
          <p:cNvPr id="228354" name="Rectangle 2"/>
          <p:cNvSpPr>
            <a:spLocks noChangeArrowheads="1"/>
          </p:cNvSpPr>
          <p:nvPr/>
        </p:nvSpPr>
        <p:spPr bwMode="auto">
          <a:xfrm rot="10800000" flipV="1">
            <a:off x="533400" y="1904256"/>
            <a:ext cx="1828800" cy="70788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Helvetica"/>
                <a:cs typeface="Arial" pitchFamily="34" charset="0"/>
              </a:rPr>
              <a:t>The </a:t>
            </a:r>
            <a:r>
              <a:rPr kumimoji="0" lang="en-US" sz="900" b="1" i="0" u="sng" strike="noStrike" cap="none" normalizeH="0" baseline="0" dirty="0" smtClean="0">
                <a:ln>
                  <a:noFill/>
                </a:ln>
                <a:solidFill>
                  <a:srgbClr val="026789"/>
                </a:solidFill>
                <a:effectLst/>
                <a:latin typeface="Courier New" pitchFamily="49" charset="0"/>
                <a:cs typeface="Courier New" pitchFamily="49" charset="0"/>
                <a:hlinkClick r:id="rId3"/>
              </a:rPr>
              <a:t>&lt;=&gt;</a:t>
            </a:r>
            <a:r>
              <a:rPr kumimoji="0" lang="en-US" sz="1000" b="0" i="0" u="none" strike="noStrike" cap="none" normalizeH="0" baseline="0" dirty="0" smtClean="0">
                <a:ln>
                  <a:noFill/>
                </a:ln>
                <a:solidFill>
                  <a:srgbClr val="000000"/>
                </a:solidFill>
                <a:effectLst/>
                <a:latin typeface="Helvetica"/>
                <a:cs typeface="Arial" pitchFamily="34" charset="0"/>
              </a:rPr>
              <a:t> operator is equivalent to the standard SQL </a:t>
            </a:r>
            <a:r>
              <a:rPr kumimoji="0" lang="en-US" sz="900" b="1" i="0" u="none" strike="noStrike" cap="none" normalizeH="0" baseline="0" dirty="0" smtClean="0">
                <a:ln>
                  <a:noFill/>
                </a:ln>
                <a:solidFill>
                  <a:srgbClr val="026789"/>
                </a:solidFill>
                <a:effectLst/>
                <a:latin typeface="Courier New" pitchFamily="49" charset="0"/>
                <a:cs typeface="Courier New" pitchFamily="49" charset="0"/>
              </a:rPr>
              <a:t>IS NOT DISTINCT FROM</a:t>
            </a:r>
            <a:r>
              <a:rPr kumimoji="0" lang="en-US" sz="1000" b="0" i="0" u="none" strike="noStrike" cap="none" normalizeH="0" baseline="0" dirty="0" smtClean="0">
                <a:ln>
                  <a:noFill/>
                </a:ln>
                <a:solidFill>
                  <a:srgbClr val="000000"/>
                </a:solidFill>
                <a:effectLst/>
                <a:latin typeface="Helvetica"/>
                <a:cs typeface="Arial" pitchFamily="34" charset="0"/>
              </a:rPr>
              <a:t> operator.</a:t>
            </a:r>
            <a:r>
              <a:rPr kumimoji="0" lang="en-US" sz="7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3" cstate="print"/>
          <a:srcRect/>
          <a:stretch>
            <a:fillRect/>
          </a:stretch>
        </p:blipFill>
        <p:spPr bwMode="auto">
          <a:xfrm>
            <a:off x="152400" y="152400"/>
            <a:ext cx="8685696" cy="1676400"/>
          </a:xfrm>
          <a:prstGeom prst="rect">
            <a:avLst/>
          </a:prstGeom>
          <a:noFill/>
          <a:ln w="9525">
            <a:noFill/>
            <a:miter lim="800000"/>
            <a:headEnd/>
            <a:tailEnd/>
          </a:ln>
        </p:spPr>
      </p:pic>
      <p:pic>
        <p:nvPicPr>
          <p:cNvPr id="355330" name="Picture 2"/>
          <p:cNvPicPr>
            <a:picLocks noChangeAspect="1" noChangeArrowheads="1"/>
          </p:cNvPicPr>
          <p:nvPr/>
        </p:nvPicPr>
        <p:blipFill>
          <a:blip r:embed="rId4" cstate="print"/>
          <a:srcRect/>
          <a:stretch>
            <a:fillRect/>
          </a:stretch>
        </p:blipFill>
        <p:spPr bwMode="auto">
          <a:xfrm>
            <a:off x="152400" y="1981200"/>
            <a:ext cx="8153400" cy="42430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47500" lnSpcReduction="20000"/>
          </a:bodyPr>
          <a:lstStyle/>
          <a:p>
            <a:pPr marL="0" indent="0">
              <a:lnSpc>
                <a:spcPct val="170000"/>
              </a:lnSpc>
              <a:spcBef>
                <a:spcPts val="0"/>
              </a:spcBef>
              <a:buNone/>
            </a:pPr>
            <a:r>
              <a:rPr lang="en-US" sz="4200" b="1" u="sng" dirty="0" smtClean="0"/>
              <a:t>LIKE </a:t>
            </a:r>
            <a:r>
              <a:rPr lang="en-US" sz="4200" b="1" u="sng" dirty="0" smtClean="0"/>
              <a:t>operator</a:t>
            </a:r>
            <a:r>
              <a:rPr lang="en-US" dirty="0" smtClean="0"/>
              <a:t>, </a:t>
            </a:r>
            <a:r>
              <a:rPr lang="en-US" dirty="0" smtClean="0"/>
              <a:t>used to </a:t>
            </a:r>
            <a:r>
              <a:rPr lang="en-US" b="1" dirty="0" smtClean="0">
                <a:solidFill>
                  <a:srgbClr val="0000FF"/>
                </a:solidFill>
              </a:rPr>
              <a:t>compare </a:t>
            </a:r>
            <a:r>
              <a:rPr lang="en-US" b="1" dirty="0" smtClean="0">
                <a:solidFill>
                  <a:srgbClr val="0000FF"/>
                </a:solidFill>
              </a:rPr>
              <a:t>a value to a pattern rather than to a constant. </a:t>
            </a:r>
          </a:p>
          <a:p>
            <a:pPr>
              <a:lnSpc>
                <a:spcPct val="170000"/>
              </a:lnSpc>
              <a:spcBef>
                <a:spcPts val="0"/>
              </a:spcBef>
            </a:pPr>
            <a:r>
              <a:rPr lang="en-US" dirty="0" smtClean="0"/>
              <a:t>The </a:t>
            </a:r>
            <a:r>
              <a:rPr lang="en-US" b="1" dirty="0" smtClean="0">
                <a:solidFill>
                  <a:srgbClr val="0000FF"/>
                </a:solidFill>
              </a:rPr>
              <a:t>pattern can only appear </a:t>
            </a:r>
            <a:r>
              <a:rPr lang="en-US" dirty="0" smtClean="0"/>
              <a:t>after the </a:t>
            </a:r>
            <a:r>
              <a:rPr lang="en-US" b="1" dirty="0" smtClean="0">
                <a:solidFill>
                  <a:srgbClr val="0000FF"/>
                </a:solidFill>
              </a:rPr>
              <a:t>LIKE keyword</a:t>
            </a:r>
            <a:r>
              <a:rPr lang="en-US" dirty="0" smtClean="0"/>
              <a:t>.</a:t>
            </a:r>
          </a:p>
          <a:p>
            <a:pPr>
              <a:lnSpc>
                <a:spcPct val="170000"/>
              </a:lnSpc>
              <a:spcBef>
                <a:spcPts val="0"/>
              </a:spcBef>
              <a:buNone/>
            </a:pPr>
            <a:r>
              <a:rPr lang="en-US" dirty="0" smtClean="0"/>
              <a:t> For example, you can issue the following query </a:t>
            </a:r>
            <a:r>
              <a:rPr lang="en-US" b="1" i="1" dirty="0" smtClean="0">
                <a:solidFill>
                  <a:srgbClr val="C00000"/>
                </a:solidFill>
              </a:rPr>
              <a:t>to find the salaries of all employees with names beginning with 'SM':</a:t>
            </a:r>
          </a:p>
          <a:p>
            <a:pPr>
              <a:lnSpc>
                <a:spcPct val="170000"/>
              </a:lnSpc>
              <a:spcBef>
                <a:spcPts val="0"/>
              </a:spcBef>
              <a:buNone/>
            </a:pPr>
            <a:r>
              <a:rPr lang="en-US" b="1" dirty="0" smtClean="0">
                <a:solidFill>
                  <a:srgbClr val="0000FF"/>
                </a:solidFill>
              </a:rPr>
              <a:t>SELECT </a:t>
            </a:r>
            <a:r>
              <a:rPr lang="en-US" b="1" dirty="0" err="1" smtClean="0">
                <a:solidFill>
                  <a:srgbClr val="0000FF"/>
                </a:solidFill>
              </a:rPr>
              <a:t>sal</a:t>
            </a:r>
            <a:r>
              <a:rPr lang="en-US" b="1" dirty="0" smtClean="0">
                <a:solidFill>
                  <a:srgbClr val="0000FF"/>
                </a:solidFill>
              </a:rPr>
              <a:t> FROM </a:t>
            </a:r>
            <a:r>
              <a:rPr lang="en-US" b="1" dirty="0" err="1" smtClean="0">
                <a:solidFill>
                  <a:srgbClr val="0000FF"/>
                </a:solidFill>
              </a:rPr>
              <a:t>emp</a:t>
            </a:r>
            <a:r>
              <a:rPr lang="en-US" b="1" dirty="0" smtClean="0">
                <a:solidFill>
                  <a:srgbClr val="0000FF"/>
                </a:solidFill>
              </a:rPr>
              <a:t> WHERE </a:t>
            </a:r>
            <a:r>
              <a:rPr lang="en-US" b="1" dirty="0" err="1" smtClean="0">
                <a:solidFill>
                  <a:srgbClr val="0000FF"/>
                </a:solidFill>
              </a:rPr>
              <a:t>ename</a:t>
            </a:r>
            <a:r>
              <a:rPr lang="en-US" b="1" dirty="0" smtClean="0">
                <a:solidFill>
                  <a:srgbClr val="0000FF"/>
                </a:solidFill>
              </a:rPr>
              <a:t> LIKE 'SM%'; </a:t>
            </a:r>
          </a:p>
          <a:p>
            <a:pPr>
              <a:lnSpc>
                <a:spcPct val="170000"/>
              </a:lnSpc>
              <a:spcBef>
                <a:spcPts val="0"/>
              </a:spcBef>
              <a:buNone/>
            </a:pPr>
            <a:r>
              <a:rPr lang="en-US" dirty="0" smtClean="0"/>
              <a:t>The following query </a:t>
            </a:r>
            <a:r>
              <a:rPr lang="en-US" b="1" i="1" dirty="0" smtClean="0">
                <a:solidFill>
                  <a:srgbClr val="C00000"/>
                </a:solidFill>
              </a:rPr>
              <a:t>uses the = operator</a:t>
            </a:r>
            <a:r>
              <a:rPr lang="en-US" dirty="0" smtClean="0"/>
              <a:t>, rather than the LIKE operator, to find the salaries of all employees with the name 'SM%':</a:t>
            </a:r>
          </a:p>
          <a:p>
            <a:pPr>
              <a:lnSpc>
                <a:spcPct val="170000"/>
              </a:lnSpc>
              <a:spcBef>
                <a:spcPts val="0"/>
              </a:spcBef>
              <a:buNone/>
            </a:pPr>
            <a:r>
              <a:rPr lang="en-US" b="1" dirty="0" smtClean="0">
                <a:solidFill>
                  <a:srgbClr val="0000FF"/>
                </a:solidFill>
              </a:rPr>
              <a:t>SELECT </a:t>
            </a:r>
            <a:r>
              <a:rPr lang="en-US" b="1" dirty="0" err="1" smtClean="0">
                <a:solidFill>
                  <a:srgbClr val="0000FF"/>
                </a:solidFill>
              </a:rPr>
              <a:t>sal</a:t>
            </a:r>
            <a:r>
              <a:rPr lang="en-US" b="1" dirty="0" smtClean="0">
                <a:solidFill>
                  <a:srgbClr val="0000FF"/>
                </a:solidFill>
              </a:rPr>
              <a:t> FROM </a:t>
            </a:r>
            <a:r>
              <a:rPr lang="en-US" b="1" dirty="0" err="1" smtClean="0">
                <a:solidFill>
                  <a:srgbClr val="0000FF"/>
                </a:solidFill>
              </a:rPr>
              <a:t>emp</a:t>
            </a:r>
            <a:r>
              <a:rPr lang="en-US" b="1" dirty="0" smtClean="0">
                <a:solidFill>
                  <a:srgbClr val="0000FF"/>
                </a:solidFill>
              </a:rPr>
              <a:t> WHERE </a:t>
            </a:r>
            <a:r>
              <a:rPr lang="en-US" b="1" dirty="0" err="1" smtClean="0">
                <a:solidFill>
                  <a:srgbClr val="0000FF"/>
                </a:solidFill>
              </a:rPr>
              <a:t>ename</a:t>
            </a:r>
            <a:r>
              <a:rPr lang="en-US" b="1" dirty="0" smtClean="0">
                <a:solidFill>
                  <a:srgbClr val="0000FF"/>
                </a:solidFill>
              </a:rPr>
              <a:t> = 'SM%'; </a:t>
            </a:r>
          </a:p>
          <a:p>
            <a:pPr>
              <a:lnSpc>
                <a:spcPct val="170000"/>
              </a:lnSpc>
              <a:spcBef>
                <a:spcPts val="0"/>
              </a:spcBef>
              <a:buNone/>
            </a:pPr>
            <a:r>
              <a:rPr lang="en-US" dirty="0" smtClean="0"/>
              <a:t>The following query finds the salaries of all employees with the name 'SM%'. </a:t>
            </a:r>
            <a:r>
              <a:rPr lang="en-US" b="1" i="1" dirty="0" smtClean="0">
                <a:solidFill>
                  <a:srgbClr val="C00000"/>
                </a:solidFill>
              </a:rPr>
              <a:t>Oracle interprets 'SM%' as a text literal</a:t>
            </a:r>
            <a:r>
              <a:rPr lang="en-US" dirty="0" smtClean="0"/>
              <a:t>, rather than as a pattern, because it </a:t>
            </a:r>
            <a:r>
              <a:rPr lang="en-US" i="1" dirty="0" smtClean="0"/>
              <a:t>precedes</a:t>
            </a:r>
            <a:r>
              <a:rPr lang="en-US" dirty="0" smtClean="0"/>
              <a:t> the LIKE operator:</a:t>
            </a:r>
          </a:p>
          <a:p>
            <a:pPr>
              <a:lnSpc>
                <a:spcPct val="170000"/>
              </a:lnSpc>
              <a:spcBef>
                <a:spcPts val="0"/>
              </a:spcBef>
              <a:buNone/>
            </a:pPr>
            <a:r>
              <a:rPr lang="en-US" b="1" dirty="0" smtClean="0">
                <a:solidFill>
                  <a:srgbClr val="0000FF"/>
                </a:solidFill>
              </a:rPr>
              <a:t>SELECT </a:t>
            </a:r>
            <a:r>
              <a:rPr lang="en-US" b="1" dirty="0" err="1" smtClean="0">
                <a:solidFill>
                  <a:srgbClr val="0000FF"/>
                </a:solidFill>
              </a:rPr>
              <a:t>sal</a:t>
            </a:r>
            <a:r>
              <a:rPr lang="en-US" b="1" dirty="0" smtClean="0">
                <a:solidFill>
                  <a:srgbClr val="0000FF"/>
                </a:solidFill>
              </a:rPr>
              <a:t> FROM </a:t>
            </a:r>
            <a:r>
              <a:rPr lang="en-US" b="1" dirty="0" err="1" smtClean="0">
                <a:solidFill>
                  <a:srgbClr val="0000FF"/>
                </a:solidFill>
              </a:rPr>
              <a:t>emp</a:t>
            </a:r>
            <a:r>
              <a:rPr lang="en-US" b="1" dirty="0" smtClean="0">
                <a:solidFill>
                  <a:srgbClr val="0000FF"/>
                </a:solidFill>
              </a:rPr>
              <a:t> WHERE 'SM%' LIKE </a:t>
            </a:r>
            <a:r>
              <a:rPr lang="en-US" b="1" dirty="0" err="1" smtClean="0">
                <a:solidFill>
                  <a:srgbClr val="0000FF"/>
                </a:solidFill>
              </a:rPr>
              <a:t>ename</a:t>
            </a:r>
            <a:r>
              <a:rPr lang="en-US" b="1" dirty="0" smtClean="0">
                <a:solidFill>
                  <a:srgbClr val="0000FF"/>
                </a:solidFill>
              </a:rPr>
              <a:t>;</a:t>
            </a:r>
          </a:p>
          <a:p>
            <a:pPr>
              <a:lnSpc>
                <a:spcPct val="170000"/>
              </a:lnSpc>
              <a:spcBef>
                <a:spcPts val="0"/>
              </a:spcBef>
              <a:buNone/>
            </a:pPr>
            <a:endParaRPr lang="en-US" b="1" dirty="0" smtClean="0">
              <a:solidFill>
                <a:srgbClr val="0000FF"/>
              </a:solidFill>
            </a:endParaRPr>
          </a:p>
          <a:p>
            <a:pPr>
              <a:lnSpc>
                <a:spcPct val="170000"/>
              </a:lnSpc>
              <a:spcBef>
                <a:spcPts val="0"/>
              </a:spcBef>
              <a:buNone/>
            </a:pPr>
            <a:r>
              <a:rPr lang="en-US" dirty="0" smtClean="0"/>
              <a:t>Patterns usually use special characters that Oracle matches with different characters in the value:</a:t>
            </a:r>
          </a:p>
          <a:p>
            <a:pPr>
              <a:lnSpc>
                <a:spcPct val="170000"/>
              </a:lnSpc>
              <a:spcBef>
                <a:spcPts val="0"/>
              </a:spcBef>
            </a:pPr>
            <a:r>
              <a:rPr lang="en-US" dirty="0" smtClean="0"/>
              <a:t>An underscore </a:t>
            </a:r>
            <a:r>
              <a:rPr lang="en-US" b="1" dirty="0" smtClean="0">
                <a:solidFill>
                  <a:srgbClr val="C00000"/>
                </a:solidFill>
              </a:rPr>
              <a:t>(_)</a:t>
            </a:r>
            <a:r>
              <a:rPr lang="en-US" dirty="0" smtClean="0"/>
              <a:t> in the pattern </a:t>
            </a:r>
            <a:r>
              <a:rPr lang="en-US" b="1" dirty="0" smtClean="0">
                <a:solidFill>
                  <a:srgbClr val="C00000"/>
                </a:solidFill>
              </a:rPr>
              <a:t>matches exactly one character </a:t>
            </a:r>
            <a:r>
              <a:rPr lang="en-US" dirty="0" smtClean="0"/>
              <a:t>in the value.</a:t>
            </a:r>
          </a:p>
          <a:p>
            <a:pPr>
              <a:lnSpc>
                <a:spcPct val="170000"/>
              </a:lnSpc>
              <a:spcBef>
                <a:spcPts val="0"/>
              </a:spcBef>
            </a:pPr>
            <a:r>
              <a:rPr lang="en-US" dirty="0" smtClean="0"/>
              <a:t>A percent sign </a:t>
            </a:r>
            <a:r>
              <a:rPr lang="en-US" b="1" dirty="0" smtClean="0">
                <a:solidFill>
                  <a:srgbClr val="C00000"/>
                </a:solidFill>
              </a:rPr>
              <a:t>(%)</a:t>
            </a:r>
            <a:r>
              <a:rPr lang="en-US" dirty="0" smtClean="0"/>
              <a:t> in the pattern can </a:t>
            </a:r>
            <a:r>
              <a:rPr lang="en-US" b="1" dirty="0" smtClean="0">
                <a:solidFill>
                  <a:srgbClr val="C00000"/>
                </a:solidFill>
              </a:rPr>
              <a:t>match zero or more characters </a:t>
            </a:r>
            <a:r>
              <a:rPr lang="en-US" dirty="0" smtClean="0"/>
              <a:t>in the value. Note that the pattern '%' </a:t>
            </a:r>
            <a:r>
              <a:rPr lang="en-US" b="1" dirty="0" smtClean="0">
                <a:solidFill>
                  <a:srgbClr val="C00000"/>
                </a:solidFill>
              </a:rPr>
              <a:t>cannot match a null</a:t>
            </a:r>
            <a:r>
              <a:rPr lang="en-US" dirty="0" smtClean="0"/>
              <a:t>.</a:t>
            </a:r>
          </a:p>
          <a:p>
            <a:pPr>
              <a:lnSpc>
                <a:spcPct val="170000"/>
              </a:lnSpc>
              <a:spcBef>
                <a:spcPts val="0"/>
              </a:spcBef>
              <a:buNone/>
            </a:pPr>
            <a:endParaRPr lang="en-US" b="1" dirty="0">
              <a:solidFill>
                <a:srgbClr val="0000FF"/>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fontScale="40000" lnSpcReduction="20000"/>
          </a:bodyPr>
          <a:lstStyle/>
          <a:p>
            <a:pPr>
              <a:lnSpc>
                <a:spcPct val="170000"/>
              </a:lnSpc>
              <a:spcBef>
                <a:spcPts val="0"/>
              </a:spcBef>
              <a:buNone/>
            </a:pPr>
            <a:r>
              <a:rPr lang="en-US" b="1" dirty="0" smtClean="0"/>
              <a:t>Case Sensitivity and Pattern Matching</a:t>
            </a:r>
          </a:p>
          <a:p>
            <a:pPr>
              <a:lnSpc>
                <a:spcPct val="170000"/>
              </a:lnSpc>
              <a:spcBef>
                <a:spcPts val="0"/>
              </a:spcBef>
            </a:pPr>
            <a:r>
              <a:rPr lang="en-US" dirty="0" smtClean="0"/>
              <a:t>Case is significant in all conditions comparing character expressions including the </a:t>
            </a:r>
            <a:r>
              <a:rPr lang="en-US" b="1" dirty="0" smtClean="0">
                <a:solidFill>
                  <a:srgbClr val="0000FF"/>
                </a:solidFill>
              </a:rPr>
              <a:t>LIKE and equality (=) </a:t>
            </a:r>
            <a:r>
              <a:rPr lang="en-US" dirty="0" smtClean="0"/>
              <a:t>operators. You can use the </a:t>
            </a:r>
            <a:r>
              <a:rPr lang="en-US" b="1" dirty="0" smtClean="0">
                <a:solidFill>
                  <a:srgbClr val="C00000"/>
                </a:solidFill>
              </a:rPr>
              <a:t>UPPER() function to perform a case-insensitive </a:t>
            </a:r>
            <a:r>
              <a:rPr lang="en-US" dirty="0" smtClean="0"/>
              <a:t>match, as in this condition:</a:t>
            </a:r>
          </a:p>
          <a:p>
            <a:pPr>
              <a:lnSpc>
                <a:spcPct val="170000"/>
              </a:lnSpc>
              <a:spcBef>
                <a:spcPts val="0"/>
              </a:spcBef>
              <a:buNone/>
            </a:pPr>
            <a:r>
              <a:rPr lang="en-US" b="1" dirty="0" smtClean="0">
                <a:solidFill>
                  <a:srgbClr val="0000FF"/>
                </a:solidFill>
              </a:rPr>
              <a:t>UPPER(</a:t>
            </a:r>
            <a:r>
              <a:rPr lang="en-US" b="1" dirty="0" err="1" smtClean="0">
                <a:solidFill>
                  <a:srgbClr val="0000FF"/>
                </a:solidFill>
              </a:rPr>
              <a:t>ename</a:t>
            </a:r>
            <a:r>
              <a:rPr lang="en-US" b="1" dirty="0" smtClean="0">
                <a:solidFill>
                  <a:srgbClr val="0000FF"/>
                </a:solidFill>
              </a:rPr>
              <a:t>) LIKE 'SM%' </a:t>
            </a:r>
          </a:p>
          <a:p>
            <a:pPr>
              <a:lnSpc>
                <a:spcPct val="170000"/>
              </a:lnSpc>
              <a:spcBef>
                <a:spcPts val="0"/>
              </a:spcBef>
              <a:buNone/>
            </a:pPr>
            <a:r>
              <a:rPr lang="en-US" b="1" dirty="0" smtClean="0"/>
              <a:t>Pattern Matching on Indexed Columns</a:t>
            </a:r>
          </a:p>
          <a:p>
            <a:pPr>
              <a:lnSpc>
                <a:spcPct val="170000"/>
              </a:lnSpc>
              <a:spcBef>
                <a:spcPts val="0"/>
              </a:spcBef>
            </a:pPr>
            <a:r>
              <a:rPr lang="en-US" dirty="0" smtClean="0"/>
              <a:t>When LIKE is used to search an indexed column for a pattern, Oracle can use the index to improve the statement's performance if the leading character in the pattern is not "%" or "_". In this case, Oracle can scan the index by this leading character. If the first character in the pattern is "%" or "_", the index cannot improve the query's performance because Oracle cannot scan the index.</a:t>
            </a:r>
          </a:p>
          <a:p>
            <a:pPr>
              <a:lnSpc>
                <a:spcPct val="170000"/>
              </a:lnSpc>
              <a:spcBef>
                <a:spcPts val="0"/>
              </a:spcBef>
              <a:buNone/>
            </a:pPr>
            <a:r>
              <a:rPr lang="en-US" b="1" dirty="0" smtClean="0"/>
              <a:t>Example 1</a:t>
            </a:r>
          </a:p>
          <a:p>
            <a:pPr>
              <a:lnSpc>
                <a:spcPct val="170000"/>
              </a:lnSpc>
              <a:spcBef>
                <a:spcPts val="0"/>
              </a:spcBef>
              <a:buNone/>
            </a:pPr>
            <a:r>
              <a:rPr lang="en-US" dirty="0" smtClean="0"/>
              <a:t>This condition is true for all ENAME values beginning with "MA":</a:t>
            </a:r>
          </a:p>
          <a:p>
            <a:pPr>
              <a:lnSpc>
                <a:spcPct val="170000"/>
              </a:lnSpc>
              <a:spcBef>
                <a:spcPts val="0"/>
              </a:spcBef>
              <a:buNone/>
            </a:pPr>
            <a:r>
              <a:rPr lang="en-US" b="1" dirty="0" err="1" smtClean="0">
                <a:solidFill>
                  <a:srgbClr val="0000FF"/>
                </a:solidFill>
              </a:rPr>
              <a:t>ename</a:t>
            </a:r>
            <a:r>
              <a:rPr lang="en-US" b="1" dirty="0" smtClean="0">
                <a:solidFill>
                  <a:srgbClr val="0000FF"/>
                </a:solidFill>
              </a:rPr>
              <a:t> LIKE 'MA%' </a:t>
            </a:r>
          </a:p>
          <a:p>
            <a:pPr>
              <a:lnSpc>
                <a:spcPct val="170000"/>
              </a:lnSpc>
              <a:spcBef>
                <a:spcPts val="0"/>
              </a:spcBef>
            </a:pPr>
            <a:r>
              <a:rPr lang="en-US" dirty="0" smtClean="0"/>
              <a:t>All of these ENAME values make the condition TRUE:   </a:t>
            </a:r>
            <a:r>
              <a:rPr lang="en-US" b="1" dirty="0" smtClean="0">
                <a:solidFill>
                  <a:srgbClr val="C00000"/>
                </a:solidFill>
              </a:rPr>
              <a:t>MARTIN, MA, MARK, MARY </a:t>
            </a:r>
          </a:p>
          <a:p>
            <a:pPr>
              <a:lnSpc>
                <a:spcPct val="170000"/>
              </a:lnSpc>
              <a:spcBef>
                <a:spcPts val="0"/>
              </a:spcBef>
            </a:pPr>
            <a:r>
              <a:rPr lang="en-US" dirty="0" smtClean="0"/>
              <a:t>Case is significant, so ENAME values beginning with "</a:t>
            </a:r>
            <a:r>
              <a:rPr lang="en-US" b="1" dirty="0" smtClean="0">
                <a:solidFill>
                  <a:srgbClr val="C00000"/>
                </a:solidFill>
              </a:rPr>
              <a:t>Ma," "ma," and "</a:t>
            </a:r>
            <a:r>
              <a:rPr lang="en-US" b="1" dirty="0" err="1" smtClean="0">
                <a:solidFill>
                  <a:srgbClr val="C00000"/>
                </a:solidFill>
              </a:rPr>
              <a:t>mA</a:t>
            </a:r>
            <a:r>
              <a:rPr lang="en-US" b="1" dirty="0" smtClean="0">
                <a:solidFill>
                  <a:srgbClr val="C00000"/>
                </a:solidFill>
              </a:rPr>
              <a:t>" make the condition FALSE</a:t>
            </a:r>
            <a:r>
              <a:rPr lang="en-US" dirty="0" smtClean="0"/>
              <a:t>.</a:t>
            </a:r>
          </a:p>
          <a:p>
            <a:pPr>
              <a:lnSpc>
                <a:spcPct val="170000"/>
              </a:lnSpc>
              <a:spcBef>
                <a:spcPts val="0"/>
              </a:spcBef>
              <a:buNone/>
            </a:pPr>
            <a:r>
              <a:rPr lang="en-US" b="1" dirty="0" smtClean="0"/>
              <a:t>Example 2</a:t>
            </a:r>
          </a:p>
          <a:p>
            <a:pPr>
              <a:lnSpc>
                <a:spcPct val="170000"/>
              </a:lnSpc>
              <a:spcBef>
                <a:spcPts val="0"/>
              </a:spcBef>
              <a:buNone/>
            </a:pPr>
            <a:r>
              <a:rPr lang="en-US" dirty="0" smtClean="0"/>
              <a:t>Consider this condition:</a:t>
            </a:r>
          </a:p>
          <a:p>
            <a:pPr>
              <a:lnSpc>
                <a:spcPct val="170000"/>
              </a:lnSpc>
              <a:spcBef>
                <a:spcPts val="0"/>
              </a:spcBef>
              <a:buNone/>
            </a:pPr>
            <a:r>
              <a:rPr lang="en-US" b="1" dirty="0" err="1" smtClean="0">
                <a:solidFill>
                  <a:srgbClr val="0000FF"/>
                </a:solidFill>
              </a:rPr>
              <a:t>ename</a:t>
            </a:r>
            <a:r>
              <a:rPr lang="en-US" b="1" dirty="0" smtClean="0">
                <a:solidFill>
                  <a:srgbClr val="0000FF"/>
                </a:solidFill>
              </a:rPr>
              <a:t> LIKE 'SMITH_' </a:t>
            </a:r>
          </a:p>
          <a:p>
            <a:pPr>
              <a:lnSpc>
                <a:spcPct val="170000"/>
              </a:lnSpc>
              <a:spcBef>
                <a:spcPts val="0"/>
              </a:spcBef>
            </a:pPr>
            <a:r>
              <a:rPr lang="en-US" dirty="0" smtClean="0"/>
              <a:t>This condition is true for these ENAME values: </a:t>
            </a:r>
            <a:r>
              <a:rPr lang="en-US" b="1" dirty="0" smtClean="0">
                <a:solidFill>
                  <a:srgbClr val="C00000"/>
                </a:solidFill>
              </a:rPr>
              <a:t>SMITHE, SMITHY, SMITHS</a:t>
            </a:r>
          </a:p>
          <a:p>
            <a:pPr>
              <a:lnSpc>
                <a:spcPct val="170000"/>
              </a:lnSpc>
              <a:spcBef>
                <a:spcPts val="0"/>
              </a:spcBef>
            </a:pPr>
            <a:r>
              <a:rPr lang="en-US" dirty="0" smtClean="0"/>
              <a:t> This </a:t>
            </a:r>
            <a:r>
              <a:rPr lang="en-US" b="1" dirty="0" smtClean="0">
                <a:solidFill>
                  <a:srgbClr val="C00000"/>
                </a:solidFill>
              </a:rPr>
              <a:t>condition is false for 'SMITH</a:t>
            </a:r>
            <a:r>
              <a:rPr lang="en-US" dirty="0" smtClean="0"/>
              <a:t>', since the special character "_" must match exactly one character of the ENAME value.</a:t>
            </a:r>
          </a:p>
          <a:p>
            <a:pPr>
              <a:lnSpc>
                <a:spcPct val="170000"/>
              </a:lnSpc>
              <a:spcBef>
                <a:spcPts val="0"/>
              </a:spcBef>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629400"/>
          </a:xfrm>
        </p:spPr>
        <p:txBody>
          <a:bodyPr>
            <a:normAutofit fontScale="70000" lnSpcReduction="20000"/>
          </a:bodyPr>
          <a:lstStyle/>
          <a:p>
            <a:pPr>
              <a:lnSpc>
                <a:spcPct val="160000"/>
              </a:lnSpc>
              <a:spcBef>
                <a:spcPts val="0"/>
              </a:spcBef>
            </a:pPr>
            <a:r>
              <a:rPr lang="en-US" dirty="0" smtClean="0"/>
              <a:t>If you perform a text match on the actual underscore(_) or percent(%) characters, you can use the ESCAPE option.</a:t>
            </a:r>
          </a:p>
          <a:p>
            <a:pPr>
              <a:lnSpc>
                <a:spcPct val="160000"/>
              </a:lnSpc>
              <a:spcBef>
                <a:spcPts val="0"/>
              </a:spcBef>
            </a:pPr>
            <a:r>
              <a:rPr lang="en-US" dirty="0" smtClean="0"/>
              <a:t>If the escape character appears in the pattern before the character "%" or "_" then Oracle interprets this character literally in the pattern, rather than as a special pattern matching character.</a:t>
            </a:r>
          </a:p>
          <a:p>
            <a:pPr>
              <a:lnSpc>
                <a:spcPct val="160000"/>
              </a:lnSpc>
              <a:spcBef>
                <a:spcPts val="0"/>
              </a:spcBef>
              <a:buNone/>
            </a:pPr>
            <a:r>
              <a:rPr lang="en-US" b="1" dirty="0" smtClean="0"/>
              <a:t>Example:</a:t>
            </a:r>
          </a:p>
          <a:p>
            <a:pPr>
              <a:lnSpc>
                <a:spcPct val="160000"/>
              </a:lnSpc>
              <a:spcBef>
                <a:spcPts val="0"/>
              </a:spcBef>
            </a:pPr>
            <a:r>
              <a:rPr lang="en-US" b="1" i="1" dirty="0" smtClean="0">
                <a:solidFill>
                  <a:srgbClr val="C00000"/>
                </a:solidFill>
              </a:rPr>
              <a:t>To search for any employees with the pattern 'A_B' in their name:</a:t>
            </a:r>
          </a:p>
          <a:p>
            <a:pPr>
              <a:lnSpc>
                <a:spcPct val="160000"/>
              </a:lnSpc>
              <a:spcBef>
                <a:spcPts val="0"/>
              </a:spcBef>
              <a:buNone/>
            </a:pPr>
            <a:r>
              <a:rPr lang="en-US" b="1" dirty="0" smtClean="0">
                <a:solidFill>
                  <a:srgbClr val="0000FF"/>
                </a:solidFill>
              </a:rPr>
              <a:t>SELECT </a:t>
            </a:r>
            <a:r>
              <a:rPr lang="en-US" b="1" dirty="0" err="1" smtClean="0">
                <a:solidFill>
                  <a:srgbClr val="0000FF"/>
                </a:solidFill>
              </a:rPr>
              <a:t>ename</a:t>
            </a:r>
            <a:r>
              <a:rPr lang="en-US" b="1" dirty="0" smtClean="0">
                <a:solidFill>
                  <a:srgbClr val="0000FF"/>
                </a:solidFill>
              </a:rPr>
              <a:t> FROM </a:t>
            </a:r>
            <a:r>
              <a:rPr lang="en-US" b="1" dirty="0" err="1" smtClean="0">
                <a:solidFill>
                  <a:srgbClr val="0000FF"/>
                </a:solidFill>
              </a:rPr>
              <a:t>emp</a:t>
            </a:r>
            <a:r>
              <a:rPr lang="en-US" b="1" dirty="0" smtClean="0">
                <a:solidFill>
                  <a:srgbClr val="0000FF"/>
                </a:solidFill>
              </a:rPr>
              <a:t> WHERE </a:t>
            </a:r>
            <a:r>
              <a:rPr lang="en-US" b="1" dirty="0" err="1" smtClean="0">
                <a:solidFill>
                  <a:srgbClr val="0000FF"/>
                </a:solidFill>
              </a:rPr>
              <a:t>ename</a:t>
            </a:r>
            <a:r>
              <a:rPr lang="en-US" b="1" dirty="0" smtClean="0">
                <a:solidFill>
                  <a:srgbClr val="0000FF"/>
                </a:solidFill>
              </a:rPr>
              <a:t> LIKE '%A\_B%' ESCAPE '\';</a:t>
            </a:r>
            <a:r>
              <a:rPr lang="en-US" dirty="0" smtClean="0"/>
              <a:t> </a:t>
            </a:r>
          </a:p>
          <a:p>
            <a:pPr>
              <a:lnSpc>
                <a:spcPct val="160000"/>
              </a:lnSpc>
              <a:spcBef>
                <a:spcPts val="0"/>
              </a:spcBef>
              <a:buNone/>
            </a:pPr>
            <a:r>
              <a:rPr lang="en-US" dirty="0" smtClean="0"/>
              <a:t>The ESCAPE option identifies the backslash (\) as the escape character. In the pattern, the escape character precedes the underscore (_). This causes Oracle to interpret the underscore literally, rather than as a special pattern matching character.</a:t>
            </a:r>
          </a:p>
          <a:p>
            <a:pPr>
              <a:lnSpc>
                <a:spcPct val="160000"/>
              </a:lnSpc>
              <a:spcBef>
                <a:spcPts val="0"/>
              </a:spcBef>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4547" name="Picture 3"/>
          <p:cNvPicPr>
            <a:picLocks noChangeAspect="1" noChangeArrowheads="1"/>
          </p:cNvPicPr>
          <p:nvPr/>
        </p:nvPicPr>
        <p:blipFill>
          <a:blip r:embed="rId2" cstate="print"/>
          <a:srcRect/>
          <a:stretch>
            <a:fillRect/>
          </a:stretch>
        </p:blipFill>
        <p:spPr bwMode="auto">
          <a:xfrm>
            <a:off x="0" y="152400"/>
            <a:ext cx="8991600" cy="2990850"/>
          </a:xfrm>
          <a:prstGeom prst="rect">
            <a:avLst/>
          </a:prstGeom>
          <a:noFill/>
          <a:ln w="9525">
            <a:noFill/>
            <a:miter lim="800000"/>
            <a:headEnd/>
            <a:tailEnd/>
          </a:ln>
        </p:spPr>
      </p:pic>
      <p:pic>
        <p:nvPicPr>
          <p:cNvPr id="364548" name="Picture 4"/>
          <p:cNvPicPr>
            <a:picLocks noChangeAspect="1" noChangeArrowheads="1"/>
          </p:cNvPicPr>
          <p:nvPr/>
        </p:nvPicPr>
        <p:blipFill>
          <a:blip r:embed="rId3" cstate="print"/>
          <a:srcRect b="1429"/>
          <a:stretch>
            <a:fillRect/>
          </a:stretch>
        </p:blipFill>
        <p:spPr bwMode="auto">
          <a:xfrm>
            <a:off x="0" y="2971800"/>
            <a:ext cx="2590800" cy="3886200"/>
          </a:xfrm>
          <a:prstGeom prst="rect">
            <a:avLst/>
          </a:prstGeom>
          <a:noFill/>
          <a:ln w="9525">
            <a:noFill/>
            <a:miter lim="800000"/>
            <a:headEnd/>
            <a:tailEnd/>
          </a:ln>
        </p:spPr>
      </p:pic>
      <p:sp>
        <p:nvSpPr>
          <p:cNvPr id="7" name="Rectangle 6"/>
          <p:cNvSpPr/>
          <p:nvPr/>
        </p:nvSpPr>
        <p:spPr>
          <a:xfrm>
            <a:off x="3810000" y="3810001"/>
            <a:ext cx="5334000" cy="1200329"/>
          </a:xfrm>
          <a:prstGeom prst="rect">
            <a:avLst/>
          </a:prstGeom>
        </p:spPr>
        <p:txBody>
          <a:bodyPr wrap="square">
            <a:spAutoFit/>
          </a:bodyPr>
          <a:lstStyle/>
          <a:p>
            <a:r>
              <a:rPr lang="en-US" b="1" u="sng" dirty="0" smtClean="0"/>
              <a:t>Logical </a:t>
            </a:r>
            <a:r>
              <a:rPr lang="en-US" b="1" u="sng" dirty="0" smtClean="0"/>
              <a:t>Operators:</a:t>
            </a:r>
            <a:endParaRPr lang="en-US" b="1" u="sng" dirty="0" smtClean="0"/>
          </a:p>
          <a:p>
            <a:r>
              <a:rPr lang="en-US" dirty="0" smtClean="0"/>
              <a:t>A logical operator </a:t>
            </a:r>
            <a:r>
              <a:rPr lang="en-US" b="1" dirty="0" smtClean="0">
                <a:solidFill>
                  <a:srgbClr val="0000FF"/>
                </a:solidFill>
              </a:rPr>
              <a:t>combines the results of two component conditions </a:t>
            </a:r>
            <a:r>
              <a:rPr lang="en-US" dirty="0" smtClean="0"/>
              <a:t>to </a:t>
            </a:r>
            <a:r>
              <a:rPr lang="en-US" b="1" dirty="0" smtClean="0">
                <a:solidFill>
                  <a:srgbClr val="0000FF"/>
                </a:solidFill>
              </a:rPr>
              <a:t>produce a single result </a:t>
            </a:r>
            <a:r>
              <a:rPr lang="en-US" dirty="0" smtClean="0"/>
              <a:t>based on them </a:t>
            </a:r>
            <a:endParaRPr lang="en-US" dirty="0"/>
          </a:p>
        </p:txBody>
      </p:sp>
      <p:sp>
        <p:nvSpPr>
          <p:cNvPr id="364550" name="Rectangle 6"/>
          <p:cNvSpPr>
            <a:spLocks noChangeArrowheads="1"/>
          </p:cNvSpPr>
          <p:nvPr/>
        </p:nvSpPr>
        <p:spPr bwMode="auto">
          <a:xfrm>
            <a:off x="2819400" y="4964110"/>
            <a:ext cx="6324600" cy="160043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cs typeface="Times New Roman" pitchFamily="18" charset="0"/>
              </a:rPr>
              <a:t>For example, in the WHERE clause of the following SELECT statement, the AND logical operator is used to ensure that only those hired before 1984 and earning more than $1000 a month are returned: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Times New Roman" pitchFamily="18" charset="0"/>
                <a:cs typeface="Times New Roman" pitchFamily="18" charset="0"/>
              </a:rPr>
              <a:t>SELECT * FROM </a:t>
            </a:r>
            <a:r>
              <a:rPr kumimoji="0" lang="en-US" sz="1400" b="1" i="0" u="none" strike="noStrike" cap="none" normalizeH="0" baseline="0" dirty="0" err="1" smtClean="0">
                <a:ln>
                  <a:noFill/>
                </a:ln>
                <a:solidFill>
                  <a:srgbClr val="0000FF"/>
                </a:solidFill>
                <a:effectLst/>
                <a:latin typeface="Times New Roman" pitchFamily="18" charset="0"/>
                <a:cs typeface="Times New Roman" pitchFamily="18" charset="0"/>
              </a:rPr>
              <a:t>emp</a:t>
            </a:r>
            <a:r>
              <a:rPr kumimoji="0" lang="en-US" sz="1400" b="1" i="0" u="none" strike="noStrike" cap="none" normalizeH="0" baseline="0" dirty="0" smtClean="0">
                <a:ln>
                  <a:noFill/>
                </a:ln>
                <a:solidFill>
                  <a:srgbClr val="0000FF"/>
                </a:solidFill>
                <a:effectLst/>
                <a:latin typeface="Times New Roman" pitchFamily="18" charset="0"/>
                <a:cs typeface="Times New Roman" pitchFamily="18" charset="0"/>
              </a:rPr>
              <a:t> WHERE </a:t>
            </a:r>
            <a:r>
              <a:rPr kumimoji="0" lang="en-US" sz="1400" b="1" i="0" u="none" strike="noStrike" cap="none" normalizeH="0" baseline="0" dirty="0" err="1" smtClean="0">
                <a:ln>
                  <a:noFill/>
                </a:ln>
                <a:solidFill>
                  <a:srgbClr val="0000FF"/>
                </a:solidFill>
                <a:effectLst/>
                <a:latin typeface="Times New Roman" pitchFamily="18" charset="0"/>
                <a:cs typeface="Times New Roman" pitchFamily="18" charset="0"/>
              </a:rPr>
              <a:t>hiredate</a:t>
            </a:r>
            <a:r>
              <a:rPr kumimoji="0" lang="en-US" sz="1400" b="1" i="0" u="none" strike="noStrike" cap="none" normalizeH="0" baseline="0" dirty="0" smtClean="0">
                <a:ln>
                  <a:noFill/>
                </a:ln>
                <a:solidFill>
                  <a:srgbClr val="0000FF"/>
                </a:solidFill>
                <a:effectLst/>
                <a:latin typeface="Times New Roman" pitchFamily="18" charset="0"/>
                <a:cs typeface="Times New Roman" pitchFamily="18" charset="0"/>
              </a:rPr>
              <a:t> &lt; TO_DATE('01-JAN-1984', 'DD-MON-YYYY') AND </a:t>
            </a:r>
            <a:r>
              <a:rPr kumimoji="0" lang="en-US" sz="1400" b="1" i="0" u="none" strike="noStrike" cap="none" normalizeH="0" baseline="0" dirty="0" err="1" smtClean="0">
                <a:ln>
                  <a:noFill/>
                </a:ln>
                <a:solidFill>
                  <a:srgbClr val="0000FF"/>
                </a:solidFill>
                <a:effectLst/>
                <a:latin typeface="Times New Roman" pitchFamily="18" charset="0"/>
                <a:cs typeface="Times New Roman" pitchFamily="18" charset="0"/>
              </a:rPr>
              <a:t>sal</a:t>
            </a:r>
            <a:r>
              <a:rPr kumimoji="0" lang="en-US" sz="1400" b="1" i="0" u="none" strike="noStrike" cap="none" normalizeH="0" baseline="0" dirty="0" smtClean="0">
                <a:ln>
                  <a:noFill/>
                </a:ln>
                <a:solidFill>
                  <a:srgbClr val="0000FF"/>
                </a:solidFill>
                <a:effectLst/>
                <a:latin typeface="Times New Roman" pitchFamily="18" charset="0"/>
                <a:cs typeface="Times New Roman" pitchFamily="18" charset="0"/>
              </a:rPr>
              <a:t> &gt; 1000; </a:t>
            </a:r>
            <a:br>
              <a:rPr kumimoji="0" lang="en-US" sz="1400" b="1" i="0" u="none" strike="noStrike" cap="none" normalizeH="0" baseline="0" dirty="0" smtClean="0">
                <a:ln>
                  <a:noFill/>
                </a:ln>
                <a:solidFill>
                  <a:srgbClr val="0000FF"/>
                </a:solidFill>
                <a:effectLst/>
                <a:latin typeface="Times New Roman" pitchFamily="18" charset="0"/>
                <a:cs typeface="Times New Roman" pitchFamily="18" charset="0"/>
              </a:rPr>
            </a:br>
            <a:endParaRPr kumimoji="0" lang="en-US" sz="1400" b="1" i="0" u="none" strike="noStrike" cap="none" normalizeH="0" baseline="0" dirty="0" smtClean="0">
              <a:ln>
                <a:noFill/>
              </a:ln>
              <a:solidFill>
                <a:srgbClr val="0000FF"/>
              </a:solidFill>
              <a:effectLst/>
              <a:latin typeface="Times New Roman" pitchFamily="18" charset="0"/>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7618" name="Picture 2"/>
          <p:cNvPicPr>
            <a:picLocks noChangeAspect="1" noChangeArrowheads="1"/>
          </p:cNvPicPr>
          <p:nvPr/>
        </p:nvPicPr>
        <p:blipFill>
          <a:blip r:embed="rId2"/>
          <a:srcRect/>
          <a:stretch>
            <a:fillRect/>
          </a:stretch>
        </p:blipFill>
        <p:spPr bwMode="auto">
          <a:xfrm>
            <a:off x="0" y="228600"/>
            <a:ext cx="4256532" cy="3733800"/>
          </a:xfrm>
          <a:prstGeom prst="rect">
            <a:avLst/>
          </a:prstGeom>
          <a:noFill/>
          <a:ln w="9525">
            <a:noFill/>
            <a:miter lim="800000"/>
            <a:headEnd/>
            <a:tailEnd/>
          </a:ln>
          <a:effectLst/>
        </p:spPr>
      </p:pic>
      <p:pic>
        <p:nvPicPr>
          <p:cNvPr id="367619" name="Picture 3"/>
          <p:cNvPicPr>
            <a:picLocks noChangeAspect="1" noChangeArrowheads="1"/>
          </p:cNvPicPr>
          <p:nvPr/>
        </p:nvPicPr>
        <p:blipFill>
          <a:blip r:embed="rId3"/>
          <a:srcRect/>
          <a:stretch>
            <a:fillRect/>
          </a:stretch>
        </p:blipFill>
        <p:spPr bwMode="auto">
          <a:xfrm>
            <a:off x="4191000" y="457199"/>
            <a:ext cx="4800600" cy="623607"/>
          </a:xfrm>
          <a:prstGeom prst="rect">
            <a:avLst/>
          </a:prstGeom>
          <a:noFill/>
          <a:ln w="9525">
            <a:noFill/>
            <a:miter lim="800000"/>
            <a:headEnd/>
            <a:tailEnd/>
          </a:ln>
          <a:effectLst/>
        </p:spPr>
      </p:pic>
      <p:pic>
        <p:nvPicPr>
          <p:cNvPr id="367620" name="Picture 4"/>
          <p:cNvPicPr>
            <a:picLocks noChangeAspect="1" noChangeArrowheads="1"/>
          </p:cNvPicPr>
          <p:nvPr/>
        </p:nvPicPr>
        <p:blipFill>
          <a:blip r:embed="rId4"/>
          <a:srcRect/>
          <a:stretch>
            <a:fillRect/>
          </a:stretch>
        </p:blipFill>
        <p:spPr bwMode="auto">
          <a:xfrm>
            <a:off x="3886200" y="1143000"/>
            <a:ext cx="5318336" cy="2162175"/>
          </a:xfrm>
          <a:prstGeom prst="rect">
            <a:avLst/>
          </a:prstGeom>
          <a:noFill/>
          <a:ln w="9525">
            <a:noFill/>
            <a:miter lim="800000"/>
            <a:headEnd/>
            <a:tailEnd/>
          </a:ln>
          <a:effectLst/>
        </p:spPr>
      </p:pic>
      <p:pic>
        <p:nvPicPr>
          <p:cNvPr id="367621" name="Picture 5"/>
          <p:cNvPicPr>
            <a:picLocks noChangeAspect="1" noChangeArrowheads="1"/>
          </p:cNvPicPr>
          <p:nvPr/>
        </p:nvPicPr>
        <p:blipFill>
          <a:blip r:embed="rId5"/>
          <a:srcRect/>
          <a:stretch>
            <a:fillRect/>
          </a:stretch>
        </p:blipFill>
        <p:spPr bwMode="auto">
          <a:xfrm>
            <a:off x="4267200" y="3276600"/>
            <a:ext cx="4876800" cy="1992276"/>
          </a:xfrm>
          <a:prstGeom prst="rect">
            <a:avLst/>
          </a:prstGeom>
          <a:noFill/>
          <a:ln w="9525">
            <a:noFill/>
            <a:miter lim="800000"/>
            <a:headEnd/>
            <a:tailEnd/>
          </a:ln>
          <a:effectLst/>
        </p:spPr>
      </p:pic>
      <p:pic>
        <p:nvPicPr>
          <p:cNvPr id="367622" name="Picture 6"/>
          <p:cNvPicPr>
            <a:picLocks noChangeAspect="1" noChangeArrowheads="1"/>
          </p:cNvPicPr>
          <p:nvPr/>
        </p:nvPicPr>
        <p:blipFill>
          <a:blip r:embed="rId6"/>
          <a:srcRect/>
          <a:stretch>
            <a:fillRect/>
          </a:stretch>
        </p:blipFill>
        <p:spPr bwMode="auto">
          <a:xfrm>
            <a:off x="0" y="3962400"/>
            <a:ext cx="4320000" cy="274320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42" name="Picture 2"/>
          <p:cNvPicPr>
            <a:picLocks noChangeAspect="1" noChangeArrowheads="1"/>
          </p:cNvPicPr>
          <p:nvPr/>
        </p:nvPicPr>
        <p:blipFill>
          <a:blip r:embed="rId2"/>
          <a:srcRect/>
          <a:stretch>
            <a:fillRect/>
          </a:stretch>
        </p:blipFill>
        <p:spPr bwMode="auto">
          <a:xfrm>
            <a:off x="152400" y="152400"/>
            <a:ext cx="5442007" cy="61722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686800" cy="6324600"/>
          </a:xfrm>
        </p:spPr>
        <p:txBody>
          <a:bodyPr>
            <a:normAutofit fontScale="70000" lnSpcReduction="20000"/>
          </a:bodyPr>
          <a:lstStyle/>
          <a:p>
            <a:pPr>
              <a:lnSpc>
                <a:spcPct val="170000"/>
              </a:lnSpc>
              <a:spcBef>
                <a:spcPts val="0"/>
              </a:spcBef>
              <a:buNone/>
            </a:pPr>
            <a:r>
              <a:rPr lang="en-US" b="1" u="sng" dirty="0" smtClean="0">
                <a:latin typeface="Times New Roman" pitchFamily="18" charset="0"/>
                <a:cs typeface="Times New Roman" pitchFamily="18" charset="0"/>
              </a:rPr>
              <a:t>Joining string values with column data from tables(concatenating string):</a:t>
            </a:r>
          </a:p>
          <a:p>
            <a:pPr>
              <a:lnSpc>
                <a:spcPct val="170000"/>
              </a:lnSpc>
              <a:spcBef>
                <a:spcPts val="0"/>
              </a:spcBef>
              <a:buNone/>
            </a:pPr>
            <a:r>
              <a:rPr lang="en-US" dirty="0" smtClean="0">
                <a:latin typeface="Times New Roman" pitchFamily="18" charset="0"/>
                <a:cs typeface="Times New Roman" pitchFamily="18" charset="0"/>
              </a:rPr>
              <a:t>SQL&gt; select 'supplier id '||</a:t>
            </a:r>
            <a:r>
              <a:rPr lang="en-US" dirty="0" err="1" smtClean="0">
                <a:latin typeface="Times New Roman" pitchFamily="18" charset="0"/>
                <a:cs typeface="Times New Roman" pitchFamily="18" charset="0"/>
              </a:rPr>
              <a:t>sid</a:t>
            </a:r>
            <a:r>
              <a:rPr lang="en-US" dirty="0" smtClean="0">
                <a:latin typeface="Times New Roman" pitchFamily="18" charset="0"/>
                <a:cs typeface="Times New Roman" pitchFamily="18" charset="0"/>
              </a:rPr>
              <a:t>||' have supplier name as '||</a:t>
            </a:r>
            <a:r>
              <a:rPr lang="en-US" dirty="0" err="1" smtClean="0">
                <a:latin typeface="Times New Roman" pitchFamily="18" charset="0"/>
                <a:cs typeface="Times New Roman" pitchFamily="18" charset="0"/>
              </a:rPr>
              <a:t>supname</a:t>
            </a:r>
            <a:r>
              <a:rPr lang="en-US" dirty="0" smtClean="0">
                <a:latin typeface="Times New Roman" pitchFamily="18" charset="0"/>
                <a:cs typeface="Times New Roman" pitchFamily="18" charset="0"/>
              </a:rPr>
              <a:t> from supplier;</a:t>
            </a:r>
          </a:p>
          <a:p>
            <a:pPr>
              <a:lnSpc>
                <a:spcPct val="170000"/>
              </a:lnSpc>
              <a:spcBef>
                <a:spcPts val="0"/>
              </a:spcBef>
              <a:buNone/>
            </a:pPr>
            <a:endParaRPr lang="en-US" dirty="0" smtClean="0">
              <a:latin typeface="Times New Roman" pitchFamily="18" charset="0"/>
              <a:cs typeface="Times New Roman" pitchFamily="18" charset="0"/>
            </a:endParaRPr>
          </a:p>
          <a:p>
            <a:pPr>
              <a:lnSpc>
                <a:spcPct val="170000"/>
              </a:lnSpc>
              <a:spcBef>
                <a:spcPts val="0"/>
              </a:spcBef>
              <a:buNone/>
            </a:pPr>
            <a:r>
              <a:rPr lang="en-US" dirty="0" smtClean="0">
                <a:latin typeface="Times New Roman" pitchFamily="18" charset="0"/>
                <a:cs typeface="Times New Roman" pitchFamily="18" charset="0"/>
              </a:rPr>
              <a:t>'SUPPLIERID'||SID||'HAVESUPPLIERNAMEAS'||SUPNAME</a:t>
            </a:r>
          </a:p>
          <a:p>
            <a:pPr>
              <a:lnSpc>
                <a:spcPct val="170000"/>
              </a:lnSpc>
              <a:spcBef>
                <a:spcPts val="0"/>
              </a:spcBef>
              <a:buNone/>
            </a:pPr>
            <a:r>
              <a:rPr lang="en-US" dirty="0" smtClean="0">
                <a:latin typeface="Times New Roman" pitchFamily="18" charset="0"/>
                <a:cs typeface="Times New Roman" pitchFamily="18" charset="0"/>
              </a:rPr>
              <a:t>--------------------------------------------------------------------------------</a:t>
            </a:r>
          </a:p>
          <a:p>
            <a:pPr>
              <a:lnSpc>
                <a:spcPct val="170000"/>
              </a:lnSpc>
              <a:spcBef>
                <a:spcPts val="0"/>
              </a:spcBef>
              <a:buNone/>
            </a:pPr>
            <a:r>
              <a:rPr lang="en-US" smtClean="0">
                <a:latin typeface="Times New Roman" pitchFamily="18" charset="0"/>
                <a:cs typeface="Times New Roman" pitchFamily="18" charset="0"/>
              </a:rPr>
              <a:t>supplier </a:t>
            </a:r>
            <a:r>
              <a:rPr lang="en-US" dirty="0" smtClean="0">
                <a:latin typeface="Times New Roman" pitchFamily="18" charset="0"/>
                <a:cs typeface="Times New Roman" pitchFamily="18" charset="0"/>
              </a:rPr>
              <a:t>id 1 have supplier name as </a:t>
            </a:r>
            <a:r>
              <a:rPr lang="en-US" dirty="0" err="1" smtClean="0">
                <a:latin typeface="Times New Roman" pitchFamily="18" charset="0"/>
                <a:cs typeface="Times New Roman" pitchFamily="18" charset="0"/>
              </a:rPr>
              <a:t>aa</a:t>
            </a:r>
            <a:endParaRPr lang="en-US" dirty="0" smtClean="0">
              <a:latin typeface="Times New Roman" pitchFamily="18" charset="0"/>
              <a:cs typeface="Times New Roman" pitchFamily="18" charset="0"/>
            </a:endParaRPr>
          </a:p>
          <a:p>
            <a:pPr>
              <a:lnSpc>
                <a:spcPct val="170000"/>
              </a:lnSpc>
              <a:spcBef>
                <a:spcPts val="0"/>
              </a:spcBef>
              <a:buNone/>
            </a:pPr>
            <a:r>
              <a:rPr lang="en-US" dirty="0" smtClean="0">
                <a:latin typeface="Times New Roman" pitchFamily="18" charset="0"/>
                <a:cs typeface="Times New Roman" pitchFamily="18" charset="0"/>
              </a:rPr>
              <a:t>supplier id 2 have supplier name as </a:t>
            </a:r>
            <a:r>
              <a:rPr lang="en-US" dirty="0" err="1" smtClean="0">
                <a:latin typeface="Times New Roman" pitchFamily="18" charset="0"/>
                <a:cs typeface="Times New Roman" pitchFamily="18" charset="0"/>
              </a:rPr>
              <a:t>gg</a:t>
            </a:r>
            <a:endParaRPr lang="en-US" dirty="0" smtClean="0">
              <a:latin typeface="Times New Roman" pitchFamily="18" charset="0"/>
              <a:cs typeface="Times New Roman" pitchFamily="18" charset="0"/>
            </a:endParaRPr>
          </a:p>
          <a:p>
            <a:pPr>
              <a:lnSpc>
                <a:spcPct val="170000"/>
              </a:lnSpc>
              <a:spcBef>
                <a:spcPts val="0"/>
              </a:spcBef>
              <a:buNone/>
            </a:pPr>
            <a:r>
              <a:rPr lang="en-US" dirty="0" smtClean="0">
                <a:latin typeface="Times New Roman" pitchFamily="18" charset="0"/>
                <a:cs typeface="Times New Roman" pitchFamily="18" charset="0"/>
              </a:rPr>
              <a:t>supplier id 6 have supplier name as ff</a:t>
            </a:r>
          </a:p>
          <a:p>
            <a:pPr>
              <a:lnSpc>
                <a:spcPct val="170000"/>
              </a:lnSpc>
              <a:spcBef>
                <a:spcPts val="0"/>
              </a:spcBef>
              <a:buNone/>
            </a:pPr>
            <a:r>
              <a:rPr lang="en-US" dirty="0" smtClean="0">
                <a:latin typeface="Times New Roman" pitchFamily="18" charset="0"/>
                <a:cs typeface="Times New Roman" pitchFamily="18" charset="0"/>
              </a:rPr>
              <a:t>supplier id 4 have supplier name as </a:t>
            </a:r>
            <a:r>
              <a:rPr lang="en-US" dirty="0" err="1" smtClean="0">
                <a:latin typeface="Times New Roman" pitchFamily="18" charset="0"/>
                <a:cs typeface="Times New Roman" pitchFamily="18" charset="0"/>
              </a:rPr>
              <a:t>jj</a:t>
            </a:r>
            <a:endParaRPr lang="en-US" dirty="0" smtClean="0">
              <a:latin typeface="Times New Roman" pitchFamily="18" charset="0"/>
              <a:cs typeface="Times New Roman" pitchFamily="18" charset="0"/>
            </a:endParaRPr>
          </a:p>
          <a:p>
            <a:pPr>
              <a:lnSpc>
                <a:spcPct val="170000"/>
              </a:lnSpc>
              <a:spcBef>
                <a:spcPts val="0"/>
              </a:spcBef>
              <a:buNone/>
            </a:pPr>
            <a:r>
              <a:rPr lang="en-US" dirty="0" smtClean="0">
                <a:latin typeface="Times New Roman" pitchFamily="18" charset="0"/>
                <a:cs typeface="Times New Roman" pitchFamily="18" charset="0"/>
              </a:rPr>
              <a:t>supplier id 10 have supplier name as </a:t>
            </a:r>
            <a:r>
              <a:rPr lang="en-US" dirty="0" err="1" smtClean="0">
                <a:latin typeface="Times New Roman" pitchFamily="18" charset="0"/>
                <a:cs typeface="Times New Roman" pitchFamily="18" charset="0"/>
              </a:rPr>
              <a:t>ee</a:t>
            </a:r>
            <a:endParaRPr lang="en-US" dirty="0">
              <a:latin typeface="Times New Roman" pitchFamily="18" charset="0"/>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8600"/>
            <a:ext cx="8839200" cy="6400800"/>
          </a:xfrm>
        </p:spPr>
        <p:txBody>
          <a:bodyPr>
            <a:normAutofit fontScale="70000" lnSpcReduction="20000"/>
          </a:bodyPr>
          <a:lstStyle/>
          <a:p>
            <a:pPr>
              <a:lnSpc>
                <a:spcPct val="160000"/>
              </a:lnSpc>
              <a:spcBef>
                <a:spcPts val="0"/>
              </a:spcBef>
            </a:pPr>
            <a:r>
              <a:rPr lang="en-US" dirty="0" smtClean="0"/>
              <a:t>Clause:</a:t>
            </a:r>
          </a:p>
          <a:p>
            <a:pPr lvl="2">
              <a:lnSpc>
                <a:spcPct val="160000"/>
              </a:lnSpc>
              <a:spcBef>
                <a:spcPts val="0"/>
              </a:spcBef>
            </a:pPr>
            <a:r>
              <a:rPr lang="en-US" dirty="0" smtClean="0"/>
              <a:t>order by(default is ascending-</a:t>
            </a:r>
            <a:r>
              <a:rPr lang="en-US" dirty="0" err="1" smtClean="0"/>
              <a:t>asc</a:t>
            </a:r>
            <a:r>
              <a:rPr lang="en-US" dirty="0" smtClean="0"/>
              <a:t>. For descending-</a:t>
            </a:r>
            <a:r>
              <a:rPr lang="en-US" dirty="0" err="1" smtClean="0"/>
              <a:t>desc</a:t>
            </a:r>
            <a:r>
              <a:rPr lang="en-US" dirty="0" smtClean="0"/>
              <a:t>).</a:t>
            </a:r>
          </a:p>
          <a:p>
            <a:pPr>
              <a:lnSpc>
                <a:spcPct val="160000"/>
              </a:lnSpc>
              <a:spcBef>
                <a:spcPts val="0"/>
              </a:spcBef>
              <a:buNone/>
            </a:pPr>
            <a:endParaRPr lang="en-US" dirty="0" smtClean="0"/>
          </a:p>
          <a:p>
            <a:pPr>
              <a:lnSpc>
                <a:spcPct val="160000"/>
              </a:lnSpc>
              <a:spcBef>
                <a:spcPts val="0"/>
              </a:spcBef>
              <a:buNone/>
            </a:pPr>
            <a:r>
              <a:rPr lang="en-US" dirty="0" smtClean="0"/>
              <a:t>SQL&gt; select * from product order by </a:t>
            </a:r>
            <a:r>
              <a:rPr lang="en-US" dirty="0" err="1" smtClean="0"/>
              <a:t>pname</a:t>
            </a:r>
            <a:r>
              <a:rPr lang="en-US" dirty="0" smtClean="0"/>
              <a:t>;</a:t>
            </a:r>
          </a:p>
          <a:p>
            <a:pPr>
              <a:lnSpc>
                <a:spcPct val="160000"/>
              </a:lnSpc>
              <a:spcBef>
                <a:spcPts val="0"/>
              </a:spcBef>
              <a:buNone/>
            </a:pPr>
            <a:r>
              <a:rPr lang="en-US" dirty="0" smtClean="0"/>
              <a:t>SQL&gt; select * from product order by </a:t>
            </a:r>
            <a:r>
              <a:rPr lang="en-US" dirty="0" err="1" smtClean="0"/>
              <a:t>pname</a:t>
            </a:r>
            <a:r>
              <a:rPr lang="en-US" dirty="0" smtClean="0"/>
              <a:t> </a:t>
            </a:r>
            <a:r>
              <a:rPr lang="en-US" dirty="0" err="1" smtClean="0"/>
              <a:t>desc</a:t>
            </a:r>
            <a:r>
              <a:rPr lang="en-US" dirty="0" smtClean="0"/>
              <a:t>;</a:t>
            </a:r>
          </a:p>
          <a:p>
            <a:pPr>
              <a:lnSpc>
                <a:spcPct val="160000"/>
              </a:lnSpc>
              <a:spcBef>
                <a:spcPts val="0"/>
              </a:spcBef>
              <a:buNone/>
            </a:pPr>
            <a:endParaRPr lang="en-US" dirty="0" smtClean="0"/>
          </a:p>
          <a:p>
            <a:pPr lvl="2">
              <a:lnSpc>
                <a:spcPct val="160000"/>
              </a:lnSpc>
              <a:spcBef>
                <a:spcPts val="0"/>
              </a:spcBef>
            </a:pPr>
            <a:r>
              <a:rPr lang="en-US" dirty="0" smtClean="0"/>
              <a:t>group by 		</a:t>
            </a:r>
          </a:p>
          <a:p>
            <a:pPr lvl="2">
              <a:lnSpc>
                <a:spcPct val="160000"/>
              </a:lnSpc>
              <a:spcBef>
                <a:spcPts val="0"/>
              </a:spcBef>
            </a:pPr>
            <a:r>
              <a:rPr lang="en-US" dirty="0" smtClean="0"/>
              <a:t>group by having</a:t>
            </a:r>
          </a:p>
          <a:p>
            <a:pPr>
              <a:lnSpc>
                <a:spcPct val="160000"/>
              </a:lnSpc>
              <a:spcBef>
                <a:spcPts val="0"/>
              </a:spcBef>
            </a:pPr>
            <a:r>
              <a:rPr lang="en-US" dirty="0" smtClean="0"/>
              <a:t>Set operators</a:t>
            </a:r>
            <a:r>
              <a:rPr lang="en-US" dirty="0" smtClean="0">
                <a:sym typeface="Wingdings" pitchFamily="2" charset="2"/>
              </a:rPr>
              <a:t> (nested queries)</a:t>
            </a:r>
            <a:endParaRPr lang="en-US" dirty="0" smtClean="0"/>
          </a:p>
          <a:p>
            <a:pPr>
              <a:lnSpc>
                <a:spcPct val="160000"/>
              </a:lnSpc>
              <a:spcBef>
                <a:spcPts val="0"/>
              </a:spcBef>
              <a:buNone/>
            </a:pPr>
            <a:r>
              <a:rPr lang="en-US" dirty="0" smtClean="0"/>
              <a:t>		union, intersect, union all, minus</a:t>
            </a:r>
          </a:p>
          <a:p>
            <a:pPr>
              <a:lnSpc>
                <a:spcPct val="160000"/>
              </a:lnSpc>
              <a:spcBef>
                <a:spcPts val="0"/>
              </a:spcBef>
            </a:pPr>
            <a:r>
              <a:rPr lang="en-US" dirty="0" err="1" smtClean="0"/>
              <a:t>Rowid</a:t>
            </a:r>
            <a:r>
              <a:rPr lang="en-US" dirty="0" smtClean="0"/>
              <a:t>:</a:t>
            </a:r>
          </a:p>
          <a:p>
            <a:pPr>
              <a:lnSpc>
                <a:spcPct val="160000"/>
              </a:lnSpc>
              <a:spcBef>
                <a:spcPts val="0"/>
              </a:spcBef>
            </a:pPr>
            <a:r>
              <a:rPr lang="en-US" dirty="0" smtClean="0"/>
              <a:t>Aliases name for table:</a:t>
            </a:r>
          </a:p>
          <a:p>
            <a:pPr>
              <a:lnSpc>
                <a:spcPct val="160000"/>
              </a:lnSpc>
              <a:spcBef>
                <a:spcPts val="0"/>
              </a:spcBef>
            </a:pPr>
            <a:r>
              <a:rPr lang="en-US" dirty="0" smtClean="0"/>
              <a:t>Using more than one tables</a:t>
            </a:r>
          </a:p>
          <a:p>
            <a:pPr>
              <a:lnSpc>
                <a:spcPct val="160000"/>
              </a:lnSpc>
              <a:spcBef>
                <a:spcPts val="0"/>
              </a:spcBef>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828" name="Picture 4"/>
          <p:cNvPicPr>
            <a:picLocks noChangeAspect="1" noChangeArrowheads="1"/>
          </p:cNvPicPr>
          <p:nvPr/>
        </p:nvPicPr>
        <p:blipFill>
          <a:blip r:embed="rId2" cstate="print"/>
          <a:srcRect/>
          <a:stretch>
            <a:fillRect/>
          </a:stretch>
        </p:blipFill>
        <p:spPr bwMode="auto">
          <a:xfrm>
            <a:off x="609599" y="1066800"/>
            <a:ext cx="7959701" cy="335280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915400" cy="6400800"/>
          </a:xfrm>
        </p:spPr>
        <p:txBody>
          <a:bodyPr>
            <a:normAutofit fontScale="47500" lnSpcReduction="20000"/>
          </a:bodyPr>
          <a:lstStyle/>
          <a:p>
            <a:pPr>
              <a:lnSpc>
                <a:spcPct val="170000"/>
              </a:lnSpc>
              <a:spcBef>
                <a:spcPts val="0"/>
              </a:spcBef>
              <a:buNone/>
            </a:pPr>
            <a:r>
              <a:rPr lang="en-US" b="1" dirty="0" smtClean="0">
                <a:latin typeface="Times New Roman" pitchFamily="18" charset="0"/>
                <a:cs typeface="Times New Roman" pitchFamily="18" charset="0"/>
              </a:rPr>
              <a:t>SQL ORDER BY</a:t>
            </a:r>
          </a:p>
          <a:p>
            <a:pPr>
              <a:lnSpc>
                <a:spcPct val="170000"/>
              </a:lnSpc>
              <a:spcBef>
                <a:spcPts val="0"/>
              </a:spcBef>
              <a:buNone/>
            </a:pPr>
            <a:r>
              <a:rPr lang="en-US" dirty="0" smtClean="0">
                <a:latin typeface="Times New Roman" pitchFamily="18" charset="0"/>
                <a:cs typeface="Times New Roman" pitchFamily="18" charset="0"/>
              </a:rPr>
              <a:t>The ORDER BY clause is used in a SELECT statement to </a:t>
            </a:r>
            <a:r>
              <a:rPr lang="en-US" b="1" dirty="0" smtClean="0">
                <a:solidFill>
                  <a:srgbClr val="0000FF"/>
                </a:solidFill>
                <a:latin typeface="Times New Roman" pitchFamily="18" charset="0"/>
                <a:cs typeface="Times New Roman" pitchFamily="18" charset="0"/>
              </a:rPr>
              <a:t>sort results either in ascending or descending order. </a:t>
            </a:r>
          </a:p>
          <a:p>
            <a:pPr>
              <a:lnSpc>
                <a:spcPct val="170000"/>
              </a:lnSpc>
              <a:spcBef>
                <a:spcPts val="0"/>
              </a:spcBef>
              <a:buNone/>
            </a:pPr>
            <a:r>
              <a:rPr lang="en-US" b="1" dirty="0" smtClean="0">
                <a:solidFill>
                  <a:srgbClr val="C00000"/>
                </a:solidFill>
                <a:latin typeface="Times New Roman" pitchFamily="18" charset="0"/>
                <a:cs typeface="Times New Roman" pitchFamily="18" charset="0"/>
              </a:rPr>
              <a:t>Oracle sorts query results in ascending order by default.</a:t>
            </a:r>
          </a:p>
          <a:p>
            <a:pPr>
              <a:lnSpc>
                <a:spcPct val="170000"/>
              </a:lnSpc>
              <a:spcBef>
                <a:spcPts val="0"/>
              </a:spcBef>
              <a:buNone/>
            </a:pPr>
            <a:r>
              <a:rPr lang="en-US" b="1" dirty="0" smtClean="0">
                <a:latin typeface="Times New Roman" pitchFamily="18" charset="0"/>
                <a:cs typeface="Times New Roman" pitchFamily="18" charset="0"/>
              </a:rPr>
              <a:t>Syntax for using SQL ORDER BY clause to sort data is:</a:t>
            </a:r>
          </a:p>
          <a:p>
            <a:pPr>
              <a:lnSpc>
                <a:spcPct val="170000"/>
              </a:lnSpc>
              <a:spcBef>
                <a:spcPts val="0"/>
              </a:spcBef>
              <a:buNone/>
            </a:pPr>
            <a:r>
              <a:rPr lang="en-US" dirty="0" smtClean="0">
                <a:latin typeface="Times New Roman" pitchFamily="18" charset="0"/>
                <a:cs typeface="Times New Roman" pitchFamily="18" charset="0"/>
              </a:rPr>
              <a:t>SELECT column-list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FROM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[WHERE condition]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[ORDER BY column1 [, column2, .. </a:t>
            </a:r>
            <a:r>
              <a:rPr lang="en-US" dirty="0" err="1" smtClean="0">
                <a:latin typeface="Times New Roman" pitchFamily="18" charset="0"/>
                <a:cs typeface="Times New Roman" pitchFamily="18" charset="0"/>
              </a:rPr>
              <a:t>columnN</a:t>
            </a:r>
            <a:r>
              <a:rPr lang="en-US" dirty="0" smtClean="0">
                <a:latin typeface="Times New Roman" pitchFamily="18" charset="0"/>
                <a:cs typeface="Times New Roman" pitchFamily="18" charset="0"/>
              </a:rPr>
              <a:t>] [DESC]];</a:t>
            </a:r>
          </a:p>
          <a:p>
            <a:pPr>
              <a:lnSpc>
                <a:spcPct val="170000"/>
              </a:lnSpc>
              <a:spcBef>
                <a:spcPts val="0"/>
              </a:spcBef>
              <a:buNone/>
            </a:pPr>
            <a:endParaRPr lang="en-US" dirty="0" smtClean="0">
              <a:latin typeface="Times New Roman" pitchFamily="18" charset="0"/>
              <a:cs typeface="Times New Roman" pitchFamily="18" charset="0"/>
            </a:endParaRPr>
          </a:p>
          <a:p>
            <a:pPr>
              <a:lnSpc>
                <a:spcPct val="170000"/>
              </a:lnSpc>
              <a:spcBef>
                <a:spcPts val="0"/>
              </a:spcBef>
              <a:buNone/>
            </a:pPr>
            <a:r>
              <a:rPr lang="en-US" dirty="0" smtClean="0">
                <a:latin typeface="Times New Roman" pitchFamily="18" charset="0"/>
                <a:cs typeface="Times New Roman" pitchFamily="18" charset="0"/>
              </a:rPr>
              <a:t>Example:  Query to sort the employee table by salary of the employee, the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query would be.</a:t>
            </a:r>
          </a:p>
          <a:p>
            <a:pPr>
              <a:lnSpc>
                <a:spcPct val="170000"/>
              </a:lnSpc>
              <a:spcBef>
                <a:spcPts val="0"/>
              </a:spcBef>
              <a:buNone/>
            </a:pPr>
            <a:endParaRPr lang="en-US" dirty="0" smtClean="0">
              <a:latin typeface="Times New Roman" pitchFamily="18" charset="0"/>
              <a:cs typeface="Times New Roman" pitchFamily="18" charset="0"/>
            </a:endParaRPr>
          </a:p>
          <a:p>
            <a:pPr>
              <a:lnSpc>
                <a:spcPct val="170000"/>
              </a:lnSpc>
              <a:spcBef>
                <a:spcPts val="0"/>
              </a:spcBef>
              <a:buNone/>
            </a:pPr>
            <a:r>
              <a:rPr lang="en-US" dirty="0" smtClean="0">
                <a:latin typeface="Times New Roman" pitchFamily="18" charset="0"/>
                <a:cs typeface="Times New Roman" pitchFamily="18" charset="0"/>
              </a:rPr>
              <a:t>SELECT name, salary FROM employee ORDER BY salary; </a:t>
            </a:r>
          </a:p>
          <a:p>
            <a:pPr>
              <a:lnSpc>
                <a:spcPct val="170000"/>
              </a:lnSpc>
              <a:spcBef>
                <a:spcPts val="0"/>
              </a:spcBef>
              <a:buNone/>
            </a:pPr>
            <a:endParaRPr lang="en-US" dirty="0" smtClean="0">
              <a:latin typeface="Times New Roman" pitchFamily="18" charset="0"/>
              <a:cs typeface="Times New Roman" pitchFamily="18" charset="0"/>
            </a:endParaRPr>
          </a:p>
          <a:p>
            <a:pPr>
              <a:lnSpc>
                <a:spcPct val="170000"/>
              </a:lnSpc>
              <a:spcBef>
                <a:spcPts val="0"/>
              </a:spcBef>
              <a:buNone/>
            </a:pPr>
            <a:r>
              <a:rPr lang="en-US" b="1" u="sng" dirty="0" err="1" smtClean="0">
                <a:latin typeface="Times New Roman" pitchFamily="18" charset="0"/>
                <a:cs typeface="Times New Roman" pitchFamily="18" charset="0"/>
              </a:rPr>
              <a:t>Orderby</a:t>
            </a:r>
            <a:r>
              <a:rPr lang="en-US" b="1" u="sng" dirty="0" smtClean="0">
                <a:latin typeface="Times New Roman" pitchFamily="18" charset="0"/>
                <a:cs typeface="Times New Roman" pitchFamily="18" charset="0"/>
              </a:rPr>
              <a:t> two columns:</a:t>
            </a:r>
          </a:p>
          <a:p>
            <a:pPr>
              <a:lnSpc>
                <a:spcPct val="170000"/>
              </a:lnSpc>
              <a:spcBef>
                <a:spcPts val="0"/>
              </a:spcBef>
              <a:buNone/>
            </a:pPr>
            <a:r>
              <a:rPr lang="en-US" dirty="0" smtClean="0">
                <a:latin typeface="Times New Roman" pitchFamily="18" charset="0"/>
                <a:cs typeface="Times New Roman" pitchFamily="18" charset="0"/>
              </a:rPr>
              <a:t>SELECT name, salary FROM employee ORDER BY name, salary; </a:t>
            </a:r>
          </a:p>
          <a:p>
            <a:pPr>
              <a:lnSpc>
                <a:spcPct val="170000"/>
              </a:lnSpc>
              <a:spcBef>
                <a:spcPts val="0"/>
              </a:spcBef>
            </a:pPr>
            <a:endParaRPr lang="en-US" dirty="0" smtClean="0">
              <a:latin typeface="Times New Roman" pitchFamily="18" charset="0"/>
              <a:cs typeface="Times New Roman" pitchFamily="18" charset="0"/>
            </a:endParaRPr>
          </a:p>
          <a:p>
            <a:pPr>
              <a:lnSpc>
                <a:spcPct val="170000"/>
              </a:lnSpc>
              <a:spcBef>
                <a:spcPts val="0"/>
              </a:spcBef>
              <a:buNone/>
            </a:pPr>
            <a:r>
              <a:rPr lang="en-US" b="1" dirty="0" err="1" smtClean="0">
                <a:latin typeface="Times New Roman" pitchFamily="18" charset="0"/>
                <a:cs typeface="Times New Roman" pitchFamily="18" charset="0"/>
              </a:rPr>
              <a:t>NOTE:</a:t>
            </a:r>
            <a:r>
              <a:rPr lang="en-US" dirty="0" err="1" smtClean="0">
                <a:latin typeface="Times New Roman" pitchFamily="18" charset="0"/>
                <a:cs typeface="Times New Roman" pitchFamily="18" charset="0"/>
              </a:rPr>
              <a:t>The</a:t>
            </a:r>
            <a:r>
              <a:rPr lang="en-US" dirty="0" smtClean="0">
                <a:latin typeface="Times New Roman" pitchFamily="18" charset="0"/>
                <a:cs typeface="Times New Roman" pitchFamily="18" charset="0"/>
              </a:rPr>
              <a:t> </a:t>
            </a:r>
            <a:r>
              <a:rPr lang="en-US" b="1" dirty="0" smtClean="0">
                <a:solidFill>
                  <a:srgbClr val="0000FF"/>
                </a:solidFill>
                <a:latin typeface="Times New Roman" pitchFamily="18" charset="0"/>
                <a:cs typeface="Times New Roman" pitchFamily="18" charset="0"/>
              </a:rPr>
              <a:t>columns specified in ORDER BY </a:t>
            </a:r>
            <a:r>
              <a:rPr lang="en-US" dirty="0" smtClean="0">
                <a:latin typeface="Times New Roman" pitchFamily="18" charset="0"/>
                <a:cs typeface="Times New Roman" pitchFamily="18" charset="0"/>
              </a:rPr>
              <a:t>clause </a:t>
            </a:r>
            <a:r>
              <a:rPr lang="en-US" b="1" dirty="0" smtClean="0">
                <a:solidFill>
                  <a:srgbClr val="0000FF"/>
                </a:solidFill>
                <a:latin typeface="Times New Roman" pitchFamily="18" charset="0"/>
                <a:cs typeface="Times New Roman" pitchFamily="18" charset="0"/>
              </a:rPr>
              <a:t>should be one of the columns </a:t>
            </a:r>
            <a:r>
              <a:rPr lang="en-US" dirty="0" smtClean="0">
                <a:latin typeface="Times New Roman" pitchFamily="18" charset="0"/>
                <a:cs typeface="Times New Roman" pitchFamily="18" charset="0"/>
              </a:rPr>
              <a:t>selected in the </a:t>
            </a:r>
            <a:r>
              <a:rPr lang="en-US" b="1" dirty="0" smtClean="0">
                <a:solidFill>
                  <a:srgbClr val="0000FF"/>
                </a:solidFill>
                <a:latin typeface="Times New Roman" pitchFamily="18" charset="0"/>
                <a:cs typeface="Times New Roman" pitchFamily="18" charset="0"/>
              </a:rPr>
              <a:t>SELECT column list. </a:t>
            </a:r>
          </a:p>
          <a:p>
            <a:pPr>
              <a:lnSpc>
                <a:spcPct val="170000"/>
              </a:lnSpc>
              <a:spcBef>
                <a:spcPts val="0"/>
              </a:spcBef>
              <a:buNone/>
            </a:pPr>
            <a:endParaRPr lang="en-US" dirty="0" smtClean="0">
              <a:latin typeface="Times New Roman" pitchFamily="18" charset="0"/>
              <a:cs typeface="Times New Roman" pitchFamily="18" charset="0"/>
            </a:endParaRPr>
          </a:p>
          <a:p>
            <a:pPr>
              <a:lnSpc>
                <a:spcPct val="170000"/>
              </a:lnSpc>
              <a:spcBef>
                <a:spcPts val="0"/>
              </a:spcBef>
              <a:buNone/>
            </a:pPr>
            <a:endParaRPr lang="en-US" dirty="0" smtClean="0">
              <a:latin typeface="Times New Roman" pitchFamily="18" charset="0"/>
              <a:cs typeface="Times New Roman" pitchFamily="18" charset="0"/>
            </a:endParaRPr>
          </a:p>
          <a:p>
            <a:pPr>
              <a:lnSpc>
                <a:spcPct val="170000"/>
              </a:lnSpc>
              <a:spcBef>
                <a:spcPts val="0"/>
              </a:spcBef>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8600"/>
            <a:ext cx="8763000" cy="6248400"/>
          </a:xfrm>
        </p:spPr>
        <p:txBody>
          <a:bodyPr>
            <a:normAutofit lnSpcReduction="10000"/>
          </a:bodyPr>
          <a:lstStyle/>
          <a:p>
            <a:pPr>
              <a:lnSpc>
                <a:spcPct val="150000"/>
              </a:lnSpc>
              <a:spcBef>
                <a:spcPts val="0"/>
              </a:spcBef>
              <a:buNone/>
            </a:pPr>
            <a:r>
              <a:rPr lang="en-US" sz="2400" dirty="0" smtClean="0">
                <a:latin typeface="Times New Roman" pitchFamily="18" charset="0"/>
                <a:cs typeface="Times New Roman" pitchFamily="18" charset="0"/>
              </a:rPr>
              <a:t>Can also represent the columns in the ORDER BY clause by specifying the position of a column in the SELECT list, instead of writing the column name. </a:t>
            </a:r>
          </a:p>
          <a:p>
            <a:pPr>
              <a:lnSpc>
                <a:spcPct val="150000"/>
              </a:lnSpc>
              <a:spcBef>
                <a:spcPts val="0"/>
              </a:spcBef>
              <a:buNone/>
            </a:pPr>
            <a:endParaRPr lang="en-US" sz="2400" dirty="0" smtClean="0">
              <a:latin typeface="Times New Roman" pitchFamily="18" charset="0"/>
              <a:cs typeface="Times New Roman" pitchFamily="18" charset="0"/>
            </a:endParaRPr>
          </a:p>
          <a:p>
            <a:pPr>
              <a:lnSpc>
                <a:spcPct val="150000"/>
              </a:lnSpc>
              <a:spcBef>
                <a:spcPts val="0"/>
              </a:spcBef>
            </a:pPr>
            <a:r>
              <a:rPr lang="en-US" sz="2400" dirty="0" smtClean="0">
                <a:latin typeface="Times New Roman" pitchFamily="18" charset="0"/>
                <a:cs typeface="Times New Roman" pitchFamily="18" charset="0"/>
              </a:rPr>
              <a:t>SELECT name, salary FROM employee ORDER BY </a:t>
            </a:r>
            <a:r>
              <a:rPr lang="en-US" sz="2400" b="1" dirty="0" smtClean="0">
                <a:solidFill>
                  <a:srgbClr val="0000FF"/>
                </a:solidFill>
                <a:latin typeface="Times New Roman" pitchFamily="18" charset="0"/>
                <a:cs typeface="Times New Roman" pitchFamily="18" charset="0"/>
              </a:rPr>
              <a:t>1, 2</a:t>
            </a:r>
            <a:r>
              <a:rPr lang="en-US" sz="2400" dirty="0" smtClean="0">
                <a:latin typeface="Times New Roman" pitchFamily="18" charset="0"/>
                <a:cs typeface="Times New Roman" pitchFamily="18" charset="0"/>
              </a:rPr>
              <a:t>; </a:t>
            </a:r>
          </a:p>
          <a:p>
            <a:pPr>
              <a:lnSpc>
                <a:spcPct val="150000"/>
              </a:lnSpc>
              <a:spcBef>
                <a:spcPts val="0"/>
              </a:spcBef>
              <a:buNone/>
            </a:pPr>
            <a:endParaRPr lang="en-US" sz="2400" dirty="0" smtClean="0">
              <a:latin typeface="Times New Roman" pitchFamily="18" charset="0"/>
              <a:cs typeface="Times New Roman" pitchFamily="18" charset="0"/>
            </a:endParaRPr>
          </a:p>
          <a:p>
            <a:pPr>
              <a:lnSpc>
                <a:spcPct val="150000"/>
              </a:lnSpc>
              <a:spcBef>
                <a:spcPts val="0"/>
              </a:spcBef>
            </a:pPr>
            <a:r>
              <a:rPr lang="en-US" sz="2400" dirty="0" smtClean="0">
                <a:latin typeface="Times New Roman" pitchFamily="18" charset="0"/>
                <a:cs typeface="Times New Roman" pitchFamily="18" charset="0"/>
              </a:rPr>
              <a:t>SELECT name, salary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FROM employee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ORDER BY name, salary </a:t>
            </a:r>
            <a:r>
              <a:rPr lang="en-US" sz="2400" b="1" dirty="0" smtClean="0">
                <a:solidFill>
                  <a:srgbClr val="0000FF"/>
                </a:solidFill>
                <a:latin typeface="Times New Roman" pitchFamily="18" charset="0"/>
                <a:cs typeface="Times New Roman" pitchFamily="18" charset="0"/>
              </a:rPr>
              <a:t>DESC</a:t>
            </a: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a:lnSpc>
                <a:spcPct val="150000"/>
              </a:lnSpc>
              <a:spcBef>
                <a:spcPts val="0"/>
              </a:spcBef>
              <a:buNone/>
            </a:pPr>
            <a:r>
              <a:rPr lang="en-US" sz="2400" dirty="0" smtClean="0">
                <a:latin typeface="Times New Roman" pitchFamily="18" charset="0"/>
                <a:cs typeface="Times New Roman" pitchFamily="18" charset="0"/>
              </a:rPr>
              <a:t>The above query sorts only the column 'salary' in descending order and the column 'name' by ascending order.</a:t>
            </a:r>
          </a:p>
          <a:p>
            <a:pPr>
              <a:lnSpc>
                <a:spcPct val="150000"/>
              </a:lnSpc>
              <a:spcBef>
                <a:spcPts val="0"/>
              </a:spcBef>
              <a:buNone/>
            </a:pPr>
            <a:endParaRPr lang="en-US" sz="2400" dirty="0" smtClean="0">
              <a:latin typeface="Times New Roman" pitchFamily="18" charset="0"/>
              <a:cs typeface="Times New Roman" pitchFamily="18" charset="0"/>
            </a:endParaRPr>
          </a:p>
          <a:p>
            <a:pPr>
              <a:lnSpc>
                <a:spcPct val="150000"/>
              </a:lnSpc>
              <a:spcBef>
                <a:spcPts val="0"/>
              </a:spcBef>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2400"/>
            <a:ext cx="8991600" cy="6477000"/>
          </a:xfrm>
        </p:spPr>
        <p:txBody>
          <a:bodyPr>
            <a:normAutofit fontScale="85000" lnSpcReduction="10000"/>
          </a:bodyPr>
          <a:lstStyle/>
          <a:p>
            <a:pPr>
              <a:lnSpc>
                <a:spcPct val="150000"/>
              </a:lnSpc>
              <a:spcBef>
                <a:spcPts val="0"/>
              </a:spcBef>
              <a:buNone/>
            </a:pPr>
            <a:r>
              <a:rPr lang="en-US" sz="2400" b="1" dirty="0" smtClean="0">
                <a:latin typeface="Times New Roman" pitchFamily="18" charset="0"/>
                <a:cs typeface="Times New Roman" pitchFamily="18" charset="0"/>
              </a:rPr>
              <a:t>Using expressions in the ORDER BY Clause</a:t>
            </a:r>
          </a:p>
          <a:p>
            <a:pPr>
              <a:lnSpc>
                <a:spcPct val="150000"/>
              </a:lnSpc>
              <a:spcBef>
                <a:spcPts val="0"/>
              </a:spcBef>
              <a:buNone/>
            </a:pPr>
            <a:r>
              <a:rPr lang="en-US" sz="2400" dirty="0" smtClean="0">
                <a:latin typeface="Times New Roman" pitchFamily="18" charset="0"/>
                <a:cs typeface="Times New Roman" pitchFamily="18" charset="0"/>
              </a:rPr>
              <a:t>Expressions in the ORDER BY clause of a SELECT statement. </a:t>
            </a:r>
          </a:p>
          <a:p>
            <a:pPr>
              <a:lnSpc>
                <a:spcPct val="150000"/>
              </a:lnSpc>
              <a:spcBef>
                <a:spcPts val="0"/>
              </a:spcBef>
              <a:buNone/>
            </a:pPr>
            <a:endParaRPr lang="en-US" sz="2400" dirty="0" smtClean="0">
              <a:latin typeface="Times New Roman" pitchFamily="18" charset="0"/>
              <a:cs typeface="Times New Roman" pitchFamily="18" charset="0"/>
            </a:endParaRPr>
          </a:p>
          <a:p>
            <a:pPr>
              <a:lnSpc>
                <a:spcPct val="150000"/>
              </a:lnSpc>
              <a:spcBef>
                <a:spcPts val="0"/>
              </a:spcBef>
              <a:buNone/>
            </a:pPr>
            <a:r>
              <a:rPr lang="en-US" sz="2400" b="1" dirty="0" smtClean="0">
                <a:latin typeface="Times New Roman" pitchFamily="18" charset="0"/>
                <a:cs typeface="Times New Roman" pitchFamily="18" charset="0"/>
              </a:rPr>
              <a:t>For example:</a:t>
            </a:r>
            <a:r>
              <a:rPr lang="en-US" sz="2400" dirty="0" smtClean="0">
                <a:latin typeface="Times New Roman" pitchFamily="18" charset="0"/>
                <a:cs typeface="Times New Roman" pitchFamily="18" charset="0"/>
              </a:rPr>
              <a:t> If you want to display employee name, current salary, and a 20% increase in the salary for only those employees for whom the percentage increase in salary is greater than 30000 and in descending order of the increased price, the SELECT statement can be written as shown below</a:t>
            </a:r>
          </a:p>
          <a:p>
            <a:pPr>
              <a:lnSpc>
                <a:spcPct val="150000"/>
              </a:lnSpc>
              <a:spcBef>
                <a:spcPts val="0"/>
              </a:spcBef>
              <a:buNone/>
            </a:pPr>
            <a:endParaRPr lang="en-US" sz="2400" dirty="0" smtClean="0">
              <a:latin typeface="Times New Roman" pitchFamily="18" charset="0"/>
              <a:cs typeface="Times New Roman" pitchFamily="18" charset="0"/>
            </a:endParaRPr>
          </a:p>
          <a:p>
            <a:pPr>
              <a:lnSpc>
                <a:spcPct val="150000"/>
              </a:lnSpc>
              <a:spcBef>
                <a:spcPts val="0"/>
              </a:spcBef>
              <a:buNone/>
            </a:pPr>
            <a:r>
              <a:rPr lang="en-US" sz="2400" dirty="0" smtClean="0">
                <a:latin typeface="Times New Roman" pitchFamily="18" charset="0"/>
                <a:cs typeface="Times New Roman" pitchFamily="18" charset="0"/>
              </a:rPr>
              <a:t>SELECT name, salary, salary*0.2 </a:t>
            </a:r>
            <a:r>
              <a:rPr lang="en-US" sz="2400" b="1" dirty="0" smtClean="0">
                <a:solidFill>
                  <a:srgbClr val="0000FF"/>
                </a:solidFill>
                <a:latin typeface="Times New Roman" pitchFamily="18" charset="0"/>
                <a:cs typeface="Times New Roman" pitchFamily="18" charset="0"/>
              </a:rPr>
              <a:t>AS </a:t>
            </a:r>
            <a:r>
              <a:rPr lang="en-US" sz="2400" b="1" dirty="0" err="1" smtClean="0">
                <a:solidFill>
                  <a:srgbClr val="0000FF"/>
                </a:solidFill>
                <a:latin typeface="Times New Roman" pitchFamily="18" charset="0"/>
                <a:cs typeface="Times New Roman" pitchFamily="18" charset="0"/>
              </a:rPr>
              <a:t>new_salary</a:t>
            </a:r>
            <a:r>
              <a:rPr lang="en-US" sz="2400" b="1" dirty="0" smtClean="0">
                <a:solidFill>
                  <a:srgbClr val="0000FF"/>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FROM employee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WHERE salary*0.2 &gt; 30000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ORDER BY </a:t>
            </a:r>
            <a:r>
              <a:rPr lang="en-US" sz="2400" b="1" dirty="0" err="1" smtClean="0">
                <a:solidFill>
                  <a:srgbClr val="0000FF"/>
                </a:solidFill>
                <a:latin typeface="Times New Roman" pitchFamily="18" charset="0"/>
                <a:cs typeface="Times New Roman" pitchFamily="18" charset="0"/>
              </a:rPr>
              <a:t>new_salary</a:t>
            </a:r>
            <a:r>
              <a:rPr lang="en-US" sz="2400" b="1" dirty="0" smtClean="0">
                <a:solidFill>
                  <a:srgbClr val="0000FF"/>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DESC; </a:t>
            </a:r>
          </a:p>
          <a:p>
            <a:pPr>
              <a:lnSpc>
                <a:spcPct val="150000"/>
              </a:lnSpc>
              <a:spcBef>
                <a:spcPts val="0"/>
              </a:spcBef>
            </a:pPr>
            <a:endParaRPr lang="en-US" sz="2400" dirty="0" smtClean="0">
              <a:latin typeface="Times New Roman" pitchFamily="18" charset="0"/>
              <a:cs typeface="Times New Roman" pitchFamily="18" charset="0"/>
            </a:endParaRPr>
          </a:p>
          <a:p>
            <a:pPr>
              <a:lnSpc>
                <a:spcPct val="150000"/>
              </a:lnSpc>
              <a:spcBef>
                <a:spcPts val="0"/>
              </a:spcBef>
              <a:buNone/>
            </a:pPr>
            <a:r>
              <a:rPr lang="en-US" sz="2400" b="1" dirty="0" err="1" smtClean="0">
                <a:latin typeface="Times New Roman" pitchFamily="18" charset="0"/>
                <a:cs typeface="Times New Roman" pitchFamily="18" charset="0"/>
              </a:rPr>
              <a:t>NOTE:</a:t>
            </a:r>
            <a:r>
              <a:rPr lang="en-US" sz="2400" dirty="0" err="1" smtClean="0">
                <a:latin typeface="Times New Roman" pitchFamily="18" charset="0"/>
                <a:cs typeface="Times New Roman" pitchFamily="18" charset="0"/>
              </a:rPr>
              <a:t>Aliases</a:t>
            </a:r>
            <a:r>
              <a:rPr lang="en-US" sz="2400" dirty="0" smtClean="0">
                <a:latin typeface="Times New Roman" pitchFamily="18" charset="0"/>
                <a:cs typeface="Times New Roman" pitchFamily="18" charset="0"/>
              </a:rPr>
              <a:t> defined in the SELECT Statement can be used in ORDER BY Clause.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28600"/>
            <a:ext cx="8686800" cy="6400800"/>
          </a:xfrm>
        </p:spPr>
        <p:txBody>
          <a:bodyPr numCol="2">
            <a:noAutofit/>
          </a:bodyPr>
          <a:lstStyle/>
          <a:p>
            <a:pPr>
              <a:lnSpc>
                <a:spcPct val="170000"/>
              </a:lnSpc>
              <a:spcBef>
                <a:spcPts val="0"/>
              </a:spcBef>
              <a:buNone/>
            </a:pPr>
            <a:r>
              <a:rPr lang="en-US" sz="1600" dirty="0" smtClean="0"/>
              <a:t>SQL&gt; select </a:t>
            </a:r>
            <a:r>
              <a:rPr lang="en-US" sz="1600" dirty="0" err="1" smtClean="0"/>
              <a:t>eid,ename</a:t>
            </a:r>
            <a:r>
              <a:rPr lang="en-US" sz="1600" dirty="0" smtClean="0"/>
              <a:t> from </a:t>
            </a:r>
            <a:r>
              <a:rPr lang="en-US" sz="1600" dirty="0" err="1" smtClean="0"/>
              <a:t>emp</a:t>
            </a:r>
            <a:r>
              <a:rPr lang="en-US" sz="1600" dirty="0" smtClean="0"/>
              <a:t> order by </a:t>
            </a:r>
            <a:r>
              <a:rPr lang="en-US" sz="1600" dirty="0" err="1" smtClean="0"/>
              <a:t>eid</a:t>
            </a:r>
            <a:r>
              <a:rPr lang="en-US" sz="1600" dirty="0" smtClean="0"/>
              <a:t>;</a:t>
            </a:r>
          </a:p>
          <a:p>
            <a:pPr>
              <a:lnSpc>
                <a:spcPct val="170000"/>
              </a:lnSpc>
              <a:spcBef>
                <a:spcPts val="0"/>
              </a:spcBef>
              <a:buNone/>
            </a:pPr>
            <a:r>
              <a:rPr lang="en-US" sz="1600" dirty="0" smtClean="0"/>
              <a:t>       EID ENAME</a:t>
            </a:r>
          </a:p>
          <a:p>
            <a:pPr>
              <a:lnSpc>
                <a:spcPct val="170000"/>
              </a:lnSpc>
              <a:spcBef>
                <a:spcPts val="0"/>
              </a:spcBef>
              <a:buNone/>
            </a:pPr>
            <a:r>
              <a:rPr lang="en-US" sz="1600" dirty="0" smtClean="0"/>
              <a:t>------- ----------------</a:t>
            </a:r>
          </a:p>
          <a:p>
            <a:pPr>
              <a:lnSpc>
                <a:spcPct val="170000"/>
              </a:lnSpc>
              <a:spcBef>
                <a:spcPts val="0"/>
              </a:spcBef>
              <a:buNone/>
            </a:pPr>
            <a:r>
              <a:rPr lang="en-US" sz="1600" dirty="0" smtClean="0"/>
              <a:t>         1 </a:t>
            </a:r>
            <a:r>
              <a:rPr lang="en-US" sz="1600" dirty="0" err="1" smtClean="0"/>
              <a:t>aa</a:t>
            </a:r>
            <a:endParaRPr lang="en-US" sz="1600" dirty="0" smtClean="0"/>
          </a:p>
          <a:p>
            <a:pPr>
              <a:lnSpc>
                <a:spcPct val="170000"/>
              </a:lnSpc>
              <a:spcBef>
                <a:spcPts val="0"/>
              </a:spcBef>
              <a:buNone/>
            </a:pPr>
            <a:r>
              <a:rPr lang="en-US" sz="1600" dirty="0" smtClean="0"/>
              <a:t>         2 bb</a:t>
            </a:r>
          </a:p>
          <a:p>
            <a:pPr>
              <a:lnSpc>
                <a:spcPct val="170000"/>
              </a:lnSpc>
              <a:spcBef>
                <a:spcPts val="0"/>
              </a:spcBef>
              <a:buNone/>
            </a:pPr>
            <a:r>
              <a:rPr lang="en-US" sz="1600" dirty="0" smtClean="0"/>
              <a:t>         3 cc</a:t>
            </a:r>
          </a:p>
          <a:p>
            <a:pPr>
              <a:lnSpc>
                <a:spcPct val="170000"/>
              </a:lnSpc>
              <a:spcBef>
                <a:spcPts val="0"/>
              </a:spcBef>
              <a:buNone/>
            </a:pPr>
            <a:r>
              <a:rPr lang="en-US" sz="1600" dirty="0" smtClean="0"/>
              <a:t>         4 </a:t>
            </a:r>
            <a:r>
              <a:rPr lang="en-US" sz="1600" dirty="0" err="1" smtClean="0"/>
              <a:t>dd</a:t>
            </a:r>
            <a:endParaRPr lang="en-US" sz="1600" dirty="0" smtClean="0"/>
          </a:p>
          <a:p>
            <a:pPr>
              <a:lnSpc>
                <a:spcPct val="170000"/>
              </a:lnSpc>
              <a:spcBef>
                <a:spcPts val="0"/>
              </a:spcBef>
              <a:buNone/>
            </a:pPr>
            <a:r>
              <a:rPr lang="en-US" sz="1600" dirty="0" smtClean="0"/>
              <a:t>         5 </a:t>
            </a:r>
            <a:r>
              <a:rPr lang="en-US" sz="1600" dirty="0" err="1" smtClean="0"/>
              <a:t>ee</a:t>
            </a:r>
            <a:endParaRPr lang="en-US" sz="1600" dirty="0" smtClean="0"/>
          </a:p>
          <a:p>
            <a:pPr>
              <a:lnSpc>
                <a:spcPct val="170000"/>
              </a:lnSpc>
              <a:spcBef>
                <a:spcPts val="0"/>
              </a:spcBef>
              <a:buNone/>
            </a:pPr>
            <a:r>
              <a:rPr lang="en-US" sz="1600" dirty="0" smtClean="0"/>
              <a:t>         6 </a:t>
            </a:r>
            <a:r>
              <a:rPr lang="en-US" sz="1600" dirty="0" err="1" smtClean="0"/>
              <a:t>aa</a:t>
            </a:r>
            <a:endParaRPr lang="en-US" sz="1600" dirty="0" smtClean="0"/>
          </a:p>
          <a:p>
            <a:pPr>
              <a:lnSpc>
                <a:spcPct val="170000"/>
              </a:lnSpc>
              <a:spcBef>
                <a:spcPts val="0"/>
              </a:spcBef>
              <a:buNone/>
            </a:pPr>
            <a:r>
              <a:rPr lang="en-US" sz="1600" dirty="0" smtClean="0"/>
              <a:t>         8 ff</a:t>
            </a:r>
          </a:p>
          <a:p>
            <a:pPr>
              <a:lnSpc>
                <a:spcPct val="170000"/>
              </a:lnSpc>
              <a:spcBef>
                <a:spcPts val="0"/>
              </a:spcBef>
              <a:buNone/>
            </a:pPr>
            <a:r>
              <a:rPr lang="en-US" sz="1600" dirty="0" smtClean="0"/>
              <a:t>        10 </a:t>
            </a:r>
            <a:r>
              <a:rPr lang="en-US" sz="1600" dirty="0" err="1" smtClean="0"/>
              <a:t>ww</a:t>
            </a:r>
            <a:endParaRPr lang="en-US" sz="1600" dirty="0" smtClean="0"/>
          </a:p>
          <a:p>
            <a:pPr>
              <a:lnSpc>
                <a:spcPct val="170000"/>
              </a:lnSpc>
              <a:spcBef>
                <a:spcPts val="0"/>
              </a:spcBef>
              <a:buNone/>
            </a:pPr>
            <a:endParaRPr lang="en-US" sz="1600" dirty="0" smtClean="0"/>
          </a:p>
          <a:p>
            <a:pPr>
              <a:lnSpc>
                <a:spcPct val="170000"/>
              </a:lnSpc>
              <a:spcBef>
                <a:spcPts val="0"/>
              </a:spcBef>
              <a:buNone/>
            </a:pPr>
            <a:r>
              <a:rPr lang="en-US" sz="1600" dirty="0" smtClean="0"/>
              <a:t>8 rows selected.</a:t>
            </a:r>
          </a:p>
          <a:p>
            <a:pPr>
              <a:lnSpc>
                <a:spcPct val="170000"/>
              </a:lnSpc>
              <a:spcBef>
                <a:spcPts val="0"/>
              </a:spcBef>
              <a:buNone/>
            </a:pPr>
            <a:r>
              <a:rPr lang="en-US" sz="1600" dirty="0" smtClean="0"/>
              <a:t>SQL&gt; select </a:t>
            </a:r>
            <a:r>
              <a:rPr lang="en-US" sz="1600" dirty="0" err="1" smtClean="0"/>
              <a:t>eid,ename</a:t>
            </a:r>
            <a:r>
              <a:rPr lang="en-US" sz="1600" dirty="0" smtClean="0"/>
              <a:t> from </a:t>
            </a:r>
            <a:r>
              <a:rPr lang="en-US" sz="1600" dirty="0" err="1" smtClean="0"/>
              <a:t>emp</a:t>
            </a:r>
            <a:r>
              <a:rPr lang="en-US" sz="1600" dirty="0" smtClean="0"/>
              <a:t> order by </a:t>
            </a:r>
            <a:r>
              <a:rPr lang="en-US" sz="1600" dirty="0" err="1" smtClean="0"/>
              <a:t>eid,ename</a:t>
            </a:r>
            <a:r>
              <a:rPr lang="en-US" sz="1600" dirty="0" smtClean="0"/>
              <a:t>;</a:t>
            </a:r>
          </a:p>
          <a:p>
            <a:pPr>
              <a:lnSpc>
                <a:spcPct val="170000"/>
              </a:lnSpc>
              <a:spcBef>
                <a:spcPts val="0"/>
              </a:spcBef>
              <a:buNone/>
            </a:pPr>
            <a:r>
              <a:rPr lang="en-US" sz="1600" dirty="0" smtClean="0"/>
              <a:t>  EID ENAME</a:t>
            </a:r>
          </a:p>
          <a:p>
            <a:pPr>
              <a:lnSpc>
                <a:spcPct val="170000"/>
              </a:lnSpc>
              <a:spcBef>
                <a:spcPts val="0"/>
              </a:spcBef>
              <a:buNone/>
            </a:pPr>
            <a:r>
              <a:rPr lang="en-US" sz="1600" dirty="0" smtClean="0"/>
              <a:t>---------- ---------------</a:t>
            </a:r>
          </a:p>
          <a:p>
            <a:pPr>
              <a:lnSpc>
                <a:spcPct val="170000"/>
              </a:lnSpc>
              <a:spcBef>
                <a:spcPts val="0"/>
              </a:spcBef>
              <a:buNone/>
            </a:pPr>
            <a:r>
              <a:rPr lang="en-US" sz="1600" dirty="0" smtClean="0"/>
              <a:t>         1 </a:t>
            </a:r>
            <a:r>
              <a:rPr lang="en-US" sz="1600" dirty="0" err="1" smtClean="0"/>
              <a:t>aa</a:t>
            </a:r>
            <a:endParaRPr lang="en-US" sz="1600" dirty="0" smtClean="0"/>
          </a:p>
          <a:p>
            <a:pPr>
              <a:lnSpc>
                <a:spcPct val="170000"/>
              </a:lnSpc>
              <a:spcBef>
                <a:spcPts val="0"/>
              </a:spcBef>
              <a:buNone/>
            </a:pPr>
            <a:r>
              <a:rPr lang="en-US" sz="1600" dirty="0" smtClean="0"/>
              <a:t>         2 bb</a:t>
            </a:r>
          </a:p>
          <a:p>
            <a:pPr>
              <a:lnSpc>
                <a:spcPct val="170000"/>
              </a:lnSpc>
              <a:spcBef>
                <a:spcPts val="0"/>
              </a:spcBef>
              <a:buNone/>
            </a:pPr>
            <a:r>
              <a:rPr lang="en-US" sz="1600" dirty="0" smtClean="0"/>
              <a:t>         3 cc</a:t>
            </a:r>
          </a:p>
          <a:p>
            <a:pPr>
              <a:lnSpc>
                <a:spcPct val="170000"/>
              </a:lnSpc>
              <a:spcBef>
                <a:spcPts val="0"/>
              </a:spcBef>
              <a:buNone/>
            </a:pPr>
            <a:r>
              <a:rPr lang="en-US" sz="1600" dirty="0" smtClean="0"/>
              <a:t>         4 </a:t>
            </a:r>
            <a:r>
              <a:rPr lang="en-US" sz="1600" dirty="0" err="1" smtClean="0"/>
              <a:t>dd</a:t>
            </a:r>
            <a:endParaRPr lang="en-US" sz="1600" dirty="0" smtClean="0"/>
          </a:p>
          <a:p>
            <a:pPr>
              <a:lnSpc>
                <a:spcPct val="170000"/>
              </a:lnSpc>
              <a:spcBef>
                <a:spcPts val="0"/>
              </a:spcBef>
              <a:buNone/>
            </a:pPr>
            <a:r>
              <a:rPr lang="en-US" sz="1600" dirty="0" smtClean="0"/>
              <a:t>         5 </a:t>
            </a:r>
            <a:r>
              <a:rPr lang="en-US" sz="1600" dirty="0" err="1" smtClean="0"/>
              <a:t>ee</a:t>
            </a:r>
            <a:endParaRPr lang="en-US" sz="1600" dirty="0" smtClean="0"/>
          </a:p>
          <a:p>
            <a:pPr>
              <a:lnSpc>
                <a:spcPct val="170000"/>
              </a:lnSpc>
              <a:spcBef>
                <a:spcPts val="0"/>
              </a:spcBef>
              <a:buNone/>
            </a:pPr>
            <a:r>
              <a:rPr lang="en-US" sz="1600" dirty="0" smtClean="0"/>
              <a:t>         6 </a:t>
            </a:r>
            <a:r>
              <a:rPr lang="en-US" sz="1600" dirty="0" err="1" smtClean="0"/>
              <a:t>aa</a:t>
            </a:r>
            <a:endParaRPr lang="en-US" sz="1600" dirty="0" smtClean="0"/>
          </a:p>
          <a:p>
            <a:pPr>
              <a:lnSpc>
                <a:spcPct val="170000"/>
              </a:lnSpc>
              <a:spcBef>
                <a:spcPts val="0"/>
              </a:spcBef>
              <a:buNone/>
            </a:pPr>
            <a:r>
              <a:rPr lang="en-US" sz="1600" dirty="0" smtClean="0"/>
              <a:t>         8 ff</a:t>
            </a:r>
          </a:p>
          <a:p>
            <a:pPr>
              <a:lnSpc>
                <a:spcPct val="170000"/>
              </a:lnSpc>
              <a:spcBef>
                <a:spcPts val="0"/>
              </a:spcBef>
              <a:buNone/>
            </a:pPr>
            <a:r>
              <a:rPr lang="en-US" sz="1600" dirty="0" smtClean="0"/>
              <a:t>        10 </a:t>
            </a:r>
            <a:r>
              <a:rPr lang="en-US" sz="1600" dirty="0" err="1" smtClean="0"/>
              <a:t>ww</a:t>
            </a:r>
            <a:endParaRPr lang="en-US" sz="1600" dirty="0" smtClean="0"/>
          </a:p>
          <a:p>
            <a:pPr>
              <a:lnSpc>
                <a:spcPct val="170000"/>
              </a:lnSpc>
              <a:spcBef>
                <a:spcPts val="0"/>
              </a:spcBef>
              <a:buNone/>
            </a:pPr>
            <a:endParaRPr lang="en-US" sz="1600" dirty="0" smtClean="0"/>
          </a:p>
          <a:p>
            <a:pPr>
              <a:lnSpc>
                <a:spcPct val="170000"/>
              </a:lnSpc>
              <a:spcBef>
                <a:spcPts val="0"/>
              </a:spcBef>
              <a:buNone/>
            </a:pPr>
            <a:r>
              <a:rPr lang="en-US" sz="1600" dirty="0" smtClean="0"/>
              <a:t>8 rows selected.</a:t>
            </a:r>
          </a:p>
          <a:p>
            <a:pPr>
              <a:lnSpc>
                <a:spcPct val="170000"/>
              </a:lnSpc>
              <a:spcBef>
                <a:spcPts val="0"/>
              </a:spcBef>
              <a:buNone/>
            </a:pPr>
            <a:endParaRPr lang="en-US" sz="1600"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0"/>
            <a:ext cx="8534400" cy="6858000"/>
          </a:xfrm>
        </p:spPr>
        <p:txBody>
          <a:bodyPr numCol="2">
            <a:normAutofit/>
          </a:bodyPr>
          <a:lstStyle/>
          <a:p>
            <a:pPr>
              <a:lnSpc>
                <a:spcPct val="170000"/>
              </a:lnSpc>
              <a:spcBef>
                <a:spcPts val="0"/>
              </a:spcBef>
              <a:buNone/>
            </a:pPr>
            <a:r>
              <a:rPr lang="en-US" sz="1200" dirty="0" smtClean="0">
                <a:latin typeface="Times New Roman" pitchFamily="18" charset="0"/>
                <a:cs typeface="Times New Roman" pitchFamily="18" charset="0"/>
              </a:rPr>
              <a:t>SQL&gt; select </a:t>
            </a:r>
            <a:r>
              <a:rPr lang="en-US" sz="1200" dirty="0" err="1" smtClean="0">
                <a:latin typeface="Times New Roman" pitchFamily="18" charset="0"/>
                <a:cs typeface="Times New Roman" pitchFamily="18" charset="0"/>
              </a:rPr>
              <a:t>eid,ename</a:t>
            </a:r>
            <a:r>
              <a:rPr lang="en-US" sz="1200" dirty="0" smtClean="0">
                <a:latin typeface="Times New Roman" pitchFamily="18" charset="0"/>
                <a:cs typeface="Times New Roman" pitchFamily="18" charset="0"/>
              </a:rPr>
              <a:t> from </a:t>
            </a:r>
            <a:r>
              <a:rPr lang="en-US" sz="1200" dirty="0" err="1" smtClean="0">
                <a:latin typeface="Times New Roman" pitchFamily="18" charset="0"/>
                <a:cs typeface="Times New Roman" pitchFamily="18" charset="0"/>
              </a:rPr>
              <a:t>emp</a:t>
            </a:r>
            <a:r>
              <a:rPr lang="en-US" sz="1200" dirty="0" smtClean="0">
                <a:latin typeface="Times New Roman" pitchFamily="18" charset="0"/>
                <a:cs typeface="Times New Roman" pitchFamily="18" charset="0"/>
              </a:rPr>
              <a:t> order by </a:t>
            </a:r>
            <a:r>
              <a:rPr lang="en-US" sz="1200" dirty="0" err="1" smtClean="0">
                <a:latin typeface="Times New Roman" pitchFamily="18" charset="0"/>
                <a:cs typeface="Times New Roman" pitchFamily="18" charset="0"/>
              </a:rPr>
              <a:t>eid</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desc,ename</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desc</a:t>
            </a:r>
            <a:r>
              <a:rPr lang="en-US" sz="1200" dirty="0" smtClean="0">
                <a:latin typeface="Times New Roman" pitchFamily="18" charset="0"/>
                <a:cs typeface="Times New Roman" pitchFamily="18" charset="0"/>
              </a:rPr>
              <a:t>;</a:t>
            </a:r>
          </a:p>
          <a:p>
            <a:pPr>
              <a:lnSpc>
                <a:spcPct val="170000"/>
              </a:lnSpc>
              <a:spcBef>
                <a:spcPts val="0"/>
              </a:spcBef>
              <a:buNone/>
            </a:pPr>
            <a:r>
              <a:rPr lang="en-US" sz="1200" dirty="0" smtClean="0">
                <a:latin typeface="Times New Roman" pitchFamily="18" charset="0"/>
                <a:cs typeface="Times New Roman" pitchFamily="18" charset="0"/>
              </a:rPr>
              <a:t>       EID ENAME</a:t>
            </a:r>
          </a:p>
          <a:p>
            <a:pPr>
              <a:lnSpc>
                <a:spcPct val="170000"/>
              </a:lnSpc>
              <a:spcBef>
                <a:spcPts val="0"/>
              </a:spcBef>
              <a:buNone/>
            </a:pPr>
            <a:r>
              <a:rPr lang="en-US" sz="1200" dirty="0" smtClean="0">
                <a:latin typeface="Times New Roman" pitchFamily="18" charset="0"/>
                <a:cs typeface="Times New Roman" pitchFamily="18" charset="0"/>
              </a:rPr>
              <a:t>---------- ------------------------------</a:t>
            </a:r>
          </a:p>
          <a:p>
            <a:pPr>
              <a:lnSpc>
                <a:spcPct val="170000"/>
              </a:lnSpc>
              <a:spcBef>
                <a:spcPts val="0"/>
              </a:spcBef>
              <a:buNone/>
            </a:pPr>
            <a:r>
              <a:rPr lang="en-US" sz="1200" dirty="0" smtClean="0">
                <a:latin typeface="Times New Roman" pitchFamily="18" charset="0"/>
                <a:cs typeface="Times New Roman" pitchFamily="18" charset="0"/>
              </a:rPr>
              <a:t>        10 </a:t>
            </a:r>
            <a:r>
              <a:rPr lang="en-US" sz="1200" dirty="0" err="1" smtClean="0">
                <a:latin typeface="Times New Roman" pitchFamily="18" charset="0"/>
                <a:cs typeface="Times New Roman" pitchFamily="18" charset="0"/>
              </a:rPr>
              <a:t>ww</a:t>
            </a:r>
            <a:endParaRPr lang="en-US" sz="1200" dirty="0" smtClean="0">
              <a:latin typeface="Times New Roman" pitchFamily="18" charset="0"/>
              <a:cs typeface="Times New Roman" pitchFamily="18" charset="0"/>
            </a:endParaRPr>
          </a:p>
          <a:p>
            <a:pPr>
              <a:lnSpc>
                <a:spcPct val="170000"/>
              </a:lnSpc>
              <a:spcBef>
                <a:spcPts val="0"/>
              </a:spcBef>
              <a:buNone/>
            </a:pPr>
            <a:r>
              <a:rPr lang="en-US" sz="1200" dirty="0" smtClean="0">
                <a:latin typeface="Times New Roman" pitchFamily="18" charset="0"/>
                <a:cs typeface="Times New Roman" pitchFamily="18" charset="0"/>
              </a:rPr>
              <a:t>         8 ff</a:t>
            </a:r>
          </a:p>
          <a:p>
            <a:pPr>
              <a:lnSpc>
                <a:spcPct val="170000"/>
              </a:lnSpc>
              <a:spcBef>
                <a:spcPts val="0"/>
              </a:spcBef>
              <a:buNone/>
            </a:pPr>
            <a:r>
              <a:rPr lang="en-US" sz="1200" dirty="0" smtClean="0">
                <a:latin typeface="Times New Roman" pitchFamily="18" charset="0"/>
                <a:cs typeface="Times New Roman" pitchFamily="18" charset="0"/>
              </a:rPr>
              <a:t>         6 </a:t>
            </a:r>
            <a:r>
              <a:rPr lang="en-US" sz="1200" dirty="0" err="1" smtClean="0">
                <a:latin typeface="Times New Roman" pitchFamily="18" charset="0"/>
                <a:cs typeface="Times New Roman" pitchFamily="18" charset="0"/>
              </a:rPr>
              <a:t>aa</a:t>
            </a:r>
            <a:endParaRPr lang="en-US" sz="1200" dirty="0" smtClean="0">
              <a:latin typeface="Times New Roman" pitchFamily="18" charset="0"/>
              <a:cs typeface="Times New Roman" pitchFamily="18" charset="0"/>
            </a:endParaRPr>
          </a:p>
          <a:p>
            <a:pPr>
              <a:lnSpc>
                <a:spcPct val="170000"/>
              </a:lnSpc>
              <a:spcBef>
                <a:spcPts val="0"/>
              </a:spcBef>
              <a:buNone/>
            </a:pPr>
            <a:r>
              <a:rPr lang="en-US" sz="1200" dirty="0" smtClean="0">
                <a:latin typeface="Times New Roman" pitchFamily="18" charset="0"/>
                <a:cs typeface="Times New Roman" pitchFamily="18" charset="0"/>
              </a:rPr>
              <a:t>         5 </a:t>
            </a:r>
            <a:r>
              <a:rPr lang="en-US" sz="1200" dirty="0" err="1" smtClean="0">
                <a:latin typeface="Times New Roman" pitchFamily="18" charset="0"/>
                <a:cs typeface="Times New Roman" pitchFamily="18" charset="0"/>
              </a:rPr>
              <a:t>ee</a:t>
            </a:r>
            <a:endParaRPr lang="en-US" sz="1200" dirty="0" smtClean="0">
              <a:latin typeface="Times New Roman" pitchFamily="18" charset="0"/>
              <a:cs typeface="Times New Roman" pitchFamily="18" charset="0"/>
            </a:endParaRPr>
          </a:p>
          <a:p>
            <a:pPr>
              <a:lnSpc>
                <a:spcPct val="170000"/>
              </a:lnSpc>
              <a:spcBef>
                <a:spcPts val="0"/>
              </a:spcBef>
              <a:buNone/>
            </a:pPr>
            <a:r>
              <a:rPr lang="en-US" sz="1200" dirty="0" smtClean="0">
                <a:latin typeface="Times New Roman" pitchFamily="18" charset="0"/>
                <a:cs typeface="Times New Roman" pitchFamily="18" charset="0"/>
              </a:rPr>
              <a:t>         4 </a:t>
            </a:r>
            <a:r>
              <a:rPr lang="en-US" sz="1200" dirty="0" err="1" smtClean="0">
                <a:latin typeface="Times New Roman" pitchFamily="18" charset="0"/>
                <a:cs typeface="Times New Roman" pitchFamily="18" charset="0"/>
              </a:rPr>
              <a:t>dd</a:t>
            </a:r>
            <a:endParaRPr lang="en-US" sz="1200" dirty="0" smtClean="0">
              <a:latin typeface="Times New Roman" pitchFamily="18" charset="0"/>
              <a:cs typeface="Times New Roman" pitchFamily="18" charset="0"/>
            </a:endParaRPr>
          </a:p>
          <a:p>
            <a:pPr>
              <a:lnSpc>
                <a:spcPct val="170000"/>
              </a:lnSpc>
              <a:spcBef>
                <a:spcPts val="0"/>
              </a:spcBef>
              <a:buNone/>
            </a:pPr>
            <a:r>
              <a:rPr lang="en-US" sz="1200" dirty="0" smtClean="0">
                <a:latin typeface="Times New Roman" pitchFamily="18" charset="0"/>
                <a:cs typeface="Times New Roman" pitchFamily="18" charset="0"/>
              </a:rPr>
              <a:t>         3 cc</a:t>
            </a:r>
          </a:p>
          <a:p>
            <a:pPr>
              <a:lnSpc>
                <a:spcPct val="170000"/>
              </a:lnSpc>
              <a:spcBef>
                <a:spcPts val="0"/>
              </a:spcBef>
              <a:buNone/>
            </a:pPr>
            <a:r>
              <a:rPr lang="en-US" sz="1200" dirty="0" smtClean="0">
                <a:latin typeface="Times New Roman" pitchFamily="18" charset="0"/>
                <a:cs typeface="Times New Roman" pitchFamily="18" charset="0"/>
              </a:rPr>
              <a:t>         2 bb</a:t>
            </a:r>
          </a:p>
          <a:p>
            <a:pPr>
              <a:lnSpc>
                <a:spcPct val="170000"/>
              </a:lnSpc>
              <a:spcBef>
                <a:spcPts val="0"/>
              </a:spcBef>
              <a:buNone/>
            </a:pPr>
            <a:r>
              <a:rPr lang="en-US" sz="1200" dirty="0" smtClean="0">
                <a:latin typeface="Times New Roman" pitchFamily="18" charset="0"/>
                <a:cs typeface="Times New Roman" pitchFamily="18" charset="0"/>
              </a:rPr>
              <a:t>         1 </a:t>
            </a:r>
            <a:r>
              <a:rPr lang="en-US" sz="1200" dirty="0" err="1" smtClean="0">
                <a:latin typeface="Times New Roman" pitchFamily="18" charset="0"/>
                <a:cs typeface="Times New Roman" pitchFamily="18" charset="0"/>
              </a:rPr>
              <a:t>aa</a:t>
            </a:r>
            <a:endParaRPr lang="en-US" sz="1200" dirty="0" smtClean="0">
              <a:latin typeface="Times New Roman" pitchFamily="18" charset="0"/>
              <a:cs typeface="Times New Roman" pitchFamily="18" charset="0"/>
            </a:endParaRPr>
          </a:p>
          <a:p>
            <a:pPr>
              <a:lnSpc>
                <a:spcPct val="170000"/>
              </a:lnSpc>
              <a:spcBef>
                <a:spcPts val="0"/>
              </a:spcBef>
              <a:buNone/>
            </a:pPr>
            <a:r>
              <a:rPr lang="en-US" sz="1200" dirty="0" smtClean="0">
                <a:latin typeface="Times New Roman" pitchFamily="18" charset="0"/>
                <a:cs typeface="Times New Roman" pitchFamily="18" charset="0"/>
              </a:rPr>
              <a:t>SQL&gt; select </a:t>
            </a:r>
            <a:r>
              <a:rPr lang="en-US" sz="1200" dirty="0" err="1" smtClean="0">
                <a:latin typeface="Times New Roman" pitchFamily="18" charset="0"/>
                <a:cs typeface="Times New Roman" pitchFamily="18" charset="0"/>
              </a:rPr>
              <a:t>eid,ename</a:t>
            </a:r>
            <a:r>
              <a:rPr lang="en-US" sz="1200" dirty="0" smtClean="0">
                <a:latin typeface="Times New Roman" pitchFamily="18" charset="0"/>
                <a:cs typeface="Times New Roman" pitchFamily="18" charset="0"/>
              </a:rPr>
              <a:t> from </a:t>
            </a:r>
            <a:r>
              <a:rPr lang="en-US" sz="1200" dirty="0" err="1" smtClean="0">
                <a:latin typeface="Times New Roman" pitchFamily="18" charset="0"/>
                <a:cs typeface="Times New Roman" pitchFamily="18" charset="0"/>
              </a:rPr>
              <a:t>emp</a:t>
            </a:r>
            <a:r>
              <a:rPr lang="en-US" sz="1200" dirty="0" smtClean="0">
                <a:latin typeface="Times New Roman" pitchFamily="18" charset="0"/>
                <a:cs typeface="Times New Roman" pitchFamily="18" charset="0"/>
              </a:rPr>
              <a:t> order by </a:t>
            </a:r>
            <a:r>
              <a:rPr lang="en-US" sz="1200" dirty="0" err="1" smtClean="0">
                <a:latin typeface="Times New Roman" pitchFamily="18" charset="0"/>
                <a:cs typeface="Times New Roman" pitchFamily="18" charset="0"/>
              </a:rPr>
              <a:t>ename</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desc,eid</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desc</a:t>
            </a:r>
            <a:r>
              <a:rPr lang="en-US" sz="1200" dirty="0" smtClean="0">
                <a:latin typeface="Times New Roman" pitchFamily="18" charset="0"/>
                <a:cs typeface="Times New Roman" pitchFamily="18" charset="0"/>
              </a:rPr>
              <a:t>;</a:t>
            </a:r>
          </a:p>
          <a:p>
            <a:pPr>
              <a:lnSpc>
                <a:spcPct val="170000"/>
              </a:lnSpc>
              <a:spcBef>
                <a:spcPts val="0"/>
              </a:spcBef>
              <a:buNone/>
            </a:pPr>
            <a:r>
              <a:rPr lang="en-US" sz="1200" dirty="0" smtClean="0">
                <a:latin typeface="Times New Roman" pitchFamily="18" charset="0"/>
                <a:cs typeface="Times New Roman" pitchFamily="18" charset="0"/>
              </a:rPr>
              <a:t>       EID ENAME</a:t>
            </a:r>
          </a:p>
          <a:p>
            <a:pPr>
              <a:lnSpc>
                <a:spcPct val="170000"/>
              </a:lnSpc>
              <a:spcBef>
                <a:spcPts val="0"/>
              </a:spcBef>
              <a:buNone/>
            </a:pPr>
            <a:r>
              <a:rPr lang="en-US" sz="1200" dirty="0" smtClean="0">
                <a:latin typeface="Times New Roman" pitchFamily="18" charset="0"/>
                <a:cs typeface="Times New Roman" pitchFamily="18" charset="0"/>
              </a:rPr>
              <a:t>---------- ------------------------------</a:t>
            </a:r>
          </a:p>
          <a:p>
            <a:pPr>
              <a:lnSpc>
                <a:spcPct val="170000"/>
              </a:lnSpc>
              <a:spcBef>
                <a:spcPts val="0"/>
              </a:spcBef>
              <a:buNone/>
            </a:pPr>
            <a:r>
              <a:rPr lang="en-US" sz="1200" dirty="0" smtClean="0">
                <a:latin typeface="Times New Roman" pitchFamily="18" charset="0"/>
                <a:cs typeface="Times New Roman" pitchFamily="18" charset="0"/>
              </a:rPr>
              <a:t>        10 </a:t>
            </a:r>
            <a:r>
              <a:rPr lang="en-US" sz="1200" dirty="0" err="1" smtClean="0">
                <a:latin typeface="Times New Roman" pitchFamily="18" charset="0"/>
                <a:cs typeface="Times New Roman" pitchFamily="18" charset="0"/>
              </a:rPr>
              <a:t>ww</a:t>
            </a:r>
            <a:endParaRPr lang="en-US" sz="1200" dirty="0" smtClean="0">
              <a:latin typeface="Times New Roman" pitchFamily="18" charset="0"/>
              <a:cs typeface="Times New Roman" pitchFamily="18" charset="0"/>
            </a:endParaRPr>
          </a:p>
          <a:p>
            <a:pPr>
              <a:lnSpc>
                <a:spcPct val="170000"/>
              </a:lnSpc>
              <a:spcBef>
                <a:spcPts val="0"/>
              </a:spcBef>
              <a:buNone/>
            </a:pPr>
            <a:r>
              <a:rPr lang="en-US" sz="1200" dirty="0" smtClean="0">
                <a:latin typeface="Times New Roman" pitchFamily="18" charset="0"/>
                <a:cs typeface="Times New Roman" pitchFamily="18" charset="0"/>
              </a:rPr>
              <a:t>         8 ff</a:t>
            </a:r>
          </a:p>
          <a:p>
            <a:pPr>
              <a:lnSpc>
                <a:spcPct val="170000"/>
              </a:lnSpc>
              <a:spcBef>
                <a:spcPts val="0"/>
              </a:spcBef>
              <a:buNone/>
            </a:pPr>
            <a:r>
              <a:rPr lang="en-US" sz="1200" dirty="0" smtClean="0">
                <a:latin typeface="Times New Roman" pitchFamily="18" charset="0"/>
                <a:cs typeface="Times New Roman" pitchFamily="18" charset="0"/>
              </a:rPr>
              <a:t>         5 </a:t>
            </a:r>
            <a:r>
              <a:rPr lang="en-US" sz="1200" dirty="0" err="1" smtClean="0">
                <a:latin typeface="Times New Roman" pitchFamily="18" charset="0"/>
                <a:cs typeface="Times New Roman" pitchFamily="18" charset="0"/>
              </a:rPr>
              <a:t>ee</a:t>
            </a:r>
            <a:endParaRPr lang="en-US" sz="1200" dirty="0" smtClean="0">
              <a:latin typeface="Times New Roman" pitchFamily="18" charset="0"/>
              <a:cs typeface="Times New Roman" pitchFamily="18" charset="0"/>
            </a:endParaRPr>
          </a:p>
          <a:p>
            <a:pPr>
              <a:lnSpc>
                <a:spcPct val="170000"/>
              </a:lnSpc>
              <a:spcBef>
                <a:spcPts val="0"/>
              </a:spcBef>
              <a:buNone/>
            </a:pPr>
            <a:r>
              <a:rPr lang="en-US" sz="1200" dirty="0" smtClean="0">
                <a:latin typeface="Times New Roman" pitchFamily="18" charset="0"/>
                <a:cs typeface="Times New Roman" pitchFamily="18" charset="0"/>
              </a:rPr>
              <a:t>         4 </a:t>
            </a:r>
            <a:r>
              <a:rPr lang="en-US" sz="1200" dirty="0" err="1" smtClean="0">
                <a:latin typeface="Times New Roman" pitchFamily="18" charset="0"/>
                <a:cs typeface="Times New Roman" pitchFamily="18" charset="0"/>
              </a:rPr>
              <a:t>dd</a:t>
            </a:r>
            <a:endParaRPr lang="en-US" sz="1200" dirty="0" smtClean="0">
              <a:latin typeface="Times New Roman" pitchFamily="18" charset="0"/>
              <a:cs typeface="Times New Roman" pitchFamily="18" charset="0"/>
            </a:endParaRPr>
          </a:p>
          <a:p>
            <a:pPr>
              <a:lnSpc>
                <a:spcPct val="170000"/>
              </a:lnSpc>
              <a:spcBef>
                <a:spcPts val="0"/>
              </a:spcBef>
              <a:buNone/>
            </a:pPr>
            <a:r>
              <a:rPr lang="en-US" sz="1200" dirty="0" smtClean="0">
                <a:latin typeface="Times New Roman" pitchFamily="18" charset="0"/>
                <a:cs typeface="Times New Roman" pitchFamily="18" charset="0"/>
              </a:rPr>
              <a:t>         3 cc</a:t>
            </a:r>
          </a:p>
          <a:p>
            <a:pPr>
              <a:lnSpc>
                <a:spcPct val="170000"/>
              </a:lnSpc>
              <a:spcBef>
                <a:spcPts val="0"/>
              </a:spcBef>
              <a:buNone/>
            </a:pPr>
            <a:r>
              <a:rPr lang="en-US" sz="1200" dirty="0" smtClean="0">
                <a:latin typeface="Times New Roman" pitchFamily="18" charset="0"/>
                <a:cs typeface="Times New Roman" pitchFamily="18" charset="0"/>
              </a:rPr>
              <a:t>         2 bb</a:t>
            </a:r>
          </a:p>
          <a:p>
            <a:pPr>
              <a:lnSpc>
                <a:spcPct val="170000"/>
              </a:lnSpc>
              <a:spcBef>
                <a:spcPts val="0"/>
              </a:spcBef>
              <a:buNone/>
            </a:pPr>
            <a:r>
              <a:rPr lang="en-US" sz="1200" dirty="0" smtClean="0">
                <a:latin typeface="Times New Roman" pitchFamily="18" charset="0"/>
                <a:cs typeface="Times New Roman" pitchFamily="18" charset="0"/>
              </a:rPr>
              <a:t>         6 </a:t>
            </a:r>
            <a:r>
              <a:rPr lang="en-US" sz="1200" dirty="0" err="1" smtClean="0">
                <a:latin typeface="Times New Roman" pitchFamily="18" charset="0"/>
                <a:cs typeface="Times New Roman" pitchFamily="18" charset="0"/>
              </a:rPr>
              <a:t>aa</a:t>
            </a:r>
            <a:endParaRPr lang="en-US" sz="1200" dirty="0" smtClean="0">
              <a:latin typeface="Times New Roman" pitchFamily="18" charset="0"/>
              <a:cs typeface="Times New Roman" pitchFamily="18" charset="0"/>
            </a:endParaRPr>
          </a:p>
          <a:p>
            <a:pPr>
              <a:lnSpc>
                <a:spcPct val="170000"/>
              </a:lnSpc>
              <a:spcBef>
                <a:spcPts val="0"/>
              </a:spcBef>
              <a:buNone/>
            </a:pPr>
            <a:r>
              <a:rPr lang="en-US" sz="1200" dirty="0" smtClean="0">
                <a:latin typeface="Times New Roman" pitchFamily="18" charset="0"/>
                <a:cs typeface="Times New Roman" pitchFamily="18" charset="0"/>
              </a:rPr>
              <a:t>         1 </a:t>
            </a:r>
            <a:r>
              <a:rPr lang="en-US" sz="1200" dirty="0" err="1" smtClean="0">
                <a:latin typeface="Times New Roman" pitchFamily="18" charset="0"/>
                <a:cs typeface="Times New Roman" pitchFamily="18" charset="0"/>
              </a:rPr>
              <a:t>aa</a:t>
            </a:r>
            <a:endParaRPr lang="en-US" sz="1200" dirty="0" smtClean="0">
              <a:latin typeface="Times New Roman" pitchFamily="18" charset="0"/>
              <a:cs typeface="Times New Roman" pitchFamily="18" charset="0"/>
            </a:endParaRPr>
          </a:p>
          <a:p>
            <a:pPr>
              <a:lnSpc>
                <a:spcPct val="170000"/>
              </a:lnSpc>
              <a:spcBef>
                <a:spcPts val="0"/>
              </a:spcBef>
              <a:buNone/>
            </a:pPr>
            <a:r>
              <a:rPr lang="en-US" sz="1200" dirty="0" smtClean="0">
                <a:latin typeface="Times New Roman" pitchFamily="18" charset="0"/>
                <a:cs typeface="Times New Roman" pitchFamily="18" charset="0"/>
              </a:rPr>
              <a:t>8 rows selected.</a:t>
            </a:r>
          </a:p>
          <a:p>
            <a:pPr>
              <a:lnSpc>
                <a:spcPct val="170000"/>
              </a:lnSpc>
              <a:spcBef>
                <a:spcPts val="0"/>
              </a:spcBef>
              <a:buNone/>
            </a:pPr>
            <a:r>
              <a:rPr lang="en-US" sz="1200" dirty="0" smtClean="0">
                <a:latin typeface="Times New Roman" pitchFamily="18" charset="0"/>
                <a:cs typeface="Times New Roman" pitchFamily="18" charset="0"/>
              </a:rPr>
              <a:t>SQL&gt; select </a:t>
            </a:r>
            <a:r>
              <a:rPr lang="en-US" sz="1200" dirty="0" err="1" smtClean="0">
                <a:latin typeface="Times New Roman" pitchFamily="18" charset="0"/>
                <a:cs typeface="Times New Roman" pitchFamily="18" charset="0"/>
              </a:rPr>
              <a:t>eid,ename</a:t>
            </a:r>
            <a:r>
              <a:rPr lang="en-US" sz="1200" dirty="0" smtClean="0">
                <a:latin typeface="Times New Roman" pitchFamily="18" charset="0"/>
                <a:cs typeface="Times New Roman" pitchFamily="18" charset="0"/>
              </a:rPr>
              <a:t> from </a:t>
            </a:r>
            <a:r>
              <a:rPr lang="en-US" sz="1200" dirty="0" err="1" smtClean="0">
                <a:latin typeface="Times New Roman" pitchFamily="18" charset="0"/>
                <a:cs typeface="Times New Roman" pitchFamily="18" charset="0"/>
              </a:rPr>
              <a:t>emp</a:t>
            </a:r>
            <a:r>
              <a:rPr lang="en-US" sz="1200" dirty="0" smtClean="0">
                <a:latin typeface="Times New Roman" pitchFamily="18" charset="0"/>
                <a:cs typeface="Times New Roman" pitchFamily="18" charset="0"/>
              </a:rPr>
              <a:t> order by </a:t>
            </a:r>
            <a:r>
              <a:rPr lang="en-US" sz="1200" dirty="0" err="1" smtClean="0">
                <a:latin typeface="Times New Roman" pitchFamily="18" charset="0"/>
                <a:cs typeface="Times New Roman" pitchFamily="18" charset="0"/>
              </a:rPr>
              <a:t>ename</a:t>
            </a:r>
            <a:r>
              <a:rPr lang="en-US" sz="1200" dirty="0" smtClean="0">
                <a:latin typeface="Times New Roman" pitchFamily="18" charset="0"/>
                <a:cs typeface="Times New Roman" pitchFamily="18" charset="0"/>
              </a:rPr>
              <a:t> </a:t>
            </a:r>
            <a:r>
              <a:rPr lang="en-US" sz="1200" dirty="0" err="1" smtClean="0">
                <a:latin typeface="Times New Roman" pitchFamily="18" charset="0"/>
                <a:cs typeface="Times New Roman" pitchFamily="18" charset="0"/>
              </a:rPr>
              <a:t>desc</a:t>
            </a:r>
            <a:r>
              <a:rPr lang="en-US" sz="1200" dirty="0" smtClean="0">
                <a:latin typeface="Times New Roman" pitchFamily="18" charset="0"/>
                <a:cs typeface="Times New Roman" pitchFamily="18" charset="0"/>
              </a:rPr>
              <a:t>;</a:t>
            </a:r>
          </a:p>
          <a:p>
            <a:pPr>
              <a:lnSpc>
                <a:spcPct val="170000"/>
              </a:lnSpc>
              <a:spcBef>
                <a:spcPts val="0"/>
              </a:spcBef>
              <a:buNone/>
            </a:pPr>
            <a:r>
              <a:rPr lang="en-US" sz="1200" dirty="0" smtClean="0">
                <a:latin typeface="Times New Roman" pitchFamily="18" charset="0"/>
                <a:cs typeface="Times New Roman" pitchFamily="18" charset="0"/>
              </a:rPr>
              <a:t>       EID ENAME</a:t>
            </a:r>
          </a:p>
          <a:p>
            <a:pPr>
              <a:lnSpc>
                <a:spcPct val="170000"/>
              </a:lnSpc>
              <a:spcBef>
                <a:spcPts val="0"/>
              </a:spcBef>
              <a:buNone/>
            </a:pPr>
            <a:r>
              <a:rPr lang="en-US" sz="1200" dirty="0" smtClean="0">
                <a:latin typeface="Times New Roman" pitchFamily="18" charset="0"/>
                <a:cs typeface="Times New Roman" pitchFamily="18" charset="0"/>
              </a:rPr>
              <a:t>---------- ------------------------------</a:t>
            </a:r>
          </a:p>
          <a:p>
            <a:pPr>
              <a:lnSpc>
                <a:spcPct val="170000"/>
              </a:lnSpc>
              <a:spcBef>
                <a:spcPts val="0"/>
              </a:spcBef>
              <a:buNone/>
            </a:pPr>
            <a:r>
              <a:rPr lang="en-US" sz="1200" dirty="0" smtClean="0">
                <a:latin typeface="Times New Roman" pitchFamily="18" charset="0"/>
                <a:cs typeface="Times New Roman" pitchFamily="18" charset="0"/>
              </a:rPr>
              <a:t>        10 </a:t>
            </a:r>
            <a:r>
              <a:rPr lang="en-US" sz="1200" dirty="0" err="1" smtClean="0">
                <a:latin typeface="Times New Roman" pitchFamily="18" charset="0"/>
                <a:cs typeface="Times New Roman" pitchFamily="18" charset="0"/>
              </a:rPr>
              <a:t>ww</a:t>
            </a:r>
            <a:endParaRPr lang="en-US" sz="1200" dirty="0" smtClean="0">
              <a:latin typeface="Times New Roman" pitchFamily="18" charset="0"/>
              <a:cs typeface="Times New Roman" pitchFamily="18" charset="0"/>
            </a:endParaRPr>
          </a:p>
          <a:p>
            <a:pPr>
              <a:lnSpc>
                <a:spcPct val="170000"/>
              </a:lnSpc>
              <a:spcBef>
                <a:spcPts val="0"/>
              </a:spcBef>
              <a:buNone/>
            </a:pPr>
            <a:r>
              <a:rPr lang="en-US" sz="1200" dirty="0" smtClean="0">
                <a:latin typeface="Times New Roman" pitchFamily="18" charset="0"/>
                <a:cs typeface="Times New Roman" pitchFamily="18" charset="0"/>
              </a:rPr>
              <a:t>         8 ff</a:t>
            </a:r>
          </a:p>
          <a:p>
            <a:pPr>
              <a:lnSpc>
                <a:spcPct val="170000"/>
              </a:lnSpc>
              <a:spcBef>
                <a:spcPts val="0"/>
              </a:spcBef>
              <a:buNone/>
            </a:pPr>
            <a:r>
              <a:rPr lang="en-US" sz="1200" dirty="0" smtClean="0">
                <a:latin typeface="Times New Roman" pitchFamily="18" charset="0"/>
                <a:cs typeface="Times New Roman" pitchFamily="18" charset="0"/>
              </a:rPr>
              <a:t>         5 </a:t>
            </a:r>
            <a:r>
              <a:rPr lang="en-US" sz="1200" dirty="0" err="1" smtClean="0">
                <a:latin typeface="Times New Roman" pitchFamily="18" charset="0"/>
                <a:cs typeface="Times New Roman" pitchFamily="18" charset="0"/>
              </a:rPr>
              <a:t>ee</a:t>
            </a:r>
            <a:endParaRPr lang="en-US" sz="1200" dirty="0" smtClean="0">
              <a:latin typeface="Times New Roman" pitchFamily="18" charset="0"/>
              <a:cs typeface="Times New Roman" pitchFamily="18" charset="0"/>
            </a:endParaRPr>
          </a:p>
          <a:p>
            <a:pPr>
              <a:lnSpc>
                <a:spcPct val="170000"/>
              </a:lnSpc>
              <a:spcBef>
                <a:spcPts val="0"/>
              </a:spcBef>
              <a:buNone/>
            </a:pPr>
            <a:r>
              <a:rPr lang="en-US" sz="1200" dirty="0" smtClean="0">
                <a:latin typeface="Times New Roman" pitchFamily="18" charset="0"/>
                <a:cs typeface="Times New Roman" pitchFamily="18" charset="0"/>
              </a:rPr>
              <a:t>         4 </a:t>
            </a:r>
            <a:r>
              <a:rPr lang="en-US" sz="1200" dirty="0" err="1" smtClean="0">
                <a:latin typeface="Times New Roman" pitchFamily="18" charset="0"/>
                <a:cs typeface="Times New Roman" pitchFamily="18" charset="0"/>
              </a:rPr>
              <a:t>dd</a:t>
            </a:r>
            <a:endParaRPr lang="en-US" sz="1200" dirty="0" smtClean="0">
              <a:latin typeface="Times New Roman" pitchFamily="18" charset="0"/>
              <a:cs typeface="Times New Roman" pitchFamily="18" charset="0"/>
            </a:endParaRPr>
          </a:p>
          <a:p>
            <a:pPr>
              <a:lnSpc>
                <a:spcPct val="170000"/>
              </a:lnSpc>
              <a:spcBef>
                <a:spcPts val="0"/>
              </a:spcBef>
              <a:buNone/>
            </a:pPr>
            <a:r>
              <a:rPr lang="en-US" sz="1200" dirty="0" smtClean="0">
                <a:latin typeface="Times New Roman" pitchFamily="18" charset="0"/>
                <a:cs typeface="Times New Roman" pitchFamily="18" charset="0"/>
              </a:rPr>
              <a:t>         3 cc</a:t>
            </a:r>
          </a:p>
          <a:p>
            <a:pPr>
              <a:lnSpc>
                <a:spcPct val="170000"/>
              </a:lnSpc>
              <a:spcBef>
                <a:spcPts val="0"/>
              </a:spcBef>
              <a:buNone/>
            </a:pPr>
            <a:r>
              <a:rPr lang="en-US" sz="1200" dirty="0" smtClean="0">
                <a:latin typeface="Times New Roman" pitchFamily="18" charset="0"/>
                <a:cs typeface="Times New Roman" pitchFamily="18" charset="0"/>
              </a:rPr>
              <a:t>         2 bb</a:t>
            </a:r>
          </a:p>
          <a:p>
            <a:pPr>
              <a:lnSpc>
                <a:spcPct val="170000"/>
              </a:lnSpc>
              <a:spcBef>
                <a:spcPts val="0"/>
              </a:spcBef>
              <a:buNone/>
            </a:pPr>
            <a:r>
              <a:rPr lang="en-US" sz="1200" dirty="0" smtClean="0">
                <a:latin typeface="Times New Roman" pitchFamily="18" charset="0"/>
                <a:cs typeface="Times New Roman" pitchFamily="18" charset="0"/>
              </a:rPr>
              <a:t>         1 </a:t>
            </a:r>
            <a:r>
              <a:rPr lang="en-US" sz="1200" dirty="0" err="1" smtClean="0">
                <a:latin typeface="Times New Roman" pitchFamily="18" charset="0"/>
                <a:cs typeface="Times New Roman" pitchFamily="18" charset="0"/>
              </a:rPr>
              <a:t>aa</a:t>
            </a:r>
            <a:endParaRPr lang="en-US" sz="1200" dirty="0" smtClean="0">
              <a:latin typeface="Times New Roman" pitchFamily="18" charset="0"/>
              <a:cs typeface="Times New Roman" pitchFamily="18" charset="0"/>
            </a:endParaRPr>
          </a:p>
          <a:p>
            <a:pPr>
              <a:lnSpc>
                <a:spcPct val="170000"/>
              </a:lnSpc>
              <a:spcBef>
                <a:spcPts val="0"/>
              </a:spcBef>
              <a:buNone/>
            </a:pPr>
            <a:r>
              <a:rPr lang="en-US" sz="1200" dirty="0" smtClean="0">
                <a:latin typeface="Times New Roman" pitchFamily="18" charset="0"/>
                <a:cs typeface="Times New Roman" pitchFamily="18" charset="0"/>
              </a:rPr>
              <a:t>         6 </a:t>
            </a:r>
            <a:r>
              <a:rPr lang="en-US" sz="1200" dirty="0" err="1" smtClean="0">
                <a:latin typeface="Times New Roman" pitchFamily="18" charset="0"/>
                <a:cs typeface="Times New Roman" pitchFamily="18" charset="0"/>
              </a:rPr>
              <a:t>aa</a:t>
            </a:r>
            <a:endParaRPr lang="en-US" sz="1200" dirty="0" smtClean="0">
              <a:latin typeface="Times New Roman" pitchFamily="18" charset="0"/>
              <a:cs typeface="Times New Roman" pitchFamily="18" charset="0"/>
            </a:endParaRPr>
          </a:p>
          <a:p>
            <a:pPr>
              <a:lnSpc>
                <a:spcPct val="170000"/>
              </a:lnSpc>
              <a:spcBef>
                <a:spcPts val="0"/>
              </a:spcBef>
              <a:buNone/>
            </a:pPr>
            <a:endParaRPr lang="en-US" sz="1200" dirty="0" smtClean="0">
              <a:latin typeface="Times New Roman" pitchFamily="18" charset="0"/>
              <a:cs typeface="Times New Roman" pitchFamily="18" charset="0"/>
            </a:endParaRPr>
          </a:p>
          <a:p>
            <a:pPr>
              <a:lnSpc>
                <a:spcPct val="170000"/>
              </a:lnSpc>
              <a:spcBef>
                <a:spcPts val="0"/>
              </a:spcBef>
            </a:pP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
            <a:ext cx="8458200" cy="6477000"/>
          </a:xfrm>
        </p:spPr>
        <p:txBody>
          <a:bodyPr>
            <a:noAutofit/>
          </a:bodyPr>
          <a:lstStyle/>
          <a:p>
            <a:pPr>
              <a:lnSpc>
                <a:spcPct val="150000"/>
              </a:lnSpc>
              <a:spcBef>
                <a:spcPts val="0"/>
              </a:spcBef>
              <a:buNone/>
            </a:pPr>
            <a:r>
              <a:rPr lang="en-US" sz="2000" b="1" u="sng" dirty="0" smtClean="0">
                <a:latin typeface="Times New Roman" pitchFamily="18" charset="0"/>
                <a:cs typeface="Times New Roman" pitchFamily="18" charset="0"/>
              </a:rPr>
              <a:t>SQL GROUP BY Clause:</a:t>
            </a:r>
          </a:p>
          <a:p>
            <a:pPr>
              <a:lnSpc>
                <a:spcPct val="150000"/>
              </a:lnSpc>
              <a:spcBef>
                <a:spcPts val="0"/>
              </a:spcBef>
              <a:buNone/>
            </a:pPr>
            <a:r>
              <a:rPr lang="en-US" sz="2000" dirty="0" smtClean="0">
                <a:latin typeface="Times New Roman" pitchFamily="18" charset="0"/>
                <a:cs typeface="Times New Roman" pitchFamily="18" charset="0"/>
              </a:rPr>
              <a:t>The SQL GROUP BY Clause is used along with the </a:t>
            </a:r>
            <a:r>
              <a:rPr lang="en-US" sz="2000" b="1" dirty="0" smtClean="0">
                <a:solidFill>
                  <a:srgbClr val="0000FF"/>
                </a:solidFill>
                <a:latin typeface="Times New Roman" pitchFamily="18" charset="0"/>
                <a:cs typeface="Times New Roman" pitchFamily="18" charset="0"/>
              </a:rPr>
              <a:t>group functions to retrieve data grouped according to one or more columns</a:t>
            </a:r>
            <a:r>
              <a:rPr lang="en-US" sz="2000" dirty="0" smtClean="0">
                <a:latin typeface="Times New Roman" pitchFamily="18" charset="0"/>
                <a:cs typeface="Times New Roman" pitchFamily="18" charset="0"/>
              </a:rPr>
              <a:t>.</a:t>
            </a:r>
          </a:p>
          <a:p>
            <a:pPr>
              <a:lnSpc>
                <a:spcPct val="150000"/>
              </a:lnSpc>
              <a:spcBef>
                <a:spcPts val="0"/>
              </a:spcBef>
              <a:buNone/>
            </a:pPr>
            <a:endParaRPr lang="en-US" sz="2000" dirty="0" smtClean="0">
              <a:latin typeface="Times New Roman" pitchFamily="18" charset="0"/>
              <a:cs typeface="Times New Roman" pitchFamily="18" charset="0"/>
            </a:endParaRPr>
          </a:p>
          <a:p>
            <a:pPr>
              <a:lnSpc>
                <a:spcPct val="150000"/>
              </a:lnSpc>
              <a:spcBef>
                <a:spcPts val="0"/>
              </a:spcBef>
              <a:buNone/>
            </a:pPr>
            <a:r>
              <a:rPr lang="en-US" sz="2000" b="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Query to get the total amount of salary spent on each department</a:t>
            </a:r>
          </a:p>
          <a:p>
            <a:pPr>
              <a:lnSpc>
                <a:spcPct val="150000"/>
              </a:lnSpc>
              <a:spcBef>
                <a:spcPts val="0"/>
              </a:spcBef>
              <a:buNone/>
            </a:pPr>
            <a:r>
              <a:rPr lang="en-US" sz="2000" dirty="0" smtClean="0">
                <a:latin typeface="Times New Roman" pitchFamily="18" charset="0"/>
                <a:cs typeface="Times New Roman" pitchFamily="18" charset="0"/>
              </a:rPr>
              <a:t>SELECT dept, SUM (salary)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FROM employee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GROUP BY dept; </a:t>
            </a:r>
          </a:p>
          <a:p>
            <a:pPr>
              <a:lnSpc>
                <a:spcPct val="150000"/>
              </a:lnSpc>
              <a:spcBef>
                <a:spcPts val="0"/>
              </a:spcBef>
              <a:buNone/>
            </a:pPr>
            <a:r>
              <a:rPr lang="en-US" sz="2000" b="1" dirty="0" smtClean="0">
                <a:latin typeface="Times New Roman" pitchFamily="18" charset="0"/>
                <a:cs typeface="Times New Roman" pitchFamily="18" charset="0"/>
              </a:rPr>
              <a:t>NOTE:</a:t>
            </a:r>
            <a:r>
              <a:rPr lang="en-US" sz="2000" dirty="0" smtClean="0">
                <a:latin typeface="Times New Roman" pitchFamily="18" charset="0"/>
                <a:cs typeface="Times New Roman" pitchFamily="18" charset="0"/>
              </a:rPr>
              <a:t> The </a:t>
            </a:r>
            <a:r>
              <a:rPr lang="en-US" sz="2000" b="1" dirty="0" smtClean="0">
                <a:solidFill>
                  <a:srgbClr val="0000FF"/>
                </a:solidFill>
                <a:latin typeface="Times New Roman" pitchFamily="18" charset="0"/>
                <a:cs typeface="Times New Roman" pitchFamily="18" charset="0"/>
              </a:rPr>
              <a:t>group by clause should contain all the columns in the select list </a:t>
            </a:r>
            <a:r>
              <a:rPr lang="en-US" sz="2000" dirty="0" smtClean="0">
                <a:latin typeface="Times New Roman" pitchFamily="18" charset="0"/>
                <a:cs typeface="Times New Roman" pitchFamily="18" charset="0"/>
              </a:rPr>
              <a:t>expect those used along with the group functions.</a:t>
            </a:r>
          </a:p>
          <a:p>
            <a:pPr>
              <a:lnSpc>
                <a:spcPct val="150000"/>
              </a:lnSpc>
              <a:spcBef>
                <a:spcPts val="0"/>
              </a:spcBef>
              <a:buNone/>
            </a:pPr>
            <a:endParaRPr lang="en-US" sz="2000" dirty="0" smtClean="0">
              <a:latin typeface="Times New Roman" pitchFamily="18" charset="0"/>
              <a:cs typeface="Times New Roman" pitchFamily="18" charset="0"/>
            </a:endParaRPr>
          </a:p>
          <a:p>
            <a:pPr>
              <a:lnSpc>
                <a:spcPct val="150000"/>
              </a:lnSpc>
              <a:spcBef>
                <a:spcPts val="0"/>
              </a:spcBef>
              <a:buNone/>
            </a:pPr>
            <a:r>
              <a:rPr lang="en-US" sz="2000" dirty="0" smtClean="0">
                <a:latin typeface="Times New Roman" pitchFamily="18" charset="0"/>
                <a:cs typeface="Times New Roman" pitchFamily="18" charset="0"/>
              </a:rPr>
              <a:t>SELECT location, dept, SUM (salary)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FROM employee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GROUP BY location, dept;</a:t>
            </a:r>
          </a:p>
          <a:p>
            <a:pPr>
              <a:lnSpc>
                <a:spcPct val="150000"/>
              </a:lnSpc>
              <a:spcBef>
                <a:spcPts val="0"/>
              </a:spcBef>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915400" cy="6400800"/>
          </a:xfrm>
        </p:spPr>
        <p:txBody>
          <a:bodyPr>
            <a:normAutofit fontScale="55000" lnSpcReduction="20000"/>
          </a:bodyPr>
          <a:lstStyle/>
          <a:p>
            <a:pPr>
              <a:lnSpc>
                <a:spcPct val="170000"/>
              </a:lnSpc>
              <a:spcBef>
                <a:spcPts val="0"/>
              </a:spcBef>
              <a:buNone/>
            </a:pPr>
            <a:r>
              <a:rPr lang="en-US" sz="2400" b="1" dirty="0" smtClean="0">
                <a:latin typeface="Times New Roman" pitchFamily="18" charset="0"/>
                <a:cs typeface="Times New Roman" pitchFamily="18" charset="0"/>
              </a:rPr>
              <a:t>SQL HAVING Clause</a:t>
            </a:r>
          </a:p>
          <a:p>
            <a:pPr>
              <a:lnSpc>
                <a:spcPct val="170000"/>
              </a:lnSpc>
              <a:spcBef>
                <a:spcPts val="0"/>
              </a:spcBef>
            </a:pPr>
            <a:r>
              <a:rPr lang="en-US" sz="2400" dirty="0" smtClean="0">
                <a:latin typeface="Times New Roman" pitchFamily="18" charset="0"/>
                <a:cs typeface="Times New Roman" pitchFamily="18" charset="0"/>
              </a:rPr>
              <a:t>Having clause is used to filter data based on the group functions.</a:t>
            </a:r>
          </a:p>
          <a:p>
            <a:pPr>
              <a:lnSpc>
                <a:spcPct val="170000"/>
              </a:lnSpc>
              <a:spcBef>
                <a:spcPts val="0"/>
              </a:spcBef>
            </a:pPr>
            <a:r>
              <a:rPr lang="en-US" sz="2400" dirty="0" smtClean="0">
                <a:latin typeface="Times New Roman" pitchFamily="18" charset="0"/>
                <a:cs typeface="Times New Roman" pitchFamily="18" charset="0"/>
              </a:rPr>
              <a:t> This is similar to WHERE condition but is used with group functions. </a:t>
            </a:r>
          </a:p>
          <a:p>
            <a:pPr>
              <a:lnSpc>
                <a:spcPct val="170000"/>
              </a:lnSpc>
              <a:spcBef>
                <a:spcPts val="0"/>
              </a:spcBef>
            </a:pPr>
            <a:r>
              <a:rPr lang="en-US" sz="2400" dirty="0" smtClean="0">
                <a:latin typeface="Times New Roman" pitchFamily="18" charset="0"/>
                <a:cs typeface="Times New Roman" pitchFamily="18" charset="0"/>
              </a:rPr>
              <a:t>Group functions cannot be used in WHERE Clause but can be used in HAVING clause.</a:t>
            </a:r>
          </a:p>
          <a:p>
            <a:pPr>
              <a:lnSpc>
                <a:spcPct val="170000"/>
              </a:lnSpc>
              <a:spcBef>
                <a:spcPts val="0"/>
              </a:spcBef>
              <a:buNone/>
            </a:pPr>
            <a:endParaRPr lang="en-US" sz="2400" dirty="0" smtClean="0">
              <a:latin typeface="Times New Roman" pitchFamily="18" charset="0"/>
              <a:cs typeface="Times New Roman" pitchFamily="18" charset="0"/>
            </a:endParaRPr>
          </a:p>
          <a:p>
            <a:pPr>
              <a:lnSpc>
                <a:spcPct val="170000"/>
              </a:lnSpc>
              <a:spcBef>
                <a:spcPts val="0"/>
              </a:spcBef>
              <a:buNone/>
            </a:pPr>
            <a:r>
              <a:rPr lang="en-US" sz="2400" dirty="0" smtClean="0">
                <a:latin typeface="Times New Roman" pitchFamily="18" charset="0"/>
                <a:cs typeface="Times New Roman" pitchFamily="18" charset="0"/>
              </a:rPr>
              <a:t>To select the department that has total salary paid for its employees more than 25000, the </a:t>
            </a:r>
            <a:r>
              <a:rPr lang="en-US" sz="2400" dirty="0" err="1" smtClean="0">
                <a:latin typeface="Times New Roman" pitchFamily="18" charset="0"/>
                <a:cs typeface="Times New Roman" pitchFamily="18" charset="0"/>
              </a:rPr>
              <a:t>sql</a:t>
            </a:r>
            <a:r>
              <a:rPr lang="en-US" sz="2400" dirty="0" smtClean="0">
                <a:latin typeface="Times New Roman" pitchFamily="18" charset="0"/>
                <a:cs typeface="Times New Roman" pitchFamily="18" charset="0"/>
              </a:rPr>
              <a:t> query would be like; </a:t>
            </a:r>
          </a:p>
          <a:p>
            <a:pPr>
              <a:lnSpc>
                <a:spcPct val="170000"/>
              </a:lnSpc>
              <a:spcBef>
                <a:spcPts val="0"/>
              </a:spcBef>
              <a:buNone/>
            </a:pPr>
            <a:r>
              <a:rPr lang="en-US" sz="2400" dirty="0" smtClean="0">
                <a:latin typeface="Times New Roman" pitchFamily="18" charset="0"/>
                <a:cs typeface="Times New Roman" pitchFamily="18" charset="0"/>
              </a:rPr>
              <a:t>SELECT dept, SUM (salary)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FROM employee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GROUP BY dept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HAVING SUM (salary) &gt; 25000 </a:t>
            </a:r>
          </a:p>
          <a:p>
            <a:pPr>
              <a:lnSpc>
                <a:spcPct val="170000"/>
              </a:lnSpc>
              <a:spcBef>
                <a:spcPts val="0"/>
              </a:spcBef>
              <a:buNone/>
            </a:pPr>
            <a:endParaRPr lang="en-US" sz="2400" dirty="0" smtClean="0">
              <a:latin typeface="Times New Roman" pitchFamily="18" charset="0"/>
              <a:cs typeface="Times New Roman" pitchFamily="18" charset="0"/>
            </a:endParaRPr>
          </a:p>
          <a:p>
            <a:pPr>
              <a:lnSpc>
                <a:spcPct val="170000"/>
              </a:lnSpc>
              <a:spcBef>
                <a:spcPts val="0"/>
              </a:spcBef>
              <a:buNone/>
            </a:pPr>
            <a:r>
              <a:rPr lang="en-US" sz="2400" dirty="0" smtClean="0"/>
              <a:t>SQL&gt; select * from </a:t>
            </a:r>
            <a:r>
              <a:rPr lang="en-US" sz="2400" dirty="0" err="1" smtClean="0"/>
              <a:t>kecstud</a:t>
            </a:r>
            <a:r>
              <a:rPr lang="en-US" sz="2400" dirty="0" smtClean="0"/>
              <a:t> where sum(age)&gt;200;</a:t>
            </a:r>
          </a:p>
          <a:p>
            <a:pPr>
              <a:lnSpc>
                <a:spcPct val="170000"/>
              </a:lnSpc>
              <a:spcBef>
                <a:spcPts val="0"/>
              </a:spcBef>
              <a:buNone/>
            </a:pPr>
            <a:r>
              <a:rPr lang="en-US" sz="2400" dirty="0" smtClean="0"/>
              <a:t>select * from </a:t>
            </a:r>
            <a:r>
              <a:rPr lang="en-US" sz="2400" dirty="0" err="1" smtClean="0"/>
              <a:t>kecstud</a:t>
            </a:r>
            <a:r>
              <a:rPr lang="en-US" sz="2400" dirty="0" smtClean="0"/>
              <a:t> where sum(age)&gt;200</a:t>
            </a:r>
          </a:p>
          <a:p>
            <a:pPr>
              <a:lnSpc>
                <a:spcPct val="170000"/>
              </a:lnSpc>
              <a:spcBef>
                <a:spcPts val="0"/>
              </a:spcBef>
              <a:buNone/>
            </a:pPr>
            <a:r>
              <a:rPr lang="en-US" sz="2400" dirty="0" smtClean="0"/>
              <a:t>                            *</a:t>
            </a:r>
          </a:p>
          <a:p>
            <a:pPr>
              <a:lnSpc>
                <a:spcPct val="170000"/>
              </a:lnSpc>
              <a:spcBef>
                <a:spcPts val="0"/>
              </a:spcBef>
              <a:buNone/>
            </a:pPr>
            <a:r>
              <a:rPr lang="en-US" sz="2400" dirty="0" smtClean="0"/>
              <a:t>ERROR at line 1:</a:t>
            </a:r>
          </a:p>
          <a:p>
            <a:pPr>
              <a:lnSpc>
                <a:spcPct val="170000"/>
              </a:lnSpc>
              <a:spcBef>
                <a:spcPts val="0"/>
              </a:spcBef>
              <a:buNone/>
            </a:pPr>
            <a:r>
              <a:rPr lang="en-US" sz="2400" dirty="0" smtClean="0"/>
              <a:t>ORA-00934: group function is not allowed here</a:t>
            </a:r>
          </a:p>
          <a:p>
            <a:pPr>
              <a:lnSpc>
                <a:spcPct val="170000"/>
              </a:lnSpc>
              <a:spcBef>
                <a:spcPts val="0"/>
              </a:spcBef>
              <a:buNone/>
            </a:pPr>
            <a:endParaRPr lang="en-US" sz="2400" dirty="0" smtClean="0">
              <a:latin typeface="Times New Roman" pitchFamily="18" charset="0"/>
              <a:cs typeface="Times New Roman" pitchFamily="18" charset="0"/>
            </a:endParaRPr>
          </a:p>
          <a:p>
            <a:pPr>
              <a:lnSpc>
                <a:spcPct val="170000"/>
              </a:lnSpc>
              <a:spcBef>
                <a:spcPts val="0"/>
              </a:spcBef>
              <a:buNone/>
            </a:pPr>
            <a:r>
              <a:rPr lang="en-US" sz="2400" dirty="0" smtClean="0">
                <a:latin typeface="Times New Roman" pitchFamily="18" charset="0"/>
                <a:cs typeface="Times New Roman" pitchFamily="18" charset="0"/>
              </a:rPr>
              <a:t>When WHERE, GROUP BY and HAVING clauses are used together in a SELECT statement, the </a:t>
            </a:r>
            <a:r>
              <a:rPr lang="en-US" sz="2400" b="1" dirty="0" smtClean="0">
                <a:solidFill>
                  <a:srgbClr val="0000FF"/>
                </a:solidFill>
                <a:latin typeface="Times New Roman" pitchFamily="18" charset="0"/>
                <a:cs typeface="Times New Roman" pitchFamily="18" charset="0"/>
              </a:rPr>
              <a:t>WHERE clause is processed  first</a:t>
            </a:r>
            <a:r>
              <a:rPr lang="en-US" sz="2400" dirty="0" smtClean="0">
                <a:latin typeface="Times New Roman" pitchFamily="18" charset="0"/>
                <a:cs typeface="Times New Roman" pitchFamily="18" charset="0"/>
              </a:rPr>
              <a:t>, then the rows that are returned after the WHERE clause is executed are grouped based on the </a:t>
            </a:r>
            <a:r>
              <a:rPr lang="en-US" sz="2400" b="1" dirty="0" smtClean="0">
                <a:solidFill>
                  <a:srgbClr val="0000FF"/>
                </a:solidFill>
                <a:latin typeface="Times New Roman" pitchFamily="18" charset="0"/>
                <a:cs typeface="Times New Roman" pitchFamily="18" charset="0"/>
              </a:rPr>
              <a:t>GROUP BY clause</a:t>
            </a:r>
            <a:r>
              <a:rPr lang="en-US" sz="2400" dirty="0" smtClean="0">
                <a:latin typeface="Times New Roman" pitchFamily="18" charset="0"/>
                <a:cs typeface="Times New Roman" pitchFamily="18" charset="0"/>
              </a:rPr>
              <a:t>. </a:t>
            </a:r>
          </a:p>
          <a:p>
            <a:pPr>
              <a:lnSpc>
                <a:spcPct val="170000"/>
              </a:lnSpc>
              <a:spcBef>
                <a:spcPts val="0"/>
              </a:spcBef>
              <a:buNone/>
            </a:pPr>
            <a:r>
              <a:rPr lang="en-US" sz="2400" dirty="0" smtClean="0">
                <a:latin typeface="Times New Roman" pitchFamily="18" charset="0"/>
                <a:cs typeface="Times New Roman" pitchFamily="18" charset="0"/>
              </a:rPr>
              <a:t>Finally, any conditions on the group functions in the </a:t>
            </a:r>
            <a:r>
              <a:rPr lang="en-US" sz="2400" b="1" dirty="0" smtClean="0">
                <a:solidFill>
                  <a:srgbClr val="0000FF"/>
                </a:solidFill>
                <a:latin typeface="Times New Roman" pitchFamily="18" charset="0"/>
                <a:cs typeface="Times New Roman" pitchFamily="18" charset="0"/>
              </a:rPr>
              <a:t>HAVING clause </a:t>
            </a:r>
            <a:r>
              <a:rPr lang="en-US" sz="2400" dirty="0" smtClean="0">
                <a:latin typeface="Times New Roman" pitchFamily="18" charset="0"/>
                <a:cs typeface="Times New Roman" pitchFamily="18" charset="0"/>
              </a:rPr>
              <a:t>are applied to the grouped rows before the final output is displayed</a:t>
            </a:r>
          </a:p>
          <a:p>
            <a:pPr>
              <a:lnSpc>
                <a:spcPct val="170000"/>
              </a:lnSpc>
              <a:spcBef>
                <a:spcPts val="0"/>
              </a:spcBef>
              <a:buNone/>
            </a:pPr>
            <a:endParaRPr lang="en-US" sz="2400" dirty="0" smtClean="0">
              <a:latin typeface="Times New Roman" pitchFamily="18" charset="0"/>
              <a:cs typeface="Times New Roman" pitchFamily="18" charset="0"/>
            </a:endParaRPr>
          </a:p>
          <a:p>
            <a:pPr>
              <a:lnSpc>
                <a:spcPct val="170000"/>
              </a:lnSpc>
              <a:spcBef>
                <a:spcPts val="0"/>
              </a:spcBef>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381000"/>
            <a:ext cx="8763000" cy="6172200"/>
          </a:xfrm>
        </p:spPr>
        <p:txBody>
          <a:bodyPr/>
          <a:lstStyle/>
          <a:p>
            <a:r>
              <a:rPr lang="en-US" dirty="0" smtClean="0">
                <a:latin typeface="Times New Roman" pitchFamily="18" charset="0"/>
                <a:cs typeface="Times New Roman" pitchFamily="18" charset="0"/>
              </a:rPr>
              <a:t>Find all the departments where more than ten employees are working.</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deptname</a:t>
            </a:r>
            <a:r>
              <a:rPr lang="en-US" dirty="0" smtClean="0">
                <a:latin typeface="Times New Roman" pitchFamily="18" charset="0"/>
                <a:cs typeface="Times New Roman" pitchFamily="18" charset="0"/>
              </a:rPr>
              <a:t> from employee group by </a:t>
            </a:r>
            <a:r>
              <a:rPr lang="en-US" dirty="0" err="1" smtClean="0">
                <a:latin typeface="Times New Roman" pitchFamily="18" charset="0"/>
                <a:cs typeface="Times New Roman" pitchFamily="18" charset="0"/>
              </a:rPr>
              <a:t>deptname</a:t>
            </a:r>
            <a:r>
              <a:rPr lang="en-US" dirty="0" smtClean="0"/>
              <a:t> </a:t>
            </a:r>
            <a:r>
              <a:rPr lang="en-US" dirty="0" smtClean="0">
                <a:latin typeface="Times New Roman" pitchFamily="18" charset="0"/>
                <a:cs typeface="Times New Roman" pitchFamily="18" charset="0"/>
              </a:rPr>
              <a:t>having count(</a:t>
            </a:r>
            <a:r>
              <a:rPr lang="en-US" dirty="0" err="1" smtClean="0">
                <a:latin typeface="Times New Roman" pitchFamily="18" charset="0"/>
                <a:cs typeface="Times New Roman" pitchFamily="18" charset="0"/>
              </a:rPr>
              <a:t>eid</a:t>
            </a:r>
            <a:r>
              <a:rPr lang="en-US" dirty="0" smtClean="0">
                <a:latin typeface="Times New Roman" pitchFamily="18" charset="0"/>
                <a:cs typeface="Times New Roman" pitchFamily="18" charset="0"/>
              </a:rPr>
              <a:t>)&gt;10;</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2"/>
          <p:cNvSpPr>
            <a:spLocks noGrp="1"/>
          </p:cNvSpPr>
          <p:nvPr>
            <p:ph type="title"/>
          </p:nvPr>
        </p:nvSpPr>
        <p:spPr>
          <a:xfrm>
            <a:off x="395288" y="0"/>
            <a:ext cx="8229600" cy="1143000"/>
          </a:xfrm>
        </p:spPr>
        <p:txBody>
          <a:bodyPr/>
          <a:lstStyle/>
          <a:p>
            <a:r>
              <a:rPr lang="en-US" smtClean="0"/>
              <a:t>SubQueries</a:t>
            </a:r>
          </a:p>
        </p:txBody>
      </p:sp>
      <p:sp>
        <p:nvSpPr>
          <p:cNvPr id="2" name="Content Placeholder 1"/>
          <p:cNvSpPr>
            <a:spLocks noGrp="1"/>
          </p:cNvSpPr>
          <p:nvPr>
            <p:ph idx="1"/>
          </p:nvPr>
        </p:nvSpPr>
        <p:spPr>
          <a:xfrm>
            <a:off x="179388" y="908050"/>
            <a:ext cx="8785225" cy="5689600"/>
          </a:xfrm>
        </p:spPr>
        <p:txBody>
          <a:bodyPr>
            <a:normAutofit fontScale="47500" lnSpcReduction="20000"/>
          </a:bodyPr>
          <a:lstStyle/>
          <a:p>
            <a:pPr>
              <a:lnSpc>
                <a:spcPct val="170000"/>
              </a:lnSpc>
              <a:spcBef>
                <a:spcPts val="0"/>
              </a:spcBef>
              <a:buFont typeface="Arial" charset="0"/>
              <a:buChar char="•"/>
              <a:defRPr/>
            </a:pPr>
            <a:r>
              <a:rPr lang="en-US" dirty="0" smtClean="0"/>
              <a:t>A </a:t>
            </a:r>
            <a:r>
              <a:rPr lang="en-US" dirty="0" err="1" smtClean="0"/>
              <a:t>subquery</a:t>
            </a:r>
            <a:r>
              <a:rPr lang="en-US" dirty="0" smtClean="0"/>
              <a:t> is a </a:t>
            </a:r>
            <a:r>
              <a:rPr lang="en-US" b="1" dirty="0" smtClean="0">
                <a:solidFill>
                  <a:srgbClr val="0000FF"/>
                </a:solidFill>
              </a:rPr>
              <a:t>query within a query</a:t>
            </a:r>
            <a:r>
              <a:rPr lang="en-US" dirty="0" smtClean="0"/>
              <a:t>. </a:t>
            </a:r>
          </a:p>
          <a:p>
            <a:pPr>
              <a:lnSpc>
                <a:spcPct val="170000"/>
              </a:lnSpc>
              <a:spcBef>
                <a:spcPts val="0"/>
              </a:spcBef>
              <a:buFont typeface="Arial" charset="0"/>
              <a:buChar char="•"/>
              <a:defRPr/>
            </a:pPr>
            <a:r>
              <a:rPr lang="en-US" dirty="0" smtClean="0"/>
              <a:t>Can be used in </a:t>
            </a:r>
            <a:r>
              <a:rPr lang="en-US" b="1" dirty="0" smtClean="0">
                <a:solidFill>
                  <a:srgbClr val="0000FF"/>
                </a:solidFill>
              </a:rPr>
              <a:t>DQL &amp; DML statements</a:t>
            </a:r>
            <a:r>
              <a:rPr lang="en-US" dirty="0" smtClean="0"/>
              <a:t>.</a:t>
            </a:r>
          </a:p>
          <a:p>
            <a:pPr>
              <a:lnSpc>
                <a:spcPct val="170000"/>
              </a:lnSpc>
              <a:spcBef>
                <a:spcPts val="0"/>
              </a:spcBef>
              <a:buFont typeface="Arial" charset="0"/>
              <a:buChar char="•"/>
              <a:defRPr/>
            </a:pPr>
            <a:r>
              <a:rPr lang="en-US" dirty="0" smtClean="0"/>
              <a:t>These </a:t>
            </a:r>
            <a:r>
              <a:rPr lang="en-US" dirty="0" err="1" smtClean="0"/>
              <a:t>subqueries</a:t>
            </a:r>
            <a:r>
              <a:rPr lang="en-US" dirty="0" smtClean="0"/>
              <a:t> can </a:t>
            </a:r>
            <a:r>
              <a:rPr lang="en-US" b="1" dirty="0" smtClean="0">
                <a:solidFill>
                  <a:srgbClr val="0000FF"/>
                </a:solidFill>
              </a:rPr>
              <a:t>reside in the WHERE clause, the FROM clause, or the SELECT clause, HAVING clause.</a:t>
            </a:r>
          </a:p>
          <a:p>
            <a:pPr>
              <a:lnSpc>
                <a:spcPct val="170000"/>
              </a:lnSpc>
              <a:spcBef>
                <a:spcPts val="0"/>
              </a:spcBef>
              <a:buFont typeface="Arial" charset="0"/>
              <a:buChar char="•"/>
              <a:defRPr/>
            </a:pPr>
            <a:r>
              <a:rPr lang="en-US" b="1" dirty="0" smtClean="0">
                <a:solidFill>
                  <a:srgbClr val="0000FF"/>
                </a:solidFill>
              </a:rPr>
              <a:t>Alternative way</a:t>
            </a:r>
            <a:r>
              <a:rPr lang="en-US" dirty="0" smtClean="0"/>
              <a:t> of returning data from multiple tables.</a:t>
            </a:r>
          </a:p>
          <a:p>
            <a:pPr>
              <a:lnSpc>
                <a:spcPct val="170000"/>
              </a:lnSpc>
              <a:spcBef>
                <a:spcPts val="0"/>
              </a:spcBef>
              <a:buFont typeface="Arial" charset="0"/>
              <a:buNone/>
              <a:defRPr/>
            </a:pPr>
            <a:r>
              <a:rPr lang="en-US" b="1" u="sng" dirty="0" smtClean="0"/>
              <a:t>Types of </a:t>
            </a:r>
            <a:r>
              <a:rPr lang="en-US" b="1" u="sng" dirty="0" err="1" smtClean="0"/>
              <a:t>subqueries</a:t>
            </a:r>
            <a:r>
              <a:rPr lang="en-US" b="1" u="sng" dirty="0" smtClean="0"/>
              <a:t>:</a:t>
            </a:r>
          </a:p>
          <a:p>
            <a:pPr>
              <a:lnSpc>
                <a:spcPct val="170000"/>
              </a:lnSpc>
              <a:spcBef>
                <a:spcPts val="0"/>
              </a:spcBef>
              <a:buFont typeface="Arial" charset="0"/>
              <a:buChar char="•"/>
              <a:defRPr/>
            </a:pPr>
            <a:r>
              <a:rPr lang="en-US" dirty="0" smtClean="0"/>
              <a:t>Single row – returning zero or one row (comparison operators, logical etc)</a:t>
            </a:r>
          </a:p>
          <a:p>
            <a:pPr>
              <a:lnSpc>
                <a:spcPct val="170000"/>
              </a:lnSpc>
              <a:spcBef>
                <a:spcPts val="0"/>
              </a:spcBef>
              <a:buFont typeface="Arial" charset="0"/>
              <a:buChar char="•"/>
              <a:defRPr/>
            </a:pPr>
            <a:r>
              <a:rPr lang="en-US" dirty="0" smtClean="0"/>
              <a:t>Multiple row –returning one or more rows.(group </a:t>
            </a:r>
            <a:r>
              <a:rPr lang="en-US" dirty="0" err="1" smtClean="0"/>
              <a:t>functions,comparison</a:t>
            </a:r>
            <a:r>
              <a:rPr lang="en-US" dirty="0" smtClean="0"/>
              <a:t> operators like  IN,ANY,EXIXTS,NOT EXISTS,NOT IN,ALL etc).</a:t>
            </a:r>
          </a:p>
          <a:p>
            <a:pPr>
              <a:lnSpc>
                <a:spcPct val="170000"/>
              </a:lnSpc>
              <a:spcBef>
                <a:spcPts val="0"/>
              </a:spcBef>
              <a:buFont typeface="Arial" charset="0"/>
              <a:buNone/>
              <a:defRPr/>
            </a:pPr>
            <a:r>
              <a:rPr lang="en-US" b="1" u="sng" dirty="0" smtClean="0"/>
              <a:t>Rules:</a:t>
            </a:r>
          </a:p>
          <a:p>
            <a:pPr>
              <a:lnSpc>
                <a:spcPct val="170000"/>
              </a:lnSpc>
              <a:spcBef>
                <a:spcPts val="0"/>
              </a:spcBef>
              <a:buFont typeface="Arial" charset="0"/>
              <a:buChar char="•"/>
              <a:defRPr/>
            </a:pPr>
            <a:r>
              <a:rPr lang="en-US" dirty="0" smtClean="0"/>
              <a:t>Enclosed </a:t>
            </a:r>
            <a:r>
              <a:rPr lang="en-US" b="1" dirty="0" smtClean="0"/>
              <a:t>within </a:t>
            </a:r>
            <a:r>
              <a:rPr lang="en-US" b="1" dirty="0" err="1" smtClean="0"/>
              <a:t>paranthesis</a:t>
            </a:r>
            <a:r>
              <a:rPr lang="en-US" dirty="0" smtClean="0"/>
              <a:t>.</a:t>
            </a:r>
          </a:p>
          <a:p>
            <a:pPr>
              <a:lnSpc>
                <a:spcPct val="170000"/>
              </a:lnSpc>
              <a:spcBef>
                <a:spcPts val="0"/>
              </a:spcBef>
              <a:buFont typeface="Arial" charset="0"/>
              <a:buChar char="•"/>
              <a:defRPr/>
            </a:pPr>
            <a:r>
              <a:rPr lang="en-US" dirty="0" smtClean="0"/>
              <a:t>Can be used in </a:t>
            </a:r>
            <a:r>
              <a:rPr lang="en-US" b="1" dirty="0" err="1" smtClean="0"/>
              <a:t>groupby</a:t>
            </a:r>
            <a:r>
              <a:rPr lang="en-US" b="1" dirty="0" smtClean="0"/>
              <a:t>.</a:t>
            </a:r>
          </a:p>
          <a:p>
            <a:pPr>
              <a:lnSpc>
                <a:spcPct val="170000"/>
              </a:lnSpc>
              <a:spcBef>
                <a:spcPts val="0"/>
              </a:spcBef>
              <a:buFont typeface="Arial" charset="0"/>
              <a:buChar char="•"/>
              <a:defRPr/>
            </a:pPr>
            <a:r>
              <a:rPr lang="en-US" dirty="0" smtClean="0"/>
              <a:t>Cannot be used in </a:t>
            </a:r>
            <a:r>
              <a:rPr lang="en-US" b="1" dirty="0" err="1" smtClean="0">
                <a:solidFill>
                  <a:srgbClr val="0000FF"/>
                </a:solidFill>
              </a:rPr>
              <a:t>orderby</a:t>
            </a:r>
            <a:r>
              <a:rPr lang="en-US" b="1" dirty="0" smtClean="0">
                <a:solidFill>
                  <a:srgbClr val="0000FF"/>
                </a:solidFill>
              </a:rPr>
              <a:t>.</a:t>
            </a:r>
          </a:p>
          <a:p>
            <a:pPr>
              <a:lnSpc>
                <a:spcPct val="170000"/>
              </a:lnSpc>
              <a:spcBef>
                <a:spcPts val="0"/>
              </a:spcBef>
              <a:buFont typeface="Arial" charset="0"/>
              <a:buChar char="•"/>
              <a:defRPr/>
            </a:pPr>
            <a:r>
              <a:rPr lang="en-US" dirty="0" smtClean="0"/>
              <a:t>Can’t use </a:t>
            </a:r>
            <a:r>
              <a:rPr lang="en-US" b="1" dirty="0" smtClean="0">
                <a:solidFill>
                  <a:srgbClr val="0000FF"/>
                </a:solidFill>
              </a:rPr>
              <a:t>between</a:t>
            </a:r>
            <a:r>
              <a:rPr lang="en-US" dirty="0" smtClean="0"/>
              <a:t>.</a:t>
            </a:r>
          </a:p>
          <a:p>
            <a:pPr>
              <a:lnSpc>
                <a:spcPct val="170000"/>
              </a:lnSpc>
              <a:spcBef>
                <a:spcPts val="0"/>
              </a:spcBef>
              <a:buFont typeface="Arial" charset="0"/>
              <a:buChar char="•"/>
              <a:defRPr/>
            </a:pPr>
            <a:endParaRPr lang="en-US" dirty="0" smtClean="0"/>
          </a:p>
          <a:p>
            <a:pPr>
              <a:lnSpc>
                <a:spcPct val="170000"/>
              </a:lnSpc>
              <a:spcBef>
                <a:spcPts val="0"/>
              </a:spcBef>
              <a:buFont typeface="Arial" charset="0"/>
              <a:buChar char="•"/>
              <a:defRPr/>
            </a:pPr>
            <a:endParaRPr lang="en-US" dirty="0" smtClean="0"/>
          </a:p>
          <a:p>
            <a:pPr>
              <a:lnSpc>
                <a:spcPct val="170000"/>
              </a:lnSpc>
              <a:spcBef>
                <a:spcPts val="0"/>
              </a:spcBef>
              <a:buFont typeface="Arial" charset="0"/>
              <a:buChar char="•"/>
              <a:defRPr/>
            </a:pP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915400" cy="6477000"/>
          </a:xfrm>
        </p:spPr>
        <p:txBody>
          <a:bodyPr>
            <a:normAutofit fontScale="40000" lnSpcReduction="20000"/>
          </a:bodyPr>
          <a:lstStyle/>
          <a:p>
            <a:pPr>
              <a:lnSpc>
                <a:spcPct val="170000"/>
              </a:lnSpc>
              <a:spcBef>
                <a:spcPts val="0"/>
              </a:spcBef>
              <a:buFont typeface="Arial" charset="0"/>
              <a:buNone/>
              <a:defRPr/>
            </a:pPr>
            <a:r>
              <a:rPr lang="en-US" b="1" u="sng" dirty="0" smtClean="0"/>
              <a:t>WHERE clause</a:t>
            </a:r>
          </a:p>
          <a:p>
            <a:pPr>
              <a:lnSpc>
                <a:spcPct val="170000"/>
              </a:lnSpc>
              <a:spcBef>
                <a:spcPts val="0"/>
              </a:spcBef>
              <a:buFont typeface="Arial" charset="0"/>
              <a:buNone/>
              <a:defRPr/>
            </a:pPr>
            <a:r>
              <a:rPr lang="en-US" dirty="0" smtClean="0"/>
              <a:t>Most often, the </a:t>
            </a:r>
            <a:r>
              <a:rPr lang="en-US" dirty="0" err="1" smtClean="0"/>
              <a:t>subquery</a:t>
            </a:r>
            <a:r>
              <a:rPr lang="en-US" dirty="0" smtClean="0"/>
              <a:t> will be found in the WHERE clause. These </a:t>
            </a:r>
            <a:r>
              <a:rPr lang="en-US" dirty="0" err="1" smtClean="0"/>
              <a:t>subqueries</a:t>
            </a:r>
            <a:r>
              <a:rPr lang="en-US" dirty="0" smtClean="0"/>
              <a:t> are also called </a:t>
            </a:r>
            <a:r>
              <a:rPr lang="en-US" b="1" dirty="0" smtClean="0">
                <a:solidFill>
                  <a:srgbClr val="0000FF"/>
                </a:solidFill>
              </a:rPr>
              <a:t>nested </a:t>
            </a:r>
            <a:r>
              <a:rPr lang="en-US" b="1" dirty="0" err="1" smtClean="0">
                <a:solidFill>
                  <a:srgbClr val="0000FF"/>
                </a:solidFill>
              </a:rPr>
              <a:t>subqueries</a:t>
            </a:r>
            <a:r>
              <a:rPr lang="en-US" dirty="0" smtClean="0"/>
              <a:t>.</a:t>
            </a:r>
          </a:p>
          <a:p>
            <a:pPr>
              <a:lnSpc>
                <a:spcPct val="170000"/>
              </a:lnSpc>
              <a:spcBef>
                <a:spcPts val="0"/>
              </a:spcBef>
              <a:buFont typeface="Arial" charset="0"/>
              <a:buNone/>
              <a:defRPr/>
            </a:pPr>
            <a:r>
              <a:rPr lang="en-US" b="1" u="sng" dirty="0" smtClean="0"/>
              <a:t>Correlated query:</a:t>
            </a:r>
          </a:p>
          <a:p>
            <a:pPr>
              <a:lnSpc>
                <a:spcPct val="170000"/>
              </a:lnSpc>
              <a:spcBef>
                <a:spcPts val="0"/>
              </a:spcBef>
              <a:buFont typeface="Arial" charset="0"/>
              <a:buChar char="•"/>
              <a:defRPr/>
            </a:pPr>
            <a:r>
              <a:rPr lang="en-US" dirty="0" smtClean="0"/>
              <a:t>Correlated sub query is used for row by row processing. The sub query is executed for each row of the main query.</a:t>
            </a:r>
          </a:p>
          <a:p>
            <a:pPr>
              <a:lnSpc>
                <a:spcPct val="170000"/>
              </a:lnSpc>
              <a:spcBef>
                <a:spcPts val="0"/>
              </a:spcBef>
              <a:buFont typeface="Arial" charset="0"/>
              <a:buChar char="•"/>
              <a:defRPr/>
            </a:pPr>
            <a:r>
              <a:rPr lang="en-US" dirty="0" smtClean="0"/>
              <a:t>so called ,because the </a:t>
            </a:r>
            <a:r>
              <a:rPr lang="en-US" dirty="0" err="1" smtClean="0"/>
              <a:t>subquery</a:t>
            </a:r>
            <a:r>
              <a:rPr lang="en-US" dirty="0" smtClean="0"/>
              <a:t> references the outer query in the </a:t>
            </a:r>
            <a:r>
              <a:rPr lang="en-US" dirty="0" err="1" smtClean="0"/>
              <a:t>subqueries</a:t>
            </a:r>
            <a:r>
              <a:rPr lang="en-US" dirty="0" smtClean="0"/>
              <a:t> WHERE clause. </a:t>
            </a:r>
          </a:p>
          <a:p>
            <a:pPr>
              <a:lnSpc>
                <a:spcPct val="170000"/>
              </a:lnSpc>
              <a:spcBef>
                <a:spcPts val="0"/>
              </a:spcBef>
              <a:buFont typeface="Arial" charset="0"/>
              <a:buChar char="•"/>
              <a:defRPr/>
            </a:pPr>
            <a:r>
              <a:rPr lang="en-US" dirty="0" smtClean="0"/>
              <a:t>Internally, correlated </a:t>
            </a:r>
            <a:r>
              <a:rPr lang="en-US" dirty="0" err="1" smtClean="0"/>
              <a:t>subqueries</a:t>
            </a:r>
            <a:r>
              <a:rPr lang="en-US" dirty="0" smtClean="0"/>
              <a:t> are very expensive to process because the inner query must be executed for every row returned by the outer query.</a:t>
            </a:r>
          </a:p>
          <a:p>
            <a:pPr>
              <a:lnSpc>
                <a:spcPct val="170000"/>
              </a:lnSpc>
              <a:spcBef>
                <a:spcPts val="0"/>
              </a:spcBef>
              <a:buFont typeface="Arial" charset="0"/>
              <a:buChar char="•"/>
              <a:defRPr/>
            </a:pPr>
            <a:r>
              <a:rPr lang="en-US" dirty="0" smtClean="0"/>
              <a:t>Oracle allows up to </a:t>
            </a:r>
            <a:r>
              <a:rPr lang="en-US" b="1" dirty="0" smtClean="0">
                <a:solidFill>
                  <a:srgbClr val="0000FF"/>
                </a:solidFill>
              </a:rPr>
              <a:t>255 levels of </a:t>
            </a:r>
            <a:r>
              <a:rPr lang="en-US" b="1" dirty="0" err="1" smtClean="0">
                <a:solidFill>
                  <a:srgbClr val="0000FF"/>
                </a:solidFill>
              </a:rPr>
              <a:t>subqueries</a:t>
            </a:r>
            <a:r>
              <a:rPr lang="en-US" b="1" dirty="0" smtClean="0">
                <a:solidFill>
                  <a:srgbClr val="0000FF"/>
                </a:solidFill>
              </a:rPr>
              <a:t> </a:t>
            </a:r>
            <a:r>
              <a:rPr lang="en-US" dirty="0" smtClean="0"/>
              <a:t>in the WHERE clause.</a:t>
            </a:r>
          </a:p>
          <a:p>
            <a:pPr>
              <a:lnSpc>
                <a:spcPct val="170000"/>
              </a:lnSpc>
              <a:spcBef>
                <a:spcPts val="0"/>
              </a:spcBef>
              <a:buFont typeface="Arial" charset="0"/>
              <a:buNone/>
              <a:defRPr/>
            </a:pPr>
            <a:r>
              <a:rPr lang="en-US" b="1" u="sng" dirty="0" smtClean="0"/>
              <a:t>FROM clause</a:t>
            </a:r>
          </a:p>
          <a:p>
            <a:pPr>
              <a:lnSpc>
                <a:spcPct val="170000"/>
              </a:lnSpc>
              <a:spcBef>
                <a:spcPts val="0"/>
              </a:spcBef>
              <a:buFont typeface="Arial" charset="0"/>
              <a:buChar char="•"/>
              <a:defRPr/>
            </a:pPr>
            <a:r>
              <a:rPr lang="en-US" dirty="0" smtClean="0"/>
              <a:t>A </a:t>
            </a:r>
            <a:r>
              <a:rPr lang="en-US" dirty="0" err="1" smtClean="0"/>
              <a:t>subquery</a:t>
            </a:r>
            <a:r>
              <a:rPr lang="en-US" dirty="0" smtClean="0"/>
              <a:t> can also be found in the FROM clause. These are called </a:t>
            </a:r>
            <a:r>
              <a:rPr lang="en-US" b="1" dirty="0" smtClean="0">
                <a:solidFill>
                  <a:srgbClr val="0000FF"/>
                </a:solidFill>
              </a:rPr>
              <a:t>inline </a:t>
            </a:r>
            <a:r>
              <a:rPr lang="en-US" b="1" dirty="0" smtClean="0">
                <a:solidFill>
                  <a:srgbClr val="0000FF"/>
                </a:solidFill>
              </a:rPr>
              <a:t>views(</a:t>
            </a:r>
            <a:r>
              <a:rPr lang="en-US" b="1" dirty="0" err="1" smtClean="0">
                <a:solidFill>
                  <a:srgbClr val="0000FF"/>
                </a:solidFill>
              </a:rPr>
              <a:t>subselect</a:t>
            </a:r>
            <a:r>
              <a:rPr lang="en-US" b="1" dirty="0" smtClean="0">
                <a:solidFill>
                  <a:srgbClr val="0000FF"/>
                </a:solidFill>
              </a:rPr>
              <a:t>)</a:t>
            </a:r>
            <a:r>
              <a:rPr lang="en-US" dirty="0" smtClean="0"/>
              <a:t>. Also called </a:t>
            </a:r>
            <a:r>
              <a:rPr lang="en-US" b="1" dirty="0" smtClean="0">
                <a:solidFill>
                  <a:srgbClr val="0000FF"/>
                </a:solidFill>
              </a:rPr>
              <a:t>derived tables</a:t>
            </a:r>
            <a:r>
              <a:rPr lang="en-US" dirty="0" smtClean="0"/>
              <a:t>.</a:t>
            </a:r>
            <a:endParaRPr lang="en-US" dirty="0" smtClean="0"/>
          </a:p>
          <a:p>
            <a:pPr>
              <a:lnSpc>
                <a:spcPct val="170000"/>
              </a:lnSpc>
              <a:spcBef>
                <a:spcPts val="0"/>
              </a:spcBef>
              <a:buFont typeface="Arial" charset="0"/>
              <a:buChar char="•"/>
              <a:defRPr/>
            </a:pPr>
            <a:r>
              <a:rPr lang="en-US" b="1" dirty="0" smtClean="0">
                <a:solidFill>
                  <a:srgbClr val="0000FF"/>
                </a:solidFill>
              </a:rPr>
              <a:t>Unlimited levels </a:t>
            </a:r>
            <a:r>
              <a:rPr lang="en-US" dirty="0" smtClean="0"/>
              <a:t>of </a:t>
            </a:r>
            <a:r>
              <a:rPr lang="en-US" dirty="0" err="1" smtClean="0"/>
              <a:t>subqueries</a:t>
            </a:r>
            <a:r>
              <a:rPr lang="en-US" dirty="0" smtClean="0"/>
              <a:t> are allowed</a:t>
            </a:r>
            <a:r>
              <a:rPr lang="en-US" dirty="0" smtClean="0"/>
              <a:t>.</a:t>
            </a:r>
          </a:p>
          <a:p>
            <a:pPr marL="0" indent="0">
              <a:lnSpc>
                <a:spcPct val="170000"/>
              </a:lnSpc>
              <a:spcBef>
                <a:spcPts val="0"/>
              </a:spcBef>
              <a:buNone/>
              <a:defRPr/>
            </a:pPr>
            <a:r>
              <a:rPr lang="en-US" dirty="0"/>
              <a:t>SELECT </a:t>
            </a:r>
            <a:r>
              <a:rPr lang="en-US" dirty="0" err="1"/>
              <a:t>column_list</a:t>
            </a:r>
            <a:r>
              <a:rPr lang="en-US" dirty="0"/>
              <a:t> FROM ( SELECT * FROM </a:t>
            </a:r>
            <a:r>
              <a:rPr lang="en-US" dirty="0" err="1"/>
              <a:t>table_name</a:t>
            </a:r>
            <a:r>
              <a:rPr lang="en-US" dirty="0"/>
              <a:t> ) t</a:t>
            </a:r>
            <a:r>
              <a:rPr lang="en-US" dirty="0" smtClean="0"/>
              <a:t>;</a:t>
            </a:r>
            <a:endParaRPr lang="en-US" dirty="0" smtClean="0"/>
          </a:p>
          <a:p>
            <a:pPr marL="0" indent="0">
              <a:lnSpc>
                <a:spcPct val="170000"/>
              </a:lnSpc>
              <a:spcBef>
                <a:spcPts val="0"/>
              </a:spcBef>
              <a:buNone/>
              <a:defRPr/>
            </a:pPr>
            <a:r>
              <a:rPr lang="en-US" dirty="0"/>
              <a:t>SQL&gt; select marks from (select * from </a:t>
            </a:r>
            <a:r>
              <a:rPr lang="en-US" dirty="0" err="1"/>
              <a:t>kecmarks</a:t>
            </a:r>
            <a:r>
              <a:rPr lang="en-US" dirty="0"/>
              <a:t>)</a:t>
            </a:r>
            <a:r>
              <a:rPr lang="en-US" dirty="0" err="1"/>
              <a:t>t,kecstud</a:t>
            </a:r>
            <a:r>
              <a:rPr lang="en-US" dirty="0"/>
              <a:t> s where </a:t>
            </a:r>
            <a:r>
              <a:rPr lang="en-US" dirty="0" err="1"/>
              <a:t>t.sid</a:t>
            </a:r>
            <a:r>
              <a:rPr lang="en-US" dirty="0"/>
              <a:t>=s.id;</a:t>
            </a:r>
          </a:p>
          <a:p>
            <a:pPr marL="0" indent="0">
              <a:lnSpc>
                <a:spcPct val="170000"/>
              </a:lnSpc>
              <a:spcBef>
                <a:spcPts val="0"/>
              </a:spcBef>
              <a:buNone/>
              <a:defRPr/>
            </a:pPr>
            <a:endParaRPr lang="en-US" dirty="0"/>
          </a:p>
          <a:p>
            <a:pPr marL="0" indent="0">
              <a:lnSpc>
                <a:spcPct val="170000"/>
              </a:lnSpc>
              <a:spcBef>
                <a:spcPts val="0"/>
              </a:spcBef>
              <a:buNone/>
              <a:defRPr/>
            </a:pPr>
            <a:r>
              <a:rPr lang="en-US" dirty="0"/>
              <a:t>     MARKS</a:t>
            </a:r>
          </a:p>
          <a:p>
            <a:pPr marL="0" indent="0">
              <a:lnSpc>
                <a:spcPct val="170000"/>
              </a:lnSpc>
              <a:spcBef>
                <a:spcPts val="0"/>
              </a:spcBef>
              <a:buNone/>
              <a:defRPr/>
            </a:pPr>
            <a:r>
              <a:rPr lang="en-US" dirty="0"/>
              <a:t>----------</a:t>
            </a:r>
          </a:p>
          <a:p>
            <a:pPr marL="0" indent="0">
              <a:lnSpc>
                <a:spcPct val="170000"/>
              </a:lnSpc>
              <a:spcBef>
                <a:spcPts val="0"/>
              </a:spcBef>
              <a:buNone/>
              <a:defRPr/>
            </a:pPr>
            <a:r>
              <a:rPr lang="en-US" dirty="0"/>
              <a:t>        60</a:t>
            </a:r>
          </a:p>
          <a:p>
            <a:pPr marL="0" indent="0">
              <a:lnSpc>
                <a:spcPct val="170000"/>
              </a:lnSpc>
              <a:spcBef>
                <a:spcPts val="0"/>
              </a:spcBef>
              <a:buNone/>
              <a:defRPr/>
            </a:pPr>
            <a:r>
              <a:rPr lang="en-US" dirty="0"/>
              <a:t>        80</a:t>
            </a:r>
          </a:p>
          <a:p>
            <a:pPr marL="0" indent="0">
              <a:lnSpc>
                <a:spcPct val="170000"/>
              </a:lnSpc>
              <a:spcBef>
                <a:spcPts val="0"/>
              </a:spcBef>
              <a:buNone/>
              <a:defRPr/>
            </a:pPr>
            <a:r>
              <a:rPr lang="en-US" dirty="0"/>
              <a:t>        45</a:t>
            </a:r>
          </a:p>
          <a:p>
            <a:pPr marL="0" indent="0">
              <a:lnSpc>
                <a:spcPct val="170000"/>
              </a:lnSpc>
              <a:spcBef>
                <a:spcPts val="0"/>
              </a:spcBef>
              <a:buNone/>
              <a:defRPr/>
            </a:pPr>
            <a:r>
              <a:rPr lang="en-US" dirty="0"/>
              <a:t>        90</a:t>
            </a:r>
          </a:p>
          <a:p>
            <a:pPr marL="0" indent="0">
              <a:lnSpc>
                <a:spcPct val="170000"/>
              </a:lnSpc>
              <a:spcBef>
                <a:spcPts val="0"/>
              </a:spcBef>
              <a:buNone/>
              <a:defRPr/>
            </a:pPr>
            <a:r>
              <a:rPr lang="en-US" dirty="0"/>
              <a:t>        87</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962400"/>
            <a:ext cx="7924800" cy="685801"/>
          </a:xfrm>
        </p:spPr>
        <p:txBody>
          <a:bodyPr>
            <a:normAutofit fontScale="62500" lnSpcReduction="20000"/>
          </a:bodyPr>
          <a:lstStyle/>
          <a:p>
            <a:r>
              <a:rPr lang="en-US" dirty="0" smtClean="0"/>
              <a:t>create table </a:t>
            </a:r>
            <a:r>
              <a:rPr lang="en-US" dirty="0" err="1" smtClean="0"/>
              <a:t>student_per</a:t>
            </a:r>
            <a:r>
              <a:rPr lang="en-US" dirty="0" smtClean="0"/>
              <a:t>(</a:t>
            </a:r>
            <a:r>
              <a:rPr lang="en-US" dirty="0" err="1" smtClean="0"/>
              <a:t>sid</a:t>
            </a:r>
            <a:r>
              <a:rPr lang="en-US" dirty="0" smtClean="0"/>
              <a:t> integer, </a:t>
            </a:r>
            <a:r>
              <a:rPr lang="en-US" dirty="0" err="1" smtClean="0"/>
              <a:t>sname</a:t>
            </a:r>
            <a:r>
              <a:rPr lang="en-US" dirty="0" smtClean="0"/>
              <a:t> </a:t>
            </a:r>
            <a:r>
              <a:rPr lang="en-US" dirty="0" err="1" smtClean="0"/>
              <a:t>varchar</a:t>
            </a:r>
            <a:r>
              <a:rPr lang="en-US" dirty="0" smtClean="0"/>
              <a:t>(30));</a:t>
            </a:r>
          </a:p>
          <a:p>
            <a:r>
              <a:rPr lang="en-US" dirty="0" err="1" smtClean="0"/>
              <a:t>desc</a:t>
            </a:r>
            <a:r>
              <a:rPr lang="en-US" dirty="0" smtClean="0"/>
              <a:t> </a:t>
            </a:r>
            <a:r>
              <a:rPr lang="en-US" dirty="0" err="1" smtClean="0"/>
              <a:t>student_per</a:t>
            </a:r>
            <a:r>
              <a:rPr lang="en-US" dirty="0" smtClean="0"/>
              <a:t>;</a:t>
            </a:r>
          </a:p>
          <a:p>
            <a:endParaRPr lang="en-US" dirty="0"/>
          </a:p>
        </p:txBody>
      </p:sp>
      <p:pic>
        <p:nvPicPr>
          <p:cNvPr id="317442" name="Picture 2"/>
          <p:cNvPicPr>
            <a:picLocks noChangeAspect="1" noChangeArrowheads="1"/>
          </p:cNvPicPr>
          <p:nvPr/>
        </p:nvPicPr>
        <p:blipFill>
          <a:blip r:embed="rId2" cstate="print"/>
          <a:srcRect/>
          <a:stretch>
            <a:fillRect/>
          </a:stretch>
        </p:blipFill>
        <p:spPr bwMode="auto">
          <a:xfrm>
            <a:off x="228600" y="4953000"/>
            <a:ext cx="8572928" cy="144780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381000" y="152400"/>
            <a:ext cx="4114800" cy="3626285"/>
          </a:xfrm>
          <a:prstGeom prst="rect">
            <a:avLst/>
          </a:prstGeom>
          <a:noFill/>
          <a:ln w="9525">
            <a:noFill/>
            <a:miter lim="800000"/>
            <a:headEnd/>
            <a:tailEnd/>
          </a:ln>
        </p:spPr>
      </p:pic>
      <p:sp>
        <p:nvSpPr>
          <p:cNvPr id="7" name="Title 2"/>
          <p:cNvSpPr>
            <a:spLocks noGrp="1"/>
          </p:cNvSpPr>
          <p:nvPr>
            <p:ph type="title"/>
          </p:nvPr>
        </p:nvSpPr>
        <p:spPr>
          <a:xfrm>
            <a:off x="5715000" y="0"/>
            <a:ext cx="3200400" cy="1524000"/>
          </a:xfrm>
        </p:spPr>
        <p:txBody>
          <a:bodyPr>
            <a:norm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CREATE</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477000"/>
          </a:xfrm>
        </p:spPr>
        <p:txBody>
          <a:bodyPr>
            <a:normAutofit fontScale="85000" lnSpcReduction="20000"/>
          </a:bodyPr>
          <a:lstStyle/>
          <a:p>
            <a:pPr fontAlgn="base">
              <a:lnSpc>
                <a:spcPct val="160000"/>
              </a:lnSpc>
              <a:spcBef>
                <a:spcPts val="0"/>
              </a:spcBef>
              <a:buNone/>
            </a:pPr>
            <a:r>
              <a:rPr lang="en-US" b="1" dirty="0" smtClean="0"/>
              <a:t>Nested </a:t>
            </a:r>
            <a:r>
              <a:rPr lang="en-US" b="1" dirty="0" err="1" smtClean="0"/>
              <a:t>Subqueries</a:t>
            </a:r>
            <a:r>
              <a:rPr lang="en-US" b="1" dirty="0" smtClean="0"/>
              <a:t> Versus Correlated </a:t>
            </a:r>
            <a:r>
              <a:rPr lang="en-US" b="1" dirty="0" err="1" smtClean="0"/>
              <a:t>Subqueries</a:t>
            </a:r>
            <a:r>
              <a:rPr lang="en-US" b="1" dirty="0" smtClean="0"/>
              <a:t> </a:t>
            </a:r>
            <a:r>
              <a:rPr lang="en-US" b="1" dirty="0" smtClean="0"/>
              <a:t>:</a:t>
            </a:r>
          </a:p>
          <a:p>
            <a:pPr fontAlgn="base">
              <a:lnSpc>
                <a:spcPct val="160000"/>
              </a:lnSpc>
              <a:spcBef>
                <a:spcPts val="0"/>
              </a:spcBef>
              <a:buNone/>
            </a:pPr>
            <a:endParaRPr lang="en-US" b="1" dirty="0" smtClean="0"/>
          </a:p>
          <a:p>
            <a:pPr fontAlgn="base">
              <a:lnSpc>
                <a:spcPct val="160000"/>
              </a:lnSpc>
              <a:spcBef>
                <a:spcPts val="0"/>
              </a:spcBef>
            </a:pPr>
            <a:r>
              <a:rPr lang="en-US" dirty="0" smtClean="0"/>
              <a:t>With a normal nested </a:t>
            </a:r>
            <a:r>
              <a:rPr lang="en-US" dirty="0" err="1" smtClean="0"/>
              <a:t>subquery</a:t>
            </a:r>
            <a:r>
              <a:rPr lang="en-US" dirty="0" smtClean="0"/>
              <a:t>, the inner </a:t>
            </a:r>
            <a:r>
              <a:rPr lang="en-US" b="1" dirty="0" smtClean="0"/>
              <a:t>SELECT</a:t>
            </a:r>
            <a:r>
              <a:rPr lang="en-US" dirty="0" smtClean="0"/>
              <a:t> query runs first and </a:t>
            </a:r>
            <a:r>
              <a:rPr lang="en-US" b="1" dirty="0" smtClean="0">
                <a:solidFill>
                  <a:srgbClr val="0000FF"/>
                </a:solidFill>
              </a:rPr>
              <a:t>executes once</a:t>
            </a:r>
            <a:r>
              <a:rPr lang="en-US" dirty="0" smtClean="0"/>
              <a:t>, returning values to be used by the main query. </a:t>
            </a:r>
          </a:p>
          <a:p>
            <a:pPr fontAlgn="base">
              <a:lnSpc>
                <a:spcPct val="160000"/>
              </a:lnSpc>
              <a:spcBef>
                <a:spcPts val="0"/>
              </a:spcBef>
            </a:pPr>
            <a:r>
              <a:rPr lang="en-US" dirty="0" smtClean="0"/>
              <a:t>A correlated </a:t>
            </a:r>
            <a:r>
              <a:rPr lang="en-US" dirty="0" err="1" smtClean="0"/>
              <a:t>subquery</a:t>
            </a:r>
            <a:r>
              <a:rPr lang="en-US" dirty="0" smtClean="0"/>
              <a:t>, however, </a:t>
            </a:r>
            <a:r>
              <a:rPr lang="en-US" b="1" dirty="0" smtClean="0">
                <a:solidFill>
                  <a:srgbClr val="0000FF"/>
                </a:solidFill>
              </a:rPr>
              <a:t>executes once for each candidate row </a:t>
            </a:r>
            <a:r>
              <a:rPr lang="en-US" dirty="0" smtClean="0"/>
              <a:t>considered by the outer query. In other words, the inner query is driven by the outer query</a:t>
            </a:r>
            <a:r>
              <a:rPr lang="en-US" dirty="0" smtClean="0"/>
              <a:t>.</a:t>
            </a:r>
          </a:p>
          <a:p>
            <a:pPr marL="0" indent="0" fontAlgn="base">
              <a:lnSpc>
                <a:spcPct val="160000"/>
              </a:lnSpc>
              <a:spcBef>
                <a:spcPts val="0"/>
              </a:spcBef>
              <a:buNone/>
            </a:pPr>
            <a:endParaRPr lang="en-US" dirty="0" smtClean="0"/>
          </a:p>
          <a:p>
            <a:pPr marL="0" indent="0" fontAlgn="base">
              <a:lnSpc>
                <a:spcPct val="160000"/>
              </a:lnSpc>
              <a:spcBef>
                <a:spcPts val="0"/>
              </a:spcBef>
              <a:buNone/>
            </a:pPr>
            <a:r>
              <a:rPr lang="en-US" b="1" dirty="0" smtClean="0"/>
              <a:t>NOTE:</a:t>
            </a:r>
            <a:r>
              <a:rPr lang="en-US" dirty="0" smtClean="0"/>
              <a:t> You can also use the </a:t>
            </a:r>
            <a:r>
              <a:rPr lang="en-US" b="1" dirty="0" smtClean="0"/>
              <a:t>ANY</a:t>
            </a:r>
            <a:r>
              <a:rPr lang="en-US" dirty="0" smtClean="0"/>
              <a:t> and </a:t>
            </a:r>
            <a:r>
              <a:rPr lang="en-US" b="1" dirty="0" smtClean="0"/>
              <a:t>ALL</a:t>
            </a:r>
            <a:r>
              <a:rPr lang="en-US" dirty="0" smtClean="0"/>
              <a:t> operator in a correlated </a:t>
            </a:r>
            <a:r>
              <a:rPr lang="en-US" dirty="0" err="1" smtClean="0"/>
              <a:t>subquery</a:t>
            </a:r>
            <a:r>
              <a:rPr lang="en-US" dirty="0" smtClean="0"/>
              <a:t>.</a:t>
            </a:r>
          </a:p>
          <a:p>
            <a:pPr>
              <a:lnSpc>
                <a:spcPct val="160000"/>
              </a:lnSpc>
              <a:spcBef>
                <a:spcPts val="0"/>
              </a:spcBef>
            </a:pP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
            <a:ext cx="8686800" cy="6400800"/>
          </a:xfrm>
        </p:spPr>
        <p:txBody>
          <a:bodyPr>
            <a:normAutofit fontScale="62500" lnSpcReduction="20000"/>
          </a:bodyPr>
          <a:lstStyle/>
          <a:p>
            <a:pPr>
              <a:buNone/>
            </a:pPr>
            <a:r>
              <a:rPr lang="en-US" b="1" dirty="0" smtClean="0">
                <a:latin typeface="Times New Roman" pitchFamily="18" charset="0"/>
                <a:cs typeface="Times New Roman" pitchFamily="18" charset="0"/>
              </a:rPr>
              <a:t>SQL: Where column &gt; (</a:t>
            </a:r>
            <a:r>
              <a:rPr lang="en-US" b="1" dirty="0" err="1" smtClean="0">
                <a:latin typeface="Times New Roman" pitchFamily="18" charset="0"/>
                <a:cs typeface="Times New Roman" pitchFamily="18" charset="0"/>
              </a:rPr>
              <a:t>subquery</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The following </a:t>
            </a:r>
            <a:r>
              <a:rPr lang="en-US" dirty="0" err="1" smtClean="0">
                <a:latin typeface="Times New Roman" pitchFamily="18" charset="0"/>
                <a:cs typeface="Times New Roman" pitchFamily="18" charset="0"/>
              </a:rPr>
              <a:t>subquery</a:t>
            </a:r>
            <a:r>
              <a:rPr lang="en-US" dirty="0" smtClean="0">
                <a:latin typeface="Times New Roman" pitchFamily="18" charset="0"/>
                <a:cs typeface="Times New Roman" pitchFamily="18" charset="0"/>
              </a:rPr>
              <a:t> selects those employees whose salary is greater than the minimum salary for their jobs.</a:t>
            </a:r>
          </a:p>
          <a:p>
            <a:pPr>
              <a:buNone/>
            </a:pPr>
            <a:endParaRPr lang="en-US" dirty="0" smtClean="0">
              <a:latin typeface="Times New Roman" pitchFamily="18" charset="0"/>
              <a:cs typeface="Times New Roman" pitchFamily="18" charset="0"/>
            </a:endParaRPr>
          </a:p>
          <a:p>
            <a:pPr>
              <a:buNone/>
            </a:pPr>
            <a:r>
              <a:rPr lang="en-US" b="1" u="sng" dirty="0" smtClean="0">
                <a:latin typeface="Times New Roman" pitchFamily="18" charset="0"/>
                <a:cs typeface="Times New Roman" pitchFamily="18" charset="0"/>
              </a:rPr>
              <a:t>Combining two tables:</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emp_last_name</a:t>
            </a:r>
            <a:r>
              <a:rPr lang="en-US" dirty="0" smtClean="0">
                <a:latin typeface="Times New Roman" pitchFamily="18" charset="0"/>
                <a:cs typeface="Times New Roman" pitchFamily="18" charset="0"/>
              </a:rPr>
              <a:t> from </a:t>
            </a:r>
            <a:r>
              <a:rPr lang="en-US" b="1" dirty="0" err="1" smtClean="0">
                <a:solidFill>
                  <a:srgbClr val="0000FF"/>
                </a:solidFill>
                <a:latin typeface="Times New Roman" pitchFamily="18" charset="0"/>
                <a:cs typeface="Times New Roman" pitchFamily="18" charset="0"/>
              </a:rPr>
              <a:t>emp</a:t>
            </a:r>
            <a:r>
              <a:rPr lang="en-US" dirty="0" smtClean="0">
                <a:latin typeface="Times New Roman" pitchFamily="18" charset="0"/>
                <a:cs typeface="Times New Roman" pitchFamily="18" charset="0"/>
              </a:rPr>
              <a:t> where </a:t>
            </a:r>
            <a:r>
              <a:rPr lang="en-US" dirty="0" err="1" smtClean="0">
                <a:latin typeface="Times New Roman" pitchFamily="18" charset="0"/>
                <a:cs typeface="Times New Roman" pitchFamily="18" charset="0"/>
              </a:rPr>
              <a:t>emp_salary</a:t>
            </a:r>
            <a:r>
              <a:rPr lang="en-US" dirty="0" smtClean="0">
                <a:latin typeface="Times New Roman" pitchFamily="18" charset="0"/>
                <a:cs typeface="Times New Roman" pitchFamily="18" charset="0"/>
              </a:rPr>
              <a:t> &gt; (select </a:t>
            </a:r>
            <a:r>
              <a:rPr lang="en-US" dirty="0" err="1" smtClean="0">
                <a:latin typeface="Times New Roman" pitchFamily="18" charset="0"/>
                <a:cs typeface="Times New Roman" pitchFamily="18" charset="0"/>
              </a:rPr>
              <a:t>job_min_sal</a:t>
            </a:r>
            <a:r>
              <a:rPr lang="en-US" dirty="0" smtClean="0">
                <a:latin typeface="Times New Roman" pitchFamily="18" charset="0"/>
                <a:cs typeface="Times New Roman" pitchFamily="18" charset="0"/>
              </a:rPr>
              <a:t> from </a:t>
            </a:r>
            <a:r>
              <a:rPr lang="en-US" b="1" dirty="0" smtClean="0">
                <a:solidFill>
                  <a:srgbClr val="0000FF"/>
                </a:solidFill>
                <a:latin typeface="Times New Roman" pitchFamily="18" charset="0"/>
                <a:cs typeface="Times New Roman" pitchFamily="18" charset="0"/>
              </a:rPr>
              <a:t>job</a:t>
            </a:r>
            <a:r>
              <a:rPr lang="en-US" dirty="0" smtClean="0">
                <a:latin typeface="Times New Roman" pitchFamily="18" charset="0"/>
                <a:cs typeface="Times New Roman" pitchFamily="18" charset="0"/>
              </a:rPr>
              <a:t> where </a:t>
            </a:r>
            <a:r>
              <a:rPr lang="en-US" dirty="0" err="1" smtClean="0">
                <a:latin typeface="Times New Roman" pitchFamily="18" charset="0"/>
                <a:cs typeface="Times New Roman" pitchFamily="18" charset="0"/>
              </a:rPr>
              <a:t>emp.job_key</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job.job_key</a:t>
            </a:r>
            <a:r>
              <a:rPr lang="en-US" dirty="0" smtClean="0">
                <a:latin typeface="Times New Roman" pitchFamily="18" charset="0"/>
                <a:cs typeface="Times New Roman" pitchFamily="18" charset="0"/>
              </a:rPr>
              <a:t>) ; </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With in the same table</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Find the employee name who is getting lowest salary.</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ename,salary</a:t>
            </a:r>
            <a:r>
              <a:rPr lang="en-US" dirty="0" smtClean="0">
                <a:latin typeface="Times New Roman" pitchFamily="18" charset="0"/>
                <a:cs typeface="Times New Roman" pitchFamily="18" charset="0"/>
              </a:rPr>
              <a:t> from employee where salary=(select min(salary) from employee);</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Get the details of course that has highest course fee.</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ccode,name,fee</a:t>
            </a:r>
            <a:r>
              <a:rPr lang="en-US" dirty="0" smtClean="0">
                <a:latin typeface="Times New Roman" pitchFamily="18" charset="0"/>
                <a:cs typeface="Times New Roman" pitchFamily="18" charset="0"/>
              </a:rPr>
              <a:t> from courses where fee =(select max(fee) from courses);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763000" cy="6477000"/>
          </a:xfrm>
        </p:spPr>
        <p:txBody>
          <a:bodyPr>
            <a:normAutofit fontScale="92500"/>
          </a:bodyPr>
          <a:lstStyle/>
          <a:p>
            <a:pPr>
              <a:lnSpc>
                <a:spcPct val="150000"/>
              </a:lnSpc>
              <a:spcBef>
                <a:spcPts val="0"/>
              </a:spcBef>
              <a:buNone/>
            </a:pPr>
            <a:r>
              <a:rPr lang="en-US" sz="2100" b="1" dirty="0" smtClean="0">
                <a:latin typeface="Times New Roman" pitchFamily="18" charset="0"/>
                <a:cs typeface="Times New Roman" pitchFamily="18" charset="0"/>
              </a:rPr>
              <a:t>1.</a:t>
            </a:r>
            <a:r>
              <a:rPr lang="en-US" sz="2100" dirty="0" smtClean="0">
                <a:latin typeface="Times New Roman" pitchFamily="18" charset="0"/>
                <a:cs typeface="Times New Roman" pitchFamily="18" charset="0"/>
              </a:rPr>
              <a:t> Write a query to find the salary of employees whose salary is greater than the salary of employee whose id is 100?</a:t>
            </a:r>
            <a:br>
              <a:rPr lang="en-US" sz="2100" dirty="0" smtClean="0">
                <a:latin typeface="Times New Roman" pitchFamily="18" charset="0"/>
                <a:cs typeface="Times New Roman" pitchFamily="18" charset="0"/>
              </a:rPr>
            </a:br>
            <a:r>
              <a:rPr lang="en-US" sz="2100" dirty="0" smtClean="0">
                <a:latin typeface="Times New Roman" pitchFamily="18" charset="0"/>
                <a:cs typeface="Times New Roman" pitchFamily="18" charset="0"/>
              </a:rPr>
              <a:t> SELECT EMPLOYEE_ID, SALARY FROM EMPLOYEES WHERE SALARY &gt; ( SELECT SALARY FROM EMPLOYEES WHERE EMPLOYEED_ID = 100 );</a:t>
            </a:r>
          </a:p>
          <a:p>
            <a:pPr>
              <a:lnSpc>
                <a:spcPct val="150000"/>
              </a:lnSpc>
              <a:spcBef>
                <a:spcPts val="0"/>
              </a:spcBef>
            </a:pPr>
            <a:endParaRPr lang="en-US" sz="2100" dirty="0" smtClean="0">
              <a:latin typeface="Times New Roman" pitchFamily="18" charset="0"/>
              <a:cs typeface="Times New Roman" pitchFamily="18" charset="0"/>
            </a:endParaRPr>
          </a:p>
          <a:p>
            <a:pPr>
              <a:lnSpc>
                <a:spcPct val="150000"/>
              </a:lnSpc>
              <a:spcBef>
                <a:spcPts val="0"/>
              </a:spcBef>
            </a:pPr>
            <a:r>
              <a:rPr lang="en-US" sz="2100" dirty="0" smtClean="0">
                <a:latin typeface="Times New Roman" pitchFamily="18" charset="0"/>
                <a:cs typeface="Times New Roman" pitchFamily="18" charset="0"/>
              </a:rPr>
              <a:t>Write a query to find the employees who all are earning the highest salary?</a:t>
            </a:r>
            <a:br>
              <a:rPr lang="en-US" sz="2100" dirty="0" smtClean="0">
                <a:latin typeface="Times New Roman" pitchFamily="18" charset="0"/>
                <a:cs typeface="Times New Roman" pitchFamily="18" charset="0"/>
              </a:rPr>
            </a:br>
            <a:r>
              <a:rPr lang="en-US" sz="2100" dirty="0" smtClean="0">
                <a:latin typeface="Times New Roman" pitchFamily="18" charset="0"/>
                <a:cs typeface="Times New Roman" pitchFamily="18" charset="0"/>
              </a:rPr>
              <a:t>SELECT EMPLOYEE_ID, SALARY FROM EMPLOYEES WHERE SALARY = ( SELECT MAX(SALARY) FROM EMPLOYEES );</a:t>
            </a:r>
          </a:p>
          <a:p>
            <a:pPr>
              <a:lnSpc>
                <a:spcPct val="150000"/>
              </a:lnSpc>
              <a:spcBef>
                <a:spcPts val="0"/>
              </a:spcBef>
            </a:pPr>
            <a:endParaRPr lang="en-US" sz="2100" dirty="0" smtClean="0">
              <a:latin typeface="Times New Roman" pitchFamily="18" charset="0"/>
              <a:cs typeface="Times New Roman" pitchFamily="18" charset="0"/>
            </a:endParaRPr>
          </a:p>
          <a:p>
            <a:pPr>
              <a:lnSpc>
                <a:spcPct val="150000"/>
              </a:lnSpc>
              <a:spcBef>
                <a:spcPts val="0"/>
              </a:spcBef>
            </a:pPr>
            <a:r>
              <a:rPr lang="en-US" sz="2100" dirty="0" smtClean="0">
                <a:latin typeface="Times New Roman" pitchFamily="18" charset="0"/>
                <a:cs typeface="Times New Roman" pitchFamily="18" charset="0"/>
              </a:rPr>
              <a:t>Write a query to find the departments in which the least salary is greater than the highest salary in the department of id 200?</a:t>
            </a:r>
            <a:br>
              <a:rPr lang="en-US" sz="2100" dirty="0" smtClean="0">
                <a:latin typeface="Times New Roman" pitchFamily="18" charset="0"/>
                <a:cs typeface="Times New Roman" pitchFamily="18" charset="0"/>
              </a:rPr>
            </a:br>
            <a:r>
              <a:rPr lang="en-US" sz="2100" dirty="0" smtClean="0">
                <a:latin typeface="Times New Roman" pitchFamily="18" charset="0"/>
                <a:cs typeface="Times New Roman" pitchFamily="18" charset="0"/>
              </a:rPr>
              <a:t>SELECT DEPARTMENT_ID, MIN(SALARY) FROM EMPLOYEES GROUP BY DEPARTMENT_ID HAVING MIN(SALARY) &gt; ( SELECT MAX(SALARY) FROM EMPLOYEES WHERE DEPARTMENT_ID = 200 ) ;</a:t>
            </a:r>
            <a:endParaRPr lang="en-US" sz="2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
            <a:ext cx="8686800" cy="6553200"/>
          </a:xfrm>
        </p:spPr>
        <p:txBody>
          <a:bodyPr>
            <a:noAutofit/>
          </a:bodyPr>
          <a:lstStyle/>
          <a:p>
            <a:pPr>
              <a:lnSpc>
                <a:spcPct val="150000"/>
              </a:lnSpc>
              <a:spcBef>
                <a:spcPts val="0"/>
              </a:spcBef>
              <a:buNone/>
            </a:pPr>
            <a:r>
              <a:rPr lang="en-US" sz="1300" b="1" dirty="0" smtClean="0">
                <a:latin typeface="Times New Roman" pitchFamily="18" charset="0"/>
                <a:cs typeface="Times New Roman" pitchFamily="18" charset="0"/>
              </a:rPr>
              <a:t>	1.</a:t>
            </a:r>
            <a:r>
              <a:rPr lang="en-US" sz="1300" dirty="0" smtClean="0">
                <a:latin typeface="Times New Roman" pitchFamily="18" charset="0"/>
                <a:cs typeface="Times New Roman" pitchFamily="18" charset="0"/>
              </a:rPr>
              <a:t> </a:t>
            </a:r>
            <a:r>
              <a:rPr lang="en-US" sz="1300" b="1" dirty="0" smtClean="0">
                <a:latin typeface="Times New Roman" pitchFamily="18" charset="0"/>
                <a:cs typeface="Times New Roman" pitchFamily="18" charset="0"/>
              </a:rPr>
              <a:t>Write a query to find the employees whose salary is equal to the salary of at least one employee in department of id 300?</a:t>
            </a:r>
            <a:r>
              <a:rPr lang="en-US" sz="1300" dirty="0" smtClean="0">
                <a:latin typeface="Times New Roman" pitchFamily="18" charset="0"/>
                <a:cs typeface="Times New Roman" pitchFamily="18" charset="0"/>
              </a:rPr>
              <a:t/>
            </a:r>
            <a:br>
              <a:rPr lang="en-US" sz="1300" dirty="0" smtClean="0">
                <a:latin typeface="Times New Roman" pitchFamily="18" charset="0"/>
                <a:cs typeface="Times New Roman" pitchFamily="18" charset="0"/>
              </a:rPr>
            </a:br>
            <a:r>
              <a:rPr lang="en-US" sz="1300" dirty="0" smtClean="0">
                <a:latin typeface="Times New Roman" pitchFamily="18" charset="0"/>
                <a:cs typeface="Times New Roman" pitchFamily="18" charset="0"/>
              </a:rPr>
              <a:t>SELECT EMPLOYEE_ID, SALARY FROM EMPLOYEES WHERE SALARY IN ( SELECT SALARY FROM EMPLOYEES WHERE DEPARTMENT_ID = 300 ) </a:t>
            </a:r>
            <a:br>
              <a:rPr lang="en-US" sz="1300" dirty="0" smtClean="0">
                <a:latin typeface="Times New Roman" pitchFamily="18" charset="0"/>
                <a:cs typeface="Times New Roman" pitchFamily="18" charset="0"/>
              </a:rPr>
            </a:br>
            <a:r>
              <a:rPr lang="en-US" sz="1300" b="1" dirty="0" smtClean="0">
                <a:latin typeface="Times New Roman" pitchFamily="18" charset="0"/>
                <a:cs typeface="Times New Roman" pitchFamily="18" charset="0"/>
              </a:rPr>
              <a:t>2. Write a query to find the employees whose salary is greater than at least on employee in department of id 500?</a:t>
            </a:r>
            <a:r>
              <a:rPr lang="en-US" sz="1300" dirty="0" smtClean="0">
                <a:latin typeface="Times New Roman" pitchFamily="18" charset="0"/>
                <a:cs typeface="Times New Roman" pitchFamily="18" charset="0"/>
              </a:rPr>
              <a:t/>
            </a:r>
            <a:br>
              <a:rPr lang="en-US" sz="1300" dirty="0" smtClean="0">
                <a:latin typeface="Times New Roman" pitchFamily="18" charset="0"/>
                <a:cs typeface="Times New Roman" pitchFamily="18" charset="0"/>
              </a:rPr>
            </a:br>
            <a:r>
              <a:rPr lang="en-US" sz="1300" dirty="0" smtClean="0">
                <a:latin typeface="Times New Roman" pitchFamily="18" charset="0"/>
                <a:cs typeface="Times New Roman" pitchFamily="18" charset="0"/>
              </a:rPr>
              <a:t>SELECT EMPLOYEE_ID, SALARY FROM EMPLOYEES WHERE SALARY &gt; ANY ( SELECT SALARY FROM EMPLOYEES WHERE DEPARTMENT_ID = 500 ) </a:t>
            </a:r>
            <a:br>
              <a:rPr lang="en-US" sz="1300" dirty="0" smtClean="0">
                <a:latin typeface="Times New Roman" pitchFamily="18" charset="0"/>
                <a:cs typeface="Times New Roman" pitchFamily="18" charset="0"/>
              </a:rPr>
            </a:br>
            <a:r>
              <a:rPr lang="en-US" sz="1300" b="1" dirty="0" smtClean="0">
                <a:latin typeface="Times New Roman" pitchFamily="18" charset="0"/>
                <a:cs typeface="Times New Roman" pitchFamily="18" charset="0"/>
              </a:rPr>
              <a:t>3.</a:t>
            </a:r>
            <a:r>
              <a:rPr lang="en-US" sz="1300" dirty="0" smtClean="0">
                <a:latin typeface="Times New Roman" pitchFamily="18" charset="0"/>
                <a:cs typeface="Times New Roman" pitchFamily="18" charset="0"/>
              </a:rPr>
              <a:t> </a:t>
            </a:r>
            <a:r>
              <a:rPr lang="en-US" sz="1300" b="1" dirty="0" smtClean="0">
                <a:latin typeface="Times New Roman" pitchFamily="18" charset="0"/>
                <a:cs typeface="Times New Roman" pitchFamily="18" charset="0"/>
              </a:rPr>
              <a:t>Write a query to find the employees whose salary is less than the salary of all employees in department of id 100?</a:t>
            </a:r>
            <a:r>
              <a:rPr lang="en-US" sz="1300" dirty="0" smtClean="0">
                <a:latin typeface="Times New Roman" pitchFamily="18" charset="0"/>
                <a:cs typeface="Times New Roman" pitchFamily="18" charset="0"/>
              </a:rPr>
              <a:t/>
            </a:r>
            <a:br>
              <a:rPr lang="en-US" sz="1300" dirty="0" smtClean="0">
                <a:latin typeface="Times New Roman" pitchFamily="18" charset="0"/>
                <a:cs typeface="Times New Roman" pitchFamily="18" charset="0"/>
              </a:rPr>
            </a:br>
            <a:r>
              <a:rPr lang="en-US" sz="1300" dirty="0" smtClean="0">
                <a:latin typeface="Times New Roman" pitchFamily="18" charset="0"/>
                <a:cs typeface="Times New Roman" pitchFamily="18" charset="0"/>
              </a:rPr>
              <a:t>SELECT EMPLOYEE_ID, SALARY FROM EMPLOYEES WHERE SALARY &lt; ALL ( SELECT SALARY FROM EMPLOYEES WHERE DEPARTMENT_ID = 100 ) </a:t>
            </a:r>
            <a:br>
              <a:rPr lang="en-US" sz="1300" dirty="0" smtClean="0">
                <a:latin typeface="Times New Roman" pitchFamily="18" charset="0"/>
                <a:cs typeface="Times New Roman" pitchFamily="18" charset="0"/>
              </a:rPr>
            </a:br>
            <a:r>
              <a:rPr lang="en-US" sz="1300" b="1" dirty="0" smtClean="0">
                <a:latin typeface="Times New Roman" pitchFamily="18" charset="0"/>
                <a:cs typeface="Times New Roman" pitchFamily="18" charset="0"/>
              </a:rPr>
              <a:t>4. Write a query to find the employees whose manager and department should match with the employee of id 20 or 30? </a:t>
            </a:r>
            <a:r>
              <a:rPr lang="en-US" sz="1300" dirty="0" smtClean="0">
                <a:latin typeface="Times New Roman" pitchFamily="18" charset="0"/>
                <a:cs typeface="Times New Roman" pitchFamily="18" charset="0"/>
              </a:rPr>
              <a:t/>
            </a:r>
            <a:br>
              <a:rPr lang="en-US" sz="1300" dirty="0" smtClean="0">
                <a:latin typeface="Times New Roman" pitchFamily="18" charset="0"/>
                <a:cs typeface="Times New Roman" pitchFamily="18" charset="0"/>
              </a:rPr>
            </a:br>
            <a:r>
              <a:rPr lang="en-US" sz="1300" dirty="0" smtClean="0">
                <a:latin typeface="Times New Roman" pitchFamily="18" charset="0"/>
                <a:cs typeface="Times New Roman" pitchFamily="18" charset="0"/>
              </a:rPr>
              <a:t>SELECT EMPLOYEE_ID, MANAGER_ID, DEPARTMENT_ID FROM EMPLOYEES WHERE (MANAGER_ID,DEPARTMENT_ID) IN ( SELECT MANAGER_ID, DEPARTMENT_ID FROM EMPLOYEES WHERE EMPLOYEE_ID IN (20,30) ) </a:t>
            </a:r>
            <a:br>
              <a:rPr lang="en-US" sz="1300" dirty="0" smtClean="0">
                <a:latin typeface="Times New Roman" pitchFamily="18" charset="0"/>
                <a:cs typeface="Times New Roman" pitchFamily="18" charset="0"/>
              </a:rPr>
            </a:br>
            <a:r>
              <a:rPr lang="en-US" sz="1300" b="1" dirty="0" smtClean="0">
                <a:latin typeface="Times New Roman" pitchFamily="18" charset="0"/>
                <a:cs typeface="Times New Roman" pitchFamily="18" charset="0"/>
              </a:rPr>
              <a:t>5.</a:t>
            </a:r>
            <a:r>
              <a:rPr lang="en-US" sz="1300" dirty="0" smtClean="0">
                <a:latin typeface="Times New Roman" pitchFamily="18" charset="0"/>
                <a:cs typeface="Times New Roman" pitchFamily="18" charset="0"/>
              </a:rPr>
              <a:t> </a:t>
            </a:r>
            <a:r>
              <a:rPr lang="en-US" sz="1300" b="1" dirty="0" smtClean="0">
                <a:latin typeface="Times New Roman" pitchFamily="18" charset="0"/>
                <a:cs typeface="Times New Roman" pitchFamily="18" charset="0"/>
              </a:rPr>
              <a:t>Write a query to get the department name of an employee?</a:t>
            </a:r>
            <a:r>
              <a:rPr lang="en-US" sz="1300" dirty="0" smtClean="0">
                <a:latin typeface="Times New Roman" pitchFamily="18" charset="0"/>
                <a:cs typeface="Times New Roman" pitchFamily="18" charset="0"/>
              </a:rPr>
              <a:t/>
            </a:r>
            <a:br>
              <a:rPr lang="en-US" sz="1300" dirty="0" smtClean="0">
                <a:latin typeface="Times New Roman" pitchFamily="18" charset="0"/>
                <a:cs typeface="Times New Roman" pitchFamily="18" charset="0"/>
              </a:rPr>
            </a:br>
            <a:r>
              <a:rPr lang="en-US" sz="1300" dirty="0" smtClean="0">
                <a:latin typeface="Times New Roman" pitchFamily="18" charset="0"/>
                <a:cs typeface="Times New Roman" pitchFamily="18" charset="0"/>
              </a:rPr>
              <a:t>SELECT EMPLOYEE_ID, DEPARTMENT_ID, (SELECT DEPARTMENT_NAME FROM DEPARTMENTS D WHERE D.DEPARTMENT_ID = E.DEPARTMENT_ID ) FROM EMPLOYEES E</a:t>
            </a:r>
            <a:endParaRPr lang="en-US" sz="1300" dirty="0">
              <a:latin typeface="Times New Roman" pitchFamily="18" charset="0"/>
              <a:cs typeface="Times New Roman"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0"/>
            <a:ext cx="8686800" cy="6705600"/>
          </a:xfrm>
        </p:spPr>
        <p:txBody>
          <a:bodyPr>
            <a:normAutofit fontScale="47500" lnSpcReduction="20000"/>
          </a:bodyPr>
          <a:lstStyle/>
          <a:p>
            <a:pPr>
              <a:lnSpc>
                <a:spcPct val="170000"/>
              </a:lnSpc>
              <a:spcBef>
                <a:spcPts val="0"/>
              </a:spcBef>
            </a:pPr>
            <a:endParaRPr lang="en-US" b="1" cap="all" dirty="0" smtClean="0">
              <a:latin typeface="Times New Roman" pitchFamily="18" charset="0"/>
              <a:cs typeface="Times New Roman" pitchFamily="18" charset="0"/>
            </a:endParaRPr>
          </a:p>
          <a:p>
            <a:pPr>
              <a:lnSpc>
                <a:spcPct val="170000"/>
              </a:lnSpc>
              <a:spcBef>
                <a:spcPts val="0"/>
              </a:spcBef>
              <a:buNone/>
            </a:pPr>
            <a:r>
              <a:rPr lang="en-US" dirty="0" smtClean="0">
                <a:latin typeface="Times New Roman" pitchFamily="18" charset="0"/>
                <a:cs typeface="Times New Roman" pitchFamily="18" charset="0"/>
              </a:rPr>
              <a:t>Correlated sub query is used for row by row processing. The sub query is executed for each row of the main query.</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Write a query to find the highest earning employee in each department?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SELECT DEPARTMENT_ID, EMPLOYEE_ID, SALARY FROM EMPLOYEES E_0 WHERE 1 = ( SELECT COUNT(DISTINCT SALARY) FROM EMPLOYEES E_I WHERE E_O.DEPARTMENT_ID = E_I.DEPARTMENT_ID AND E_O.SALARY &lt;= E_I.SALARY ) ;</a:t>
            </a:r>
          </a:p>
          <a:p>
            <a:pPr>
              <a:lnSpc>
                <a:spcPct val="170000"/>
              </a:lnSpc>
              <a:spcBef>
                <a:spcPts val="0"/>
              </a:spcBef>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Write a query to list the department names which have at lease one employee?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SELECT DEPARTMENT_ID, DEPARTMENT_NAME FROM DEPARTMENTS D WHERE EXISTS ( SELECT 1 FROM EMPLOYEES E WHERE E.DEPARTMENT_ID = D.DEPARTMENT_ID) ;</a:t>
            </a:r>
          </a:p>
          <a:p>
            <a:pPr>
              <a:lnSpc>
                <a:spcPct val="170000"/>
              </a:lnSpc>
              <a:spcBef>
                <a:spcPts val="0"/>
              </a:spcBef>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Write a query to find the departments which do not have employees at all?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SELECT DEPARTMENT_ID, DEPARTMENT_NAME FROM DEPARTMENTS D WHERE NOT EXISTS ( SELECT 1 FROM EMPLOYEES E WHERE E.DEPARTMENT_ID = D.DEPARTMENT_ID)</a:t>
            </a:r>
            <a:endParaRPr lang="en-US" dirty="0">
              <a:latin typeface="Times New Roman" pitchFamily="18" charset="0"/>
              <a:cs typeface="Times New Roman"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15962"/>
          </a:xfrm>
        </p:spPr>
        <p:txBody>
          <a:bodyPr>
            <a:normAutofit fontScale="90000"/>
          </a:bodyPr>
          <a:lstStyle/>
          <a:p>
            <a:r>
              <a:rPr lang="en-US" dirty="0" smtClean="0"/>
              <a:t>In select</a:t>
            </a:r>
            <a:endParaRPr lang="en-US" dirty="0"/>
          </a:p>
        </p:txBody>
      </p:sp>
      <p:sp>
        <p:nvSpPr>
          <p:cNvPr id="2" name="Content Placeholder 1"/>
          <p:cNvSpPr>
            <a:spLocks noGrp="1"/>
          </p:cNvSpPr>
          <p:nvPr>
            <p:ph idx="1"/>
          </p:nvPr>
        </p:nvSpPr>
        <p:spPr>
          <a:xfrm>
            <a:off x="304800" y="838200"/>
            <a:ext cx="8686800" cy="5867400"/>
          </a:xfrm>
        </p:spPr>
        <p:txBody>
          <a:bodyPr>
            <a:normAutofit fontScale="55000" lnSpcReduction="20000"/>
          </a:bodyPr>
          <a:lstStyle/>
          <a:p>
            <a:pPr>
              <a:lnSpc>
                <a:spcPct val="170000"/>
              </a:lnSpc>
              <a:spcBef>
                <a:spcPts val="0"/>
              </a:spcBef>
            </a:pPr>
            <a:r>
              <a:rPr lang="en-US" dirty="0" smtClean="0"/>
              <a:t>Select min(salary) from employee;</a:t>
            </a:r>
          </a:p>
          <a:p>
            <a:pPr>
              <a:lnSpc>
                <a:spcPct val="170000"/>
              </a:lnSpc>
              <a:spcBef>
                <a:spcPts val="0"/>
              </a:spcBef>
            </a:pPr>
            <a:r>
              <a:rPr lang="en-US" dirty="0" smtClean="0"/>
              <a:t>Select name, min(salary) from employee;</a:t>
            </a:r>
          </a:p>
          <a:p>
            <a:pPr>
              <a:lnSpc>
                <a:spcPct val="170000"/>
              </a:lnSpc>
              <a:spcBef>
                <a:spcPts val="0"/>
              </a:spcBef>
              <a:buNone/>
            </a:pPr>
            <a:endParaRPr lang="en-US" dirty="0" smtClean="0"/>
          </a:p>
          <a:p>
            <a:pPr>
              <a:lnSpc>
                <a:spcPct val="170000"/>
              </a:lnSpc>
              <a:spcBef>
                <a:spcPts val="0"/>
              </a:spcBef>
              <a:buNone/>
            </a:pPr>
            <a:r>
              <a:rPr lang="en-US" dirty="0" smtClean="0"/>
              <a:t>Select name from employee where salary in (select min(salary) from employee);</a:t>
            </a:r>
          </a:p>
          <a:p>
            <a:pPr>
              <a:lnSpc>
                <a:spcPct val="170000"/>
              </a:lnSpc>
              <a:spcBef>
                <a:spcPts val="0"/>
              </a:spcBef>
              <a:buNone/>
            </a:pPr>
            <a:endParaRPr lang="en-US" dirty="0" smtClean="0"/>
          </a:p>
          <a:p>
            <a:pPr>
              <a:lnSpc>
                <a:spcPct val="170000"/>
              </a:lnSpc>
              <a:spcBef>
                <a:spcPts val="0"/>
              </a:spcBef>
            </a:pPr>
            <a:r>
              <a:rPr lang="en-US" dirty="0" smtClean="0"/>
              <a:t>Select * from employee where </a:t>
            </a:r>
            <a:r>
              <a:rPr lang="en-US" dirty="0" err="1" smtClean="0"/>
              <a:t>eid</a:t>
            </a:r>
            <a:r>
              <a:rPr lang="en-US" b="1" dirty="0">
                <a:solidFill>
                  <a:srgbClr val="FF0000"/>
                </a:solidFill>
              </a:rPr>
              <a:t> </a:t>
            </a:r>
            <a:r>
              <a:rPr lang="en-US" dirty="0" smtClean="0"/>
              <a:t>in(select </a:t>
            </a:r>
            <a:r>
              <a:rPr lang="en-US" dirty="0" err="1" smtClean="0"/>
              <a:t>eid</a:t>
            </a:r>
            <a:r>
              <a:rPr lang="en-US" dirty="0" smtClean="0"/>
              <a:t> from salary where </a:t>
            </a:r>
            <a:r>
              <a:rPr lang="en-US" dirty="0" err="1" smtClean="0"/>
              <a:t>sal</a:t>
            </a:r>
            <a:r>
              <a:rPr lang="en-US" dirty="0" smtClean="0"/>
              <a:t>&gt;15000);</a:t>
            </a:r>
          </a:p>
          <a:p>
            <a:pPr>
              <a:lnSpc>
                <a:spcPct val="170000"/>
              </a:lnSpc>
              <a:spcBef>
                <a:spcPts val="0"/>
              </a:spcBef>
              <a:buNone/>
            </a:pPr>
            <a:endParaRPr lang="en-US" dirty="0" smtClean="0"/>
          </a:p>
          <a:p>
            <a:pPr>
              <a:lnSpc>
                <a:spcPct val="170000"/>
              </a:lnSpc>
              <a:spcBef>
                <a:spcPts val="0"/>
              </a:spcBef>
            </a:pPr>
            <a:r>
              <a:rPr lang="en-US" dirty="0" smtClean="0"/>
              <a:t>Select * from employee where </a:t>
            </a:r>
            <a:r>
              <a:rPr lang="en-US" dirty="0" err="1" smtClean="0"/>
              <a:t>eid</a:t>
            </a:r>
            <a:r>
              <a:rPr lang="en-US" dirty="0" smtClean="0"/>
              <a:t> in (select </a:t>
            </a:r>
            <a:r>
              <a:rPr lang="en-US" dirty="0" err="1" smtClean="0"/>
              <a:t>eid</a:t>
            </a:r>
            <a:r>
              <a:rPr lang="en-US" dirty="0" smtClean="0"/>
              <a:t> from salary where </a:t>
            </a:r>
            <a:r>
              <a:rPr lang="en-US" dirty="0" err="1" smtClean="0"/>
              <a:t>sal</a:t>
            </a:r>
            <a:r>
              <a:rPr lang="en-US" dirty="0" smtClean="0"/>
              <a:t> in (select </a:t>
            </a:r>
            <a:r>
              <a:rPr lang="en-US" dirty="0" err="1" smtClean="0"/>
              <a:t>sal</a:t>
            </a:r>
            <a:r>
              <a:rPr lang="en-US" dirty="0" smtClean="0"/>
              <a:t> from expense where </a:t>
            </a:r>
            <a:r>
              <a:rPr lang="en-US" dirty="0" err="1" smtClean="0"/>
              <a:t>sal</a:t>
            </a:r>
            <a:r>
              <a:rPr lang="en-US" dirty="0" smtClean="0"/>
              <a:t>&gt;15000);</a:t>
            </a:r>
          </a:p>
          <a:p>
            <a:pPr>
              <a:lnSpc>
                <a:spcPct val="170000"/>
              </a:lnSpc>
              <a:spcBef>
                <a:spcPts val="0"/>
              </a:spcBef>
            </a:pPr>
            <a:endParaRPr lang="en-US" dirty="0" smtClean="0"/>
          </a:p>
          <a:p>
            <a:pPr>
              <a:lnSpc>
                <a:spcPct val="170000"/>
              </a:lnSpc>
              <a:spcBef>
                <a:spcPts val="0"/>
              </a:spcBef>
            </a:pPr>
            <a:r>
              <a:rPr lang="en-US" dirty="0" smtClean="0"/>
              <a:t>Select </a:t>
            </a:r>
            <a:r>
              <a:rPr lang="en-US" dirty="0" err="1" smtClean="0"/>
              <a:t>eid</a:t>
            </a:r>
            <a:r>
              <a:rPr lang="en-US" dirty="0" smtClean="0"/>
              <a:t>, </a:t>
            </a:r>
            <a:r>
              <a:rPr lang="en-US" dirty="0" err="1" smtClean="0"/>
              <a:t>ename</a:t>
            </a:r>
            <a:r>
              <a:rPr lang="en-US" dirty="0" smtClean="0"/>
              <a:t>, (select </a:t>
            </a:r>
            <a:r>
              <a:rPr lang="en-US" dirty="0" err="1" smtClean="0"/>
              <a:t>sal</a:t>
            </a:r>
            <a:r>
              <a:rPr lang="en-US" dirty="0" smtClean="0"/>
              <a:t> from expense where </a:t>
            </a:r>
            <a:r>
              <a:rPr lang="en-US" dirty="0" err="1" smtClean="0"/>
              <a:t>sal</a:t>
            </a:r>
            <a:r>
              <a:rPr lang="en-US" dirty="0" smtClean="0"/>
              <a:t>=15000) from employee;</a:t>
            </a:r>
          </a:p>
          <a:p>
            <a:pPr>
              <a:lnSpc>
                <a:spcPct val="170000"/>
              </a:lnSpc>
              <a:spcBef>
                <a:spcPts val="0"/>
              </a:spcBef>
              <a:buNone/>
            </a:pPr>
            <a:endParaRPr lang="en-US" dirty="0" smtClean="0"/>
          </a:p>
          <a:p>
            <a:pPr>
              <a:lnSpc>
                <a:spcPct val="170000"/>
              </a:lnSpc>
              <a:spcBef>
                <a:spcPts val="0"/>
              </a:spcBef>
            </a:pPr>
            <a:r>
              <a:rPr lang="en-US" dirty="0" smtClean="0"/>
              <a:t>Select * from employee where </a:t>
            </a:r>
            <a:r>
              <a:rPr lang="en-US" dirty="0" err="1" smtClean="0"/>
              <a:t>eid</a:t>
            </a:r>
            <a:r>
              <a:rPr lang="en-US" dirty="0" smtClean="0"/>
              <a:t> in (select </a:t>
            </a:r>
            <a:r>
              <a:rPr lang="en-US" dirty="0" err="1" smtClean="0"/>
              <a:t>eid</a:t>
            </a:r>
            <a:r>
              <a:rPr lang="en-US" dirty="0" smtClean="0"/>
              <a:t> from salary where </a:t>
            </a:r>
            <a:r>
              <a:rPr lang="en-US" dirty="0" err="1" smtClean="0"/>
              <a:t>sal</a:t>
            </a:r>
            <a:r>
              <a:rPr lang="en-US" dirty="0" smtClean="0"/>
              <a:t>&gt;10000 and </a:t>
            </a:r>
            <a:r>
              <a:rPr lang="en-US" dirty="0" err="1" smtClean="0"/>
              <a:t>sal</a:t>
            </a:r>
            <a:r>
              <a:rPr lang="en-US" dirty="0" smtClean="0"/>
              <a:t> in(select </a:t>
            </a:r>
            <a:r>
              <a:rPr lang="en-US" dirty="0" err="1" smtClean="0"/>
              <a:t>sal</a:t>
            </a:r>
            <a:r>
              <a:rPr lang="en-US" dirty="0" smtClean="0"/>
              <a:t> from salary where </a:t>
            </a:r>
            <a:r>
              <a:rPr lang="en-US" dirty="0" err="1" smtClean="0"/>
              <a:t>sal</a:t>
            </a:r>
            <a:r>
              <a:rPr lang="en-US" dirty="0" smtClean="0"/>
              <a:t> &lt;50000));</a:t>
            </a:r>
          </a:p>
          <a:p>
            <a:pPr>
              <a:lnSpc>
                <a:spcPct val="170000"/>
              </a:lnSpc>
              <a:spcBef>
                <a:spcPts val="0"/>
              </a:spcBef>
            </a:pPr>
            <a:endParaRPr lang="en-US" dirty="0" smtClean="0"/>
          </a:p>
          <a:p>
            <a:pPr>
              <a:lnSpc>
                <a:spcPct val="170000"/>
              </a:lnSpc>
              <a:spcBef>
                <a:spcPts val="0"/>
              </a:spcBef>
            </a:pPr>
            <a:endParaRPr lang="en-US" dirty="0" smtClean="0"/>
          </a:p>
          <a:p>
            <a:pPr>
              <a:lnSpc>
                <a:spcPct val="170000"/>
              </a:lnSpc>
              <a:spcBef>
                <a:spcPts val="0"/>
              </a:spcBef>
            </a:pP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0"/>
            <a:ext cx="8763000" cy="6858000"/>
          </a:xfrm>
        </p:spPr>
        <p:txBody>
          <a:bodyPr>
            <a:normAutofit fontScale="47500" lnSpcReduction="20000"/>
          </a:bodyPr>
          <a:lstStyle/>
          <a:p>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In Insert statement:</a:t>
            </a:r>
          </a:p>
          <a:p>
            <a:pPr>
              <a:buNone/>
            </a:pPr>
            <a:endParaRPr lang="en-US" b="1" u="sng"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r>
              <a:rPr lang="en-US" dirty="0" smtClean="0"/>
              <a:t>SQL&gt; insert into </a:t>
            </a:r>
            <a:r>
              <a:rPr lang="en-US" dirty="0" err="1" smtClean="0"/>
              <a:t>sammark</a:t>
            </a:r>
            <a:r>
              <a:rPr lang="en-US" dirty="0" smtClean="0"/>
              <a:t> select * from </a:t>
            </a:r>
            <a:r>
              <a:rPr lang="en-US" dirty="0" err="1" smtClean="0"/>
              <a:t>kecmarks</a:t>
            </a:r>
            <a:r>
              <a:rPr lang="en-US" dirty="0" smtClean="0"/>
              <a:t> where </a:t>
            </a:r>
            <a:r>
              <a:rPr lang="en-US" dirty="0" err="1" smtClean="0"/>
              <a:t>sid</a:t>
            </a:r>
            <a:r>
              <a:rPr lang="en-US" dirty="0" smtClean="0"/>
              <a:t>&gt;1;</a:t>
            </a:r>
          </a:p>
          <a:p>
            <a:pPr>
              <a:buNone/>
            </a:pPr>
            <a:endParaRPr lang="en-US" dirty="0" smtClean="0"/>
          </a:p>
          <a:p>
            <a:pPr>
              <a:buNone/>
            </a:pPr>
            <a:r>
              <a:rPr lang="en-US" dirty="0" smtClean="0"/>
              <a:t>4 rows created.</a:t>
            </a:r>
          </a:p>
          <a:p>
            <a:pPr>
              <a:buNone/>
            </a:pPr>
            <a:endParaRPr lang="en-US" dirty="0" smtClean="0"/>
          </a:p>
          <a:p>
            <a:pPr>
              <a:buNone/>
            </a:pPr>
            <a:r>
              <a:rPr lang="en-US" dirty="0" smtClean="0"/>
              <a:t>SQL&gt; insert into tt2 select * from tt1;</a:t>
            </a:r>
          </a:p>
          <a:p>
            <a:pPr>
              <a:buNone/>
            </a:pPr>
            <a:r>
              <a:rPr lang="en-US" dirty="0" smtClean="0"/>
              <a:t>5 rows created.</a:t>
            </a:r>
          </a:p>
          <a:p>
            <a:pPr>
              <a:buNone/>
            </a:pPr>
            <a:endParaRPr lang="en-US" dirty="0" smtClean="0"/>
          </a:p>
          <a:p>
            <a:pPr>
              <a:buNone/>
            </a:pPr>
            <a:r>
              <a:rPr lang="en-US" dirty="0" smtClean="0"/>
              <a:t>Insert into employee select * from customer where id in (select id from customer);</a:t>
            </a:r>
          </a:p>
          <a:p>
            <a:pPr>
              <a:buNone/>
            </a:pPr>
            <a:endParaRPr lang="en-US" dirty="0" smtClean="0"/>
          </a:p>
          <a:p>
            <a:pPr>
              <a:buNone/>
            </a:pPr>
            <a:r>
              <a:rPr lang="en-US" dirty="0" smtClean="0"/>
              <a:t>Insert into employee(</a:t>
            </a:r>
            <a:r>
              <a:rPr lang="en-US" dirty="0" err="1" smtClean="0"/>
              <a:t>eid,ename</a:t>
            </a:r>
            <a:r>
              <a:rPr lang="en-US" dirty="0" smtClean="0"/>
              <a:t>) select(</a:t>
            </a:r>
            <a:r>
              <a:rPr lang="en-US" dirty="0" err="1" smtClean="0"/>
              <a:t>eid,ename</a:t>
            </a:r>
            <a:r>
              <a:rPr lang="en-US" dirty="0" smtClean="0"/>
              <a:t>) from customer where </a:t>
            </a:r>
            <a:r>
              <a:rPr lang="en-US" dirty="0" err="1" smtClean="0"/>
              <a:t>eid</a:t>
            </a:r>
            <a:r>
              <a:rPr lang="en-US" dirty="0" smtClean="0"/>
              <a:t> in (select </a:t>
            </a:r>
            <a:r>
              <a:rPr lang="en-US" dirty="0" err="1" smtClean="0"/>
              <a:t>eid</a:t>
            </a:r>
            <a:r>
              <a:rPr lang="en-US" dirty="0" smtClean="0"/>
              <a:t> from expense where </a:t>
            </a:r>
            <a:r>
              <a:rPr lang="en-US" dirty="0" err="1" smtClean="0"/>
              <a:t>sal</a:t>
            </a:r>
            <a:r>
              <a:rPr lang="en-US" dirty="0" smtClean="0"/>
              <a:t>&gt;15000);</a:t>
            </a:r>
          </a:p>
          <a:p>
            <a:pPr>
              <a:buNone/>
            </a:pPr>
            <a:endParaRPr lang="en-US" dirty="0" smtClean="0"/>
          </a:p>
          <a:p>
            <a:pPr>
              <a:buNone/>
            </a:pPr>
            <a:endParaRPr lang="en-US" dirty="0" smtClean="0">
              <a:latin typeface="Times New Roman" pitchFamily="18" charset="0"/>
              <a:cs typeface="Times New Roman" pitchFamily="18" charset="0"/>
            </a:endParaRPr>
          </a:p>
          <a:p>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In update statement:</a:t>
            </a:r>
          </a:p>
          <a:p>
            <a:endParaRPr lang="en-US" b="1" u="sng"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Update employee set </a:t>
            </a:r>
            <a:r>
              <a:rPr lang="en-US" dirty="0" err="1" smtClean="0">
                <a:latin typeface="Times New Roman" pitchFamily="18" charset="0"/>
                <a:cs typeface="Times New Roman" pitchFamily="18" charset="0"/>
              </a:rPr>
              <a:t>sal</a:t>
            </a:r>
            <a:r>
              <a:rPr lang="en-US" dirty="0" smtClean="0">
                <a:latin typeface="Times New Roman" pitchFamily="18" charset="0"/>
                <a:cs typeface="Times New Roman" pitchFamily="18" charset="0"/>
              </a:rPr>
              <a:t>=salary*0.50 where exp in(select exp from employee where exp&gt;25);</a:t>
            </a:r>
          </a:p>
          <a:p>
            <a:pPr>
              <a:buNone/>
            </a:pPr>
            <a:endParaRPr lang="en-US" dirty="0" smtClean="0">
              <a:latin typeface="Times New Roman" pitchFamily="18" charset="0"/>
              <a:cs typeface="Times New Roman" pitchFamily="18" charset="0"/>
            </a:endParaRPr>
          </a:p>
          <a:p>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In delete:</a:t>
            </a:r>
          </a:p>
          <a:p>
            <a:endParaRPr lang="en-US" b="1" u="sng"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Delete from employee where exp in(select exp from employee where exp&lt;1);</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SQL&gt; delete from tt1 where salary in(select salary from tt1 where salary=70000);</a:t>
            </a:r>
          </a:p>
          <a:p>
            <a:pPr>
              <a:buNone/>
            </a:pPr>
            <a:r>
              <a:rPr lang="en-US" dirty="0" smtClean="0">
                <a:latin typeface="Times New Roman" pitchFamily="18" charset="0"/>
                <a:cs typeface="Times New Roman" pitchFamily="18" charset="0"/>
              </a:rPr>
              <a:t>2 rows deleted.</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686800" cy="6400800"/>
          </a:xfrm>
        </p:spPr>
        <p:txBody>
          <a:bodyPr>
            <a:normAutofit fontScale="62500" lnSpcReduction="20000"/>
          </a:bodyPr>
          <a:lstStyle/>
          <a:p>
            <a:r>
              <a:rPr lang="en-US" dirty="0" smtClean="0">
                <a:latin typeface="Times New Roman" pitchFamily="18" charset="0"/>
                <a:cs typeface="Times New Roman" pitchFamily="18" charset="0"/>
              </a:rPr>
              <a:t>SQL&gt; create table tt1 (id </a:t>
            </a:r>
            <a:r>
              <a:rPr lang="en-US" dirty="0" err="1" smtClean="0">
                <a:latin typeface="Times New Roman" pitchFamily="18" charset="0"/>
                <a:cs typeface="Times New Roman" pitchFamily="18" charset="0"/>
              </a:rPr>
              <a:t>number,name</a:t>
            </a:r>
            <a:r>
              <a:rPr lang="en-US" dirty="0" smtClean="0">
                <a:latin typeface="Times New Roman" pitchFamily="18" charset="0"/>
                <a:cs typeface="Times New Roman" pitchFamily="18" charset="0"/>
              </a:rPr>
              <a:t> varchar2(30),salary number);</a:t>
            </a:r>
          </a:p>
          <a:p>
            <a:pPr>
              <a:buNone/>
            </a:pPr>
            <a:r>
              <a:rPr lang="en-US" dirty="0" smtClean="0">
                <a:latin typeface="Times New Roman" pitchFamily="18" charset="0"/>
                <a:cs typeface="Times New Roman" pitchFamily="18" charset="0"/>
              </a:rPr>
              <a:t>Table created.</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SQL&gt; create table tt2(id </a:t>
            </a:r>
            <a:r>
              <a:rPr lang="en-US" dirty="0" err="1" smtClean="0">
                <a:latin typeface="Times New Roman" pitchFamily="18" charset="0"/>
                <a:cs typeface="Times New Roman" pitchFamily="18" charset="0"/>
              </a:rPr>
              <a:t>number,name</a:t>
            </a:r>
            <a:r>
              <a:rPr lang="en-US" dirty="0" smtClean="0">
                <a:latin typeface="Times New Roman" pitchFamily="18" charset="0"/>
                <a:cs typeface="Times New Roman" pitchFamily="18" charset="0"/>
              </a:rPr>
              <a:t> varchar2(30),salary number);</a:t>
            </a:r>
          </a:p>
          <a:p>
            <a:pPr>
              <a:buNone/>
            </a:pPr>
            <a:r>
              <a:rPr lang="en-US" dirty="0" smtClean="0">
                <a:latin typeface="Times New Roman" pitchFamily="18" charset="0"/>
                <a:cs typeface="Times New Roman" pitchFamily="18" charset="0"/>
              </a:rPr>
              <a:t>Table created.</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SQL&gt; insert into tt2 select * from tt1;</a:t>
            </a:r>
          </a:p>
          <a:p>
            <a:pPr>
              <a:buNone/>
            </a:pPr>
            <a:r>
              <a:rPr lang="en-US" dirty="0" smtClean="0">
                <a:latin typeface="Times New Roman" pitchFamily="18" charset="0"/>
                <a:cs typeface="Times New Roman" pitchFamily="18" charset="0"/>
              </a:rPr>
              <a:t>4 rows created.</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SQL&gt; insert into tt1 select * from tt2 where salary&gt;40000;</a:t>
            </a:r>
          </a:p>
          <a:p>
            <a:pPr>
              <a:buNone/>
            </a:pPr>
            <a:r>
              <a:rPr lang="en-US" dirty="0" smtClean="0">
                <a:latin typeface="Times New Roman" pitchFamily="18" charset="0"/>
                <a:cs typeface="Times New Roman" pitchFamily="18" charset="0"/>
              </a:rPr>
              <a:t>1 row created.</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SQL&gt; insert into tt1(</a:t>
            </a:r>
            <a:r>
              <a:rPr lang="en-US" dirty="0" err="1" smtClean="0">
                <a:latin typeface="Times New Roman" pitchFamily="18" charset="0"/>
                <a:cs typeface="Times New Roman" pitchFamily="18" charset="0"/>
              </a:rPr>
              <a:t>id,name</a:t>
            </a:r>
            <a:r>
              <a:rPr lang="en-US" dirty="0" smtClean="0">
                <a:latin typeface="Times New Roman" pitchFamily="18" charset="0"/>
                <a:cs typeface="Times New Roman" pitchFamily="18" charset="0"/>
              </a:rPr>
              <a:t>) select </a:t>
            </a:r>
            <a:r>
              <a:rPr lang="en-US" dirty="0" err="1" smtClean="0">
                <a:latin typeface="Times New Roman" pitchFamily="18" charset="0"/>
                <a:cs typeface="Times New Roman" pitchFamily="18" charset="0"/>
              </a:rPr>
              <a:t>id,name</a:t>
            </a:r>
            <a:r>
              <a:rPr lang="en-US" dirty="0" smtClean="0">
                <a:latin typeface="Times New Roman" pitchFamily="18" charset="0"/>
                <a:cs typeface="Times New Roman" pitchFamily="18" charset="0"/>
              </a:rPr>
              <a:t> from tt2 where salary=70000;</a:t>
            </a:r>
          </a:p>
          <a:p>
            <a:pPr>
              <a:buNone/>
            </a:pPr>
            <a:r>
              <a:rPr lang="en-US" dirty="0" smtClean="0">
                <a:latin typeface="Times New Roman" pitchFamily="18" charset="0"/>
                <a:cs typeface="Times New Roman" pitchFamily="18" charset="0"/>
              </a:rPr>
              <a:t>1 row created.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SQL&gt; insert into tt1(</a:t>
            </a:r>
            <a:r>
              <a:rPr lang="en-US" dirty="0" err="1" smtClean="0">
                <a:latin typeface="Times New Roman" pitchFamily="18" charset="0"/>
                <a:cs typeface="Times New Roman" pitchFamily="18" charset="0"/>
              </a:rPr>
              <a:t>id,name</a:t>
            </a:r>
            <a:r>
              <a:rPr lang="en-US" dirty="0" smtClean="0">
                <a:latin typeface="Times New Roman" pitchFamily="18" charset="0"/>
                <a:cs typeface="Times New Roman" pitchFamily="18" charset="0"/>
              </a:rPr>
              <a:t>) select </a:t>
            </a:r>
            <a:r>
              <a:rPr lang="en-US" dirty="0" err="1" smtClean="0">
                <a:latin typeface="Times New Roman" pitchFamily="18" charset="0"/>
                <a:cs typeface="Times New Roman" pitchFamily="18" charset="0"/>
              </a:rPr>
              <a:t>id,name</a:t>
            </a:r>
            <a:r>
              <a:rPr lang="en-US" dirty="0" smtClean="0">
                <a:latin typeface="Times New Roman" pitchFamily="18" charset="0"/>
                <a:cs typeface="Times New Roman" pitchFamily="18" charset="0"/>
              </a:rPr>
              <a:t> from tt2 where salary in(select </a:t>
            </a:r>
            <a:r>
              <a:rPr lang="en-US" dirty="0" err="1" smtClean="0">
                <a:latin typeface="Times New Roman" pitchFamily="18" charset="0"/>
                <a:cs typeface="Times New Roman" pitchFamily="18" charset="0"/>
              </a:rPr>
              <a:t>sal</a:t>
            </a:r>
            <a:endParaRPr lang="en-US" dirty="0" smtClean="0">
              <a:latin typeface="Times New Roman" pitchFamily="18" charset="0"/>
              <a:cs typeface="Times New Roman" pitchFamily="18" charset="0"/>
            </a:endParaRPr>
          </a:p>
          <a:p>
            <a:pPr>
              <a:buNone/>
            </a:pPr>
            <a:r>
              <a:rPr lang="en-US" dirty="0" err="1" smtClean="0">
                <a:latin typeface="Times New Roman" pitchFamily="18" charset="0"/>
                <a:cs typeface="Times New Roman" pitchFamily="18" charset="0"/>
              </a:rPr>
              <a:t>ary</a:t>
            </a:r>
            <a:r>
              <a:rPr lang="en-US" dirty="0" smtClean="0">
                <a:latin typeface="Times New Roman" pitchFamily="18" charset="0"/>
                <a:cs typeface="Times New Roman" pitchFamily="18" charset="0"/>
              </a:rPr>
              <a:t> from tt2 where salary=70000);</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1 row created.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8839200" cy="6553200"/>
          </a:xfrm>
        </p:spPr>
        <p:txBody>
          <a:bodyPr>
            <a:normAutofit fontScale="77500" lnSpcReduction="20000"/>
          </a:bodyPr>
          <a:lstStyle/>
          <a:p>
            <a:pPr>
              <a:lnSpc>
                <a:spcPct val="170000"/>
              </a:lnSpc>
              <a:spcBef>
                <a:spcPts val="0"/>
              </a:spcBef>
              <a:buNone/>
            </a:pPr>
            <a:r>
              <a:rPr lang="en-US" sz="1800" dirty="0"/>
              <a:t>An EXISTS condition tests for existence of rows in a </a:t>
            </a:r>
            <a:r>
              <a:rPr lang="en-US" sz="1800" dirty="0" err="1"/>
              <a:t>subquery</a:t>
            </a:r>
            <a:r>
              <a:rPr lang="en-US" sz="1800" dirty="0"/>
              <a:t>. If </a:t>
            </a:r>
            <a:r>
              <a:rPr lang="en-US" sz="1800" b="1" dirty="0">
                <a:solidFill>
                  <a:srgbClr val="0000FF"/>
                </a:solidFill>
              </a:rPr>
              <a:t>at least one row returns</a:t>
            </a:r>
            <a:r>
              <a:rPr lang="en-US" sz="1800" dirty="0"/>
              <a:t>, it </a:t>
            </a:r>
            <a:r>
              <a:rPr lang="en-US" sz="1800" b="1" dirty="0">
                <a:solidFill>
                  <a:srgbClr val="0000FF"/>
                </a:solidFill>
              </a:rPr>
              <a:t>will evaluate as TRUE</a:t>
            </a:r>
            <a:r>
              <a:rPr lang="en-US" sz="1800" dirty="0"/>
              <a:t>. </a:t>
            </a:r>
          </a:p>
          <a:p>
            <a:pPr>
              <a:lnSpc>
                <a:spcPct val="170000"/>
              </a:lnSpc>
              <a:spcBef>
                <a:spcPts val="0"/>
              </a:spcBef>
              <a:buNone/>
            </a:pPr>
            <a:r>
              <a:rPr lang="en-US" sz="1800" dirty="0"/>
              <a:t>NOT EXISTS </a:t>
            </a:r>
            <a:r>
              <a:rPr lang="en-US" sz="1800" b="1" dirty="0">
                <a:solidFill>
                  <a:srgbClr val="0000FF"/>
                </a:solidFill>
              </a:rPr>
              <a:t>evaluates as TRUE if 0 rows are returned </a:t>
            </a:r>
            <a:r>
              <a:rPr lang="en-US" sz="1800" dirty="0"/>
              <a:t>and can be used to validate the absence of a condition.</a:t>
            </a:r>
            <a:endParaRPr lang="en-US" sz="1800" b="1" u="sng" dirty="0">
              <a:effectLst>
                <a:outerShdw blurRad="38100" dist="38100" dir="2700000" algn="tl">
                  <a:srgbClr val="000000">
                    <a:alpha val="43137"/>
                  </a:srgbClr>
                </a:outerShdw>
              </a:effectLst>
            </a:endParaRPr>
          </a:p>
          <a:p>
            <a:pPr>
              <a:lnSpc>
                <a:spcPct val="150000"/>
              </a:lnSpc>
              <a:spcBef>
                <a:spcPts val="0"/>
              </a:spcBef>
              <a:buNone/>
            </a:pPr>
            <a:endParaRPr lang="en-US" sz="2000" b="1" dirty="0" smtClean="0">
              <a:latin typeface="Times New Roman" pitchFamily="18" charset="0"/>
              <a:cs typeface="Times New Roman" pitchFamily="18" charset="0"/>
            </a:endParaRPr>
          </a:p>
          <a:p>
            <a:pPr>
              <a:lnSpc>
                <a:spcPct val="150000"/>
              </a:lnSpc>
              <a:spcBef>
                <a:spcPts val="0"/>
              </a:spcBef>
              <a:buNone/>
            </a:pPr>
            <a:r>
              <a:rPr lang="en-US" sz="2000" b="1" dirty="0" smtClean="0">
                <a:latin typeface="Times New Roman" pitchFamily="18" charset="0"/>
                <a:cs typeface="Times New Roman" pitchFamily="18" charset="0"/>
              </a:rPr>
              <a:t>Where </a:t>
            </a:r>
            <a:r>
              <a:rPr lang="en-US" sz="2000" b="1" dirty="0" smtClean="0">
                <a:latin typeface="Times New Roman" pitchFamily="18" charset="0"/>
                <a:cs typeface="Times New Roman" pitchFamily="18" charset="0"/>
              </a:rPr>
              <a:t>exists (</a:t>
            </a:r>
            <a:r>
              <a:rPr lang="en-US" sz="2000" b="1" dirty="0" err="1" smtClean="0">
                <a:latin typeface="Times New Roman" pitchFamily="18" charset="0"/>
                <a:cs typeface="Times New Roman" pitchFamily="18" charset="0"/>
              </a:rPr>
              <a:t>subquery</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WHERE EXISTS </a:t>
            </a:r>
            <a:r>
              <a:rPr lang="en-US" sz="2000" dirty="0" err="1" smtClean="0">
                <a:latin typeface="Times New Roman" pitchFamily="18" charset="0"/>
                <a:cs typeface="Times New Roman" pitchFamily="18" charset="0"/>
              </a:rPr>
              <a:t>subquery</a:t>
            </a:r>
            <a:r>
              <a:rPr lang="en-US" sz="2000" dirty="0" smtClean="0">
                <a:latin typeface="Times New Roman" pitchFamily="18" charset="0"/>
                <a:cs typeface="Times New Roman" pitchFamily="18" charset="0"/>
              </a:rPr>
              <a:t> is used when we want to display all rows where we have a matching column in both tables.</a:t>
            </a:r>
          </a:p>
          <a:p>
            <a:pPr>
              <a:lnSpc>
                <a:spcPct val="150000"/>
              </a:lnSpc>
              <a:spcBef>
                <a:spcPts val="0"/>
              </a:spcBef>
            </a:pPr>
            <a:r>
              <a:rPr lang="en-US" sz="2000" dirty="0" smtClean="0">
                <a:latin typeface="Times New Roman" pitchFamily="18" charset="0"/>
                <a:cs typeface="Times New Roman" pitchFamily="18" charset="0"/>
              </a:rPr>
              <a:t>  In most cases, this type of </a:t>
            </a:r>
            <a:r>
              <a:rPr lang="en-US" sz="2000" dirty="0" err="1" smtClean="0">
                <a:latin typeface="Times New Roman" pitchFamily="18" charset="0"/>
                <a:cs typeface="Times New Roman" pitchFamily="18" charset="0"/>
              </a:rPr>
              <a:t>subquery</a:t>
            </a:r>
            <a:r>
              <a:rPr lang="en-US" sz="2000" dirty="0" smtClean="0">
                <a:latin typeface="Times New Roman" pitchFamily="18" charset="0"/>
                <a:cs typeface="Times New Roman" pitchFamily="18" charset="0"/>
              </a:rPr>
              <a:t> can be re-written with a standard join to improve performance.</a:t>
            </a:r>
          </a:p>
          <a:p>
            <a:pPr>
              <a:lnSpc>
                <a:spcPct val="150000"/>
              </a:lnSpc>
              <a:spcBef>
                <a:spcPts val="0"/>
              </a:spcBef>
              <a:buNone/>
            </a:pPr>
            <a:r>
              <a:rPr lang="en-US" sz="2000" dirty="0" smtClean="0">
                <a:latin typeface="Times New Roman" pitchFamily="18" charset="0"/>
                <a:cs typeface="Times New Roman" pitchFamily="18" charset="0"/>
              </a:rPr>
              <a:t>select </a:t>
            </a:r>
            <a:r>
              <a:rPr lang="en-US" sz="2000" dirty="0" err="1" smtClean="0">
                <a:latin typeface="Times New Roman" pitchFamily="18" charset="0"/>
                <a:cs typeface="Times New Roman" pitchFamily="18" charset="0"/>
              </a:rPr>
              <a:t>book_key</a:t>
            </a:r>
            <a:r>
              <a:rPr lang="en-US" sz="2000" dirty="0" smtClean="0">
                <a:latin typeface="Times New Roman" pitchFamily="18" charset="0"/>
                <a:cs typeface="Times New Roman" pitchFamily="18" charset="0"/>
              </a:rPr>
              <a:t> from book where exists (select </a:t>
            </a:r>
            <a:r>
              <a:rPr lang="en-US" sz="2000" dirty="0" err="1" smtClean="0">
                <a:latin typeface="Times New Roman" pitchFamily="18" charset="0"/>
                <a:cs typeface="Times New Roman" pitchFamily="18" charset="0"/>
              </a:rPr>
              <a:t>book_key</a:t>
            </a:r>
            <a:r>
              <a:rPr lang="en-US" sz="2000" dirty="0" smtClean="0">
                <a:latin typeface="Times New Roman" pitchFamily="18" charset="0"/>
                <a:cs typeface="Times New Roman" pitchFamily="18" charset="0"/>
              </a:rPr>
              <a:t> from sales) ; </a:t>
            </a:r>
          </a:p>
          <a:p>
            <a:pPr>
              <a:lnSpc>
                <a:spcPct val="150000"/>
              </a:lnSpc>
              <a:spcBef>
                <a:spcPts val="0"/>
              </a:spcBef>
              <a:buNone/>
            </a:pPr>
            <a:endParaRPr lang="en-US" sz="2000" dirty="0" smtClean="0">
              <a:latin typeface="Times New Roman" pitchFamily="18" charset="0"/>
              <a:cs typeface="Times New Roman" pitchFamily="18" charset="0"/>
            </a:endParaRPr>
          </a:p>
          <a:p>
            <a:pPr>
              <a:lnSpc>
                <a:spcPct val="150000"/>
              </a:lnSpc>
              <a:spcBef>
                <a:spcPts val="0"/>
              </a:spcBef>
              <a:buNone/>
            </a:pPr>
            <a:r>
              <a:rPr lang="en-US" sz="2000" b="1" dirty="0" smtClean="0">
                <a:latin typeface="Times New Roman" pitchFamily="18" charset="0"/>
                <a:cs typeface="Times New Roman" pitchFamily="18" charset="0"/>
              </a:rPr>
              <a:t>Where not exists (</a:t>
            </a:r>
            <a:r>
              <a:rPr lang="en-US" sz="2000" b="1" dirty="0" err="1" smtClean="0">
                <a:latin typeface="Times New Roman" pitchFamily="18" charset="0"/>
                <a:cs typeface="Times New Roman" pitchFamily="18" charset="0"/>
              </a:rPr>
              <a:t>subquery</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WHERE NOT EXISTS </a:t>
            </a:r>
            <a:r>
              <a:rPr lang="en-US" sz="2000" dirty="0" err="1" smtClean="0">
                <a:latin typeface="Times New Roman" pitchFamily="18" charset="0"/>
                <a:cs typeface="Times New Roman" pitchFamily="18" charset="0"/>
              </a:rPr>
              <a:t>subquery</a:t>
            </a:r>
            <a:r>
              <a:rPr lang="en-US" sz="2000" dirty="0" smtClean="0">
                <a:latin typeface="Times New Roman" pitchFamily="18" charset="0"/>
                <a:cs typeface="Times New Roman" pitchFamily="18" charset="0"/>
              </a:rPr>
              <a:t> is used to display cases where a selected column does not appear in another table.</a:t>
            </a:r>
          </a:p>
          <a:p>
            <a:pPr>
              <a:lnSpc>
                <a:spcPct val="150000"/>
              </a:lnSpc>
              <a:spcBef>
                <a:spcPts val="0"/>
              </a:spcBef>
            </a:pPr>
            <a:r>
              <a:rPr lang="en-US" sz="2000" dirty="0" smtClean="0">
                <a:latin typeface="Times New Roman" pitchFamily="18" charset="0"/>
                <a:cs typeface="Times New Roman" pitchFamily="18" charset="0"/>
              </a:rPr>
              <a:t>select </a:t>
            </a:r>
            <a:r>
              <a:rPr lang="en-US" sz="2000" dirty="0" err="1" smtClean="0">
                <a:latin typeface="Times New Roman" pitchFamily="18" charset="0"/>
                <a:cs typeface="Times New Roman" pitchFamily="18" charset="0"/>
              </a:rPr>
              <a:t>author_key</a:t>
            </a:r>
            <a:r>
              <a:rPr lang="en-US" sz="2000" dirty="0" smtClean="0">
                <a:latin typeface="Times New Roman" pitchFamily="18" charset="0"/>
                <a:cs typeface="Times New Roman" pitchFamily="18" charset="0"/>
              </a:rPr>
              <a:t> from author where not exists (select </a:t>
            </a:r>
            <a:r>
              <a:rPr lang="en-US" sz="2000" dirty="0" err="1" smtClean="0">
                <a:latin typeface="Times New Roman" pitchFamily="18" charset="0"/>
                <a:cs typeface="Times New Roman" pitchFamily="18" charset="0"/>
              </a:rPr>
              <a:t>author_key</a:t>
            </a:r>
            <a:r>
              <a:rPr lang="en-US" sz="2000" dirty="0" smtClean="0">
                <a:latin typeface="Times New Roman" pitchFamily="18" charset="0"/>
                <a:cs typeface="Times New Roman" pitchFamily="18" charset="0"/>
              </a:rPr>
              <a:t> from </a:t>
            </a:r>
            <a:r>
              <a:rPr lang="en-US" sz="2000" dirty="0" err="1" smtClean="0">
                <a:latin typeface="Times New Roman" pitchFamily="18" charset="0"/>
                <a:cs typeface="Times New Roman" pitchFamily="18" charset="0"/>
              </a:rPr>
              <a:t>book_author</a:t>
            </a:r>
            <a:r>
              <a:rPr lang="en-US" sz="2000" dirty="0" smtClean="0">
                <a:latin typeface="Times New Roman" pitchFamily="18" charset="0"/>
                <a:cs typeface="Times New Roman" pitchFamily="18" charset="0"/>
              </a:rPr>
              <a:t>) ;</a:t>
            </a:r>
          </a:p>
          <a:p>
            <a:pPr>
              <a:lnSpc>
                <a:spcPct val="150000"/>
              </a:lnSpc>
              <a:spcBef>
                <a:spcPts val="0"/>
              </a:spcBef>
              <a:buNone/>
            </a:pPr>
            <a:r>
              <a:rPr lang="en-US" sz="2000" dirty="0" smtClean="0">
                <a:latin typeface="Times New Roman" pitchFamily="18" charset="0"/>
                <a:cs typeface="Times New Roman" pitchFamily="18" charset="0"/>
              </a:rPr>
              <a:t>As a general rule, the use of the NOT EXISTS </a:t>
            </a:r>
            <a:r>
              <a:rPr lang="en-US" sz="2000" dirty="0" err="1" smtClean="0">
                <a:latin typeface="Times New Roman" pitchFamily="18" charset="0"/>
                <a:cs typeface="Times New Roman" pitchFamily="18" charset="0"/>
              </a:rPr>
              <a:t>subqueries</a:t>
            </a:r>
            <a:r>
              <a:rPr lang="en-US" sz="2000" dirty="0" smtClean="0">
                <a:latin typeface="Times New Roman" pitchFamily="18" charset="0"/>
                <a:cs typeface="Times New Roman" pitchFamily="18" charset="0"/>
              </a:rPr>
              <a:t> are discouraged because the query can often be re-written as a standard join with much faster performance.</a:t>
            </a:r>
          </a:p>
          <a:p>
            <a:pPr>
              <a:lnSpc>
                <a:spcPct val="150000"/>
              </a:lnSpc>
              <a:spcBef>
                <a:spcPts val="0"/>
              </a:spcBef>
              <a:buNone/>
            </a:pPr>
            <a:endParaRPr lang="en-US" sz="2000" dirty="0" smtClean="0">
              <a:latin typeface="Times New Roman" pitchFamily="18" charset="0"/>
              <a:cs typeface="Times New Roman" pitchFamily="18" charset="0"/>
            </a:endParaRPr>
          </a:p>
          <a:p>
            <a:pPr>
              <a:lnSpc>
                <a:spcPct val="150000"/>
              </a:lnSpc>
              <a:spcBef>
                <a:spcPts val="0"/>
              </a:spcBef>
              <a:buNone/>
            </a:pPr>
            <a:r>
              <a:rPr lang="en-US" sz="2000" b="1" dirty="0" smtClean="0">
                <a:latin typeface="Times New Roman" pitchFamily="18" charset="0"/>
                <a:cs typeface="Times New Roman" pitchFamily="18" charset="0"/>
              </a:rPr>
              <a:t>Where column in (</a:t>
            </a:r>
            <a:r>
              <a:rPr lang="en-US" sz="2000" b="1" dirty="0" err="1" smtClean="0">
                <a:latin typeface="Times New Roman" pitchFamily="18" charset="0"/>
                <a:cs typeface="Times New Roman" pitchFamily="18" charset="0"/>
              </a:rPr>
              <a:t>subquery</a:t>
            </a:r>
            <a:r>
              <a:rPr lang="en-US" sz="2000" b="1"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nSpc>
                <a:spcPct val="150000"/>
              </a:lnSpc>
              <a:spcBef>
                <a:spcPts val="0"/>
              </a:spcBef>
              <a:buNone/>
            </a:pPr>
            <a:r>
              <a:rPr lang="en-US" sz="2000" dirty="0" smtClean="0">
                <a:latin typeface="Times New Roman" pitchFamily="18" charset="0"/>
                <a:cs typeface="Times New Roman" pitchFamily="18" charset="0"/>
              </a:rPr>
              <a:t>select </a:t>
            </a:r>
            <a:r>
              <a:rPr lang="en-US" sz="2000" dirty="0" err="1" smtClean="0">
                <a:latin typeface="Times New Roman" pitchFamily="18" charset="0"/>
                <a:cs typeface="Times New Roman" pitchFamily="18" charset="0"/>
              </a:rPr>
              <a:t>book_title</a:t>
            </a:r>
            <a:r>
              <a:rPr lang="en-US" sz="2000" dirty="0" smtClean="0">
                <a:latin typeface="Times New Roman" pitchFamily="18" charset="0"/>
                <a:cs typeface="Times New Roman" pitchFamily="18" charset="0"/>
              </a:rPr>
              <a:t> from book where </a:t>
            </a:r>
            <a:r>
              <a:rPr lang="en-US" sz="2000" dirty="0" err="1" smtClean="0">
                <a:latin typeface="Times New Roman" pitchFamily="18" charset="0"/>
                <a:cs typeface="Times New Roman" pitchFamily="18" charset="0"/>
              </a:rPr>
              <a:t>pub_key</a:t>
            </a:r>
            <a:r>
              <a:rPr lang="en-US" sz="2000" dirty="0" smtClean="0">
                <a:latin typeface="Times New Roman" pitchFamily="18" charset="0"/>
                <a:cs typeface="Times New Roman" pitchFamily="18" charset="0"/>
              </a:rPr>
              <a:t> in (select </a:t>
            </a:r>
            <a:r>
              <a:rPr lang="en-US" sz="2000" dirty="0" err="1" smtClean="0">
                <a:latin typeface="Times New Roman" pitchFamily="18" charset="0"/>
                <a:cs typeface="Times New Roman" pitchFamily="18" charset="0"/>
              </a:rPr>
              <a:t>pub_key</a:t>
            </a:r>
            <a:r>
              <a:rPr lang="en-US" sz="2000" dirty="0" smtClean="0">
                <a:latin typeface="Times New Roman" pitchFamily="18" charset="0"/>
                <a:cs typeface="Times New Roman" pitchFamily="18" charset="0"/>
              </a:rPr>
              <a:t> from publisher where </a:t>
            </a:r>
            <a:r>
              <a:rPr lang="en-US" sz="2000" dirty="0" err="1" smtClean="0">
                <a:latin typeface="Times New Roman" pitchFamily="18" charset="0"/>
                <a:cs typeface="Times New Roman" pitchFamily="18" charset="0"/>
              </a:rPr>
              <a:t>publisher.pub_key</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book.pub_key</a:t>
            </a:r>
            <a:r>
              <a:rPr lang="en-US" sz="2000" dirty="0" smtClean="0">
                <a:latin typeface="Times New Roman" pitchFamily="18" charset="0"/>
                <a:cs typeface="Times New Roman" pitchFamily="18" charset="0"/>
              </a:rPr>
              <a:t>) ;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64546" name="Picture 2"/>
          <p:cNvPicPr>
            <a:picLocks noChangeAspect="1" noChangeArrowheads="1"/>
          </p:cNvPicPr>
          <p:nvPr/>
        </p:nvPicPr>
        <p:blipFill>
          <a:blip r:embed="rId2"/>
          <a:srcRect/>
          <a:stretch>
            <a:fillRect/>
          </a:stretch>
        </p:blipFill>
        <p:spPr bwMode="auto">
          <a:xfrm>
            <a:off x="71741" y="76199"/>
            <a:ext cx="8919859" cy="5638801"/>
          </a:xfrm>
          <a:prstGeom prst="rect">
            <a:avLst/>
          </a:prstGeom>
          <a:noFill/>
          <a:ln w="9525">
            <a:noFill/>
            <a:miter lim="800000"/>
            <a:headEnd/>
            <a:tailEnd/>
          </a:ln>
          <a:effectLst/>
        </p:spPr>
      </p:pic>
      <p:pic>
        <p:nvPicPr>
          <p:cNvPr id="364547" name="Picture 3"/>
          <p:cNvPicPr>
            <a:picLocks noChangeAspect="1" noChangeArrowheads="1"/>
          </p:cNvPicPr>
          <p:nvPr/>
        </p:nvPicPr>
        <p:blipFill>
          <a:blip r:embed="rId3"/>
          <a:srcRect/>
          <a:stretch>
            <a:fillRect/>
          </a:stretch>
        </p:blipFill>
        <p:spPr bwMode="auto">
          <a:xfrm>
            <a:off x="76200" y="5692486"/>
            <a:ext cx="8915400" cy="10131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24895</TotalTime>
  <Words>12844</Words>
  <Application>Microsoft Office PowerPoint</Application>
  <PresentationFormat>On-screen Show (4:3)</PresentationFormat>
  <Paragraphs>2768</Paragraphs>
  <Slides>217</Slides>
  <Notes>3</Notes>
  <HiddenSlides>2</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217</vt:i4>
      </vt:variant>
    </vt:vector>
  </HeadingPairs>
  <TitlesOfParts>
    <vt:vector size="234" baseType="lpstr">
      <vt:lpstr>Arial Unicode MS</vt:lpstr>
      <vt:lpstr>MS Mincho</vt:lpstr>
      <vt:lpstr>Algerian</vt:lpstr>
      <vt:lpstr>Arial</vt:lpstr>
      <vt:lpstr>Calibri</vt:lpstr>
      <vt:lpstr>Courier New</vt:lpstr>
      <vt:lpstr>Garamond</vt:lpstr>
      <vt:lpstr>Helvetica</vt:lpstr>
      <vt:lpstr>Monotype Sorts</vt:lpstr>
      <vt:lpstr>Symbol</vt:lpstr>
      <vt:lpstr>Times</vt:lpstr>
      <vt:lpstr>Times New Roman</vt:lpstr>
      <vt:lpstr>Wingdings</vt:lpstr>
      <vt:lpstr>Wingdings 3</vt:lpstr>
      <vt:lpstr>Office Theme</vt:lpstr>
      <vt:lpstr>Bitmap Image</vt:lpstr>
      <vt:lpstr>Equation</vt:lpstr>
      <vt:lpstr>SQL Components</vt:lpstr>
      <vt:lpstr>DDL</vt:lpstr>
      <vt:lpstr>PowerPoint Presentation</vt:lpstr>
      <vt:lpstr>Datatypes</vt:lpstr>
      <vt:lpstr>PowerPoint Presentation</vt:lpstr>
      <vt:lpstr>PowerPoint Presentation</vt:lpstr>
      <vt:lpstr>PowerPoint Presentation</vt:lpstr>
      <vt:lpstr>PowerPoint Presentation</vt:lpstr>
      <vt:lpstr>CREATE</vt:lpstr>
      <vt:lpstr>PowerPoint Presentation</vt:lpstr>
      <vt:lpstr>PowerPoint Presentation</vt:lpstr>
      <vt:lpstr>PowerPoint Presentation</vt:lpstr>
      <vt:lpstr>ALTER</vt:lpstr>
      <vt:lpstr>PowerPoint Presentation</vt:lpstr>
      <vt:lpstr>PowerPoint Presentation</vt:lpstr>
      <vt:lpstr>PowerPoint Presentation</vt:lpstr>
      <vt:lpstr>Rename the table</vt:lpstr>
      <vt:lpstr>truncate the table</vt:lpstr>
      <vt:lpstr>PowerPoint Presentation</vt:lpstr>
      <vt:lpstr>PowerPoint Presentation</vt:lpstr>
      <vt:lpstr>PowerPoint Presentation</vt:lpstr>
      <vt:lpstr>DML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DQL</vt:lpstr>
      <vt:lpstr>Integrity constraints</vt:lpstr>
      <vt:lpstr>Integrity constraints</vt:lpstr>
      <vt:lpstr>Integrity Constraint States </vt:lpstr>
      <vt:lpstr>Primary 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Composite key</vt:lpstr>
      <vt:lpstr>check</vt:lpstr>
      <vt:lpstr>Unique</vt:lpstr>
      <vt:lpstr>PowerPoint Presentation</vt:lpstr>
      <vt:lpstr>default</vt:lpstr>
      <vt:lpstr>Foreign key or referential integrity</vt:lpstr>
      <vt:lpstr>PowerPoint Presentation</vt:lpstr>
      <vt:lpstr>PowerPoint Presentation</vt:lpstr>
      <vt:lpstr>PowerPoint Presentation</vt:lpstr>
      <vt:lpstr>Not null</vt:lpstr>
      <vt:lpstr>PowerPoint Presentation</vt:lpstr>
      <vt:lpstr>NULL</vt:lpstr>
      <vt:lpstr>PowerPoint Presentation</vt:lpstr>
      <vt:lpstr>Dual table</vt:lpstr>
      <vt:lpstr>PowerPoint Presentation</vt:lpstr>
      <vt:lpstr>DQL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SubQueries</vt:lpstr>
      <vt:lpstr>PowerPoint Presentation</vt:lpstr>
      <vt:lpstr>PowerPoint Presentation</vt:lpstr>
      <vt:lpstr>PowerPoint Presentation</vt:lpstr>
      <vt:lpstr>PowerPoint Presentation</vt:lpstr>
      <vt:lpstr>PowerPoint Presentation</vt:lpstr>
      <vt:lpstr>PowerPoint Presentation</vt:lpstr>
      <vt:lpstr>In select</vt:lpstr>
      <vt:lpstr>PowerPoint Presentation</vt:lpstr>
      <vt:lpstr>PowerPoint Presentation</vt:lpstr>
      <vt:lpstr>PowerPoint Presentation</vt:lpstr>
      <vt:lpstr>PowerPoint Presentation</vt:lpstr>
      <vt:lpstr>PowerPoint Presentation</vt:lpstr>
      <vt:lpstr>joins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 operators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Functions in oracle</vt:lpstr>
      <vt:lpstr>Numeric functions:</vt:lpstr>
      <vt:lpstr>PowerPoint Presentation</vt:lpstr>
      <vt:lpstr>PowerPoint Presentation</vt:lpstr>
      <vt:lpstr>PowerPoint Presentation</vt:lpstr>
      <vt:lpstr>Global Temporary Tables (GTT)</vt:lpstr>
      <vt:lpstr>PowerPoint Presentation</vt:lpstr>
      <vt:lpstr>PowerPoint Presentation</vt:lpstr>
      <vt:lpstr>Database objects:View,Sequence,Synonym,index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DCL</vt:lpstr>
      <vt:lpstr>PowerPoint Presentation</vt:lpstr>
      <vt:lpstr>PowerPoint Presentation</vt:lpstr>
      <vt:lpstr>PowerPoint Presentation</vt:lpstr>
      <vt:lpstr>PowerPoint Presentation</vt:lpstr>
      <vt:lpstr>PowerPoint Presentation</vt:lpstr>
      <vt:lpstr>PowerPoint Presentation</vt:lpstr>
      <vt:lpstr>Relational algebra:</vt:lpstr>
      <vt:lpstr>Relational algebra-modification of db</vt:lpstr>
      <vt:lpstr>PowerPoint Presentation</vt:lpstr>
      <vt:lpstr>Tuple Relational Calculus</vt:lpstr>
      <vt:lpstr>Tuple Relational Calculus - Example</vt:lpstr>
      <vt:lpstr>Tuple Relational Calculus</vt:lpstr>
      <vt:lpstr>Tuple Relational Calculus</vt:lpstr>
      <vt:lpstr>PowerPoint Presentation</vt:lpstr>
      <vt:lpstr>PowerPoint Presentation</vt:lpstr>
      <vt:lpstr>PowerPoint Presentation</vt:lpstr>
      <vt:lpstr>PowerPoint Presentation</vt:lpstr>
      <vt:lpstr>PowerPoint Presentation</vt:lpstr>
      <vt:lpstr>Relational db design</vt:lpstr>
      <vt:lpstr>Normalization</vt:lpstr>
      <vt:lpstr>Normalization:</vt:lpstr>
      <vt:lpstr>PowerPoint Presentation</vt:lpstr>
      <vt:lpstr>PowerPoint Presentation</vt:lpstr>
      <vt:lpstr>PowerPoint Presentation</vt:lpstr>
      <vt:lpstr>PowerPoint Presentation</vt:lpstr>
      <vt:lpstr>Third indicator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Functional Dependency</vt:lpstr>
      <vt:lpstr>PowerPoint Presentation</vt:lpstr>
      <vt:lpstr>PowerPoint Presentation</vt:lpstr>
      <vt:lpstr>PowerPoint Presentation</vt:lpstr>
      <vt:lpstr>PowerPoint Presentation</vt:lpstr>
      <vt:lpstr>PowerPoint Presentation</vt:lpstr>
      <vt:lpstr>PowerPoint Presentation</vt:lpstr>
      <vt:lpstr>SECOND NORMAL FORM</vt:lpstr>
      <vt:lpstr>PowerPoint Presentation</vt:lpstr>
      <vt:lpstr>PowerPoint Presentation</vt:lpstr>
      <vt:lpstr>PowerPoint Presentation</vt:lpstr>
      <vt:lpstr>Problems with 2NF Relations</vt:lpstr>
      <vt:lpstr>PowerPoint Presentation</vt:lpstr>
      <vt:lpstr>PowerPoint Presentation</vt:lpstr>
      <vt:lpstr>PowerPoint Presentation</vt:lpstr>
      <vt:lpstr>BOYCE-CODD NORMAL FORM</vt:lpstr>
      <vt:lpstr>PowerPoint Presentation</vt:lpstr>
      <vt:lpstr>PowerPoint Presentation</vt:lpstr>
      <vt:lpstr>FOURTH NORMAL FORM</vt:lpstr>
      <vt:lpstr>PowerPoint Presentation</vt:lpstr>
      <vt:lpstr>PowerPoint Presentation</vt:lpstr>
      <vt:lpstr>PowerPoint Presentation</vt:lpstr>
      <vt:lpstr>PowerPoint Presentation</vt:lpstr>
      <vt:lpstr>Fifth normal Form</vt:lpstr>
      <vt:lpstr>Lossless-join Decomposition </vt:lpstr>
      <vt:lpstr>PowerPoint Presentation</vt:lpstr>
      <vt:lpstr>Database Keys </vt:lpstr>
      <vt:lpstr>PowerPoint Presentation</vt:lpstr>
      <vt:lpstr>PowerPoint Presentation</vt:lpstr>
      <vt:lpstr>PowerPoint Presentation</vt:lpstr>
      <vt:lpstr>Query Processing &amp; Optimization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Components</dc:title>
  <dc:creator>HEMA</dc:creator>
  <cp:lastModifiedBy>Student</cp:lastModifiedBy>
  <cp:revision>279</cp:revision>
  <dcterms:created xsi:type="dcterms:W3CDTF">2014-01-22T13:49:23Z</dcterms:created>
  <dcterms:modified xsi:type="dcterms:W3CDTF">2023-10-16T09:32:23Z</dcterms:modified>
</cp:coreProperties>
</file>