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836A6B-DE0C-4DEE-BFB7-56EBB0F3636C}"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526F0-B88F-4270-91A2-BEF9E542862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836A6B-DE0C-4DEE-BFB7-56EBB0F3636C}"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526F0-B88F-4270-91A2-BEF9E542862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836A6B-DE0C-4DEE-BFB7-56EBB0F3636C}"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526F0-B88F-4270-91A2-BEF9E542862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836A6B-DE0C-4DEE-BFB7-56EBB0F3636C}"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526F0-B88F-4270-91A2-BEF9E542862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836A6B-DE0C-4DEE-BFB7-56EBB0F3636C}"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526F0-B88F-4270-91A2-BEF9E542862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836A6B-DE0C-4DEE-BFB7-56EBB0F3636C}" type="datetimeFigureOut">
              <a:rPr lang="en-US" smtClean="0"/>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526F0-B88F-4270-91A2-BEF9E542862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836A6B-DE0C-4DEE-BFB7-56EBB0F3636C}" type="datetimeFigureOut">
              <a:rPr lang="en-US" smtClean="0"/>
              <a:t>7/16/2024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526F0-B88F-4270-91A2-BEF9E542862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836A6B-DE0C-4DEE-BFB7-56EBB0F3636C}" type="datetimeFigureOut">
              <a:rPr lang="en-US" smtClean="0"/>
              <a:t>7/16/2024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526F0-B88F-4270-91A2-BEF9E542862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836A6B-DE0C-4DEE-BFB7-56EBB0F3636C}" type="datetimeFigureOut">
              <a:rPr lang="en-US" smtClean="0"/>
              <a:t>7/16/2024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526F0-B88F-4270-91A2-BEF9E542862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836A6B-DE0C-4DEE-BFB7-56EBB0F3636C}" type="datetimeFigureOut">
              <a:rPr lang="en-US" smtClean="0"/>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526F0-B88F-4270-91A2-BEF9E542862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836A6B-DE0C-4DEE-BFB7-56EBB0F3636C}" type="datetimeFigureOut">
              <a:rPr lang="en-US" smtClean="0"/>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526F0-B88F-4270-91A2-BEF9E542862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836A6B-DE0C-4DEE-BFB7-56EBB0F3636C}" type="datetimeFigureOut">
              <a:rPr lang="en-US" smtClean="0"/>
              <a:t>7/16/2024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3526F0-B88F-4270-91A2-BEF9E542862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r>
            <a:br>
              <a:rPr lang="en-US" dirty="0" smtClean="0"/>
            </a:br>
            <a:r>
              <a:rPr lang="en-US" dirty="0" smtClean="0"/>
              <a:t>Unit - II</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sz="3200" b="1" dirty="0" smtClean="0"/>
              <a:t>Data representations for neural networks</a:t>
            </a:r>
            <a:endParaRPr lang="en-US" sz="3200" b="1" dirty="0"/>
          </a:p>
        </p:txBody>
      </p:sp>
      <p:sp>
        <p:nvSpPr>
          <p:cNvPr id="3" name="Content Placeholder 2"/>
          <p:cNvSpPr>
            <a:spLocks noGrp="1"/>
          </p:cNvSpPr>
          <p:nvPr>
            <p:ph idx="1"/>
          </p:nvPr>
        </p:nvSpPr>
        <p:spPr>
          <a:xfrm>
            <a:off x="214282" y="928670"/>
            <a:ext cx="8786874" cy="5715040"/>
          </a:xfrm>
        </p:spPr>
        <p:txBody>
          <a:bodyPr numCol="2">
            <a:normAutofit/>
          </a:bodyPr>
          <a:lstStyle/>
          <a:p>
            <a:r>
              <a:rPr lang="en-US" sz="1400" dirty="0" smtClean="0">
                <a:latin typeface="Times New Roman" pitchFamily="18" charset="0"/>
                <a:cs typeface="Times New Roman" pitchFamily="18" charset="0"/>
              </a:rPr>
              <a:t>data stored in multidimensional </a:t>
            </a:r>
            <a:r>
              <a:rPr lang="en-US" sz="1400" dirty="0" err="1" smtClean="0">
                <a:latin typeface="Times New Roman" pitchFamily="18" charset="0"/>
                <a:cs typeface="Times New Roman" pitchFamily="18" charset="0"/>
              </a:rPr>
              <a:t>NumPy</a:t>
            </a:r>
            <a:r>
              <a:rPr lang="en-US" sz="1400" dirty="0" smtClean="0">
                <a:latin typeface="Times New Roman" pitchFamily="18" charset="0"/>
                <a:cs typeface="Times New Roman" pitchFamily="18" charset="0"/>
              </a:rPr>
              <a:t> arrays, also called tensors.</a:t>
            </a:r>
          </a:p>
          <a:p>
            <a:r>
              <a:rPr lang="en-US" sz="1400" dirty="0" smtClean="0">
                <a:latin typeface="Times New Roman" pitchFamily="18" charset="0"/>
                <a:cs typeface="Times New Roman" pitchFamily="18" charset="0"/>
              </a:rPr>
              <a:t>At its core, a tensor is a container for data—usually numerical data. So, it’s a container for numbers. You may be already familiar with matrices, which are rank-2 tensors: tensors are a generalization of matrices to an arbitrary number of dimensions (note that in the context of tensors, a dimension is often called an axis).</a:t>
            </a:r>
          </a:p>
          <a:p>
            <a:endParaRPr lang="en-US" sz="1400" dirty="0" smtClean="0">
              <a:latin typeface="Times New Roman" pitchFamily="18" charset="0"/>
              <a:cs typeface="Times New Roman" pitchFamily="18" charset="0"/>
            </a:endParaRPr>
          </a:p>
          <a:p>
            <a:pPr>
              <a:buNone/>
            </a:pPr>
            <a:r>
              <a:rPr lang="en-US" sz="1400" b="1" u="sng" dirty="0" smtClean="0">
                <a:latin typeface="Times New Roman" pitchFamily="18" charset="0"/>
                <a:cs typeface="Times New Roman" pitchFamily="18" charset="0"/>
              </a:rPr>
              <a:t>Scalars (rank-0 tensors)</a:t>
            </a:r>
          </a:p>
          <a:p>
            <a:r>
              <a:rPr lang="en-US" sz="1400" dirty="0" smtClean="0">
                <a:latin typeface="Times New Roman" pitchFamily="18" charset="0"/>
                <a:cs typeface="Times New Roman" pitchFamily="18" charset="0"/>
              </a:rPr>
              <a:t>A tensor that contains only one number is called a scalar (or scalar tensor, or rank-0 tensor, or 0D tensor). In </a:t>
            </a:r>
            <a:r>
              <a:rPr lang="en-US" sz="1400" dirty="0" err="1" smtClean="0">
                <a:latin typeface="Times New Roman" pitchFamily="18" charset="0"/>
                <a:cs typeface="Times New Roman" pitchFamily="18" charset="0"/>
              </a:rPr>
              <a:t>NumPy</a:t>
            </a:r>
            <a:r>
              <a:rPr lang="en-US" sz="1400" dirty="0" smtClean="0">
                <a:latin typeface="Times New Roman" pitchFamily="18" charset="0"/>
                <a:cs typeface="Times New Roman" pitchFamily="18" charset="0"/>
              </a:rPr>
              <a:t>, a float32 or float64 number is a scalar tensor (or scalar array). You can display the number of axes of a </a:t>
            </a:r>
            <a:r>
              <a:rPr lang="en-US" sz="1400" dirty="0" err="1" smtClean="0">
                <a:latin typeface="Times New Roman" pitchFamily="18" charset="0"/>
                <a:cs typeface="Times New Roman" pitchFamily="18" charset="0"/>
              </a:rPr>
              <a:t>NumPy</a:t>
            </a:r>
            <a:r>
              <a:rPr lang="en-US" sz="1400" dirty="0" smtClean="0">
                <a:latin typeface="Times New Roman" pitchFamily="18" charset="0"/>
                <a:cs typeface="Times New Roman" pitchFamily="18" charset="0"/>
              </a:rPr>
              <a:t> tensor via the </a:t>
            </a:r>
            <a:r>
              <a:rPr lang="en-US" sz="1400" dirty="0" err="1" smtClean="0">
                <a:latin typeface="Times New Roman" pitchFamily="18" charset="0"/>
                <a:cs typeface="Times New Roman" pitchFamily="18" charset="0"/>
              </a:rPr>
              <a:t>ndim</a:t>
            </a:r>
            <a:r>
              <a:rPr lang="en-US" sz="1400" dirty="0" smtClean="0">
                <a:latin typeface="Times New Roman" pitchFamily="18" charset="0"/>
                <a:cs typeface="Times New Roman" pitchFamily="18" charset="0"/>
              </a:rPr>
              <a:t> attribute; a scalar tensor has 0 axes (</a:t>
            </a:r>
            <a:r>
              <a:rPr lang="en-US" sz="1400" dirty="0" err="1" smtClean="0">
                <a:latin typeface="Times New Roman" pitchFamily="18" charset="0"/>
                <a:cs typeface="Times New Roman" pitchFamily="18" charset="0"/>
              </a:rPr>
              <a:t>ndim</a:t>
            </a:r>
            <a:r>
              <a:rPr lang="en-US" sz="1400" dirty="0" smtClean="0">
                <a:latin typeface="Times New Roman" pitchFamily="18" charset="0"/>
                <a:cs typeface="Times New Roman" pitchFamily="18" charset="0"/>
              </a:rPr>
              <a:t> == 0). The number of axes of a tensor is also called its rank. </a:t>
            </a:r>
          </a:p>
          <a:p>
            <a:pPr>
              <a:buNone/>
            </a:pPr>
            <a:r>
              <a:rPr lang="en-US" sz="1400" dirty="0" smtClean="0">
                <a:latin typeface="Times New Roman" pitchFamily="18" charset="0"/>
                <a:cs typeface="Times New Roman" pitchFamily="18" charset="0"/>
              </a:rPr>
              <a:t>Here’s a </a:t>
            </a:r>
            <a:r>
              <a:rPr lang="en-US" sz="1400" dirty="0" err="1" smtClean="0">
                <a:latin typeface="Times New Roman" pitchFamily="18" charset="0"/>
                <a:cs typeface="Times New Roman" pitchFamily="18" charset="0"/>
              </a:rPr>
              <a:t>NumPy</a:t>
            </a:r>
            <a:r>
              <a:rPr lang="en-US" sz="1400" dirty="0" smtClean="0">
                <a:latin typeface="Times New Roman" pitchFamily="18" charset="0"/>
                <a:cs typeface="Times New Roman" pitchFamily="18" charset="0"/>
              </a:rPr>
              <a:t> scalar: </a:t>
            </a:r>
          </a:p>
          <a:p>
            <a:pPr>
              <a:buNone/>
            </a:pPr>
            <a:r>
              <a:rPr lang="en-US" sz="1400" dirty="0" smtClean="0">
                <a:latin typeface="Times New Roman" pitchFamily="18" charset="0"/>
                <a:cs typeface="Times New Roman" pitchFamily="18" charset="0"/>
              </a:rPr>
              <a:t>&gt;&gt;&gt; import </a:t>
            </a:r>
            <a:r>
              <a:rPr lang="en-US" sz="1400" dirty="0" err="1" smtClean="0">
                <a:latin typeface="Times New Roman" pitchFamily="18" charset="0"/>
                <a:cs typeface="Times New Roman" pitchFamily="18" charset="0"/>
              </a:rPr>
              <a:t>numpy</a:t>
            </a:r>
            <a:r>
              <a:rPr lang="en-US" sz="1400" dirty="0" smtClean="0">
                <a:latin typeface="Times New Roman" pitchFamily="18" charset="0"/>
                <a:cs typeface="Times New Roman" pitchFamily="18" charset="0"/>
              </a:rPr>
              <a:t> as </a:t>
            </a:r>
            <a:r>
              <a:rPr lang="en-US" sz="1400" dirty="0" err="1" smtClean="0">
                <a:latin typeface="Times New Roman" pitchFamily="18" charset="0"/>
                <a:cs typeface="Times New Roman" pitchFamily="18" charset="0"/>
              </a:rPr>
              <a:t>np</a:t>
            </a:r>
            <a:r>
              <a:rPr lang="en-US" sz="1400" dirty="0" smtClean="0">
                <a:latin typeface="Times New Roman" pitchFamily="18" charset="0"/>
                <a:cs typeface="Times New Roman" pitchFamily="18" charset="0"/>
              </a:rPr>
              <a:t> </a:t>
            </a:r>
          </a:p>
          <a:p>
            <a:pPr>
              <a:buNone/>
            </a:pPr>
            <a:r>
              <a:rPr lang="en-US" sz="1400" dirty="0" smtClean="0">
                <a:latin typeface="Times New Roman" pitchFamily="18" charset="0"/>
                <a:cs typeface="Times New Roman" pitchFamily="18" charset="0"/>
              </a:rPr>
              <a:t>&gt;&gt;&gt; x = </a:t>
            </a:r>
            <a:r>
              <a:rPr lang="en-US" sz="1400" dirty="0" err="1" smtClean="0">
                <a:latin typeface="Times New Roman" pitchFamily="18" charset="0"/>
                <a:cs typeface="Times New Roman" pitchFamily="18" charset="0"/>
              </a:rPr>
              <a:t>np.array</a:t>
            </a:r>
            <a:r>
              <a:rPr lang="en-US" sz="1400" dirty="0" smtClean="0">
                <a:latin typeface="Times New Roman" pitchFamily="18" charset="0"/>
                <a:cs typeface="Times New Roman" pitchFamily="18" charset="0"/>
              </a:rPr>
              <a:t>(12) </a:t>
            </a:r>
          </a:p>
          <a:p>
            <a:pPr>
              <a:buNone/>
            </a:pPr>
            <a:r>
              <a:rPr lang="en-US" sz="1400" dirty="0" smtClean="0">
                <a:latin typeface="Times New Roman" pitchFamily="18" charset="0"/>
                <a:cs typeface="Times New Roman" pitchFamily="18" charset="0"/>
              </a:rPr>
              <a:t>&gt;&gt;&gt; x</a:t>
            </a:r>
          </a:p>
          <a:p>
            <a:pPr>
              <a:buNone/>
            </a:pPr>
            <a:r>
              <a:rPr lang="en-US" sz="1400" dirty="0" smtClean="0">
                <a:latin typeface="Times New Roman" pitchFamily="18" charset="0"/>
                <a:cs typeface="Times New Roman" pitchFamily="18" charset="0"/>
              </a:rPr>
              <a:t> array(12) </a:t>
            </a:r>
          </a:p>
          <a:p>
            <a:pPr>
              <a:buNone/>
            </a:pPr>
            <a:r>
              <a:rPr lang="en-US" sz="1400" dirty="0" smtClean="0">
                <a:latin typeface="Times New Roman" pitchFamily="18" charset="0"/>
                <a:cs typeface="Times New Roman" pitchFamily="18" charset="0"/>
              </a:rPr>
              <a:t>&gt;&gt;&gt; </a:t>
            </a:r>
            <a:r>
              <a:rPr lang="en-US" sz="1400" dirty="0" err="1" smtClean="0">
                <a:latin typeface="Times New Roman" pitchFamily="18" charset="0"/>
                <a:cs typeface="Times New Roman" pitchFamily="18" charset="0"/>
              </a:rPr>
              <a:t>x.ndim</a:t>
            </a: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0</a:t>
            </a:r>
          </a:p>
          <a:p>
            <a:pPr>
              <a:buNone/>
            </a:pPr>
            <a:r>
              <a:rPr lang="en-US" sz="1400" b="1" u="sng" dirty="0" smtClean="0">
                <a:latin typeface="Times New Roman" pitchFamily="18" charset="0"/>
                <a:cs typeface="Times New Roman" pitchFamily="18" charset="0"/>
              </a:rPr>
              <a:t>Vectors (rank-1 tensors) </a:t>
            </a:r>
          </a:p>
          <a:p>
            <a:pPr>
              <a:buNone/>
            </a:pPr>
            <a:r>
              <a:rPr lang="en-US" sz="1400" dirty="0" smtClean="0">
                <a:latin typeface="Times New Roman" pitchFamily="18" charset="0"/>
                <a:cs typeface="Times New Roman" pitchFamily="18" charset="0"/>
              </a:rPr>
              <a:t>An array of numbers is called a vector, or rank-1 tensor, or 1D tensor. A rank-1 tensor is said to have exactly one axis. </a:t>
            </a:r>
          </a:p>
          <a:p>
            <a:pPr>
              <a:buNone/>
            </a:pPr>
            <a:r>
              <a:rPr lang="en-US" sz="1400" dirty="0" smtClean="0">
                <a:latin typeface="Times New Roman" pitchFamily="18" charset="0"/>
                <a:cs typeface="Times New Roman" pitchFamily="18" charset="0"/>
              </a:rPr>
              <a:t>Following is a </a:t>
            </a:r>
            <a:r>
              <a:rPr lang="en-US" sz="1400" dirty="0" err="1" smtClean="0">
                <a:latin typeface="Times New Roman" pitchFamily="18" charset="0"/>
                <a:cs typeface="Times New Roman" pitchFamily="18" charset="0"/>
              </a:rPr>
              <a:t>NumPy</a:t>
            </a:r>
            <a:r>
              <a:rPr lang="en-US" sz="1400" dirty="0" smtClean="0">
                <a:latin typeface="Times New Roman" pitchFamily="18" charset="0"/>
                <a:cs typeface="Times New Roman" pitchFamily="18" charset="0"/>
              </a:rPr>
              <a:t> vector:</a:t>
            </a:r>
          </a:p>
          <a:p>
            <a:pPr>
              <a:buNone/>
            </a:pPr>
            <a:r>
              <a:rPr lang="en-US" sz="1400" dirty="0" smtClean="0">
                <a:latin typeface="Times New Roman" pitchFamily="18" charset="0"/>
                <a:cs typeface="Times New Roman" pitchFamily="18" charset="0"/>
              </a:rPr>
              <a:t> &gt;&gt;&gt; x = </a:t>
            </a:r>
            <a:r>
              <a:rPr lang="en-US" sz="1400" dirty="0" err="1" smtClean="0">
                <a:latin typeface="Times New Roman" pitchFamily="18" charset="0"/>
                <a:cs typeface="Times New Roman" pitchFamily="18" charset="0"/>
              </a:rPr>
              <a:t>np.array</a:t>
            </a:r>
            <a:r>
              <a:rPr lang="en-US" sz="1400" dirty="0" smtClean="0">
                <a:latin typeface="Times New Roman" pitchFamily="18" charset="0"/>
                <a:cs typeface="Times New Roman" pitchFamily="18" charset="0"/>
              </a:rPr>
              <a:t>([12, 3, 6, 14, 7])</a:t>
            </a:r>
          </a:p>
          <a:p>
            <a:pPr>
              <a:buNone/>
            </a:pPr>
            <a:r>
              <a:rPr lang="en-US" sz="1400" dirty="0" smtClean="0">
                <a:latin typeface="Times New Roman" pitchFamily="18" charset="0"/>
                <a:cs typeface="Times New Roman" pitchFamily="18" charset="0"/>
              </a:rPr>
              <a:t> &gt;&gt;&gt; x </a:t>
            </a:r>
          </a:p>
          <a:p>
            <a:pPr>
              <a:buNone/>
            </a:pPr>
            <a:r>
              <a:rPr lang="en-US" sz="1400" dirty="0" smtClean="0">
                <a:latin typeface="Times New Roman" pitchFamily="18" charset="0"/>
                <a:cs typeface="Times New Roman" pitchFamily="18" charset="0"/>
              </a:rPr>
              <a:t>array([12, 3, 6, 14, 7])</a:t>
            </a:r>
          </a:p>
          <a:p>
            <a:pPr>
              <a:buNone/>
            </a:pPr>
            <a:r>
              <a:rPr lang="en-US" sz="1400" dirty="0" smtClean="0">
                <a:latin typeface="Times New Roman" pitchFamily="18" charset="0"/>
                <a:cs typeface="Times New Roman" pitchFamily="18" charset="0"/>
              </a:rPr>
              <a:t> &gt;&gt;&gt; </a:t>
            </a:r>
            <a:r>
              <a:rPr lang="en-US" sz="1400" dirty="0" err="1" smtClean="0">
                <a:latin typeface="Times New Roman" pitchFamily="18" charset="0"/>
                <a:cs typeface="Times New Roman" pitchFamily="18" charset="0"/>
              </a:rPr>
              <a:t>x.ndim</a:t>
            </a: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1</a:t>
            </a:r>
            <a:endParaRPr lang="en-US" sz="1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643998" cy="3929090"/>
          </a:xfrm>
        </p:spPr>
        <p:txBody>
          <a:bodyPr>
            <a:normAutofit fontScale="62500" lnSpcReduction="20000"/>
          </a:bodyPr>
          <a:lstStyle/>
          <a:p>
            <a:pPr>
              <a:buNone/>
            </a:pPr>
            <a:r>
              <a:rPr lang="en-US" b="1" u="sng" dirty="0" smtClean="0"/>
              <a:t>Matrices (rank-2 tensors):</a:t>
            </a:r>
          </a:p>
          <a:p>
            <a:r>
              <a:rPr lang="en-US" dirty="0" smtClean="0"/>
              <a:t> An array of vectors is a matrix, or rank-2 tensor, or 2D tensor.</a:t>
            </a:r>
          </a:p>
          <a:p>
            <a:r>
              <a:rPr lang="en-US" dirty="0" smtClean="0"/>
              <a:t> A matrix has two axes (often referred to as rows and columns). </a:t>
            </a:r>
          </a:p>
          <a:p>
            <a:r>
              <a:rPr lang="en-US" dirty="0" smtClean="0"/>
              <a:t>You can visually interpret a matrix as a rectangular grid of numbers.</a:t>
            </a:r>
          </a:p>
          <a:p>
            <a:pPr>
              <a:buNone/>
            </a:pPr>
            <a:r>
              <a:rPr lang="en-US" dirty="0" smtClean="0"/>
              <a:t> This is a </a:t>
            </a:r>
            <a:r>
              <a:rPr lang="en-US" dirty="0" err="1" smtClean="0"/>
              <a:t>NumPy</a:t>
            </a:r>
            <a:r>
              <a:rPr lang="en-US" dirty="0" smtClean="0"/>
              <a:t> matrix: </a:t>
            </a:r>
          </a:p>
          <a:p>
            <a:pPr>
              <a:buNone/>
            </a:pPr>
            <a:r>
              <a:rPr lang="en-US" dirty="0" smtClean="0"/>
              <a:t>&gt;&gt;&gt; x = </a:t>
            </a:r>
            <a:r>
              <a:rPr lang="en-US" dirty="0" err="1" smtClean="0"/>
              <a:t>np.array</a:t>
            </a:r>
            <a:r>
              <a:rPr lang="en-US" dirty="0" smtClean="0"/>
              <a:t>([[5, 78, 2, 34, 0], </a:t>
            </a:r>
          </a:p>
          <a:p>
            <a:pPr>
              <a:buNone/>
            </a:pPr>
            <a:r>
              <a:rPr lang="en-US" dirty="0" smtClean="0"/>
              <a:t>			   [6, 79, 3, 35, 1],</a:t>
            </a:r>
          </a:p>
          <a:p>
            <a:pPr>
              <a:buNone/>
            </a:pPr>
            <a:r>
              <a:rPr lang="en-US" dirty="0" smtClean="0"/>
              <a:t> 			   [7, 80, 4, 36, 2]])</a:t>
            </a:r>
          </a:p>
          <a:p>
            <a:pPr>
              <a:buNone/>
            </a:pPr>
            <a:r>
              <a:rPr lang="en-US" dirty="0" smtClean="0"/>
              <a:t> &gt;&gt;&gt; </a:t>
            </a:r>
            <a:r>
              <a:rPr lang="en-US" dirty="0" err="1" smtClean="0"/>
              <a:t>x.ndim</a:t>
            </a:r>
            <a:r>
              <a:rPr lang="en-US" dirty="0" smtClean="0"/>
              <a:t> </a:t>
            </a:r>
          </a:p>
          <a:p>
            <a:pPr>
              <a:buNone/>
            </a:pPr>
            <a:r>
              <a:rPr lang="en-US" dirty="0" smtClean="0"/>
              <a:t>2</a:t>
            </a:r>
          </a:p>
          <a:p>
            <a:pPr>
              <a:buNone/>
            </a:pPr>
            <a:r>
              <a:rPr lang="en-US" dirty="0" smtClean="0"/>
              <a:t>[5, 78, 2, 34, 0] is the first row of x, and [5, 6, 7] is the first column</a:t>
            </a:r>
          </a:p>
          <a:p>
            <a:pPr>
              <a:buNone/>
            </a:pPr>
            <a:r>
              <a:rPr lang="en-US" b="1" u="sng" dirty="0" smtClean="0"/>
              <a:t>Rank-3 and higher-rank tensors:</a:t>
            </a:r>
          </a:p>
          <a:p>
            <a:pPr>
              <a:buNone/>
            </a:pPr>
            <a:endParaRPr lang="en-US" b="1" u="sng" dirty="0"/>
          </a:p>
          <a:p>
            <a:pPr>
              <a:buNone/>
            </a:pPr>
            <a:endParaRPr lang="en-US" b="1" u="sng" dirty="0" smtClean="0"/>
          </a:p>
          <a:p>
            <a:pPr>
              <a:buNone/>
            </a:pPr>
            <a:endParaRPr lang="en-US" dirty="0"/>
          </a:p>
        </p:txBody>
      </p:sp>
      <p:pic>
        <p:nvPicPr>
          <p:cNvPr id="4" name="Picture 2"/>
          <p:cNvPicPr>
            <a:picLocks noChangeAspect="1" noChangeArrowheads="1"/>
          </p:cNvPicPr>
          <p:nvPr/>
        </p:nvPicPr>
        <p:blipFill>
          <a:blip r:embed="rId2"/>
          <a:srcRect/>
          <a:stretch>
            <a:fillRect/>
          </a:stretch>
        </p:blipFill>
        <p:spPr bwMode="auto">
          <a:xfrm>
            <a:off x="1500166" y="3929066"/>
            <a:ext cx="4778776" cy="2786082"/>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500042"/>
            <a:ext cx="8501122" cy="6143668"/>
          </a:xfrm>
        </p:spPr>
        <p:txBody>
          <a:bodyPr>
            <a:normAutofit fontScale="70000" lnSpcReduction="20000"/>
          </a:bodyPr>
          <a:lstStyle/>
          <a:p>
            <a:pPr>
              <a:buNone/>
            </a:pPr>
            <a:r>
              <a:rPr lang="en-US" b="1" u="sng" dirty="0" smtClean="0"/>
              <a:t>Key attributes:</a:t>
            </a:r>
          </a:p>
          <a:p>
            <a:r>
              <a:rPr lang="en-US" dirty="0" smtClean="0"/>
              <a:t> A tensor is defined by three key attributes:</a:t>
            </a:r>
          </a:p>
          <a:p>
            <a:pPr lvl="1"/>
            <a:r>
              <a:rPr lang="en-US" dirty="0" smtClean="0"/>
              <a:t>Number of axes (rank)</a:t>
            </a:r>
          </a:p>
          <a:p>
            <a:pPr lvl="1"/>
            <a:r>
              <a:rPr lang="en-US" dirty="0" smtClean="0"/>
              <a:t>Shape</a:t>
            </a:r>
          </a:p>
          <a:p>
            <a:pPr lvl="1"/>
            <a:r>
              <a:rPr lang="en-US" dirty="0" smtClean="0"/>
              <a:t>Data type </a:t>
            </a:r>
          </a:p>
          <a:p>
            <a:pPr>
              <a:buFont typeface="Wingdings" pitchFamily="2" charset="2"/>
              <a:buChar char="q"/>
            </a:pPr>
            <a:r>
              <a:rPr lang="en-US" dirty="0" smtClean="0"/>
              <a:t>First, we load the MNIST dataset: </a:t>
            </a:r>
          </a:p>
          <a:p>
            <a:pPr lvl="1">
              <a:buNone/>
            </a:pPr>
            <a:r>
              <a:rPr lang="en-US" dirty="0" smtClean="0"/>
              <a:t>from </a:t>
            </a:r>
            <a:r>
              <a:rPr lang="en-US" dirty="0" err="1" smtClean="0"/>
              <a:t>tensorflow.keras.datasets</a:t>
            </a:r>
            <a:r>
              <a:rPr lang="en-US" dirty="0" smtClean="0"/>
              <a:t> import </a:t>
            </a:r>
            <a:r>
              <a:rPr lang="en-US" dirty="0" err="1" smtClean="0"/>
              <a:t>mnist</a:t>
            </a:r>
            <a:r>
              <a:rPr lang="en-US" dirty="0" smtClean="0"/>
              <a:t> </a:t>
            </a:r>
          </a:p>
          <a:p>
            <a:pPr lvl="1">
              <a:buNone/>
            </a:pPr>
            <a:r>
              <a:rPr lang="en-US" dirty="0" smtClean="0"/>
              <a:t>(</a:t>
            </a:r>
            <a:r>
              <a:rPr lang="en-US" dirty="0" err="1" smtClean="0"/>
              <a:t>train_images</a:t>
            </a:r>
            <a:r>
              <a:rPr lang="en-US" dirty="0" smtClean="0"/>
              <a:t>, </a:t>
            </a:r>
            <a:r>
              <a:rPr lang="en-US" dirty="0" err="1" smtClean="0"/>
              <a:t>train_labels</a:t>
            </a:r>
            <a:r>
              <a:rPr lang="en-US" dirty="0" smtClean="0"/>
              <a:t>), (</a:t>
            </a:r>
            <a:r>
              <a:rPr lang="en-US" dirty="0" err="1" smtClean="0"/>
              <a:t>test_images</a:t>
            </a:r>
            <a:r>
              <a:rPr lang="en-US" dirty="0" smtClean="0"/>
              <a:t>, </a:t>
            </a:r>
            <a:r>
              <a:rPr lang="en-US" dirty="0" err="1" smtClean="0"/>
              <a:t>test_labels</a:t>
            </a:r>
            <a:r>
              <a:rPr lang="en-US" dirty="0" smtClean="0"/>
              <a:t>) = </a:t>
            </a:r>
            <a:r>
              <a:rPr lang="en-US" dirty="0" err="1" smtClean="0"/>
              <a:t>mnist.load_data</a:t>
            </a:r>
            <a:r>
              <a:rPr lang="en-US" dirty="0" smtClean="0"/>
              <a:t>() </a:t>
            </a:r>
          </a:p>
          <a:p>
            <a:pPr>
              <a:buFont typeface="Wingdings" pitchFamily="2" charset="2"/>
              <a:buChar char="q"/>
            </a:pPr>
            <a:r>
              <a:rPr lang="en-US" dirty="0" smtClean="0"/>
              <a:t>Next, we display the number of axes of the tensor </a:t>
            </a:r>
            <a:r>
              <a:rPr lang="en-US" dirty="0" err="1" smtClean="0"/>
              <a:t>train_images</a:t>
            </a:r>
            <a:r>
              <a:rPr lang="en-US" dirty="0" smtClean="0"/>
              <a:t>, the </a:t>
            </a:r>
            <a:r>
              <a:rPr lang="en-US" dirty="0" err="1" smtClean="0"/>
              <a:t>ndim</a:t>
            </a:r>
            <a:r>
              <a:rPr lang="en-US" dirty="0" smtClean="0"/>
              <a:t> attribute:</a:t>
            </a:r>
          </a:p>
          <a:p>
            <a:pPr lvl="1">
              <a:buNone/>
            </a:pPr>
            <a:r>
              <a:rPr lang="en-US" dirty="0" smtClean="0"/>
              <a:t> &gt;&gt;&gt; </a:t>
            </a:r>
            <a:r>
              <a:rPr lang="en-US" dirty="0" err="1" smtClean="0"/>
              <a:t>train_images.ndim</a:t>
            </a:r>
            <a:r>
              <a:rPr lang="en-US" dirty="0" smtClean="0"/>
              <a:t> </a:t>
            </a:r>
          </a:p>
          <a:p>
            <a:pPr lvl="1">
              <a:buNone/>
            </a:pPr>
            <a:r>
              <a:rPr lang="en-US" dirty="0" smtClean="0"/>
              <a:t>3 </a:t>
            </a:r>
          </a:p>
          <a:p>
            <a:pPr>
              <a:buFont typeface="Wingdings" pitchFamily="2" charset="2"/>
              <a:buChar char="q"/>
            </a:pPr>
            <a:r>
              <a:rPr lang="en-US" dirty="0" smtClean="0"/>
              <a:t>Here’s its shape: </a:t>
            </a:r>
          </a:p>
          <a:p>
            <a:pPr lvl="1">
              <a:buNone/>
            </a:pPr>
            <a:r>
              <a:rPr lang="en-US" dirty="0" smtClean="0"/>
              <a:t>&gt;&gt;&gt; </a:t>
            </a:r>
            <a:r>
              <a:rPr lang="en-US" dirty="0" err="1" smtClean="0"/>
              <a:t>train_images.shape</a:t>
            </a:r>
            <a:r>
              <a:rPr lang="en-US" dirty="0" smtClean="0"/>
              <a:t> </a:t>
            </a:r>
          </a:p>
          <a:p>
            <a:pPr lvl="1">
              <a:buNone/>
            </a:pPr>
            <a:r>
              <a:rPr lang="en-US" dirty="0" smtClean="0"/>
              <a:t>(60000, 28, 28)</a:t>
            </a:r>
          </a:p>
          <a:p>
            <a:pPr>
              <a:buFont typeface="Wingdings" pitchFamily="2" charset="2"/>
              <a:buChar char="q"/>
            </a:pPr>
            <a:r>
              <a:rPr lang="en-US" dirty="0" smtClean="0"/>
              <a:t> And this is its data type, the </a:t>
            </a:r>
            <a:r>
              <a:rPr lang="en-US" dirty="0" err="1" smtClean="0"/>
              <a:t>dtype</a:t>
            </a:r>
            <a:r>
              <a:rPr lang="en-US" dirty="0" smtClean="0"/>
              <a:t> attribute:</a:t>
            </a:r>
          </a:p>
          <a:p>
            <a:pPr lvl="1">
              <a:buNone/>
            </a:pPr>
            <a:r>
              <a:rPr lang="en-US" dirty="0" smtClean="0"/>
              <a:t> &gt;&gt;&gt; </a:t>
            </a:r>
            <a:r>
              <a:rPr lang="en-US" dirty="0" err="1" smtClean="0"/>
              <a:t>train_images.dtype</a:t>
            </a:r>
            <a:endParaRPr lang="en-US" dirty="0" smtClean="0"/>
          </a:p>
          <a:p>
            <a:pPr lvl="1">
              <a:buNone/>
            </a:pPr>
            <a:r>
              <a:rPr lang="en-US" dirty="0" smtClean="0"/>
              <a:t> uint8</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US" b="1" dirty="0" smtClean="0"/>
              <a:t>Manipulating tensors in </a:t>
            </a:r>
            <a:r>
              <a:rPr lang="en-US" b="1" dirty="0" err="1" smtClean="0"/>
              <a:t>NumPy</a:t>
            </a:r>
            <a:endParaRPr lang="en-US" b="1" dirty="0"/>
          </a:p>
        </p:txBody>
      </p:sp>
      <p:sp>
        <p:nvSpPr>
          <p:cNvPr id="3" name="Content Placeholder 2"/>
          <p:cNvSpPr>
            <a:spLocks noGrp="1"/>
          </p:cNvSpPr>
          <p:nvPr>
            <p:ph idx="1"/>
          </p:nvPr>
        </p:nvSpPr>
        <p:spPr>
          <a:xfrm>
            <a:off x="214282" y="1071546"/>
            <a:ext cx="8715436" cy="5572164"/>
          </a:xfrm>
        </p:spPr>
        <p:txBody>
          <a:bodyPr/>
          <a:lstStyle/>
          <a:p>
            <a:r>
              <a:rPr lang="en-US" dirty="0" smtClean="0"/>
              <a:t>Selecting specific elements in a tensor is called tensor </a:t>
            </a:r>
            <a:r>
              <a:rPr lang="en-US" dirty="0" err="1" smtClean="0"/>
              <a:t>slicin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The mathematical building blocks of neural networks</a:t>
            </a:r>
            <a:endParaRPr lang="en-US" sz="3200" b="1" dirty="0"/>
          </a:p>
        </p:txBody>
      </p:sp>
      <p:sp>
        <p:nvSpPr>
          <p:cNvPr id="3" name="Content Placeholder 2"/>
          <p:cNvSpPr>
            <a:spLocks noGrp="1"/>
          </p:cNvSpPr>
          <p:nvPr>
            <p:ph idx="1"/>
          </p:nvPr>
        </p:nvSpPr>
        <p:spPr>
          <a:xfrm>
            <a:off x="457200" y="1600200"/>
            <a:ext cx="8472518" cy="5043510"/>
          </a:xfrm>
        </p:spPr>
        <p:txBody>
          <a:bodyPr>
            <a:normAutofit fontScale="47500" lnSpcReduction="20000"/>
          </a:bodyPr>
          <a:lstStyle/>
          <a:p>
            <a:pPr>
              <a:lnSpc>
                <a:spcPct val="170000"/>
              </a:lnSpc>
              <a:spcBef>
                <a:spcPts val="0"/>
              </a:spcBef>
            </a:pPr>
            <a:r>
              <a:rPr lang="en-US" dirty="0" smtClean="0">
                <a:latin typeface="Times New Roman" pitchFamily="18" charset="0"/>
                <a:cs typeface="Times New Roman" pitchFamily="18" charset="0"/>
              </a:rPr>
              <a:t>concrete example of a neural network that uses the Python library </a:t>
            </a:r>
            <a:r>
              <a:rPr lang="en-US" dirty="0" err="1" smtClean="0">
                <a:latin typeface="Times New Roman" pitchFamily="18" charset="0"/>
                <a:cs typeface="Times New Roman" pitchFamily="18" charset="0"/>
              </a:rPr>
              <a:t>Keras</a:t>
            </a:r>
            <a:r>
              <a:rPr lang="en-US" dirty="0" smtClean="0">
                <a:latin typeface="Times New Roman" pitchFamily="18" charset="0"/>
                <a:cs typeface="Times New Roman" pitchFamily="18" charset="0"/>
              </a:rPr>
              <a:t> to learn to classify handwritten digits. </a:t>
            </a:r>
          </a:p>
          <a:p>
            <a:pPr>
              <a:lnSpc>
                <a:spcPct val="170000"/>
              </a:lnSpc>
              <a:spcBef>
                <a:spcPts val="0"/>
              </a:spcBef>
            </a:pPr>
            <a:r>
              <a:rPr lang="en-US" dirty="0" smtClean="0">
                <a:latin typeface="Times New Roman" pitchFamily="18" charset="0"/>
                <a:cs typeface="Times New Roman" pitchFamily="18" charset="0"/>
              </a:rPr>
              <a:t>The problem to solve here is to classify grayscale images of handwritten digits (28 × 28 pixels) into their 10 categories (0 through 9)</a:t>
            </a:r>
          </a:p>
          <a:p>
            <a:pPr>
              <a:lnSpc>
                <a:spcPct val="170000"/>
              </a:lnSpc>
              <a:spcBef>
                <a:spcPts val="0"/>
              </a:spcBef>
            </a:pPr>
            <a:r>
              <a:rPr lang="en-US" dirty="0" smtClean="0">
                <a:latin typeface="Times New Roman" pitchFamily="18" charset="0"/>
                <a:cs typeface="Times New Roman" pitchFamily="18" charset="0"/>
              </a:rPr>
              <a:t>The notion of data batches:</a:t>
            </a:r>
          </a:p>
          <a:p>
            <a:pPr>
              <a:lnSpc>
                <a:spcPct val="170000"/>
              </a:lnSpc>
              <a:spcBef>
                <a:spcPts val="0"/>
              </a:spcBef>
            </a:pPr>
            <a:r>
              <a:rPr lang="en-US" dirty="0" smtClean="0">
                <a:latin typeface="Times New Roman" pitchFamily="18" charset="0"/>
                <a:cs typeface="Times New Roman" pitchFamily="18" charset="0"/>
              </a:rPr>
              <a:t>In addition, deep learning models don’t process an entire dataset at once; rather, they break the data into small batches. </a:t>
            </a:r>
          </a:p>
          <a:p>
            <a:pPr>
              <a:lnSpc>
                <a:spcPct val="170000"/>
              </a:lnSpc>
              <a:spcBef>
                <a:spcPts val="0"/>
              </a:spcBef>
            </a:pPr>
            <a:r>
              <a:rPr lang="en-US" dirty="0" smtClean="0">
                <a:latin typeface="Times New Roman" pitchFamily="18" charset="0"/>
                <a:cs typeface="Times New Roman" pitchFamily="18" charset="0"/>
              </a:rPr>
              <a:t>Concretely, here’s one batch of our MNIST digits, with a batch size of 128: </a:t>
            </a:r>
          </a:p>
          <a:p>
            <a:pPr>
              <a:lnSpc>
                <a:spcPct val="170000"/>
              </a:lnSpc>
              <a:spcBef>
                <a:spcPts val="0"/>
              </a:spcBef>
            </a:pPr>
            <a:r>
              <a:rPr lang="en-US" dirty="0" smtClean="0">
                <a:latin typeface="Times New Roman" pitchFamily="18" charset="0"/>
                <a:cs typeface="Times New Roman" pitchFamily="18" charset="0"/>
              </a:rPr>
              <a:t>batch = </a:t>
            </a:r>
            <a:r>
              <a:rPr lang="en-US" dirty="0" err="1" smtClean="0">
                <a:latin typeface="Times New Roman" pitchFamily="18" charset="0"/>
                <a:cs typeface="Times New Roman" pitchFamily="18" charset="0"/>
              </a:rPr>
              <a:t>train_images</a:t>
            </a:r>
            <a:r>
              <a:rPr lang="en-US" dirty="0" smtClean="0">
                <a:latin typeface="Times New Roman" pitchFamily="18" charset="0"/>
                <a:cs typeface="Times New Roman" pitchFamily="18" charset="0"/>
              </a:rPr>
              <a:t>[:128] </a:t>
            </a:r>
          </a:p>
          <a:p>
            <a:pPr>
              <a:lnSpc>
                <a:spcPct val="170000"/>
              </a:lnSpc>
              <a:spcBef>
                <a:spcPts val="0"/>
              </a:spcBef>
              <a:buNone/>
            </a:pPr>
            <a:r>
              <a:rPr lang="en-US" dirty="0" smtClean="0">
                <a:latin typeface="Times New Roman" pitchFamily="18" charset="0"/>
                <a:cs typeface="Times New Roman" pitchFamily="18" charset="0"/>
              </a:rPr>
              <a:t>And here’s the next batch:</a:t>
            </a:r>
          </a:p>
          <a:p>
            <a:pPr>
              <a:lnSpc>
                <a:spcPct val="170000"/>
              </a:lnSpc>
              <a:spcBef>
                <a:spcPts val="0"/>
              </a:spcBef>
            </a:pPr>
            <a:r>
              <a:rPr lang="en-US" dirty="0" smtClean="0">
                <a:latin typeface="Times New Roman" pitchFamily="18" charset="0"/>
                <a:cs typeface="Times New Roman" pitchFamily="18" charset="0"/>
              </a:rPr>
              <a:t> batch = </a:t>
            </a:r>
            <a:r>
              <a:rPr lang="en-US" dirty="0" err="1" smtClean="0">
                <a:latin typeface="Times New Roman" pitchFamily="18" charset="0"/>
                <a:cs typeface="Times New Roman" pitchFamily="18" charset="0"/>
              </a:rPr>
              <a:t>train_images</a:t>
            </a:r>
            <a:r>
              <a:rPr lang="en-US" dirty="0" smtClean="0">
                <a:latin typeface="Times New Roman" pitchFamily="18" charset="0"/>
                <a:cs typeface="Times New Roman" pitchFamily="18" charset="0"/>
              </a:rPr>
              <a:t>[128:256] </a:t>
            </a:r>
          </a:p>
          <a:p>
            <a:pPr>
              <a:lnSpc>
                <a:spcPct val="170000"/>
              </a:lnSpc>
              <a:spcBef>
                <a:spcPts val="0"/>
              </a:spcBef>
              <a:buNone/>
            </a:pPr>
            <a:r>
              <a:rPr lang="en-US" dirty="0" smtClean="0">
                <a:latin typeface="Times New Roman" pitchFamily="18" charset="0"/>
                <a:cs typeface="Times New Roman" pitchFamily="18" charset="0"/>
              </a:rPr>
              <a:t>And the nth batch: n = 3 </a:t>
            </a:r>
          </a:p>
          <a:p>
            <a:pPr>
              <a:lnSpc>
                <a:spcPct val="170000"/>
              </a:lnSpc>
              <a:spcBef>
                <a:spcPts val="0"/>
              </a:spcBef>
            </a:pPr>
            <a:r>
              <a:rPr lang="en-US" dirty="0" smtClean="0">
                <a:latin typeface="Times New Roman" pitchFamily="18" charset="0"/>
                <a:cs typeface="Times New Roman" pitchFamily="18" charset="0"/>
              </a:rPr>
              <a:t>batch = </a:t>
            </a:r>
            <a:r>
              <a:rPr lang="en-US" dirty="0" err="1" smtClean="0">
                <a:latin typeface="Times New Roman" pitchFamily="18" charset="0"/>
                <a:cs typeface="Times New Roman" pitchFamily="18" charset="0"/>
              </a:rPr>
              <a:t>train_images</a:t>
            </a:r>
            <a:r>
              <a:rPr lang="en-US" dirty="0" smtClean="0">
                <a:latin typeface="Times New Roman" pitchFamily="18" charset="0"/>
                <a:cs typeface="Times New Roman" pitchFamily="18" charset="0"/>
              </a:rPr>
              <a:t>[128 * n:128 * (n + 1)]</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85728"/>
            <a:ext cx="8858280" cy="2928958"/>
          </a:xfrm>
        </p:spPr>
        <p:txBody>
          <a:bodyPr>
            <a:normAutofit fontScale="92500" lnSpcReduction="10000"/>
          </a:bodyPr>
          <a:lstStyle/>
          <a:p>
            <a:r>
              <a:rPr lang="en-US" dirty="0" smtClean="0">
                <a:latin typeface="Times New Roman" pitchFamily="18" charset="0"/>
                <a:cs typeface="Times New Roman" pitchFamily="18" charset="0"/>
              </a:rPr>
              <a:t>The MNIST dataset comes preloaded in </a:t>
            </a:r>
            <a:r>
              <a:rPr lang="en-US" dirty="0" err="1" smtClean="0">
                <a:latin typeface="Times New Roman" pitchFamily="18" charset="0"/>
                <a:cs typeface="Times New Roman" pitchFamily="18" charset="0"/>
              </a:rPr>
              <a:t>Keras</a:t>
            </a:r>
            <a:r>
              <a:rPr lang="en-US" dirty="0" smtClean="0">
                <a:latin typeface="Times New Roman" pitchFamily="18" charset="0"/>
                <a:cs typeface="Times New Roman" pitchFamily="18" charset="0"/>
              </a:rPr>
              <a:t>, in the form of a set of four </a:t>
            </a:r>
            <a:r>
              <a:rPr lang="en-US" dirty="0" err="1" smtClean="0">
                <a:latin typeface="Times New Roman" pitchFamily="18" charset="0"/>
                <a:cs typeface="Times New Roman" pitchFamily="18" charset="0"/>
              </a:rPr>
              <a:t>NumPy</a:t>
            </a:r>
            <a:r>
              <a:rPr lang="en-US" dirty="0" smtClean="0">
                <a:latin typeface="Times New Roman" pitchFamily="18" charset="0"/>
                <a:cs typeface="Times New Roman" pitchFamily="18" charset="0"/>
              </a:rPr>
              <a:t> arrays.</a:t>
            </a:r>
          </a:p>
          <a:p>
            <a:r>
              <a:rPr lang="en-US" b="1" dirty="0" smtClean="0">
                <a:latin typeface="Times New Roman" pitchFamily="18" charset="0"/>
                <a:cs typeface="Times New Roman" pitchFamily="18" charset="0"/>
              </a:rPr>
              <a:t>Loading the MNIST dataset in </a:t>
            </a:r>
            <a:r>
              <a:rPr lang="en-US" b="1" dirty="0" err="1" smtClean="0">
                <a:latin typeface="Times New Roman" pitchFamily="18" charset="0"/>
                <a:cs typeface="Times New Roman" pitchFamily="18" charset="0"/>
              </a:rPr>
              <a:t>Keras</a:t>
            </a:r>
            <a:endParaRPr lang="en-US" b="1"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from </a:t>
            </a:r>
            <a:r>
              <a:rPr lang="en-US" dirty="0" err="1" smtClean="0">
                <a:latin typeface="Times New Roman" pitchFamily="18" charset="0"/>
                <a:cs typeface="Times New Roman" pitchFamily="18" charset="0"/>
              </a:rPr>
              <a:t>tensorflow.keras.datasets</a:t>
            </a:r>
            <a:r>
              <a:rPr lang="en-US" dirty="0" smtClean="0">
                <a:latin typeface="Times New Roman" pitchFamily="18" charset="0"/>
                <a:cs typeface="Times New Roman" pitchFamily="18" charset="0"/>
              </a:rPr>
              <a:t> import </a:t>
            </a:r>
            <a:r>
              <a:rPr lang="en-US" dirty="0" err="1" smtClean="0">
                <a:latin typeface="Times New Roman" pitchFamily="18" charset="0"/>
                <a:cs typeface="Times New Roman" pitchFamily="18" charset="0"/>
              </a:rPr>
              <a:t>mnist</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train_images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train_labels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test_images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test_labels</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mnist.load_data</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785786" y="3429000"/>
            <a:ext cx="4192835" cy="3071834"/>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network architecture</a:t>
            </a:r>
            <a:endParaRPr lang="en-US" dirty="0"/>
          </a:p>
        </p:txBody>
      </p:sp>
      <p:sp>
        <p:nvSpPr>
          <p:cNvPr id="3" name="Content Placeholder 2"/>
          <p:cNvSpPr>
            <a:spLocks noGrp="1"/>
          </p:cNvSpPr>
          <p:nvPr>
            <p:ph idx="1"/>
          </p:nvPr>
        </p:nvSpPr>
        <p:spPr>
          <a:xfrm>
            <a:off x="285720" y="1285860"/>
            <a:ext cx="8643998" cy="2357455"/>
          </a:xfrm>
        </p:spPr>
        <p:txBody>
          <a:bodyPr>
            <a:normAutofit fontScale="40000" lnSpcReduction="20000"/>
          </a:bodyPr>
          <a:lstStyle/>
          <a:p>
            <a:pPr>
              <a:lnSpc>
                <a:spcPct val="170000"/>
              </a:lnSpc>
              <a:spcBef>
                <a:spcPts val="0"/>
              </a:spcBef>
            </a:pPr>
            <a:r>
              <a:rPr lang="en-US" dirty="0" smtClean="0">
                <a:latin typeface="Times New Roman" pitchFamily="18" charset="0"/>
                <a:cs typeface="Times New Roman" pitchFamily="18" charset="0"/>
              </a:rPr>
              <a:t>The </a:t>
            </a:r>
            <a:r>
              <a:rPr lang="en-US" b="1" dirty="0" smtClean="0">
                <a:solidFill>
                  <a:srgbClr val="0000FF"/>
                </a:solidFill>
                <a:latin typeface="Times New Roman" pitchFamily="18" charset="0"/>
                <a:cs typeface="Times New Roman" pitchFamily="18" charset="0"/>
              </a:rPr>
              <a:t>core building block </a:t>
            </a:r>
            <a:r>
              <a:rPr lang="en-US" dirty="0" smtClean="0">
                <a:latin typeface="Times New Roman" pitchFamily="18" charset="0"/>
                <a:cs typeface="Times New Roman" pitchFamily="18" charset="0"/>
              </a:rPr>
              <a:t>of neural networks is </a:t>
            </a:r>
            <a:r>
              <a:rPr lang="en-US" b="1" dirty="0" smtClean="0">
                <a:solidFill>
                  <a:srgbClr val="0000FF"/>
                </a:solidFill>
                <a:latin typeface="Times New Roman" pitchFamily="18" charset="0"/>
                <a:cs typeface="Times New Roman" pitchFamily="18" charset="0"/>
              </a:rPr>
              <a:t>the layer</a:t>
            </a:r>
            <a:r>
              <a:rPr lang="en-US" dirty="0" smtClean="0">
                <a:latin typeface="Times New Roman" pitchFamily="18" charset="0"/>
                <a:cs typeface="Times New Roman" pitchFamily="18" charset="0"/>
              </a:rPr>
              <a:t>. You can think of a </a:t>
            </a:r>
            <a:r>
              <a:rPr lang="en-US" b="1" dirty="0" smtClean="0">
                <a:solidFill>
                  <a:srgbClr val="0000FF"/>
                </a:solidFill>
                <a:latin typeface="Times New Roman" pitchFamily="18" charset="0"/>
                <a:cs typeface="Times New Roman" pitchFamily="18" charset="0"/>
              </a:rPr>
              <a:t>layer as a filter for data</a:t>
            </a:r>
            <a:r>
              <a:rPr lang="en-US" dirty="0" smtClean="0">
                <a:latin typeface="Times New Roman" pitchFamily="18" charset="0"/>
                <a:cs typeface="Times New Roman" pitchFamily="18" charset="0"/>
              </a:rPr>
              <a:t>: some data goes in, and it comes out in a more useful form.</a:t>
            </a:r>
          </a:p>
          <a:p>
            <a:pPr>
              <a:lnSpc>
                <a:spcPct val="170000"/>
              </a:lnSpc>
              <a:spcBef>
                <a:spcPts val="0"/>
              </a:spcBef>
            </a:pPr>
            <a:r>
              <a:rPr lang="en-US" dirty="0" smtClean="0">
                <a:latin typeface="Times New Roman" pitchFamily="18" charset="0"/>
                <a:cs typeface="Times New Roman" pitchFamily="18" charset="0"/>
              </a:rPr>
              <a:t> Here, our model consists of a </a:t>
            </a:r>
            <a:r>
              <a:rPr lang="en-US" b="1" dirty="0" smtClean="0">
                <a:solidFill>
                  <a:srgbClr val="0000FF"/>
                </a:solidFill>
                <a:latin typeface="Times New Roman" pitchFamily="18" charset="0"/>
                <a:cs typeface="Times New Roman" pitchFamily="18" charset="0"/>
              </a:rPr>
              <a:t>sequence of two Dense layers</a:t>
            </a:r>
            <a:r>
              <a:rPr lang="en-US" dirty="0" smtClean="0">
                <a:latin typeface="Times New Roman" pitchFamily="18" charset="0"/>
                <a:cs typeface="Times New Roman" pitchFamily="18" charset="0"/>
              </a:rPr>
              <a:t>, which are densely connected (also called fully connected) neural layers.</a:t>
            </a:r>
          </a:p>
          <a:p>
            <a:pPr>
              <a:lnSpc>
                <a:spcPct val="170000"/>
              </a:lnSpc>
              <a:spcBef>
                <a:spcPts val="0"/>
              </a:spcBef>
            </a:pPr>
            <a:r>
              <a:rPr lang="en-US" dirty="0" smtClean="0">
                <a:latin typeface="Times New Roman" pitchFamily="18" charset="0"/>
                <a:cs typeface="Times New Roman" pitchFamily="18" charset="0"/>
              </a:rPr>
              <a:t> The second (and last) layer is a 10-way </a:t>
            </a:r>
            <a:r>
              <a:rPr lang="en-US" dirty="0" err="1" smtClean="0">
                <a:latin typeface="Times New Roman" pitchFamily="18" charset="0"/>
                <a:cs typeface="Times New Roman" pitchFamily="18" charset="0"/>
              </a:rPr>
              <a:t>softmax</a:t>
            </a:r>
            <a:r>
              <a:rPr lang="en-US" dirty="0" smtClean="0">
                <a:latin typeface="Times New Roman" pitchFamily="18" charset="0"/>
                <a:cs typeface="Times New Roman" pitchFamily="18" charset="0"/>
              </a:rPr>
              <a:t> classification layer, which means it will return an array of 10 probability scores (summing to 1). Each score will be the probability that the current digit image belongs to one of our 10 digit classes.</a:t>
            </a:r>
            <a:endParaRPr lang="en-US"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1214414" y="4214819"/>
            <a:ext cx="5401367" cy="1643073"/>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compilation step</a:t>
            </a:r>
            <a:endParaRPr lang="en-US" dirty="0"/>
          </a:p>
        </p:txBody>
      </p:sp>
      <p:sp>
        <p:nvSpPr>
          <p:cNvPr id="3" name="Content Placeholder 2"/>
          <p:cNvSpPr>
            <a:spLocks noGrp="1"/>
          </p:cNvSpPr>
          <p:nvPr>
            <p:ph idx="1"/>
          </p:nvPr>
        </p:nvSpPr>
        <p:spPr>
          <a:xfrm>
            <a:off x="457200" y="1600201"/>
            <a:ext cx="8186766" cy="2900370"/>
          </a:xfrm>
        </p:spPr>
        <p:txBody>
          <a:bodyPr>
            <a:normAutofit fontScale="47500" lnSpcReduction="20000"/>
          </a:bodyPr>
          <a:lstStyle/>
          <a:p>
            <a:pPr>
              <a:lnSpc>
                <a:spcPct val="170000"/>
              </a:lnSpc>
              <a:spcBef>
                <a:spcPts val="0"/>
              </a:spcBef>
              <a:buNone/>
            </a:pPr>
            <a:r>
              <a:rPr lang="en-US" dirty="0" smtClean="0">
                <a:latin typeface="Times New Roman" pitchFamily="18" charset="0"/>
                <a:cs typeface="Times New Roman" pitchFamily="18" charset="0"/>
              </a:rPr>
              <a:t>To make the model ready for training, we need to pick three more things as part of the compilation step: </a:t>
            </a:r>
          </a:p>
          <a:p>
            <a:pPr>
              <a:lnSpc>
                <a:spcPct val="170000"/>
              </a:lnSpc>
              <a:spcBef>
                <a:spcPts val="0"/>
              </a:spcBef>
            </a:pPr>
            <a:r>
              <a:rPr lang="en-US" b="1" dirty="0" smtClean="0">
                <a:solidFill>
                  <a:srgbClr val="0000FF"/>
                </a:solidFill>
                <a:latin typeface="Times New Roman" pitchFamily="18" charset="0"/>
                <a:cs typeface="Times New Roman" pitchFamily="18" charset="0"/>
              </a:rPr>
              <a:t> An optimizer</a:t>
            </a:r>
            <a:r>
              <a:rPr lang="en-US" dirty="0" smtClean="0">
                <a:latin typeface="Times New Roman" pitchFamily="18" charset="0"/>
                <a:cs typeface="Times New Roman" pitchFamily="18" charset="0"/>
              </a:rPr>
              <a:t>—The mechanism through which the model will update itself based on the training data it sees, so as to improve its performance. </a:t>
            </a:r>
          </a:p>
          <a:p>
            <a:pPr>
              <a:lnSpc>
                <a:spcPct val="170000"/>
              </a:lnSpc>
              <a:spcBef>
                <a:spcPts val="0"/>
              </a:spcBef>
            </a:pPr>
            <a:r>
              <a:rPr lang="en-US" dirty="0" smtClean="0">
                <a:latin typeface="Times New Roman" pitchFamily="18" charset="0"/>
                <a:cs typeface="Times New Roman" pitchFamily="18" charset="0"/>
              </a:rPr>
              <a:t> </a:t>
            </a:r>
            <a:r>
              <a:rPr lang="en-US" b="1" dirty="0" smtClean="0">
                <a:solidFill>
                  <a:srgbClr val="0000FF"/>
                </a:solidFill>
                <a:latin typeface="Times New Roman" pitchFamily="18" charset="0"/>
                <a:cs typeface="Times New Roman" pitchFamily="18" charset="0"/>
              </a:rPr>
              <a:t>A loss function</a:t>
            </a:r>
            <a:r>
              <a:rPr lang="en-US" dirty="0" smtClean="0">
                <a:latin typeface="Times New Roman" pitchFamily="18" charset="0"/>
                <a:cs typeface="Times New Roman" pitchFamily="18" charset="0"/>
              </a:rPr>
              <a:t>—How the model will be able to measure its performance on the training data, and thus how it will be able to steer itself in the right direction.  </a:t>
            </a:r>
          </a:p>
          <a:p>
            <a:pPr>
              <a:lnSpc>
                <a:spcPct val="170000"/>
              </a:lnSpc>
              <a:spcBef>
                <a:spcPts val="0"/>
              </a:spcBef>
            </a:pPr>
            <a:r>
              <a:rPr lang="en-US" b="1" dirty="0" smtClean="0">
                <a:solidFill>
                  <a:srgbClr val="0000FF"/>
                </a:solidFill>
                <a:latin typeface="Times New Roman" pitchFamily="18" charset="0"/>
                <a:cs typeface="Times New Roman" pitchFamily="18" charset="0"/>
              </a:rPr>
              <a:t>Metrics to monitor during training and testing</a:t>
            </a:r>
            <a:r>
              <a:rPr lang="en-US" dirty="0" smtClean="0">
                <a:latin typeface="Times New Roman" pitchFamily="18" charset="0"/>
                <a:cs typeface="Times New Roman" pitchFamily="18" charset="0"/>
              </a:rPr>
              <a:t>—Here, we’ll only care about accuracy (the fraction of the images that were correctly classified).</a:t>
            </a:r>
          </a:p>
          <a:p>
            <a:endParaRPr lang="en-US" dirty="0"/>
          </a:p>
        </p:txBody>
      </p:sp>
      <p:pic>
        <p:nvPicPr>
          <p:cNvPr id="3074" name="Picture 2"/>
          <p:cNvPicPr>
            <a:picLocks noChangeAspect="1" noChangeArrowheads="1"/>
          </p:cNvPicPr>
          <p:nvPr/>
        </p:nvPicPr>
        <p:blipFill>
          <a:blip r:embed="rId2"/>
          <a:srcRect/>
          <a:stretch>
            <a:fillRect/>
          </a:stretch>
        </p:blipFill>
        <p:spPr bwMode="auto">
          <a:xfrm>
            <a:off x="1142976" y="4357694"/>
            <a:ext cx="7568601" cy="1214446"/>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the image data</a:t>
            </a:r>
            <a:endParaRPr lang="en-US" dirty="0"/>
          </a:p>
        </p:txBody>
      </p:sp>
      <p:sp>
        <p:nvSpPr>
          <p:cNvPr id="3" name="Content Placeholder 2"/>
          <p:cNvSpPr>
            <a:spLocks noGrp="1"/>
          </p:cNvSpPr>
          <p:nvPr>
            <p:ph idx="1"/>
          </p:nvPr>
        </p:nvSpPr>
        <p:spPr/>
        <p:txBody>
          <a:bodyPr>
            <a:normAutofit/>
          </a:bodyPr>
          <a:lstStyle/>
          <a:p>
            <a:r>
              <a:rPr lang="en-US" sz="1600" dirty="0"/>
              <a:t>P</a:t>
            </a:r>
            <a:r>
              <a:rPr lang="en-US" sz="1600" dirty="0" smtClean="0"/>
              <a:t>reprocess the data by reshaping it into the shape the model expects and scaling it so that all values are in the [0, 1] interval. Previously, our training images were stored in an array of shape (60000, 28, 28) of type uint8 with values in the [0, 255] interval. We’ll transform it into a float32 array of shape (60000, 28 * 28) with values between 0 and 1.</a:t>
            </a:r>
            <a:endParaRPr lang="en-US" sz="1500" dirty="0" smtClean="0"/>
          </a:p>
          <a:p>
            <a:endParaRPr lang="en-US" sz="1500" dirty="0"/>
          </a:p>
          <a:p>
            <a:r>
              <a:rPr lang="en-US" sz="1500" dirty="0" err="1" smtClean="0"/>
              <a:t>train_images</a:t>
            </a:r>
            <a:r>
              <a:rPr lang="en-US" sz="1500" dirty="0" smtClean="0"/>
              <a:t> = </a:t>
            </a:r>
            <a:r>
              <a:rPr lang="en-US" sz="1500" dirty="0" err="1" smtClean="0"/>
              <a:t>train_images.reshape</a:t>
            </a:r>
            <a:r>
              <a:rPr lang="en-US" sz="1500" dirty="0" smtClean="0"/>
              <a:t>((60000, 28 * 28)) </a:t>
            </a:r>
          </a:p>
          <a:p>
            <a:r>
              <a:rPr lang="en-US" sz="1500" dirty="0" err="1" smtClean="0"/>
              <a:t>train_images</a:t>
            </a:r>
            <a:r>
              <a:rPr lang="en-US" sz="1500" dirty="0" smtClean="0"/>
              <a:t> = </a:t>
            </a:r>
            <a:r>
              <a:rPr lang="en-US" sz="1500" dirty="0" err="1" smtClean="0"/>
              <a:t>train_images.astype</a:t>
            </a:r>
            <a:r>
              <a:rPr lang="en-US" sz="1500" dirty="0" smtClean="0"/>
              <a:t>("float32") / 255 </a:t>
            </a:r>
          </a:p>
          <a:p>
            <a:r>
              <a:rPr lang="en-US" sz="1500" dirty="0" err="1" smtClean="0"/>
              <a:t>test_images</a:t>
            </a:r>
            <a:r>
              <a:rPr lang="en-US" sz="1500" dirty="0" smtClean="0"/>
              <a:t> = </a:t>
            </a:r>
            <a:r>
              <a:rPr lang="en-US" sz="1500" dirty="0" err="1" smtClean="0"/>
              <a:t>test_images.reshape</a:t>
            </a:r>
            <a:r>
              <a:rPr lang="en-US" sz="1500" dirty="0" smtClean="0"/>
              <a:t>((10000, 28 * 28)) </a:t>
            </a:r>
          </a:p>
          <a:p>
            <a:r>
              <a:rPr lang="en-US" sz="1500" dirty="0" err="1" smtClean="0"/>
              <a:t>test_images</a:t>
            </a:r>
            <a:r>
              <a:rPr lang="en-US" sz="1500" dirty="0" smtClean="0"/>
              <a:t> = </a:t>
            </a:r>
            <a:r>
              <a:rPr lang="en-US" sz="1500" dirty="0" err="1" smtClean="0"/>
              <a:t>test_images.astype</a:t>
            </a:r>
            <a:r>
              <a:rPr lang="en-US" sz="1500" dirty="0" smtClean="0"/>
              <a:t>("float32") / 255</a:t>
            </a:r>
            <a:endParaRPr lang="en-US" sz="1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“Fitting” the model</a:t>
            </a:r>
            <a:endParaRPr lang="en-US" dirty="0"/>
          </a:p>
        </p:txBody>
      </p:sp>
      <p:sp>
        <p:nvSpPr>
          <p:cNvPr id="3" name="Content Placeholder 2"/>
          <p:cNvSpPr>
            <a:spLocks noGrp="1"/>
          </p:cNvSpPr>
          <p:nvPr>
            <p:ph idx="1"/>
          </p:nvPr>
        </p:nvSpPr>
        <p:spPr>
          <a:xfrm>
            <a:off x="457200" y="1600201"/>
            <a:ext cx="8543956" cy="2828932"/>
          </a:xfrm>
        </p:spPr>
        <p:txBody>
          <a:bodyPr>
            <a:normAutofit fontScale="85000" lnSpcReduction="20000"/>
          </a:bodyPr>
          <a:lstStyle/>
          <a:p>
            <a:r>
              <a:rPr lang="en-US" dirty="0" smtClean="0"/>
              <a:t>now ready to train the model, which in </a:t>
            </a:r>
            <a:r>
              <a:rPr lang="en-US" dirty="0" err="1" smtClean="0"/>
              <a:t>Keras</a:t>
            </a:r>
            <a:r>
              <a:rPr lang="en-US" dirty="0" smtClean="0"/>
              <a:t> is done via a call to the model’s fit() method—we fit the model to its training data.</a:t>
            </a:r>
          </a:p>
          <a:p>
            <a:endParaRPr lang="en-US" dirty="0"/>
          </a:p>
          <a:p>
            <a:r>
              <a:rPr lang="en-US" dirty="0" smtClean="0"/>
              <a:t>Two quantities are displayed during training: the loss of the model over the training data, and the accuracy of the model over the training data. </a:t>
            </a:r>
            <a:endParaRPr lang="en-US" dirty="0"/>
          </a:p>
        </p:txBody>
      </p:sp>
      <p:pic>
        <p:nvPicPr>
          <p:cNvPr id="4098" name="Picture 2"/>
          <p:cNvPicPr>
            <a:picLocks noChangeAspect="1" noChangeArrowheads="1"/>
          </p:cNvPicPr>
          <p:nvPr/>
        </p:nvPicPr>
        <p:blipFill>
          <a:blip r:embed="rId2"/>
          <a:srcRect/>
          <a:stretch>
            <a:fillRect/>
          </a:stretch>
        </p:blipFill>
        <p:spPr bwMode="auto">
          <a:xfrm>
            <a:off x="1214414" y="4643446"/>
            <a:ext cx="6293934" cy="107157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the model to make predictions</a:t>
            </a:r>
            <a:endParaRPr lang="en-US" dirty="0"/>
          </a:p>
        </p:txBody>
      </p:sp>
      <p:sp>
        <p:nvSpPr>
          <p:cNvPr id="3" name="Content Placeholder 2"/>
          <p:cNvSpPr>
            <a:spLocks noGrp="1"/>
          </p:cNvSpPr>
          <p:nvPr>
            <p:ph idx="1"/>
          </p:nvPr>
        </p:nvSpPr>
        <p:spPr>
          <a:xfrm>
            <a:off x="457200" y="1600200"/>
            <a:ext cx="8258204" cy="4686320"/>
          </a:xfrm>
        </p:spPr>
        <p:txBody>
          <a:bodyPr>
            <a:normAutofit fontScale="40000" lnSpcReduction="20000"/>
          </a:bodyPr>
          <a:lstStyle/>
          <a:p>
            <a:pPr>
              <a:lnSpc>
                <a:spcPct val="170000"/>
              </a:lnSpc>
              <a:spcBef>
                <a:spcPts val="0"/>
              </a:spcBef>
              <a:buNone/>
            </a:pPr>
            <a:r>
              <a:rPr lang="en-US" dirty="0" smtClean="0">
                <a:latin typeface="Times New Roman" pitchFamily="18" charset="0"/>
                <a:cs typeface="Times New Roman" pitchFamily="18" charset="0"/>
              </a:rPr>
              <a:t>&gt;&gt;&gt; </a:t>
            </a:r>
            <a:r>
              <a:rPr lang="en-US" dirty="0" err="1" smtClean="0">
                <a:latin typeface="Times New Roman" pitchFamily="18" charset="0"/>
                <a:cs typeface="Times New Roman" pitchFamily="18" charset="0"/>
              </a:rPr>
              <a:t>test_digits</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test_images</a:t>
            </a:r>
            <a:r>
              <a:rPr lang="en-US" dirty="0" smtClean="0">
                <a:latin typeface="Times New Roman" pitchFamily="18" charset="0"/>
                <a:cs typeface="Times New Roman" pitchFamily="18" charset="0"/>
              </a:rPr>
              <a:t>[0:10]</a:t>
            </a:r>
          </a:p>
          <a:p>
            <a:pPr>
              <a:lnSpc>
                <a:spcPct val="170000"/>
              </a:lnSpc>
              <a:spcBef>
                <a:spcPts val="0"/>
              </a:spcBef>
              <a:buNone/>
            </a:pPr>
            <a:r>
              <a:rPr lang="en-US" dirty="0" smtClean="0">
                <a:latin typeface="Times New Roman" pitchFamily="18" charset="0"/>
                <a:cs typeface="Times New Roman" pitchFamily="18" charset="0"/>
              </a:rPr>
              <a:t> &gt;&gt;&gt; predictions = </a:t>
            </a:r>
            <a:r>
              <a:rPr lang="en-US" dirty="0" err="1" smtClean="0">
                <a:latin typeface="Times New Roman" pitchFamily="18" charset="0"/>
                <a:cs typeface="Times New Roman" pitchFamily="18" charset="0"/>
              </a:rPr>
              <a:t>model.predict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test_digits</a:t>
            </a:r>
            <a:r>
              <a:rPr lang="en-US" dirty="0" smtClean="0">
                <a:latin typeface="Times New Roman" pitchFamily="18" charset="0"/>
                <a:cs typeface="Times New Roman" pitchFamily="18" charset="0"/>
              </a:rPr>
              <a:t>)</a:t>
            </a:r>
          </a:p>
          <a:p>
            <a:pPr>
              <a:lnSpc>
                <a:spcPct val="170000"/>
              </a:lnSpc>
              <a:spcBef>
                <a:spcPts val="0"/>
              </a:spcBef>
              <a:buNone/>
            </a:pPr>
            <a:r>
              <a:rPr lang="en-US" dirty="0" smtClean="0">
                <a:latin typeface="Times New Roman" pitchFamily="18" charset="0"/>
                <a:cs typeface="Times New Roman" pitchFamily="18" charset="0"/>
              </a:rPr>
              <a:t> &gt;&gt;&gt; predictions[0]</a:t>
            </a:r>
          </a:p>
          <a:p>
            <a:pPr>
              <a:lnSpc>
                <a:spcPct val="170000"/>
              </a:lnSpc>
              <a:spcBef>
                <a:spcPts val="0"/>
              </a:spcBef>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array([1.0726176e-10</a:t>
            </a:r>
          </a:p>
          <a:p>
            <a:pPr>
              <a:lnSpc>
                <a:spcPct val="170000"/>
              </a:lnSpc>
              <a:spcBef>
                <a:spcPts val="0"/>
              </a:spcBef>
              <a:buNone/>
            </a:pPr>
            <a:endParaRPr lang="en-US" dirty="0">
              <a:latin typeface="Times New Roman" pitchFamily="18" charset="0"/>
              <a:cs typeface="Times New Roman" pitchFamily="18" charset="0"/>
            </a:endParaRPr>
          </a:p>
          <a:p>
            <a:pPr>
              <a:lnSpc>
                <a:spcPct val="170000"/>
              </a:lnSpc>
              <a:spcBef>
                <a:spcPts val="0"/>
              </a:spcBef>
              <a:buNone/>
            </a:pPr>
            <a:endParaRPr lang="en-US" dirty="0" smtClean="0">
              <a:latin typeface="Times New Roman" pitchFamily="18" charset="0"/>
              <a:cs typeface="Times New Roman" pitchFamily="18" charset="0"/>
            </a:endParaRPr>
          </a:p>
          <a:p>
            <a:pPr>
              <a:lnSpc>
                <a:spcPct val="170000"/>
              </a:lnSpc>
              <a:spcBef>
                <a:spcPts val="0"/>
              </a:spcBef>
              <a:buNone/>
            </a:pPr>
            <a:endParaRPr lang="en-US" dirty="0">
              <a:latin typeface="Times New Roman" pitchFamily="18" charset="0"/>
              <a:cs typeface="Times New Roman" pitchFamily="18" charset="0"/>
            </a:endParaRPr>
          </a:p>
          <a:p>
            <a:pPr>
              <a:lnSpc>
                <a:spcPct val="170000"/>
              </a:lnSpc>
              <a:spcBef>
                <a:spcPts val="0"/>
              </a:spcBef>
              <a:buNone/>
            </a:pPr>
            <a:endParaRPr lang="en-US" dirty="0" smtClean="0">
              <a:latin typeface="Times New Roman" pitchFamily="18" charset="0"/>
              <a:cs typeface="Times New Roman" pitchFamily="18" charset="0"/>
            </a:endParaRPr>
          </a:p>
          <a:p>
            <a:pPr>
              <a:lnSpc>
                <a:spcPct val="170000"/>
              </a:lnSpc>
              <a:spcBef>
                <a:spcPts val="0"/>
              </a:spcBef>
              <a:buNone/>
            </a:pPr>
            <a:r>
              <a:rPr lang="en-US" dirty="0" smtClean="0">
                <a:latin typeface="Times New Roman" pitchFamily="18" charset="0"/>
                <a:cs typeface="Times New Roman" pitchFamily="18" charset="0"/>
              </a:rPr>
              <a:t>Each number of index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in that array corresponds to the probability that digit image </a:t>
            </a:r>
            <a:r>
              <a:rPr lang="en-US" dirty="0" err="1" smtClean="0">
                <a:latin typeface="Times New Roman" pitchFamily="18" charset="0"/>
                <a:cs typeface="Times New Roman" pitchFamily="18" charset="0"/>
              </a:rPr>
              <a:t>test_digits</a:t>
            </a:r>
            <a:r>
              <a:rPr lang="en-US" dirty="0" smtClean="0">
                <a:latin typeface="Times New Roman" pitchFamily="18" charset="0"/>
                <a:cs typeface="Times New Roman" pitchFamily="18" charset="0"/>
              </a:rPr>
              <a:t>[0] belongs to class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a:t>
            </a:r>
          </a:p>
          <a:p>
            <a:pPr>
              <a:lnSpc>
                <a:spcPct val="170000"/>
              </a:lnSpc>
              <a:spcBef>
                <a:spcPts val="0"/>
              </a:spcBef>
              <a:buNone/>
            </a:pPr>
            <a:r>
              <a:rPr lang="en-US" dirty="0" smtClean="0">
                <a:latin typeface="Times New Roman" pitchFamily="18" charset="0"/>
                <a:cs typeface="Times New Roman" pitchFamily="18" charset="0"/>
              </a:rPr>
              <a:t>This first test digit has the highest probability score (0.99999106, almost 1) at index 7, so according to our model, it must be a 7</a:t>
            </a:r>
          </a:p>
          <a:p>
            <a:pPr>
              <a:lnSpc>
                <a:spcPct val="170000"/>
              </a:lnSpc>
              <a:spcBef>
                <a:spcPts val="0"/>
              </a:spcBef>
              <a:buNone/>
            </a:pPr>
            <a:r>
              <a:rPr lang="en-US" dirty="0" smtClean="0">
                <a:latin typeface="Times New Roman" pitchFamily="18" charset="0"/>
                <a:cs typeface="Times New Roman" pitchFamily="18" charset="0"/>
              </a:rPr>
              <a:t>&gt;&gt;&gt; predictions[0].</a:t>
            </a:r>
            <a:r>
              <a:rPr lang="en-US" dirty="0" err="1" smtClean="0">
                <a:latin typeface="Times New Roman" pitchFamily="18" charset="0"/>
                <a:cs typeface="Times New Roman" pitchFamily="18" charset="0"/>
              </a:rPr>
              <a:t>argmax</a:t>
            </a:r>
            <a:r>
              <a:rPr lang="en-US" dirty="0" smtClean="0">
                <a:latin typeface="Times New Roman" pitchFamily="18" charset="0"/>
                <a:cs typeface="Times New Roman" pitchFamily="18" charset="0"/>
              </a:rPr>
              <a:t>()            7 </a:t>
            </a:r>
          </a:p>
          <a:p>
            <a:pPr>
              <a:lnSpc>
                <a:spcPct val="170000"/>
              </a:lnSpc>
              <a:spcBef>
                <a:spcPts val="0"/>
              </a:spcBef>
              <a:buNone/>
            </a:pPr>
            <a:r>
              <a:rPr lang="en-US" dirty="0" smtClean="0">
                <a:latin typeface="Times New Roman" pitchFamily="18" charset="0"/>
                <a:cs typeface="Times New Roman" pitchFamily="18" charset="0"/>
              </a:rPr>
              <a:t>&gt;&gt;&gt; predictions[0][7]                 0.99999106 We can check that the test label agrees</a:t>
            </a:r>
          </a:p>
          <a:p>
            <a:pPr>
              <a:lnSpc>
                <a:spcPct val="170000"/>
              </a:lnSpc>
              <a:spcBef>
                <a:spcPts val="0"/>
              </a:spcBef>
              <a:buNone/>
            </a:pPr>
            <a:r>
              <a:rPr lang="en-US" dirty="0" smtClean="0">
                <a:latin typeface="Times New Roman" pitchFamily="18" charset="0"/>
                <a:cs typeface="Times New Roman" pitchFamily="18" charset="0"/>
              </a:rPr>
              <a:t>&gt;&gt;&gt; </a:t>
            </a:r>
            <a:r>
              <a:rPr lang="en-US" dirty="0" err="1" smtClean="0">
                <a:latin typeface="Times New Roman" pitchFamily="18" charset="0"/>
                <a:cs typeface="Times New Roman" pitchFamily="18" charset="0"/>
              </a:rPr>
              <a:t>test_labels</a:t>
            </a:r>
            <a:r>
              <a:rPr lang="en-US" dirty="0" smtClean="0">
                <a:latin typeface="Times New Roman" pitchFamily="18" charset="0"/>
                <a:cs typeface="Times New Roman" pitchFamily="18" charset="0"/>
              </a:rPr>
              <a:t>[0]                           7 </a:t>
            </a:r>
            <a:endParaRPr lang="en-US"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srcRect t="50000"/>
          <a:stretch>
            <a:fillRect/>
          </a:stretch>
        </p:blipFill>
        <p:spPr bwMode="auto">
          <a:xfrm>
            <a:off x="642910" y="2786058"/>
            <a:ext cx="7735996" cy="785818"/>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the model on new data</a:t>
            </a:r>
            <a:endParaRPr lang="en-US" dirty="0"/>
          </a:p>
        </p:txBody>
      </p:sp>
      <p:sp>
        <p:nvSpPr>
          <p:cNvPr id="3" name="Content Placeholder 2"/>
          <p:cNvSpPr>
            <a:spLocks noGrp="1"/>
          </p:cNvSpPr>
          <p:nvPr>
            <p:ph idx="1"/>
          </p:nvPr>
        </p:nvSpPr>
        <p:spPr>
          <a:xfrm>
            <a:off x="457200" y="1600200"/>
            <a:ext cx="8401080" cy="4686319"/>
          </a:xfrm>
        </p:spPr>
        <p:txBody>
          <a:bodyPr>
            <a:normAutofit/>
          </a:bodyPr>
          <a:lstStyle/>
          <a:p>
            <a:r>
              <a:rPr lang="en-US" dirty="0" smtClean="0"/>
              <a:t>the fact that machine learning models tend to perform worse on new data than on their training data : </a:t>
            </a:r>
            <a:r>
              <a:rPr lang="en-US" dirty="0" err="1" smtClean="0"/>
              <a:t>Overfitting</a:t>
            </a:r>
            <a:endParaRPr lang="en-US" dirty="0" smtClean="0"/>
          </a:p>
          <a:p>
            <a:pPr>
              <a:buNone/>
            </a:pPr>
            <a:r>
              <a:rPr lang="en-US" dirty="0" smtClean="0"/>
              <a:t>&gt;&gt;&gt; </a:t>
            </a:r>
            <a:r>
              <a:rPr lang="en-US" dirty="0" err="1" smtClean="0"/>
              <a:t>test_loss</a:t>
            </a:r>
            <a:r>
              <a:rPr lang="en-US" dirty="0" smtClean="0"/>
              <a:t>, </a:t>
            </a:r>
            <a:r>
              <a:rPr lang="en-US" dirty="0" err="1" smtClean="0"/>
              <a:t>test_acc</a:t>
            </a:r>
            <a:r>
              <a:rPr lang="en-US" dirty="0" smtClean="0"/>
              <a:t> = </a:t>
            </a:r>
            <a:r>
              <a:rPr lang="en-US" dirty="0" err="1" smtClean="0"/>
              <a:t>model.evaluate</a:t>
            </a:r>
            <a:r>
              <a:rPr lang="en-US" dirty="0" smtClean="0"/>
              <a:t>(</a:t>
            </a:r>
            <a:r>
              <a:rPr lang="en-US" dirty="0" err="1" smtClean="0"/>
              <a:t>test_images</a:t>
            </a:r>
            <a:r>
              <a:rPr lang="en-US" dirty="0" smtClean="0"/>
              <a:t>, </a:t>
            </a:r>
            <a:r>
              <a:rPr lang="en-US" dirty="0" err="1" smtClean="0"/>
              <a:t>test_labels</a:t>
            </a:r>
            <a:r>
              <a:rPr lang="en-US" dirty="0" smtClean="0"/>
              <a:t>)</a:t>
            </a:r>
          </a:p>
          <a:p>
            <a:pPr>
              <a:buNone/>
            </a:pPr>
            <a:r>
              <a:rPr lang="en-US" dirty="0" smtClean="0"/>
              <a:t> &gt;&gt;&gt; print(</a:t>
            </a:r>
            <a:r>
              <a:rPr lang="en-US" dirty="0" err="1" smtClean="0"/>
              <a:t>f"test_acc</a:t>
            </a:r>
            <a:r>
              <a:rPr lang="en-US" dirty="0" smtClean="0"/>
              <a:t>: {</a:t>
            </a:r>
            <a:r>
              <a:rPr lang="en-US" dirty="0" err="1" smtClean="0"/>
              <a:t>test_acc</a:t>
            </a:r>
            <a:r>
              <a:rPr lang="en-US" dirty="0" smtClean="0"/>
              <a:t>}")</a:t>
            </a:r>
          </a:p>
          <a:p>
            <a:pPr>
              <a:buNone/>
            </a:pPr>
            <a:r>
              <a:rPr lang="en-US" dirty="0" smtClean="0"/>
              <a:t> </a:t>
            </a:r>
            <a:r>
              <a:rPr lang="en-US" dirty="0" err="1" smtClean="0"/>
              <a:t>test_acc</a:t>
            </a:r>
            <a:r>
              <a:rPr lang="en-US" dirty="0" smtClean="0"/>
              <a:t>: 0.9785</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1191</Words>
  <Application>Microsoft Office PowerPoint</Application>
  <PresentationFormat>On-screen Show (4:3)</PresentationFormat>
  <Paragraphs>108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 Unit - II</vt:lpstr>
      <vt:lpstr>The mathematical building blocks of neural networks</vt:lpstr>
      <vt:lpstr>Slide 3</vt:lpstr>
      <vt:lpstr>The network architecture</vt:lpstr>
      <vt:lpstr>The compilation step</vt:lpstr>
      <vt:lpstr>Preparing the image data</vt:lpstr>
      <vt:lpstr>“Fitting” the model</vt:lpstr>
      <vt:lpstr>Using the model to make predictions</vt:lpstr>
      <vt:lpstr>Evaluating the model on new data</vt:lpstr>
      <vt:lpstr>Data representations for neural networks</vt:lpstr>
      <vt:lpstr>Slide 11</vt:lpstr>
      <vt:lpstr>Slide 12</vt:lpstr>
      <vt:lpstr>Manipulating tensors in NumPy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Unit - II</dc:title>
  <dc:creator>Student</dc:creator>
  <cp:lastModifiedBy>Student</cp:lastModifiedBy>
  <cp:revision>27</cp:revision>
  <dcterms:created xsi:type="dcterms:W3CDTF">2024-07-16T09:55:33Z</dcterms:created>
  <dcterms:modified xsi:type="dcterms:W3CDTF">2024-07-16T11:03:19Z</dcterms:modified>
</cp:coreProperties>
</file>