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62" r:id="rId4"/>
    <p:sldId id="263" r:id="rId5"/>
    <p:sldId id="267" r:id="rId6"/>
    <p:sldId id="288" r:id="rId7"/>
    <p:sldId id="289" r:id="rId8"/>
    <p:sldId id="291" r:id="rId9"/>
    <p:sldId id="290" r:id="rId10"/>
    <p:sldId id="292" r:id="rId11"/>
    <p:sldId id="293" r:id="rId12"/>
    <p:sldId id="258" r:id="rId13"/>
    <p:sldId id="261" r:id="rId14"/>
    <p:sldId id="265" r:id="rId15"/>
    <p:sldId id="259" r:id="rId16"/>
    <p:sldId id="266" r:id="rId17"/>
    <p:sldId id="260" r:id="rId18"/>
    <p:sldId id="268" r:id="rId19"/>
    <p:sldId id="276" r:id="rId20"/>
    <p:sldId id="269" r:id="rId21"/>
    <p:sldId id="270" r:id="rId22"/>
    <p:sldId id="271" r:id="rId23"/>
    <p:sldId id="277" r:id="rId24"/>
    <p:sldId id="272" r:id="rId25"/>
    <p:sldId id="274" r:id="rId26"/>
    <p:sldId id="273" r:id="rId27"/>
    <p:sldId id="278" r:id="rId28"/>
    <p:sldId id="275" r:id="rId29"/>
    <p:sldId id="280" r:id="rId30"/>
    <p:sldId id="282" r:id="rId31"/>
    <p:sldId id="279" r:id="rId32"/>
    <p:sldId id="284" r:id="rId33"/>
    <p:sldId id="285" r:id="rId34"/>
    <p:sldId id="286" r:id="rId35"/>
    <p:sldId id="294" r:id="rId36"/>
    <p:sldId id="295" r:id="rId37"/>
    <p:sldId id="296" r:id="rId38"/>
    <p:sldId id="297" r:id="rId39"/>
    <p:sldId id="298" r:id="rId40"/>
    <p:sldId id="303" r:id="rId41"/>
    <p:sldId id="306" r:id="rId42"/>
    <p:sldId id="305" r:id="rId43"/>
    <p:sldId id="304" r:id="rId44"/>
    <p:sldId id="299" r:id="rId45"/>
    <p:sldId id="307" r:id="rId46"/>
    <p:sldId id="308" r:id="rId47"/>
    <p:sldId id="300" r:id="rId48"/>
    <p:sldId id="301" r:id="rId49"/>
    <p:sldId id="302"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00FF"/>
    <a:srgbClr val="0033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5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5E842EE-8088-4C10-AE92-43DDD9A50DDF}"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842EE-8088-4C10-AE92-43DDD9A50DDF}"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842EE-8088-4C10-AE92-43DDD9A50DDF}"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5E842EE-8088-4C10-AE92-43DDD9A50DDF}"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5E842EE-8088-4C10-AE92-43DDD9A50DDF}" type="datetimeFigureOut">
              <a:rPr lang="en-US" smtClean="0"/>
              <a:pPr/>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5E842EE-8088-4C10-AE92-43DDD9A50DDF}"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5E842EE-8088-4C10-AE92-43DDD9A50DDF}" type="datetimeFigureOut">
              <a:rPr lang="en-US" smtClean="0"/>
              <a:pPr/>
              <a:t>7/19/2024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5E842EE-8088-4C10-AE92-43DDD9A50DDF}" type="datetimeFigureOut">
              <a:rPr lang="en-US" smtClean="0"/>
              <a:pPr/>
              <a:t>7/19/2024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842EE-8088-4C10-AE92-43DDD9A50DDF}" type="datetimeFigureOut">
              <a:rPr lang="en-US" smtClean="0"/>
              <a:pPr/>
              <a:t>7/19/2024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842EE-8088-4C10-AE92-43DDD9A50DDF}"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E842EE-8088-4C10-AE92-43DDD9A50DDF}" type="datetimeFigureOut">
              <a:rPr lang="en-US" smtClean="0"/>
              <a:pPr/>
              <a:t>7/19/2024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867F3F-CB2B-4609-B260-1A9EC25FD2D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842EE-8088-4C10-AE92-43DDD9A50DDF}" type="datetimeFigureOut">
              <a:rPr lang="en-US" smtClean="0"/>
              <a:pPr/>
              <a:t>7/19/2024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867F3F-CB2B-4609-B260-1A9EC25FD2D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lnSpc>
          <a:spcPct val="150000"/>
        </a:lnSpc>
        <a:spcBef>
          <a:spcPts val="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lnSpc>
          <a:spcPct val="150000"/>
        </a:lnSpc>
        <a:spcBef>
          <a:spcPts val="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lnSpc>
          <a:spcPct val="150000"/>
        </a:lnSpc>
        <a:spcBef>
          <a:spcPts val="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lnSpc>
          <a:spcPct val="150000"/>
        </a:lnSpc>
        <a:spcBef>
          <a:spcPts val="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lnSpc>
          <a:spcPct val="150000"/>
        </a:lnSpc>
        <a:spcBef>
          <a:spcPts val="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perswithcode.com/method/tanh-activ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tatisticshowto.com/calculus-definitions/summation-notation-sigma-functi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tensorflow.org/tutorials/generative/autoencoder" TargetMode="External"/><Relationship Id="rId2" Type="http://schemas.openxmlformats.org/officeDocument/2006/relationships/hyperlink" Target="https://cloud.google.com/discover/what-is-unsupervised-learning"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cikit-learn.org/stable/modules/cross_validation.html" TargetMode="External"/><Relationship Id="rId2" Type="http://schemas.openxmlformats.org/officeDocument/2006/relationships/hyperlink" Target="http://mathworld.wolfram.com/FrobeniusNorm.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visualstudiomagazine.com/Articles/2017/08/01/Neural-Network-Momentum.aspx" TargetMode="External"/><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machinelearningmastery.com/implement-backpropagation-algorithm-scratch-pyth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www.baeldung.com/cs/activation-functions-neural-net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eeksforgeeks.org/ml-types-learning-part-2/"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0"/>
            <a:ext cx="8712968" cy="6669360"/>
          </a:xfrm>
        </p:spPr>
        <p:txBody>
          <a:bodyPr numCol="2">
            <a:noAutofit/>
          </a:bodyPr>
          <a:lstStyle/>
          <a:p>
            <a:pPr>
              <a:buNone/>
            </a:pPr>
            <a:r>
              <a:rPr lang="en-US" sz="1400" b="1" u="sng" dirty="0" smtClean="0">
                <a:solidFill>
                  <a:srgbClr val="C00000"/>
                </a:solidFill>
              </a:rPr>
              <a:t>Linear </a:t>
            </a:r>
            <a:r>
              <a:rPr lang="en-US" sz="1400" dirty="0" smtClean="0">
                <a:solidFill>
                  <a:srgbClr val="C00000"/>
                </a:solidFill>
              </a:rPr>
              <a:t>:</a:t>
            </a:r>
            <a:r>
              <a:rPr lang="en-US" sz="1200" dirty="0" smtClean="0"/>
              <a:t>the equation similar to as of a straight line i.e. </a:t>
            </a:r>
            <a:r>
              <a:rPr lang="en-US" sz="1200" b="1" dirty="0" smtClean="0"/>
              <a:t>y = x</a:t>
            </a:r>
            <a:r>
              <a:rPr lang="en-US" sz="1200" dirty="0" smtClean="0"/>
              <a:t>,</a:t>
            </a:r>
          </a:p>
          <a:p>
            <a:pPr fontAlgn="base">
              <a:buNone/>
            </a:pPr>
            <a:r>
              <a:rPr lang="en-US" sz="1200" b="1" dirty="0" smtClean="0"/>
              <a:t>Range :</a:t>
            </a:r>
            <a:r>
              <a:rPr lang="en-US" sz="1200" dirty="0" smtClean="0"/>
              <a:t> -</a:t>
            </a:r>
            <a:r>
              <a:rPr lang="en-US" sz="1200" dirty="0" err="1" smtClean="0"/>
              <a:t>inf</a:t>
            </a:r>
            <a:r>
              <a:rPr lang="en-US" sz="1200" dirty="0" smtClean="0"/>
              <a:t> to +</a:t>
            </a:r>
            <a:r>
              <a:rPr lang="en-US" sz="1200" dirty="0" err="1" smtClean="0"/>
              <a:t>inf</a:t>
            </a:r>
            <a:endParaRPr lang="en-US" sz="1200" dirty="0" smtClean="0"/>
          </a:p>
          <a:p>
            <a:pPr fontAlgn="base">
              <a:buNone/>
            </a:pPr>
            <a:r>
              <a:rPr lang="en-US" sz="1200" b="1" dirty="0" smtClean="0"/>
              <a:t>Uses : Linear activation function</a:t>
            </a:r>
            <a:r>
              <a:rPr lang="en-US" sz="1200" dirty="0" smtClean="0"/>
              <a:t> is used at just one place i.e. </a:t>
            </a:r>
            <a:r>
              <a:rPr lang="en-US" sz="1200" b="1" dirty="0" smtClean="0">
                <a:solidFill>
                  <a:srgbClr val="0033CC"/>
                </a:solidFill>
              </a:rPr>
              <a:t>output layer.</a:t>
            </a:r>
          </a:p>
          <a:p>
            <a:pPr>
              <a:buNone/>
            </a:pPr>
            <a:r>
              <a:rPr lang="en-US" sz="1400" b="1" u="sng" dirty="0" smtClean="0">
                <a:solidFill>
                  <a:srgbClr val="C00000"/>
                </a:solidFill>
              </a:rPr>
              <a:t>Sigmoid :   </a:t>
            </a:r>
            <a:r>
              <a:rPr lang="it-IT" sz="1200" b="1" dirty="0" smtClean="0"/>
              <a:t>Equation : </a:t>
            </a:r>
            <a:r>
              <a:rPr lang="it-IT" sz="1200" dirty="0" smtClean="0"/>
              <a:t>A = 1/(1 + e</a:t>
            </a:r>
            <a:r>
              <a:rPr lang="it-IT" sz="1200" baseline="30000" dirty="0" smtClean="0"/>
              <a:t>-x</a:t>
            </a:r>
            <a:r>
              <a:rPr lang="it-IT" sz="1200" dirty="0" smtClean="0"/>
              <a:t>)</a:t>
            </a:r>
          </a:p>
          <a:p>
            <a:pPr fontAlgn="base">
              <a:buNone/>
            </a:pPr>
            <a:r>
              <a:rPr lang="it-IT" sz="1200" b="1" dirty="0" smtClean="0"/>
              <a:t>Nature :</a:t>
            </a:r>
            <a:r>
              <a:rPr lang="it-IT" sz="1200" dirty="0" smtClean="0"/>
              <a:t> Non-linear. </a:t>
            </a:r>
          </a:p>
          <a:p>
            <a:pPr>
              <a:buNone/>
            </a:pPr>
            <a:r>
              <a:rPr lang="en-US" sz="1200" b="1" dirty="0" smtClean="0"/>
              <a:t>Value Range : </a:t>
            </a:r>
            <a:r>
              <a:rPr lang="en-US" sz="1200" dirty="0" smtClean="0"/>
              <a:t>0 to 1</a:t>
            </a:r>
          </a:p>
          <a:p>
            <a:pPr>
              <a:buNone/>
            </a:pPr>
            <a:r>
              <a:rPr lang="en-US" sz="1200" b="1" dirty="0" smtClean="0"/>
              <a:t>Uses : </a:t>
            </a:r>
            <a:r>
              <a:rPr lang="en-US" sz="1200" dirty="0" smtClean="0"/>
              <a:t>Usually </a:t>
            </a:r>
            <a:r>
              <a:rPr lang="en-US" sz="1200" b="1" dirty="0" smtClean="0">
                <a:solidFill>
                  <a:srgbClr val="0033CC"/>
                </a:solidFill>
              </a:rPr>
              <a:t>used in output layer of a binary classification</a:t>
            </a:r>
            <a:r>
              <a:rPr lang="en-US" sz="1200" dirty="0" smtClean="0"/>
              <a:t>, where result is either 0 or 1, as value for sigmoid function lies between 0 and 1 only so, result can be predicted easily to be </a:t>
            </a:r>
            <a:r>
              <a:rPr lang="en-US" sz="1200" b="1" i="1" dirty="0" smtClean="0"/>
              <a:t>1</a:t>
            </a:r>
            <a:r>
              <a:rPr lang="en-US" sz="1200" dirty="0" smtClean="0"/>
              <a:t> if value is greater than </a:t>
            </a:r>
            <a:r>
              <a:rPr lang="en-US" sz="1200" b="1" dirty="0" smtClean="0"/>
              <a:t>0.5</a:t>
            </a:r>
            <a:r>
              <a:rPr lang="en-US" sz="1200" dirty="0" smtClean="0"/>
              <a:t> and </a:t>
            </a:r>
            <a:r>
              <a:rPr lang="en-US" sz="1200" b="1" i="1" dirty="0" smtClean="0"/>
              <a:t>0</a:t>
            </a:r>
            <a:r>
              <a:rPr lang="en-US" sz="1200" dirty="0" smtClean="0"/>
              <a:t> otherwise.</a:t>
            </a:r>
          </a:p>
          <a:p>
            <a:pPr>
              <a:buNone/>
            </a:pPr>
            <a:r>
              <a:rPr lang="en-US" sz="1400" b="1" u="sng" dirty="0" err="1" smtClean="0">
                <a:solidFill>
                  <a:srgbClr val="C00000"/>
                </a:solidFill>
              </a:rPr>
              <a:t>Tanh</a:t>
            </a:r>
            <a:r>
              <a:rPr lang="en-US" sz="1400" b="1" u="sng" dirty="0" smtClean="0">
                <a:solidFill>
                  <a:srgbClr val="C00000"/>
                </a:solidFill>
              </a:rPr>
              <a:t> </a:t>
            </a:r>
            <a:r>
              <a:rPr lang="en-US" sz="1200" b="1" u="sng" dirty="0" smtClean="0"/>
              <a:t>: </a:t>
            </a:r>
            <a:r>
              <a:rPr lang="en-US" sz="1200" b="1" dirty="0" smtClean="0"/>
              <a:t>Tangent Hyperbolic function</a:t>
            </a:r>
            <a:r>
              <a:rPr lang="en-US" sz="1200" dirty="0" smtClean="0"/>
              <a:t>.</a:t>
            </a:r>
          </a:p>
          <a:p>
            <a:pPr fontAlgn="base">
              <a:buNone/>
            </a:pPr>
            <a:r>
              <a:rPr lang="en-US" sz="1200" dirty="0" smtClean="0"/>
              <a:t>f(x) = </a:t>
            </a:r>
            <a:r>
              <a:rPr lang="en-US" sz="1200" dirty="0" err="1" smtClean="0"/>
              <a:t>tanh</a:t>
            </a:r>
            <a:r>
              <a:rPr lang="en-US" sz="1200" dirty="0" smtClean="0"/>
              <a:t>(x) = 2/(1 + e-2x) – 1</a:t>
            </a:r>
            <a:br>
              <a:rPr lang="en-US" sz="1200" dirty="0" smtClean="0"/>
            </a:br>
            <a:r>
              <a:rPr lang="en-US" sz="1200" dirty="0" smtClean="0"/>
              <a:t>OR   </a:t>
            </a:r>
            <a:r>
              <a:rPr lang="en-US" sz="1200" dirty="0" err="1" smtClean="0"/>
              <a:t>tanh</a:t>
            </a:r>
            <a:r>
              <a:rPr lang="en-US" sz="1200" dirty="0" smtClean="0"/>
              <a:t>(x) = 2 * sigmoid(2x) – 1</a:t>
            </a:r>
          </a:p>
          <a:p>
            <a:pPr fontAlgn="base">
              <a:buNone/>
            </a:pPr>
            <a:r>
              <a:rPr lang="en-US" sz="1200" b="1" dirty="0" smtClean="0"/>
              <a:t>Value Range :- </a:t>
            </a:r>
            <a:r>
              <a:rPr lang="en-US" sz="1200" dirty="0" smtClean="0"/>
              <a:t>-1 to +1     </a:t>
            </a:r>
          </a:p>
          <a:p>
            <a:pPr fontAlgn="base">
              <a:buNone/>
            </a:pPr>
            <a:r>
              <a:rPr lang="en-US" sz="1200" b="1" dirty="0" smtClean="0"/>
              <a:t>Nature :- </a:t>
            </a:r>
            <a:r>
              <a:rPr lang="en-US" sz="1200" dirty="0" smtClean="0"/>
              <a:t>non-linear</a:t>
            </a:r>
          </a:p>
          <a:p>
            <a:pPr fontAlgn="base">
              <a:buNone/>
            </a:pPr>
            <a:r>
              <a:rPr lang="en-US" sz="1200" b="1" dirty="0" smtClean="0"/>
              <a:t>Uses :- </a:t>
            </a:r>
            <a:r>
              <a:rPr lang="en-US" sz="1200" b="1" dirty="0" smtClean="0">
                <a:solidFill>
                  <a:srgbClr val="0033CC"/>
                </a:solidFill>
              </a:rPr>
              <a:t>Usually used in hidden layers</a:t>
            </a:r>
            <a:r>
              <a:rPr lang="en-US" sz="1200" dirty="0" smtClean="0"/>
              <a:t> </a:t>
            </a:r>
          </a:p>
          <a:p>
            <a:pPr>
              <a:buNone/>
            </a:pPr>
            <a:r>
              <a:rPr lang="en-US" sz="1400" b="1" u="sng" dirty="0" smtClean="0">
                <a:solidFill>
                  <a:srgbClr val="C00000"/>
                </a:solidFill>
              </a:rPr>
              <a:t>Hard </a:t>
            </a:r>
            <a:r>
              <a:rPr lang="en-US" sz="1400" b="1" u="sng" dirty="0" err="1" smtClean="0">
                <a:solidFill>
                  <a:srgbClr val="C00000"/>
                </a:solidFill>
              </a:rPr>
              <a:t>Tanh</a:t>
            </a:r>
            <a:r>
              <a:rPr lang="en-US" sz="1400" b="1" u="sng" dirty="0" smtClean="0">
                <a:solidFill>
                  <a:srgbClr val="C00000"/>
                </a:solidFill>
              </a:rPr>
              <a:t>: </a:t>
            </a:r>
            <a:r>
              <a:rPr lang="en-US" sz="1200" dirty="0" smtClean="0"/>
              <a:t>Similar to </a:t>
            </a:r>
            <a:r>
              <a:rPr lang="en-US" sz="1200" dirty="0" err="1" smtClean="0"/>
              <a:t>tanh</a:t>
            </a:r>
            <a:r>
              <a:rPr lang="en-US" sz="1200" dirty="0" smtClean="0"/>
              <a:t>, hard </a:t>
            </a:r>
            <a:r>
              <a:rPr lang="en-US" sz="1200" dirty="0" err="1" smtClean="0"/>
              <a:t>tanh</a:t>
            </a:r>
            <a:r>
              <a:rPr lang="en-US" sz="1200" dirty="0" smtClean="0"/>
              <a:t> simply applies hard caps to the normalized range. Anything more than 1 is made into 1, and anything less than –1 is made into –1. </a:t>
            </a:r>
            <a:r>
              <a:rPr lang="en-US" sz="1200" dirty="0"/>
              <a:t>It is a cheaper and more computationally efficient version of the </a:t>
            </a:r>
            <a:r>
              <a:rPr lang="en-US" sz="1200" dirty="0" err="1">
                <a:hlinkClick r:id="rId2"/>
              </a:rPr>
              <a:t>tanh</a:t>
            </a:r>
            <a:r>
              <a:rPr lang="en-US" sz="1200" dirty="0">
                <a:hlinkClick r:id="rId2"/>
              </a:rPr>
              <a:t> activation</a:t>
            </a:r>
            <a:r>
              <a:rPr lang="en-US" sz="1200" dirty="0"/>
              <a:t>.</a:t>
            </a:r>
            <a:endParaRPr lang="en-US" sz="1200" dirty="0" smtClean="0"/>
          </a:p>
          <a:p>
            <a:pPr>
              <a:buNone/>
            </a:pPr>
            <a:r>
              <a:rPr lang="en-US" sz="1400" b="1" u="sng" dirty="0" err="1" smtClean="0">
                <a:solidFill>
                  <a:srgbClr val="C00000"/>
                </a:solidFill>
              </a:rPr>
              <a:t>Softmax</a:t>
            </a:r>
            <a:r>
              <a:rPr lang="en-US" sz="1400" b="1" u="sng" dirty="0" smtClean="0">
                <a:solidFill>
                  <a:srgbClr val="C00000"/>
                </a:solidFill>
              </a:rPr>
              <a:t>: </a:t>
            </a:r>
          </a:p>
          <a:p>
            <a:pPr fontAlgn="base"/>
            <a:r>
              <a:rPr lang="en-US" sz="1200" dirty="0" smtClean="0"/>
              <a:t>The </a:t>
            </a:r>
            <a:r>
              <a:rPr lang="en-US" sz="1200" dirty="0" err="1" smtClean="0"/>
              <a:t>softmax</a:t>
            </a:r>
            <a:r>
              <a:rPr lang="en-US" sz="1200" dirty="0" smtClean="0"/>
              <a:t> function is also a type of sigmoid function but is handy when we are trying to handle multi- class classification problems.</a:t>
            </a:r>
          </a:p>
          <a:p>
            <a:pPr fontAlgn="base">
              <a:buNone/>
            </a:pPr>
            <a:r>
              <a:rPr lang="en-US" sz="1200" b="1" dirty="0" smtClean="0"/>
              <a:t>Nature :- </a:t>
            </a:r>
            <a:r>
              <a:rPr lang="en-US" sz="1200" dirty="0" smtClean="0"/>
              <a:t>non-linear</a:t>
            </a:r>
          </a:p>
          <a:p>
            <a:pPr fontAlgn="base">
              <a:buNone/>
            </a:pPr>
            <a:r>
              <a:rPr lang="en-US" sz="1200" b="1" dirty="0" smtClean="0"/>
              <a:t>Uses :- </a:t>
            </a:r>
            <a:r>
              <a:rPr lang="en-US" sz="1200" dirty="0" smtClean="0"/>
              <a:t>Usually used when trying to </a:t>
            </a:r>
            <a:r>
              <a:rPr lang="en-US" sz="1200" b="1" dirty="0" smtClean="0">
                <a:solidFill>
                  <a:srgbClr val="0033CC"/>
                </a:solidFill>
              </a:rPr>
              <a:t>handle multiple classes</a:t>
            </a:r>
            <a:r>
              <a:rPr lang="en-US" sz="1200" dirty="0" smtClean="0"/>
              <a:t>. the </a:t>
            </a:r>
            <a:r>
              <a:rPr lang="en-US" sz="1200" dirty="0" err="1" smtClean="0"/>
              <a:t>softmax</a:t>
            </a:r>
            <a:r>
              <a:rPr lang="en-US" sz="1200" dirty="0" smtClean="0"/>
              <a:t> function was </a:t>
            </a:r>
            <a:r>
              <a:rPr lang="en-US" sz="1200" b="1" dirty="0" smtClean="0">
                <a:solidFill>
                  <a:srgbClr val="0033CC"/>
                </a:solidFill>
              </a:rPr>
              <a:t>commonly found in the output layer of image classification problems.</a:t>
            </a:r>
          </a:p>
          <a:p>
            <a:pPr fontAlgn="base">
              <a:buNone/>
            </a:pPr>
            <a:r>
              <a:rPr lang="en-US" sz="1200" dirty="0" smtClean="0"/>
              <a:t>The </a:t>
            </a:r>
            <a:r>
              <a:rPr lang="en-US" sz="1200" dirty="0" err="1" smtClean="0"/>
              <a:t>softmax</a:t>
            </a:r>
            <a:r>
              <a:rPr lang="en-US" sz="1200" dirty="0" smtClean="0"/>
              <a:t> function would squeeze the outputs for each class between 0 and 1 and would also divide by the sum of the outputs.</a:t>
            </a:r>
          </a:p>
          <a:p>
            <a:pPr>
              <a:buNone/>
            </a:pPr>
            <a:r>
              <a:rPr lang="en-US" sz="1200" b="1" dirty="0" smtClean="0"/>
              <a:t>Output:- </a:t>
            </a:r>
            <a:r>
              <a:rPr lang="en-US" sz="1200" dirty="0" smtClean="0"/>
              <a:t>The </a:t>
            </a:r>
            <a:r>
              <a:rPr lang="en-US" sz="1200" dirty="0" err="1" smtClean="0"/>
              <a:t>softmax</a:t>
            </a:r>
            <a:r>
              <a:rPr lang="en-US" sz="1200" dirty="0" smtClean="0"/>
              <a:t> function is ideally used in the output layer of the classifier where we are actually trying to attain the probabilities to define the class of each input.</a:t>
            </a:r>
          </a:p>
          <a:p>
            <a:endParaRPr lang="en-US" sz="1200" dirty="0" smtClean="0"/>
          </a:p>
          <a:p>
            <a:pPr>
              <a:buNone/>
            </a:pPr>
            <a:r>
              <a:rPr lang="en-US" sz="1400" b="1" u="sng" dirty="0" err="1" smtClean="0">
                <a:solidFill>
                  <a:srgbClr val="C00000"/>
                </a:solidFill>
              </a:rPr>
              <a:t>ReLU</a:t>
            </a:r>
            <a:r>
              <a:rPr lang="en-US" sz="1400" b="1" u="sng" dirty="0" smtClean="0">
                <a:solidFill>
                  <a:srgbClr val="C00000"/>
                </a:solidFill>
              </a:rPr>
              <a:t> </a:t>
            </a:r>
            <a:r>
              <a:rPr lang="en-US" sz="1200" b="1" u="sng" dirty="0" smtClean="0"/>
              <a:t>: </a:t>
            </a:r>
            <a:r>
              <a:rPr lang="en-US" sz="1200" b="1" i="1" u="sng" dirty="0" smtClean="0"/>
              <a:t>Rectified linear unit</a:t>
            </a:r>
            <a:r>
              <a:rPr lang="en-US" sz="1200" b="1" u="sng" dirty="0" smtClean="0"/>
              <a:t>.</a:t>
            </a:r>
          </a:p>
          <a:p>
            <a:pPr fontAlgn="base">
              <a:buNone/>
            </a:pPr>
            <a:r>
              <a:rPr lang="en-US" sz="1200" b="1" dirty="0" smtClean="0"/>
              <a:t>Equation :- </a:t>
            </a:r>
            <a:r>
              <a:rPr lang="en-US" sz="1200" b="1" i="1" dirty="0" smtClean="0"/>
              <a:t>A(x) = max(0,x)</a:t>
            </a:r>
            <a:r>
              <a:rPr lang="en-US" sz="1200" dirty="0" smtClean="0"/>
              <a:t>. It gives an output x if x is positive and 0 otherwise.  </a:t>
            </a:r>
            <a:r>
              <a:rPr lang="en-US" sz="1200" b="1" dirty="0" smtClean="0">
                <a:solidFill>
                  <a:srgbClr val="0033CC"/>
                </a:solidFill>
              </a:rPr>
              <a:t>implemented in </a:t>
            </a:r>
            <a:r>
              <a:rPr lang="en-US" sz="1200" b="1" i="1" dirty="0" smtClean="0">
                <a:solidFill>
                  <a:srgbClr val="0033CC"/>
                </a:solidFill>
              </a:rPr>
              <a:t>hidden layers</a:t>
            </a:r>
            <a:endParaRPr lang="en-US" sz="1200" b="1" dirty="0" smtClean="0">
              <a:solidFill>
                <a:srgbClr val="0033CC"/>
              </a:solidFill>
            </a:endParaRPr>
          </a:p>
          <a:p>
            <a:pPr fontAlgn="base">
              <a:buNone/>
            </a:pPr>
            <a:r>
              <a:rPr lang="en-US" sz="1200" b="1" dirty="0" smtClean="0"/>
              <a:t>Value Range :- </a:t>
            </a:r>
            <a:r>
              <a:rPr lang="en-US" sz="1200" dirty="0" smtClean="0"/>
              <a:t>[0, </a:t>
            </a:r>
            <a:r>
              <a:rPr lang="en-US" sz="1200" dirty="0" err="1" smtClean="0"/>
              <a:t>inf</a:t>
            </a:r>
            <a:r>
              <a:rPr lang="en-US" sz="1200" dirty="0" smtClean="0"/>
              <a:t>)</a:t>
            </a:r>
          </a:p>
          <a:p>
            <a:pPr fontAlgn="base">
              <a:buNone/>
            </a:pPr>
            <a:r>
              <a:rPr lang="en-US" sz="1200" b="1" dirty="0" smtClean="0"/>
              <a:t>Nature :- </a:t>
            </a:r>
            <a:r>
              <a:rPr lang="en-US" sz="1200" dirty="0" smtClean="0"/>
              <a:t>non-linear, which means we can easily </a:t>
            </a:r>
            <a:r>
              <a:rPr lang="en-US" sz="1200" dirty="0" err="1" smtClean="0"/>
              <a:t>backpropagate</a:t>
            </a:r>
            <a:r>
              <a:rPr lang="en-US" sz="1200" dirty="0" smtClean="0"/>
              <a:t> the errors and have multiple layers of neurons being activated by the </a:t>
            </a:r>
            <a:r>
              <a:rPr lang="en-US" sz="1200" dirty="0" err="1" smtClean="0"/>
              <a:t>ReLU</a:t>
            </a:r>
            <a:r>
              <a:rPr lang="en-US" sz="1200" dirty="0" smtClean="0"/>
              <a:t> function.</a:t>
            </a:r>
          </a:p>
          <a:p>
            <a:pPr fontAlgn="base">
              <a:buNone/>
            </a:pPr>
            <a:endParaRPr lang="en-US" sz="1200" dirty="0" smtClean="0"/>
          </a:p>
          <a:p>
            <a:pPr>
              <a:buNone/>
            </a:pPr>
            <a:r>
              <a:rPr lang="en-US" sz="1200" b="1" dirty="0" smtClean="0"/>
              <a:t>Uses :- </a:t>
            </a:r>
            <a:r>
              <a:rPr lang="en-US" sz="1200" dirty="0" err="1" smtClean="0"/>
              <a:t>ReLu</a:t>
            </a:r>
            <a:r>
              <a:rPr lang="en-US" sz="1200" dirty="0" smtClean="0"/>
              <a:t> is </a:t>
            </a:r>
            <a:r>
              <a:rPr lang="en-US" sz="1200" b="1" dirty="0" smtClean="0">
                <a:solidFill>
                  <a:srgbClr val="0033CC"/>
                </a:solidFill>
              </a:rPr>
              <a:t>less computationally expensive than </a:t>
            </a:r>
            <a:r>
              <a:rPr lang="en-US" sz="1200" b="1" dirty="0" err="1" smtClean="0">
                <a:solidFill>
                  <a:srgbClr val="0033CC"/>
                </a:solidFill>
              </a:rPr>
              <a:t>tanh</a:t>
            </a:r>
            <a:r>
              <a:rPr lang="en-US" sz="1200" b="1" dirty="0" smtClean="0">
                <a:solidFill>
                  <a:srgbClr val="0033CC"/>
                </a:solidFill>
              </a:rPr>
              <a:t> and sigmoid</a:t>
            </a:r>
            <a:r>
              <a:rPr lang="en-US" sz="1200" dirty="0" smtClean="0"/>
              <a:t> because it involves </a:t>
            </a:r>
            <a:r>
              <a:rPr lang="en-US" sz="1200" b="1" dirty="0" smtClean="0">
                <a:solidFill>
                  <a:srgbClr val="0033CC"/>
                </a:solidFill>
              </a:rPr>
              <a:t>simpler mathematical operations</a:t>
            </a:r>
            <a:r>
              <a:rPr lang="en-US" sz="1200" dirty="0" smtClean="0"/>
              <a:t>.. RELU learns </a:t>
            </a:r>
            <a:r>
              <a:rPr lang="en-US" sz="1200" i="1" dirty="0" smtClean="0"/>
              <a:t>much faster</a:t>
            </a:r>
            <a:r>
              <a:rPr lang="en-US" sz="1200" dirty="0" smtClean="0"/>
              <a:t> than sigmoid and </a:t>
            </a:r>
            <a:r>
              <a:rPr lang="en-US" sz="1200" dirty="0" err="1" smtClean="0"/>
              <a:t>Tanh</a:t>
            </a:r>
            <a:r>
              <a:rPr lang="en-US" sz="1200" dirty="0" smtClean="0"/>
              <a:t> function.</a:t>
            </a:r>
            <a:endParaRPr lang="en-US" sz="12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892480" cy="6336704"/>
          </a:xfrm>
        </p:spPr>
        <p:txBody>
          <a:bodyPr>
            <a:normAutofit fontScale="77500" lnSpcReduction="20000"/>
          </a:bodyPr>
          <a:lstStyle/>
          <a:p>
            <a:pPr fontAlgn="base">
              <a:buNone/>
            </a:pPr>
            <a:r>
              <a:rPr lang="en-US" b="1" u="sng" dirty="0" smtClean="0">
                <a:solidFill>
                  <a:srgbClr val="C00000"/>
                </a:solidFill>
              </a:rPr>
              <a:t>Leaky </a:t>
            </a:r>
            <a:r>
              <a:rPr lang="en-US" b="1" u="sng" dirty="0" err="1" smtClean="0">
                <a:solidFill>
                  <a:srgbClr val="C00000"/>
                </a:solidFill>
              </a:rPr>
              <a:t>ReLU</a:t>
            </a:r>
            <a:r>
              <a:rPr lang="en-US" b="1" u="sng" dirty="0" smtClean="0">
                <a:solidFill>
                  <a:srgbClr val="C00000"/>
                </a:solidFill>
              </a:rPr>
              <a:t>:</a:t>
            </a:r>
          </a:p>
          <a:p>
            <a:pPr fontAlgn="base"/>
            <a:endParaRPr lang="en-US" dirty="0" smtClean="0"/>
          </a:p>
          <a:p>
            <a:pPr fontAlgn="base">
              <a:buNone/>
            </a:pPr>
            <a:r>
              <a:rPr lang="en-US" b="1" u="sng" dirty="0" err="1" smtClean="0">
                <a:solidFill>
                  <a:srgbClr val="C00000"/>
                </a:solidFill>
              </a:rPr>
              <a:t>Softplus</a:t>
            </a:r>
            <a:r>
              <a:rPr lang="en-US" dirty="0" smtClean="0"/>
              <a:t> : smooth version of the </a:t>
            </a:r>
            <a:r>
              <a:rPr lang="en-US" dirty="0" err="1" smtClean="0"/>
              <a:t>ReLU</a:t>
            </a:r>
            <a:r>
              <a:rPr lang="en-US" dirty="0" smtClean="0"/>
              <a:t>.</a:t>
            </a:r>
          </a:p>
          <a:p>
            <a:pPr fontAlgn="base">
              <a:buNone/>
            </a:pPr>
            <a:r>
              <a:rPr lang="en-US" dirty="0" smtClean="0"/>
              <a:t> (f(x) = </a:t>
            </a:r>
            <a:r>
              <a:rPr lang="en-US" dirty="0" err="1" smtClean="0"/>
              <a:t>ln</a:t>
            </a:r>
            <a:r>
              <a:rPr lang="en-US" dirty="0" smtClean="0"/>
              <a:t>[ 1 + exp(x) ])</a:t>
            </a:r>
          </a:p>
          <a:p>
            <a:pPr fontAlgn="base"/>
            <a:r>
              <a:rPr lang="en-US" dirty="0" smtClean="0"/>
              <a:t>The basic rule of thumb is if you really don’t know what activation function to use, then simply use </a:t>
            </a:r>
            <a:r>
              <a:rPr lang="en-US" b="1" i="1" dirty="0" smtClean="0">
                <a:solidFill>
                  <a:srgbClr val="0033CC"/>
                </a:solidFill>
              </a:rPr>
              <a:t>RELU</a:t>
            </a:r>
            <a:r>
              <a:rPr lang="en-US" dirty="0" smtClean="0"/>
              <a:t> as it is a general activation function </a:t>
            </a:r>
            <a:r>
              <a:rPr lang="en-US" b="1" dirty="0" smtClean="0">
                <a:solidFill>
                  <a:srgbClr val="0033CC"/>
                </a:solidFill>
              </a:rPr>
              <a:t>in hidden layers </a:t>
            </a:r>
            <a:r>
              <a:rPr lang="en-US" dirty="0" smtClean="0"/>
              <a:t>and is used in most cases these days.</a:t>
            </a:r>
          </a:p>
          <a:p>
            <a:pPr fontAlgn="base"/>
            <a:r>
              <a:rPr lang="en-US" dirty="0" smtClean="0"/>
              <a:t>If your output is for </a:t>
            </a:r>
            <a:r>
              <a:rPr lang="en-US" b="1" dirty="0" smtClean="0">
                <a:solidFill>
                  <a:srgbClr val="0033CC"/>
                </a:solidFill>
              </a:rPr>
              <a:t>binary classification </a:t>
            </a:r>
            <a:r>
              <a:rPr lang="en-US" dirty="0" smtClean="0"/>
              <a:t>then, </a:t>
            </a:r>
            <a:r>
              <a:rPr lang="en-US" b="1" i="1" dirty="0" smtClean="0">
                <a:solidFill>
                  <a:srgbClr val="0033CC"/>
                </a:solidFill>
              </a:rPr>
              <a:t>sigmoid function</a:t>
            </a:r>
            <a:r>
              <a:rPr lang="en-US" dirty="0" smtClean="0"/>
              <a:t> is very natural choice for </a:t>
            </a:r>
            <a:r>
              <a:rPr lang="en-US" b="1" dirty="0" smtClean="0">
                <a:solidFill>
                  <a:srgbClr val="0033CC"/>
                </a:solidFill>
              </a:rPr>
              <a:t>output layer</a:t>
            </a:r>
            <a:r>
              <a:rPr lang="en-US" dirty="0" smtClean="0"/>
              <a:t>.</a:t>
            </a:r>
          </a:p>
          <a:p>
            <a:pPr fontAlgn="base"/>
            <a:r>
              <a:rPr lang="en-US" dirty="0" smtClean="0"/>
              <a:t>If your output is for </a:t>
            </a:r>
            <a:r>
              <a:rPr lang="en-US" b="1" dirty="0" smtClean="0">
                <a:solidFill>
                  <a:srgbClr val="0033CC"/>
                </a:solidFill>
              </a:rPr>
              <a:t>multi-class classification </a:t>
            </a:r>
            <a:r>
              <a:rPr lang="en-US" dirty="0" smtClean="0"/>
              <a:t>then, </a:t>
            </a:r>
            <a:r>
              <a:rPr lang="en-US" b="1" dirty="0" err="1" smtClean="0">
                <a:solidFill>
                  <a:srgbClr val="0033CC"/>
                </a:solidFill>
              </a:rPr>
              <a:t>Softmax</a:t>
            </a:r>
            <a:r>
              <a:rPr lang="en-US" dirty="0" smtClean="0"/>
              <a:t> is very useful to predict the </a:t>
            </a:r>
            <a:r>
              <a:rPr lang="en-US" b="1" dirty="0" smtClean="0">
                <a:solidFill>
                  <a:srgbClr val="0033CC"/>
                </a:solidFill>
              </a:rPr>
              <a:t>probabilities of each classes</a:t>
            </a:r>
            <a:r>
              <a:rPr lang="en-US" dirty="0" smtClean="0"/>
              <a:t>. </a:t>
            </a:r>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3059832" y="476672"/>
            <a:ext cx="2476500" cy="723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Loss Function for regression</a:t>
            </a:r>
            <a:endParaRPr lang="en-US" dirty="0"/>
          </a:p>
        </p:txBody>
      </p:sp>
      <p:sp>
        <p:nvSpPr>
          <p:cNvPr id="3" name="Content Placeholder 2"/>
          <p:cNvSpPr>
            <a:spLocks noGrp="1"/>
          </p:cNvSpPr>
          <p:nvPr>
            <p:ph idx="1"/>
          </p:nvPr>
        </p:nvSpPr>
        <p:spPr/>
        <p:txBody>
          <a:bodyPr/>
          <a:lstStyle/>
          <a:p>
            <a:r>
              <a:rPr lang="en-US" dirty="0" smtClean="0"/>
              <a:t>Mean </a:t>
            </a:r>
            <a:r>
              <a:rPr lang="en-US" dirty="0"/>
              <a:t>Squared Error Loss </a:t>
            </a:r>
            <a:r>
              <a:rPr lang="en-US" dirty="0" smtClean="0"/>
              <a:t>Function</a:t>
            </a:r>
          </a:p>
          <a:p>
            <a:r>
              <a:rPr lang="en-US" dirty="0" smtClean="0"/>
              <a:t>Mean Absolute Error Loss </a:t>
            </a:r>
            <a:endParaRPr lang="en-US" dirty="0"/>
          </a:p>
          <a:p>
            <a:r>
              <a:rPr lang="en-US" dirty="0" smtClean="0"/>
              <a:t>Mean </a:t>
            </a:r>
            <a:r>
              <a:rPr lang="en-US" dirty="0"/>
              <a:t>Absolute Percentage </a:t>
            </a:r>
            <a:r>
              <a:rPr lang="en-US" dirty="0" smtClean="0"/>
              <a:t>Error loss</a:t>
            </a:r>
            <a:endParaRPr lang="en-US" dirty="0"/>
          </a:p>
          <a:p>
            <a:r>
              <a:rPr lang="en-US" dirty="0" smtClean="0"/>
              <a:t>Mean Squared log error loss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76672"/>
            <a:ext cx="8363272" cy="5649491"/>
          </a:xfrm>
        </p:spPr>
        <p:txBody>
          <a:bodyPr>
            <a:normAutofit/>
          </a:bodyPr>
          <a:lstStyle/>
          <a:p>
            <a:pPr>
              <a:buNone/>
            </a:pPr>
            <a:r>
              <a:rPr lang="en-US" sz="2400" b="1" u="sng" dirty="0" smtClean="0"/>
              <a:t>Mean Squared Error Loss Function:</a:t>
            </a:r>
          </a:p>
        </p:txBody>
      </p:sp>
      <p:pic>
        <p:nvPicPr>
          <p:cNvPr id="1028" name="Picture 4" descr="https://miro.medium.com/v2/resize:fit:376/1*kjfms6RCnHVMLRSq75AD0Q.png"/>
          <p:cNvPicPr>
            <a:picLocks noChangeAspect="1" noChangeArrowheads="1"/>
          </p:cNvPicPr>
          <p:nvPr/>
        </p:nvPicPr>
        <p:blipFill>
          <a:blip r:embed="rId2" cstate="print"/>
          <a:srcRect/>
          <a:stretch>
            <a:fillRect/>
          </a:stretch>
        </p:blipFill>
        <p:spPr bwMode="auto">
          <a:xfrm>
            <a:off x="539552" y="1196752"/>
            <a:ext cx="3581400" cy="1047751"/>
          </a:xfrm>
          <a:prstGeom prst="rect">
            <a:avLst/>
          </a:prstGeom>
          <a:noFill/>
        </p:spPr>
      </p:pic>
      <p:sp>
        <p:nvSpPr>
          <p:cNvPr id="6" name="Rectangle 5"/>
          <p:cNvSpPr/>
          <p:nvPr/>
        </p:nvSpPr>
        <p:spPr>
          <a:xfrm>
            <a:off x="179512" y="2276872"/>
            <a:ext cx="8748464" cy="2123658"/>
          </a:xfrm>
          <a:prstGeom prst="rect">
            <a:avLst/>
          </a:prstGeom>
        </p:spPr>
        <p:txBody>
          <a:bodyPr wrap="square">
            <a:spAutoFit/>
          </a:bodyPr>
          <a:lstStyle/>
          <a:p>
            <a:r>
              <a:rPr lang="en-US" sz="2400" b="1" dirty="0">
                <a:latin typeface="Times New Roman" pitchFamily="18" charset="0"/>
                <a:cs typeface="Times New Roman" pitchFamily="18" charset="0"/>
              </a:rPr>
              <a:t>sensitive to outliers in the data</a:t>
            </a:r>
            <a:r>
              <a:rPr lang="en-US" sz="2400" dirty="0">
                <a:latin typeface="Times New Roman" pitchFamily="18" charset="0"/>
                <a:cs typeface="Times New Roman" pitchFamily="18" charset="0"/>
              </a:rPr>
              <a:t>, making it less suitable for some tasks</a:t>
            </a:r>
            <a:r>
              <a:rPr lang="en-US" sz="2400" dirty="0" smtClean="0">
                <a:latin typeface="Times New Roman" pitchFamily="18" charset="0"/>
                <a:cs typeface="Times New Roman" pitchFamily="18" charset="0"/>
              </a:rPr>
              <a:t>.</a:t>
            </a:r>
          </a:p>
          <a:p>
            <a:endParaRPr lang="en-US" sz="2400" b="1" dirty="0" smtClean="0">
              <a:latin typeface="Times New Roman" pitchFamily="18" charset="0"/>
              <a:cs typeface="Times New Roman" pitchFamily="18" charset="0"/>
            </a:endParaRPr>
          </a:p>
          <a:p>
            <a:r>
              <a:rPr lang="en-US" sz="2400" b="1" u="sng" dirty="0" smtClean="0">
                <a:latin typeface="Times New Roman" pitchFamily="18" charset="0"/>
                <a:cs typeface="Times New Roman" pitchFamily="18" charset="0"/>
              </a:rPr>
              <a:t>Mean </a:t>
            </a:r>
            <a:r>
              <a:rPr lang="en-US" sz="2400" b="1" u="sng" dirty="0">
                <a:latin typeface="Times New Roman" pitchFamily="18" charset="0"/>
                <a:cs typeface="Times New Roman" pitchFamily="18" charset="0"/>
              </a:rPr>
              <a:t>Absolute Error (MAE)</a:t>
            </a:r>
          </a:p>
          <a:p>
            <a:r>
              <a:rPr lang="en-US" dirty="0">
                <a:latin typeface="Times New Roman" pitchFamily="18" charset="0"/>
                <a:cs typeface="Times New Roman" pitchFamily="18" charset="0"/>
              </a:rPr>
              <a:t>MAE finds the average of the absolute differences between the target and the predicted outputs.</a:t>
            </a:r>
          </a:p>
        </p:txBody>
      </p:sp>
      <p:pic>
        <p:nvPicPr>
          <p:cNvPr id="1030" name="Picture 6" descr="https://miro.medium.com/v2/resize:fit:376/1*78B4XwuVtBbacdTFIkjOXQ.png"/>
          <p:cNvPicPr>
            <a:picLocks noChangeAspect="1" noChangeArrowheads="1"/>
          </p:cNvPicPr>
          <p:nvPr/>
        </p:nvPicPr>
        <p:blipFill>
          <a:blip r:embed="rId3" cstate="print"/>
          <a:srcRect/>
          <a:stretch>
            <a:fillRect/>
          </a:stretch>
        </p:blipFill>
        <p:spPr bwMode="auto">
          <a:xfrm>
            <a:off x="251520" y="4509120"/>
            <a:ext cx="3581400" cy="1047751"/>
          </a:xfrm>
          <a:prstGeom prst="rect">
            <a:avLst/>
          </a:prstGeom>
          <a:noFill/>
        </p:spPr>
      </p:pic>
      <p:pic>
        <p:nvPicPr>
          <p:cNvPr id="1031" name="Picture 7"/>
          <p:cNvPicPr>
            <a:picLocks noChangeAspect="1" noChangeArrowheads="1"/>
          </p:cNvPicPr>
          <p:nvPr/>
        </p:nvPicPr>
        <p:blipFill>
          <a:blip r:embed="rId4" cstate="print"/>
          <a:srcRect/>
          <a:stretch>
            <a:fillRect/>
          </a:stretch>
        </p:blipFill>
        <p:spPr bwMode="auto">
          <a:xfrm>
            <a:off x="4211960" y="1340768"/>
            <a:ext cx="3219450" cy="73342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964488" cy="6408712"/>
          </a:xfrm>
        </p:spPr>
        <p:txBody>
          <a:bodyPr>
            <a:normAutofit fontScale="47500" lnSpcReduction="20000"/>
          </a:bodyPr>
          <a:lstStyle/>
          <a:p>
            <a:pPr>
              <a:buNone/>
            </a:pPr>
            <a:r>
              <a:rPr lang="en-US" sz="4400" b="1" u="sng" dirty="0" smtClean="0"/>
              <a:t>Mean Squared Logarithmic Error Loss</a:t>
            </a:r>
          </a:p>
          <a:p>
            <a:r>
              <a:rPr lang="en-US" b="1" dirty="0" smtClean="0"/>
              <a:t>Mean squared logarithmic error (MSLE)</a:t>
            </a:r>
            <a:r>
              <a:rPr lang="en-US" dirty="0" smtClean="0"/>
              <a:t> loss is a function used for regression tasks. It is similar to </a:t>
            </a:r>
            <a:r>
              <a:rPr lang="en-US" b="1" dirty="0" smtClean="0"/>
              <a:t>mean squared error (MSE)</a:t>
            </a:r>
            <a:r>
              <a:rPr lang="en-US" dirty="0" smtClean="0"/>
              <a:t> loss, but it takes the logarithm of the predicted output before squaring the difference between the predicted and true values.</a:t>
            </a:r>
          </a:p>
          <a:p>
            <a:r>
              <a:rPr lang="en-US" dirty="0" smtClean="0"/>
              <a:t>The following equation gives the MSLE loss</a:t>
            </a:r>
          </a:p>
          <a:p>
            <a:endParaRPr lang="en-US" sz="2400" dirty="0" smtClean="0"/>
          </a:p>
          <a:p>
            <a:endParaRPr lang="en-US" dirty="0" smtClean="0"/>
          </a:p>
          <a:p>
            <a:endParaRPr lang="en-US" dirty="0" smtClean="0"/>
          </a:p>
          <a:p>
            <a:endParaRPr lang="en-US" dirty="0" smtClean="0"/>
          </a:p>
          <a:p>
            <a:endParaRPr lang="en-US" dirty="0" smtClean="0"/>
          </a:p>
          <a:p>
            <a:r>
              <a:rPr lang="en-US" sz="4400" b="1" u="sng" dirty="0" smtClean="0"/>
              <a:t>Mean Absolute Percentage Error (MAPE) or mean absolute percentage deviation (MAPD)</a:t>
            </a:r>
          </a:p>
          <a:p>
            <a:endParaRPr lang="en-US" dirty="0" smtClean="0"/>
          </a:p>
          <a:p>
            <a:pPr>
              <a:buNone/>
            </a:pPr>
            <a:r>
              <a:rPr lang="en-US" dirty="0" smtClean="0"/>
              <a:t>Where:</a:t>
            </a:r>
          </a:p>
          <a:p>
            <a:r>
              <a:rPr lang="en-US" dirty="0" smtClean="0"/>
              <a:t>N is the number of fitted points;</a:t>
            </a:r>
          </a:p>
          <a:p>
            <a:r>
              <a:rPr lang="en-US" dirty="0" smtClean="0"/>
              <a:t>A is the actual value;</a:t>
            </a:r>
          </a:p>
          <a:p>
            <a:r>
              <a:rPr lang="en-US" dirty="0" smtClean="0"/>
              <a:t>F is the forecast value; and</a:t>
            </a:r>
          </a:p>
          <a:p>
            <a:r>
              <a:rPr lang="en-US" dirty="0" smtClean="0"/>
              <a:t>Σ is </a:t>
            </a:r>
            <a:r>
              <a:rPr lang="en-US" dirty="0" smtClean="0">
                <a:hlinkClick r:id="rId2"/>
              </a:rPr>
              <a:t>summation notation</a:t>
            </a:r>
            <a:r>
              <a:rPr lang="en-US" dirty="0" smtClean="0"/>
              <a:t> (the absolute value is summed for every forecasted point in time).</a:t>
            </a:r>
          </a:p>
          <a:p>
            <a:endParaRPr lang="en-US" dirty="0" smtClean="0"/>
          </a:p>
          <a:p>
            <a:endParaRPr lang="en-US" dirty="0" smtClean="0"/>
          </a:p>
          <a:p>
            <a:endParaRPr lang="en-US" dirty="0" smtClean="0"/>
          </a:p>
          <a:p>
            <a:endParaRPr lang="en-US" dirty="0"/>
          </a:p>
        </p:txBody>
      </p:sp>
      <p:pic>
        <p:nvPicPr>
          <p:cNvPr id="22530" name="Picture 2"/>
          <p:cNvPicPr>
            <a:picLocks noChangeAspect="1" noChangeArrowheads="1"/>
          </p:cNvPicPr>
          <p:nvPr/>
        </p:nvPicPr>
        <p:blipFill>
          <a:blip r:embed="rId3" cstate="print"/>
          <a:srcRect/>
          <a:stretch>
            <a:fillRect/>
          </a:stretch>
        </p:blipFill>
        <p:spPr bwMode="auto">
          <a:xfrm>
            <a:off x="1475656" y="2420888"/>
            <a:ext cx="4067175" cy="542925"/>
          </a:xfrm>
          <a:prstGeom prst="rect">
            <a:avLst/>
          </a:prstGeom>
          <a:noFill/>
          <a:ln w="9525">
            <a:noFill/>
            <a:miter lim="800000"/>
            <a:headEnd/>
            <a:tailEnd/>
          </a:ln>
        </p:spPr>
      </p:pic>
      <p:sp>
        <p:nvSpPr>
          <p:cNvPr id="3074" name="AutoShape 2" descr="mape how to calcul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076" name="AutoShape 4" descr="mape how to calculat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7" name="Picture 5"/>
          <p:cNvPicPr>
            <a:picLocks noChangeAspect="1" noChangeArrowheads="1"/>
          </p:cNvPicPr>
          <p:nvPr/>
        </p:nvPicPr>
        <p:blipFill>
          <a:blip r:embed="rId4" cstate="print"/>
          <a:srcRect/>
          <a:stretch>
            <a:fillRect/>
          </a:stretch>
        </p:blipFill>
        <p:spPr bwMode="auto">
          <a:xfrm>
            <a:off x="4932040" y="4437112"/>
            <a:ext cx="2016223" cy="68432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Loss Function for classification</a:t>
            </a:r>
            <a:endParaRPr lang="en-US" dirty="0"/>
          </a:p>
        </p:txBody>
      </p:sp>
      <p:sp>
        <p:nvSpPr>
          <p:cNvPr id="3" name="Content Placeholder 2"/>
          <p:cNvSpPr>
            <a:spLocks noGrp="1"/>
          </p:cNvSpPr>
          <p:nvPr>
            <p:ph idx="1"/>
          </p:nvPr>
        </p:nvSpPr>
        <p:spPr>
          <a:xfrm>
            <a:off x="323528" y="1268760"/>
            <a:ext cx="8568952" cy="5589240"/>
          </a:xfrm>
        </p:spPr>
        <p:txBody>
          <a:bodyPr numCol="2">
            <a:noAutofit/>
          </a:bodyPr>
          <a:lstStyle/>
          <a:p>
            <a:pPr>
              <a:buNone/>
            </a:pPr>
            <a:r>
              <a:rPr lang="en-US" sz="1400" b="1" dirty="0"/>
              <a:t>Binary classification loss functions</a:t>
            </a:r>
            <a:r>
              <a:rPr lang="en-US" sz="1400" dirty="0"/>
              <a:t> in neural networks are functions that are used to evaluate the performance of a machine learning model on a binary classification task. Binary classification is a machine learning task involving predicting a binary outcome, such as a Yes/No decision or a 0/1 label</a:t>
            </a:r>
            <a:r>
              <a:rPr lang="en-US" sz="1400" dirty="0" smtClean="0"/>
              <a:t>.</a:t>
            </a:r>
          </a:p>
          <a:p>
            <a:pPr>
              <a:buNone/>
            </a:pPr>
            <a:r>
              <a:rPr lang="en-US" sz="1400" b="1" dirty="0"/>
              <a:t>Binary </a:t>
            </a:r>
            <a:r>
              <a:rPr lang="en-US" sz="1400" b="1" dirty="0" smtClean="0"/>
              <a:t>Cross-Entropy:</a:t>
            </a:r>
            <a:endParaRPr lang="en-US" sz="1400" b="1" dirty="0"/>
          </a:p>
          <a:p>
            <a:r>
              <a:rPr lang="en-US" sz="1400" b="1" dirty="0"/>
              <a:t>Binary cross-entropy</a:t>
            </a:r>
            <a:r>
              <a:rPr lang="en-US" sz="1400" dirty="0"/>
              <a:t> loss is a loss function used for binary classification tasks. It is defined as the negative log probability of the true class. It is calculated by taking the negative log of the predicted probability of the true class.</a:t>
            </a:r>
          </a:p>
          <a:p>
            <a:r>
              <a:rPr lang="en-US" sz="1400" dirty="0"/>
              <a:t>The mathematical formulation for binary cross-entropy loss is:</a:t>
            </a:r>
          </a:p>
          <a:p>
            <a:endParaRPr lang="en-US" sz="1400" dirty="0" smtClean="0"/>
          </a:p>
          <a:p>
            <a:endParaRPr lang="en-US" sz="1400" dirty="0" smtClean="0"/>
          </a:p>
          <a:p>
            <a:endParaRPr lang="en-US" sz="1400" dirty="0" smtClean="0"/>
          </a:p>
          <a:p>
            <a:pPr>
              <a:buNone/>
            </a:pPr>
            <a:r>
              <a:rPr lang="en-US" sz="1400" b="1" dirty="0" smtClean="0"/>
              <a:t>Hinge Loss: (mostly for binary </a:t>
            </a:r>
            <a:r>
              <a:rPr lang="en-US" sz="1400" b="1" dirty="0" err="1" smtClean="0"/>
              <a:t>clsssification</a:t>
            </a:r>
            <a:r>
              <a:rPr lang="en-US" sz="1400" b="1" dirty="0" smtClean="0"/>
              <a:t>)</a:t>
            </a:r>
          </a:p>
          <a:p>
            <a:r>
              <a:rPr lang="en-US" sz="1400" b="1" dirty="0" smtClean="0"/>
              <a:t>Hinge loss</a:t>
            </a:r>
            <a:r>
              <a:rPr lang="en-US" sz="1400" dirty="0" smtClean="0"/>
              <a:t> is a function that trains linear classifiers, such as support vector machines (SVMs). It is the maximum difference between the predicted and true margins and a constant value. The predicted margin is the distance between the decision boundary and the closest training data point. The true margin is the distance between the decision boundary and the true label.</a:t>
            </a:r>
          </a:p>
          <a:p>
            <a:pPr>
              <a:buNone/>
            </a:pPr>
            <a:r>
              <a:rPr lang="en-US" sz="1400" dirty="0" smtClean="0"/>
              <a:t>The following equation gives the hinge loss:</a:t>
            </a:r>
          </a:p>
          <a:p>
            <a:r>
              <a:rPr lang="en-US" sz="1400" b="1" dirty="0" smtClean="0"/>
              <a:t>Hinge Loss=𝑚𝑎𝑥(0,1−𝑦𝑡</a:t>
            </a:r>
            <a:r>
              <a:rPr lang="en-US" sz="1400" b="1" baseline="-25000" dirty="0" smtClean="0"/>
              <a:t>𝑟𝑢𝑒</a:t>
            </a:r>
            <a:r>
              <a:rPr lang="en-US" sz="1400" b="1" dirty="0" smtClean="0"/>
              <a:t>∗𝑦</a:t>
            </a:r>
            <a:r>
              <a:rPr lang="en-US" sz="1400" b="1" baseline="-25000" dirty="0" smtClean="0"/>
              <a:t>𝑝𝑟𝑒𝑑</a:t>
            </a:r>
            <a:r>
              <a:rPr lang="en-US" sz="1400" b="1" dirty="0" smtClean="0"/>
              <a:t>)Hinge Loss=</a:t>
            </a:r>
            <a:r>
              <a:rPr lang="en-US" sz="1400" b="1" i="1" dirty="0" smtClean="0"/>
              <a:t>max</a:t>
            </a:r>
            <a:r>
              <a:rPr lang="en-US" sz="1400" b="1" dirty="0" smtClean="0"/>
              <a:t>(0,1−</a:t>
            </a:r>
            <a:r>
              <a:rPr lang="en-US" sz="1400" b="1" i="1" dirty="0" smtClean="0"/>
              <a:t>y</a:t>
            </a:r>
            <a:r>
              <a:rPr lang="en-US" sz="1400" b="1" i="1" baseline="-25000" dirty="0" smtClean="0"/>
              <a:t>true</a:t>
            </a:r>
            <a:r>
              <a:rPr lang="en-US" sz="1400" b="1" dirty="0" smtClean="0"/>
              <a:t>​∗</a:t>
            </a:r>
            <a:r>
              <a:rPr lang="en-US" sz="1400" b="1" i="1" dirty="0" err="1" smtClean="0"/>
              <a:t>y</a:t>
            </a:r>
            <a:r>
              <a:rPr lang="en-US" sz="1400" b="1" i="1" baseline="-25000" dirty="0" err="1" smtClean="0"/>
              <a:t>pred</a:t>
            </a:r>
            <a:r>
              <a:rPr lang="en-US" sz="1400" b="1" dirty="0" smtClean="0"/>
              <a:t>​)</a:t>
            </a:r>
          </a:p>
          <a:p>
            <a:endParaRPr lang="en-US" sz="1400" b="1" dirty="0" smtClean="0"/>
          </a:p>
          <a:p>
            <a:endParaRPr lang="en-US" sz="1400" dirty="0"/>
          </a:p>
        </p:txBody>
      </p:sp>
      <p:pic>
        <p:nvPicPr>
          <p:cNvPr id="3074" name="Picture 2"/>
          <p:cNvPicPr>
            <a:picLocks noChangeAspect="1" noChangeArrowheads="1"/>
          </p:cNvPicPr>
          <p:nvPr/>
        </p:nvPicPr>
        <p:blipFill>
          <a:blip r:embed="rId2" cstate="print"/>
          <a:srcRect/>
          <a:stretch>
            <a:fillRect/>
          </a:stretch>
        </p:blipFill>
        <p:spPr bwMode="auto">
          <a:xfrm>
            <a:off x="179512" y="5877272"/>
            <a:ext cx="4248472" cy="360040"/>
          </a:xfrm>
          <a:prstGeom prst="rect">
            <a:avLst/>
          </a:prstGeom>
          <a:noFill/>
          <a:ln w="9525">
            <a:noFill/>
            <a:miter lim="800000"/>
            <a:headEnd/>
            <a:tailEnd/>
          </a:ln>
        </p:spPr>
      </p:pic>
      <p:pic>
        <p:nvPicPr>
          <p:cNvPr id="2049" name="Picture 1"/>
          <p:cNvPicPr>
            <a:picLocks noChangeAspect="1" noChangeArrowheads="1"/>
          </p:cNvPicPr>
          <p:nvPr/>
        </p:nvPicPr>
        <p:blipFill>
          <a:blip r:embed="rId3" cstate="print"/>
          <a:srcRect/>
          <a:stretch>
            <a:fillRect/>
          </a:stretch>
        </p:blipFill>
        <p:spPr bwMode="auto">
          <a:xfrm>
            <a:off x="4716016" y="5805264"/>
            <a:ext cx="4248471" cy="64807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19256" cy="5721499"/>
          </a:xfrm>
        </p:spPr>
        <p:txBody>
          <a:bodyPr/>
          <a:lstStyle/>
          <a:p>
            <a:r>
              <a:rPr lang="en-US" dirty="0" smtClean="0"/>
              <a:t>Logistic loss</a:t>
            </a:r>
          </a:p>
          <a:p>
            <a:r>
              <a:rPr lang="en-US" dirty="0" smtClean="0"/>
              <a:t>Negative log likelihood</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Loss function for Reconstruction</a:t>
            </a:r>
            <a:endParaRPr lang="en-US" b="1" dirty="0"/>
          </a:p>
        </p:txBody>
      </p:sp>
      <p:sp>
        <p:nvSpPr>
          <p:cNvPr id="3" name="Content Placeholder 2"/>
          <p:cNvSpPr>
            <a:spLocks noGrp="1"/>
          </p:cNvSpPr>
          <p:nvPr>
            <p:ph idx="1"/>
          </p:nvPr>
        </p:nvSpPr>
        <p:spPr>
          <a:xfrm>
            <a:off x="107504" y="1268760"/>
            <a:ext cx="8784976" cy="4176465"/>
          </a:xfrm>
        </p:spPr>
        <p:txBody>
          <a:bodyPr>
            <a:normAutofit fontScale="62500" lnSpcReduction="20000"/>
          </a:bodyPr>
          <a:lstStyle/>
          <a:p>
            <a:r>
              <a:rPr lang="en-US" dirty="0" smtClean="0"/>
              <a:t>The reconstruction loss, on the other hand, is pivotal in </a:t>
            </a:r>
            <a:r>
              <a:rPr lang="en-US" dirty="0" smtClean="0">
                <a:hlinkClick r:id="rId2"/>
              </a:rPr>
              <a:t>unsupervised learning</a:t>
            </a:r>
            <a:r>
              <a:rPr lang="en-US" dirty="0" smtClean="0"/>
              <a:t>, particularly in models like </a:t>
            </a:r>
            <a:r>
              <a:rPr lang="en-US" dirty="0" err="1" smtClean="0">
                <a:hlinkClick r:id="rId3"/>
              </a:rPr>
              <a:t>autoencoders</a:t>
            </a:r>
            <a:r>
              <a:rPr lang="en-US" dirty="0" err="1" smtClean="0"/>
              <a:t>that</a:t>
            </a:r>
            <a:r>
              <a:rPr lang="en-US" dirty="0" smtClean="0"/>
              <a:t> learn efficient data coding in an unsupervised manner. This loss function measures how well the output of the model can reconstruct the original input data after being encoded and decoded.</a:t>
            </a:r>
          </a:p>
          <a:p>
            <a:r>
              <a:rPr lang="en-US" dirty="0" err="1" smtClean="0"/>
              <a:t>Kullback-Leibler</a:t>
            </a:r>
            <a:r>
              <a:rPr lang="en-US" dirty="0" smtClean="0"/>
              <a:t> (KL) divergence, or relative entropy, is a metric used to compare two data distributions. It is a concept of information theory that contrasts the information contained in two probability distributions. </a:t>
            </a:r>
          </a:p>
          <a:p>
            <a:pPr>
              <a:buNone/>
            </a:pPr>
            <a:r>
              <a:rPr lang="en-US" b="1" dirty="0" smtClean="0"/>
              <a:t>Divergence in Statistics</a:t>
            </a:r>
          </a:p>
          <a:p>
            <a:r>
              <a:rPr lang="en-US" dirty="0" smtClean="0"/>
              <a:t>The divergence between two probability distributions quantifies how much the two differ from each other.</a:t>
            </a:r>
          </a:p>
          <a:p>
            <a:endParaRPr lang="en-US" dirty="0"/>
          </a:p>
        </p:txBody>
      </p:sp>
      <p:pic>
        <p:nvPicPr>
          <p:cNvPr id="1025" name="Picture 1"/>
          <p:cNvPicPr>
            <a:picLocks noChangeAspect="1" noChangeArrowheads="1"/>
          </p:cNvPicPr>
          <p:nvPr/>
        </p:nvPicPr>
        <p:blipFill>
          <a:blip r:embed="rId4" cstate="print"/>
          <a:srcRect/>
          <a:stretch>
            <a:fillRect/>
          </a:stretch>
        </p:blipFill>
        <p:spPr bwMode="auto">
          <a:xfrm>
            <a:off x="3779912" y="5661248"/>
            <a:ext cx="4924425" cy="7810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Hyperparameters</a:t>
            </a:r>
            <a:r>
              <a:rPr lang="en-US" b="1" dirty="0" smtClean="0"/>
              <a:t> in Machine Learning</a:t>
            </a:r>
            <a:endParaRPr lang="en-US" b="1" dirty="0"/>
          </a:p>
        </p:txBody>
      </p:sp>
      <p:sp>
        <p:nvSpPr>
          <p:cNvPr id="3" name="Content Placeholder 2"/>
          <p:cNvSpPr>
            <a:spLocks noGrp="1"/>
          </p:cNvSpPr>
          <p:nvPr>
            <p:ph idx="1"/>
          </p:nvPr>
        </p:nvSpPr>
        <p:spPr>
          <a:xfrm>
            <a:off x="251520" y="1340768"/>
            <a:ext cx="8712968" cy="5184576"/>
          </a:xfrm>
        </p:spPr>
        <p:txBody>
          <a:bodyPr numCol="2">
            <a:normAutofit fontScale="55000" lnSpcReduction="20000"/>
          </a:bodyPr>
          <a:lstStyle/>
          <a:p>
            <a:pPr>
              <a:lnSpc>
                <a:spcPct val="170000"/>
              </a:lnSpc>
            </a:pPr>
            <a:r>
              <a:rPr lang="en-US" dirty="0" err="1" smtClean="0"/>
              <a:t>Hyperparameters</a:t>
            </a:r>
            <a:r>
              <a:rPr lang="en-US" dirty="0" smtClean="0"/>
              <a:t> in Machine learning are those </a:t>
            </a:r>
            <a:r>
              <a:rPr lang="en-US" b="1" dirty="0" smtClean="0">
                <a:solidFill>
                  <a:srgbClr val="0033CC"/>
                </a:solidFill>
              </a:rPr>
              <a:t>parameters that are explicitly defined </a:t>
            </a:r>
            <a:r>
              <a:rPr lang="en-US" dirty="0" smtClean="0"/>
              <a:t>by the user to </a:t>
            </a:r>
            <a:r>
              <a:rPr lang="en-US" b="1" dirty="0" smtClean="0">
                <a:solidFill>
                  <a:srgbClr val="0033CC"/>
                </a:solidFill>
              </a:rPr>
              <a:t>control the learning process. </a:t>
            </a:r>
          </a:p>
          <a:p>
            <a:pPr>
              <a:lnSpc>
                <a:spcPct val="170000"/>
              </a:lnSpc>
            </a:pPr>
            <a:r>
              <a:rPr lang="en-US" dirty="0" smtClean="0"/>
              <a:t>These </a:t>
            </a:r>
            <a:r>
              <a:rPr lang="en-US" dirty="0" err="1" smtClean="0"/>
              <a:t>hyperparameters</a:t>
            </a:r>
            <a:r>
              <a:rPr lang="en-US" dirty="0" smtClean="0"/>
              <a:t> are used to </a:t>
            </a:r>
            <a:r>
              <a:rPr lang="en-US" b="1" dirty="0" smtClean="0">
                <a:solidFill>
                  <a:srgbClr val="0033CC"/>
                </a:solidFill>
              </a:rPr>
              <a:t>improve the learning of the model</a:t>
            </a:r>
            <a:r>
              <a:rPr lang="en-US" dirty="0" smtClean="0"/>
              <a:t>, and their values are set before starting the learning process of the model.</a:t>
            </a:r>
          </a:p>
          <a:p>
            <a:pPr>
              <a:lnSpc>
                <a:spcPct val="170000"/>
              </a:lnSpc>
            </a:pPr>
            <a:r>
              <a:rPr lang="en-US" dirty="0" smtClean="0"/>
              <a:t>prefix "</a:t>
            </a:r>
            <a:r>
              <a:rPr lang="en-US" b="1" dirty="0" smtClean="0">
                <a:solidFill>
                  <a:srgbClr val="0033CC"/>
                </a:solidFill>
              </a:rPr>
              <a:t>hyper</a:t>
            </a:r>
            <a:r>
              <a:rPr lang="en-US" dirty="0" smtClean="0"/>
              <a:t>" suggests that the parameters are </a:t>
            </a:r>
            <a:r>
              <a:rPr lang="en-US" b="1" dirty="0" smtClean="0">
                <a:solidFill>
                  <a:srgbClr val="0033CC"/>
                </a:solidFill>
              </a:rPr>
              <a:t>top-level parameters </a:t>
            </a:r>
            <a:r>
              <a:rPr lang="en-US" dirty="0" smtClean="0"/>
              <a:t>that are used in controlling the learning process. The value of the </a:t>
            </a:r>
            <a:r>
              <a:rPr lang="en-US" dirty="0" err="1" smtClean="0"/>
              <a:t>Hyperparameter</a:t>
            </a:r>
            <a:r>
              <a:rPr lang="en-US" dirty="0" smtClean="0"/>
              <a:t> is selected and set by the machine learning engineer before the learning algorithm begins training the model. </a:t>
            </a:r>
            <a:r>
              <a:rPr lang="en-US" b="1" dirty="0" smtClean="0"/>
              <a:t>Hence, these are </a:t>
            </a:r>
            <a:r>
              <a:rPr lang="en-US" b="1" dirty="0" smtClean="0">
                <a:solidFill>
                  <a:srgbClr val="0033CC"/>
                </a:solidFill>
              </a:rPr>
              <a:t>external to the model</a:t>
            </a:r>
            <a:r>
              <a:rPr lang="en-US" b="1" dirty="0" smtClean="0"/>
              <a:t>, and their </a:t>
            </a:r>
            <a:r>
              <a:rPr lang="en-US" b="1" dirty="0" smtClean="0">
                <a:solidFill>
                  <a:srgbClr val="0033CC"/>
                </a:solidFill>
              </a:rPr>
              <a:t>values cannot be changed during the training process.</a:t>
            </a:r>
          </a:p>
          <a:p>
            <a:pPr>
              <a:lnSpc>
                <a:spcPct val="170000"/>
              </a:lnSpc>
            </a:pPr>
            <a:endParaRPr lang="en-US" dirty="0" smtClean="0"/>
          </a:p>
          <a:p>
            <a:pPr>
              <a:lnSpc>
                <a:spcPct val="170000"/>
              </a:lnSpc>
            </a:pPr>
            <a:endParaRPr lang="en-US" dirty="0" smtClean="0"/>
          </a:p>
          <a:p>
            <a:pPr>
              <a:lnSpc>
                <a:spcPct val="170000"/>
              </a:lnSpc>
            </a:pPr>
            <a:endParaRPr lang="en-US" dirty="0" smtClean="0"/>
          </a:p>
          <a:p>
            <a:pPr>
              <a:lnSpc>
                <a:spcPct val="170000"/>
              </a:lnSpc>
            </a:pPr>
            <a:endParaRPr lang="en-US" dirty="0"/>
          </a:p>
        </p:txBody>
      </p:sp>
      <p:pic>
        <p:nvPicPr>
          <p:cNvPr id="28674" name="Picture 2" descr="hyperparameter tuning"/>
          <p:cNvPicPr>
            <a:picLocks noChangeAspect="1" noChangeArrowheads="1"/>
          </p:cNvPicPr>
          <p:nvPr/>
        </p:nvPicPr>
        <p:blipFill>
          <a:blip r:embed="rId2" cstate="print"/>
          <a:srcRect/>
          <a:stretch>
            <a:fillRect/>
          </a:stretch>
        </p:blipFill>
        <p:spPr bwMode="auto">
          <a:xfrm>
            <a:off x="5076056" y="4869160"/>
            <a:ext cx="3824422" cy="115212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lstStyle/>
          <a:p>
            <a:r>
              <a:rPr lang="en-GB" b="1" dirty="0" smtClean="0"/>
              <a:t>Some </a:t>
            </a:r>
            <a:r>
              <a:rPr lang="en-GB" b="1" dirty="0"/>
              <a:t>common examples</a:t>
            </a:r>
            <a:endParaRPr lang="en-IN" dirty="0"/>
          </a:p>
        </p:txBody>
      </p:sp>
      <p:sp>
        <p:nvSpPr>
          <p:cNvPr id="3" name="Content Placeholder 2"/>
          <p:cNvSpPr>
            <a:spLocks noGrp="1"/>
          </p:cNvSpPr>
          <p:nvPr>
            <p:ph idx="1"/>
          </p:nvPr>
        </p:nvSpPr>
        <p:spPr>
          <a:xfrm>
            <a:off x="251520" y="980728"/>
            <a:ext cx="8712968" cy="5616624"/>
          </a:xfrm>
        </p:spPr>
        <p:txBody>
          <a:bodyPr numCol="2">
            <a:normAutofit/>
          </a:bodyPr>
          <a:lstStyle/>
          <a:p>
            <a:pPr>
              <a:lnSpc>
                <a:spcPct val="170000"/>
              </a:lnSpc>
            </a:pPr>
            <a:r>
              <a:rPr lang="en-US" sz="1200" dirty="0"/>
              <a:t>The k in </a:t>
            </a:r>
            <a:r>
              <a:rPr lang="en-US" sz="1200" dirty="0" err="1"/>
              <a:t>kNN</a:t>
            </a:r>
            <a:r>
              <a:rPr lang="en-US" sz="1200" dirty="0"/>
              <a:t> or K-Nearest </a:t>
            </a:r>
            <a:r>
              <a:rPr lang="en-US" sz="1200" dirty="0" err="1"/>
              <a:t>Neighbour</a:t>
            </a:r>
            <a:r>
              <a:rPr lang="en-US" sz="1200" dirty="0"/>
              <a:t> algorithm</a:t>
            </a:r>
          </a:p>
          <a:p>
            <a:pPr>
              <a:lnSpc>
                <a:spcPct val="170000"/>
              </a:lnSpc>
            </a:pPr>
            <a:r>
              <a:rPr lang="en-US" sz="1200" dirty="0" smtClean="0"/>
              <a:t>Layer size</a:t>
            </a:r>
          </a:p>
          <a:p>
            <a:pPr>
              <a:lnSpc>
                <a:spcPct val="170000"/>
              </a:lnSpc>
            </a:pPr>
            <a:r>
              <a:rPr lang="en-US" sz="1200" smtClean="0"/>
              <a:t>Layer size is defined by the number of neurons in a given layer</a:t>
            </a:r>
          </a:p>
          <a:p>
            <a:pPr>
              <a:lnSpc>
                <a:spcPct val="170000"/>
              </a:lnSpc>
            </a:pPr>
            <a:r>
              <a:rPr lang="en-US" sz="1200" dirty="0" smtClean="0"/>
              <a:t>Learning </a:t>
            </a:r>
            <a:r>
              <a:rPr lang="en-US" sz="1200" dirty="0"/>
              <a:t>rate for training a neural network</a:t>
            </a:r>
          </a:p>
          <a:p>
            <a:pPr>
              <a:lnSpc>
                <a:spcPct val="170000"/>
              </a:lnSpc>
            </a:pPr>
            <a:r>
              <a:rPr lang="en-US" sz="1200" dirty="0"/>
              <a:t>Train-test split ratio</a:t>
            </a:r>
          </a:p>
          <a:p>
            <a:pPr>
              <a:lnSpc>
                <a:spcPct val="170000"/>
              </a:lnSpc>
            </a:pPr>
            <a:r>
              <a:rPr lang="en-US" sz="1200" dirty="0"/>
              <a:t>Batch Size</a:t>
            </a:r>
          </a:p>
          <a:p>
            <a:pPr>
              <a:lnSpc>
                <a:spcPct val="170000"/>
              </a:lnSpc>
            </a:pPr>
            <a:r>
              <a:rPr lang="en-US" sz="1200" dirty="0"/>
              <a:t>Number of Epochs</a:t>
            </a:r>
          </a:p>
          <a:p>
            <a:pPr>
              <a:lnSpc>
                <a:spcPct val="170000"/>
              </a:lnSpc>
            </a:pPr>
            <a:r>
              <a:rPr lang="en-US" sz="1200" dirty="0"/>
              <a:t>Branches in Decision Tree</a:t>
            </a:r>
          </a:p>
          <a:p>
            <a:pPr>
              <a:lnSpc>
                <a:spcPct val="170000"/>
              </a:lnSpc>
            </a:pPr>
            <a:r>
              <a:rPr lang="en-US" sz="1200" dirty="0"/>
              <a:t>Number of clusters in Clustering Algorithm</a:t>
            </a:r>
          </a:p>
          <a:p>
            <a:pPr>
              <a:lnSpc>
                <a:spcPct val="170000"/>
              </a:lnSpc>
            </a:pPr>
            <a:r>
              <a:rPr lang="en-US" sz="1200" dirty="0"/>
              <a:t>The choice of cost or loss function the model will use</a:t>
            </a:r>
          </a:p>
          <a:p>
            <a:pPr>
              <a:lnSpc>
                <a:spcPct val="170000"/>
              </a:lnSpc>
            </a:pPr>
            <a:r>
              <a:rPr lang="en-US" sz="1200" dirty="0"/>
              <a:t>Choice of activation function in a neural network (</a:t>
            </a:r>
            <a:r>
              <a:rPr lang="en-US" sz="1200" dirty="0" err="1"/>
              <a:t>nn</a:t>
            </a:r>
            <a:r>
              <a:rPr lang="en-US" sz="1200" dirty="0"/>
              <a:t>) layer (e.g. Sigmoid, </a:t>
            </a:r>
            <a:r>
              <a:rPr lang="en-US" sz="1200" dirty="0" err="1"/>
              <a:t>ReLU</a:t>
            </a:r>
            <a:r>
              <a:rPr lang="en-US" sz="1200" dirty="0"/>
              <a:t>, </a:t>
            </a:r>
            <a:r>
              <a:rPr lang="en-US" sz="1200" dirty="0" err="1"/>
              <a:t>Tanh</a:t>
            </a:r>
            <a:r>
              <a:rPr lang="en-US" sz="1200" dirty="0"/>
              <a:t>)</a:t>
            </a:r>
          </a:p>
          <a:p>
            <a:r>
              <a:rPr lang="en-GB" sz="1200" dirty="0"/>
              <a:t>The k in </a:t>
            </a:r>
            <a:r>
              <a:rPr lang="en-GB" sz="1200" dirty="0" err="1"/>
              <a:t>kNN</a:t>
            </a:r>
            <a:r>
              <a:rPr lang="en-GB" sz="1200" dirty="0"/>
              <a:t> or K-Nearest Neighbour algorithm</a:t>
            </a:r>
          </a:p>
          <a:p>
            <a:r>
              <a:rPr lang="en-GB" sz="1200" dirty="0"/>
              <a:t>Learning rate for training a neural network</a:t>
            </a:r>
          </a:p>
          <a:p>
            <a:r>
              <a:rPr lang="en-GB" sz="1200" dirty="0"/>
              <a:t>Train-test split ratio</a:t>
            </a:r>
          </a:p>
          <a:p>
            <a:r>
              <a:rPr lang="en-GB" sz="1200" dirty="0"/>
              <a:t>Batch Size</a:t>
            </a:r>
          </a:p>
          <a:p>
            <a:r>
              <a:rPr lang="en-GB" sz="1200" dirty="0"/>
              <a:t>Number of Epochs</a:t>
            </a:r>
          </a:p>
          <a:p>
            <a:r>
              <a:rPr lang="en-GB" sz="1200" dirty="0"/>
              <a:t>Branches in Decision Tree</a:t>
            </a:r>
          </a:p>
          <a:p>
            <a:r>
              <a:rPr lang="en-GB" sz="1200" dirty="0"/>
              <a:t>Number of clusters in Clustering Algorithm</a:t>
            </a:r>
          </a:p>
          <a:p>
            <a:r>
              <a:rPr lang="en-GB" sz="1200" dirty="0"/>
              <a:t>Choice of optimization algorithm (e.g., gradient descent, stochastic gradient descent, or Adam optimizer)</a:t>
            </a:r>
          </a:p>
          <a:p>
            <a:r>
              <a:rPr lang="en-GB" sz="1200" dirty="0"/>
              <a:t>Number of hidden layers in a </a:t>
            </a:r>
            <a:r>
              <a:rPr lang="en-GB" sz="1200" dirty="0" err="1"/>
              <a:t>nn</a:t>
            </a:r>
            <a:endParaRPr lang="en-GB" sz="1200" dirty="0"/>
          </a:p>
          <a:p>
            <a:r>
              <a:rPr lang="en-GB" sz="1200" dirty="0"/>
              <a:t>Number of activation units in each layer</a:t>
            </a:r>
          </a:p>
          <a:p>
            <a:r>
              <a:rPr lang="en-GB" sz="1200" dirty="0"/>
              <a:t>The drop-out rate in </a:t>
            </a:r>
            <a:r>
              <a:rPr lang="en-GB" sz="1200" dirty="0" err="1"/>
              <a:t>nn</a:t>
            </a:r>
            <a:r>
              <a:rPr lang="en-GB" sz="1200" dirty="0"/>
              <a:t> (dropout probability)</a:t>
            </a:r>
          </a:p>
          <a:p>
            <a:r>
              <a:rPr lang="en-GB" sz="1200" dirty="0"/>
              <a:t>Number of iterations (epochs) in training a </a:t>
            </a:r>
            <a:r>
              <a:rPr lang="en-GB" sz="1200" dirty="0" err="1"/>
              <a:t>nn</a:t>
            </a:r>
            <a:endParaRPr lang="en-GB" sz="1200" dirty="0"/>
          </a:p>
          <a:p>
            <a:r>
              <a:rPr lang="en-GB" sz="1200" dirty="0"/>
              <a:t>Number of clusters in a clustering task</a:t>
            </a:r>
          </a:p>
          <a:p>
            <a:r>
              <a:rPr lang="en-GB" sz="1200" dirty="0"/>
              <a:t>Kernel or filter size in convolutional layers</a:t>
            </a:r>
          </a:p>
          <a:p>
            <a:pPr>
              <a:lnSpc>
                <a:spcPct val="170000"/>
              </a:lnSpc>
            </a:pPr>
            <a:r>
              <a:rPr lang="en-US" sz="1200" dirty="0">
                <a:solidFill>
                  <a:srgbClr val="0033CC"/>
                </a:solidFill>
              </a:rPr>
              <a:t>Pooling size</a:t>
            </a:r>
          </a:p>
          <a:p>
            <a:endParaRPr lang="en-IN" sz="1200" dirty="0"/>
          </a:p>
        </p:txBody>
      </p:sp>
    </p:spTree>
    <p:extLst>
      <p:ext uri="{BB962C8B-B14F-4D97-AF65-F5344CB8AC3E}">
        <p14:creationId xmlns:p14="http://schemas.microsoft.com/office/powerpoint/2010/main" xmlns="" val="2381151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v2/resize:fit:700/1*mMb3ygM0NGTN3yAnnB9Fzg.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19672" y="1196752"/>
            <a:ext cx="5923483" cy="4823408"/>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22704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260648"/>
            <a:ext cx="8291264" cy="5865515"/>
          </a:xfrm>
        </p:spPr>
        <p:txBody>
          <a:bodyPr>
            <a:normAutofit fontScale="62500" lnSpcReduction="20000"/>
          </a:bodyPr>
          <a:lstStyle/>
          <a:p>
            <a:pPr marL="0" indent="0">
              <a:lnSpc>
                <a:spcPct val="170000"/>
              </a:lnSpc>
              <a:buNone/>
            </a:pPr>
            <a:r>
              <a:rPr lang="en-US" b="1" u="sng" dirty="0" smtClean="0"/>
              <a:t>Model Parameters:</a:t>
            </a:r>
          </a:p>
          <a:p>
            <a:pPr>
              <a:lnSpc>
                <a:spcPct val="170000"/>
              </a:lnSpc>
            </a:pPr>
            <a:r>
              <a:rPr lang="en-US" dirty="0" smtClean="0"/>
              <a:t>Model parameters are configuration variables that are </a:t>
            </a:r>
            <a:r>
              <a:rPr lang="en-US" b="1" dirty="0" smtClean="0">
                <a:solidFill>
                  <a:srgbClr val="0033CC"/>
                </a:solidFill>
              </a:rPr>
              <a:t>internal to the model</a:t>
            </a:r>
            <a:r>
              <a:rPr lang="en-US" dirty="0" smtClean="0"/>
              <a:t>, and a </a:t>
            </a:r>
            <a:r>
              <a:rPr lang="en-US" b="1" dirty="0" smtClean="0">
                <a:solidFill>
                  <a:srgbClr val="0033CC"/>
                </a:solidFill>
              </a:rPr>
              <a:t>model learns them on its own</a:t>
            </a:r>
            <a:r>
              <a:rPr lang="en-US" dirty="0" smtClean="0"/>
              <a:t>. </a:t>
            </a:r>
          </a:p>
          <a:p>
            <a:pPr marL="0" indent="0">
              <a:lnSpc>
                <a:spcPct val="170000"/>
              </a:lnSpc>
              <a:buNone/>
            </a:pPr>
            <a:r>
              <a:rPr lang="en-US" dirty="0" smtClean="0"/>
              <a:t>For example</a:t>
            </a:r>
            <a:r>
              <a:rPr lang="en-US" b="1" dirty="0" smtClean="0"/>
              <a:t>, </a:t>
            </a:r>
          </a:p>
          <a:p>
            <a:r>
              <a:rPr lang="en-GB" dirty="0"/>
              <a:t>The coefficients (or weights) of linear and logistic regression models.</a:t>
            </a:r>
          </a:p>
          <a:p>
            <a:r>
              <a:rPr lang="en-GB" dirty="0"/>
              <a:t>Weights and biases of a </a:t>
            </a:r>
            <a:r>
              <a:rPr lang="en-GB" dirty="0" err="1"/>
              <a:t>nn</a:t>
            </a:r>
            <a:endParaRPr lang="en-GB" dirty="0"/>
          </a:p>
          <a:p>
            <a:r>
              <a:rPr lang="en-GB" dirty="0"/>
              <a:t>The cluster centroids in clustering</a:t>
            </a:r>
          </a:p>
          <a:p>
            <a:pPr marL="0" indent="0">
              <a:lnSpc>
                <a:spcPct val="170000"/>
              </a:lnSpc>
              <a:buNone/>
            </a:pPr>
            <a:endParaRPr lang="en-US" b="1" dirty="0" smtClean="0"/>
          </a:p>
          <a:p>
            <a:pPr marL="0" indent="0">
              <a:lnSpc>
                <a:spcPct val="170000"/>
              </a:lnSpc>
              <a:buNone/>
            </a:pPr>
            <a:r>
              <a:rPr lang="en-US" dirty="0" smtClean="0"/>
              <a:t> Some key points for model parameters are as follows:</a:t>
            </a:r>
          </a:p>
          <a:p>
            <a:pPr>
              <a:lnSpc>
                <a:spcPct val="170000"/>
              </a:lnSpc>
            </a:pPr>
            <a:r>
              <a:rPr lang="en-US" dirty="0" smtClean="0"/>
              <a:t>They are used by the model for making predictions.</a:t>
            </a:r>
          </a:p>
          <a:p>
            <a:pPr>
              <a:lnSpc>
                <a:spcPct val="170000"/>
              </a:lnSpc>
            </a:pPr>
            <a:r>
              <a:rPr lang="en-US" dirty="0" smtClean="0"/>
              <a:t>They are learned by the model from the data itself</a:t>
            </a:r>
          </a:p>
          <a:p>
            <a:pPr>
              <a:lnSpc>
                <a:spcPct val="170000"/>
              </a:lnSpc>
            </a:pPr>
            <a:r>
              <a:rPr lang="en-US" dirty="0" smtClean="0"/>
              <a:t>These are usually not set manually.</a:t>
            </a:r>
          </a:p>
          <a:p>
            <a:pPr>
              <a:lnSpc>
                <a:spcPct val="170000"/>
              </a:lnSpc>
            </a:pPr>
            <a:r>
              <a:rPr lang="en-US" dirty="0" smtClean="0"/>
              <a:t>These are the part of the model and key to a machine learning Algorithm.</a:t>
            </a:r>
          </a:p>
          <a:p>
            <a:pPr>
              <a:lnSpc>
                <a:spcPct val="170000"/>
              </a:lnSpc>
            </a:pPr>
            <a:endParaRPr lang="en-US" dirty="0" smtClean="0"/>
          </a:p>
          <a:p>
            <a:pPr>
              <a:lnSpc>
                <a:spcPct val="170000"/>
              </a:lnSpc>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435280" cy="6408712"/>
          </a:xfrm>
        </p:spPr>
        <p:txBody>
          <a:bodyPr numCol="1">
            <a:noAutofit/>
          </a:bodyPr>
          <a:lstStyle/>
          <a:p>
            <a:pPr marL="0" indent="0">
              <a:lnSpc>
                <a:spcPct val="170000"/>
              </a:lnSpc>
              <a:buNone/>
            </a:pPr>
            <a:r>
              <a:rPr lang="en-US" sz="1400" b="1" u="sng" dirty="0" smtClean="0"/>
              <a:t>Categories of </a:t>
            </a:r>
            <a:r>
              <a:rPr lang="en-US" sz="1400" b="1" u="sng" dirty="0" err="1" smtClean="0"/>
              <a:t>Hyperparameters</a:t>
            </a:r>
            <a:r>
              <a:rPr lang="en-US" sz="1400" b="1" u="sng" dirty="0" smtClean="0"/>
              <a:t>:</a:t>
            </a:r>
          </a:p>
          <a:p>
            <a:pPr marL="0" indent="0">
              <a:lnSpc>
                <a:spcPct val="170000"/>
              </a:lnSpc>
              <a:buNone/>
            </a:pPr>
            <a:r>
              <a:rPr lang="en-US" sz="1200" dirty="0" smtClean="0"/>
              <a:t>Broadly </a:t>
            </a:r>
            <a:r>
              <a:rPr lang="en-US" sz="1200" dirty="0" err="1" smtClean="0"/>
              <a:t>hyperparameters</a:t>
            </a:r>
            <a:r>
              <a:rPr lang="en-US" sz="1200" dirty="0" smtClean="0"/>
              <a:t> can be divided into two categories, which are given below:</a:t>
            </a:r>
          </a:p>
          <a:p>
            <a:pPr>
              <a:lnSpc>
                <a:spcPct val="170000"/>
              </a:lnSpc>
            </a:pPr>
            <a:r>
              <a:rPr lang="en-US" sz="1200" b="1" dirty="0" err="1" smtClean="0"/>
              <a:t>Hyperparameter</a:t>
            </a:r>
            <a:r>
              <a:rPr lang="en-US" sz="1200" b="1" dirty="0" smtClean="0"/>
              <a:t> for Optimization</a:t>
            </a:r>
            <a:endParaRPr lang="en-US" sz="1200" dirty="0" smtClean="0"/>
          </a:p>
          <a:p>
            <a:pPr>
              <a:lnSpc>
                <a:spcPct val="170000"/>
              </a:lnSpc>
            </a:pPr>
            <a:r>
              <a:rPr lang="en-US" sz="1200" b="1" dirty="0" err="1" smtClean="0"/>
              <a:t>Hyperparameter</a:t>
            </a:r>
            <a:r>
              <a:rPr lang="en-US" sz="1200" b="1" dirty="0" smtClean="0"/>
              <a:t> for Specific Models</a:t>
            </a:r>
          </a:p>
          <a:p>
            <a:pPr marL="0" indent="0">
              <a:lnSpc>
                <a:spcPct val="170000"/>
              </a:lnSpc>
              <a:buNone/>
            </a:pPr>
            <a:r>
              <a:rPr lang="en-US" sz="1200" b="1" u="sng" dirty="0" err="1" smtClean="0"/>
              <a:t>Hyperparameter</a:t>
            </a:r>
            <a:r>
              <a:rPr lang="en-US" sz="1200" b="1" u="sng" dirty="0" smtClean="0"/>
              <a:t> for Optimization</a:t>
            </a:r>
          </a:p>
          <a:p>
            <a:pPr>
              <a:lnSpc>
                <a:spcPct val="170000"/>
              </a:lnSpc>
            </a:pPr>
            <a:r>
              <a:rPr lang="en-US" sz="1200" dirty="0" smtClean="0"/>
              <a:t>The process of selecting the best </a:t>
            </a:r>
            <a:r>
              <a:rPr lang="en-US" sz="1200" dirty="0" err="1" smtClean="0"/>
              <a:t>hyperparameters</a:t>
            </a:r>
            <a:r>
              <a:rPr lang="en-US" sz="1200" dirty="0" smtClean="0"/>
              <a:t> to use is known as </a:t>
            </a:r>
            <a:r>
              <a:rPr lang="en-US" sz="1200" dirty="0" err="1" smtClean="0"/>
              <a:t>hyperparameter</a:t>
            </a:r>
            <a:r>
              <a:rPr lang="en-US" sz="1200" dirty="0" smtClean="0"/>
              <a:t> tuning, and the tuning process is also known as </a:t>
            </a:r>
            <a:r>
              <a:rPr lang="en-US" sz="1200" dirty="0" err="1" smtClean="0"/>
              <a:t>hyperparameter</a:t>
            </a:r>
            <a:r>
              <a:rPr lang="en-US" sz="1200" dirty="0" smtClean="0"/>
              <a:t> optimization. Optimization parameters are used for </a:t>
            </a:r>
            <a:r>
              <a:rPr lang="en-US" sz="1200" b="1" dirty="0" smtClean="0">
                <a:solidFill>
                  <a:srgbClr val="0033CC"/>
                </a:solidFill>
              </a:rPr>
              <a:t>optimizing the model.</a:t>
            </a:r>
          </a:p>
          <a:p>
            <a:pPr>
              <a:lnSpc>
                <a:spcPct val="170000"/>
              </a:lnSpc>
            </a:pPr>
            <a:r>
              <a:rPr lang="en-US" sz="1200" b="1" dirty="0" smtClean="0"/>
              <a:t>Learning Rate:</a:t>
            </a:r>
            <a:r>
              <a:rPr lang="en-US" sz="1200" dirty="0" smtClean="0"/>
              <a:t> The learning rate is the </a:t>
            </a:r>
            <a:r>
              <a:rPr lang="en-US" sz="1200" dirty="0" err="1" smtClean="0"/>
              <a:t>hyperparameter</a:t>
            </a:r>
            <a:r>
              <a:rPr lang="en-US" sz="1200" dirty="0" smtClean="0"/>
              <a:t> in optimization algorithms that </a:t>
            </a:r>
            <a:r>
              <a:rPr lang="en-US" sz="1200" b="1" dirty="0" smtClean="0">
                <a:solidFill>
                  <a:srgbClr val="0033CC"/>
                </a:solidFill>
              </a:rPr>
              <a:t>controls how much the model needs to change in response to the estimated error for each time when the model's weights are updated</a:t>
            </a:r>
            <a:r>
              <a:rPr lang="en-US" sz="1200" dirty="0" smtClean="0"/>
              <a:t>. It is one of the crucial parameters while building a neural network, and also it determines the frequency of cross-checking with model parameters. Selecting the optimized learning rate is a challenging task because if the learning rate is very less, then it may slow down the training process. On the other hand, if the learning rate is too large, then it may not optimize the model properly.</a:t>
            </a:r>
          </a:p>
          <a:p>
            <a:pPr>
              <a:lnSpc>
                <a:spcPct val="170000"/>
              </a:lnSpc>
            </a:pPr>
            <a:r>
              <a:rPr lang="en-US" sz="1200" dirty="0" smtClean="0"/>
              <a:t>Note: Learning rate is a crucial </a:t>
            </a:r>
            <a:r>
              <a:rPr lang="en-US" sz="1200" dirty="0" err="1" smtClean="0"/>
              <a:t>hyperparameter</a:t>
            </a:r>
            <a:r>
              <a:rPr lang="en-US" sz="1200" dirty="0" smtClean="0"/>
              <a:t> for optimizing the model, so if there is a </a:t>
            </a:r>
            <a:r>
              <a:rPr lang="en-US" sz="1200" b="1" dirty="0" smtClean="0">
                <a:solidFill>
                  <a:srgbClr val="C00000"/>
                </a:solidFill>
              </a:rPr>
              <a:t>requirement of tuning only a single </a:t>
            </a:r>
            <a:r>
              <a:rPr lang="en-US" sz="1200" dirty="0" err="1" smtClean="0"/>
              <a:t>hyperparameter</a:t>
            </a:r>
            <a:r>
              <a:rPr lang="en-US" sz="1200" dirty="0" smtClean="0"/>
              <a:t>, it is </a:t>
            </a:r>
            <a:r>
              <a:rPr lang="en-US" sz="1200" b="1" dirty="0" smtClean="0">
                <a:solidFill>
                  <a:srgbClr val="C00000"/>
                </a:solidFill>
              </a:rPr>
              <a:t>suggested to tune the learning rate</a:t>
            </a:r>
            <a:r>
              <a:rPr lang="en-US" sz="1200" dirty="0" smtClean="0"/>
              <a:t>.</a:t>
            </a:r>
          </a:p>
          <a:p>
            <a:pPr>
              <a:lnSpc>
                <a:spcPct val="170000"/>
              </a:lnSpc>
            </a:pPr>
            <a:r>
              <a:rPr lang="en-US" sz="1200" b="1" dirty="0" smtClean="0"/>
              <a:t>Batch Size:</a:t>
            </a:r>
            <a:r>
              <a:rPr lang="en-US" sz="1200" dirty="0" smtClean="0"/>
              <a:t> To enhance the speed of the learning process, the training set is </a:t>
            </a:r>
            <a:r>
              <a:rPr lang="en-US" sz="1200" b="1" dirty="0" smtClean="0">
                <a:solidFill>
                  <a:srgbClr val="0033CC"/>
                </a:solidFill>
              </a:rPr>
              <a:t>divided into different subsets</a:t>
            </a:r>
            <a:r>
              <a:rPr lang="en-US" sz="1200" dirty="0" smtClean="0"/>
              <a:t>, which are known as a </a:t>
            </a:r>
            <a:r>
              <a:rPr lang="en-US" sz="1200" b="1" dirty="0" smtClean="0">
                <a:solidFill>
                  <a:srgbClr val="0033CC"/>
                </a:solidFill>
              </a:rPr>
              <a:t>batch</a:t>
            </a:r>
            <a:r>
              <a:rPr lang="en-US" sz="1200" dirty="0" smtClean="0"/>
              <a:t>. </a:t>
            </a:r>
            <a:r>
              <a:rPr lang="en-US" sz="1200" b="1" dirty="0" smtClean="0"/>
              <a:t>Number of Epochs:</a:t>
            </a:r>
            <a:r>
              <a:rPr lang="en-US" sz="1200" dirty="0" smtClean="0"/>
              <a:t> An epoch can be defined as the complete cycle for training the machine learning model. Epoch represents an iterative learning process. The number of epochs varies from model to model, and various models are created with more than one epoch. To determine the right number of epochs, a validation error is taken into account. The number of epochs is increased until there is a reduction in a validation error. If there is no improvement in reduction error for the consecutive epochs, then it indicates to stop increasing the number of epochs</a:t>
            </a:r>
            <a:r>
              <a:rPr lang="en-US" sz="1200" dirty="0" smtClean="0"/>
              <a:t>. </a:t>
            </a:r>
            <a:r>
              <a:rPr lang="en-US" sz="1200" dirty="0" smtClean="0"/>
              <a:t>Batch size refers to the number of training instances in the batch. For example, </a:t>
            </a:r>
            <a:r>
              <a:rPr lang="en-US" sz="1200" dirty="0" err="1" smtClean="0"/>
              <a:t>batch_size</a:t>
            </a:r>
            <a:r>
              <a:rPr lang="en-US" sz="1200" dirty="0" smtClean="0"/>
              <a:t>=128 means that there are 128 training instances in each batch.</a:t>
            </a:r>
            <a:endParaRPr lang="en-US" sz="1200" dirty="0" smtClean="0"/>
          </a:p>
          <a:p>
            <a:pPr>
              <a:lnSpc>
                <a:spcPct val="170000"/>
              </a:lnSpc>
            </a:pP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589640" cy="6254155"/>
          </a:xfrm>
        </p:spPr>
        <p:txBody>
          <a:bodyPr>
            <a:normAutofit fontScale="47500" lnSpcReduction="20000"/>
          </a:bodyPr>
          <a:lstStyle/>
          <a:p>
            <a:pPr marL="0" indent="0">
              <a:lnSpc>
                <a:spcPct val="170000"/>
              </a:lnSpc>
              <a:buNone/>
            </a:pPr>
            <a:r>
              <a:rPr lang="en-US" b="1" u="sng" dirty="0" err="1" smtClean="0"/>
              <a:t>Hyperparameter</a:t>
            </a:r>
            <a:r>
              <a:rPr lang="en-US" b="1" u="sng" dirty="0" smtClean="0"/>
              <a:t> for Specific Models:</a:t>
            </a:r>
          </a:p>
          <a:p>
            <a:pPr marL="0" indent="0">
              <a:lnSpc>
                <a:spcPct val="170000"/>
              </a:lnSpc>
              <a:buNone/>
            </a:pPr>
            <a:endParaRPr lang="en-US" b="1" u="sng" dirty="0" smtClean="0"/>
          </a:p>
          <a:p>
            <a:pPr>
              <a:lnSpc>
                <a:spcPct val="170000"/>
              </a:lnSpc>
            </a:pPr>
            <a:r>
              <a:rPr lang="en-US" dirty="0" err="1" smtClean="0"/>
              <a:t>Hyperparameters</a:t>
            </a:r>
            <a:r>
              <a:rPr lang="en-US" dirty="0" smtClean="0"/>
              <a:t> that are </a:t>
            </a:r>
            <a:r>
              <a:rPr lang="en-US" b="1" dirty="0" smtClean="0">
                <a:solidFill>
                  <a:srgbClr val="0033CC"/>
                </a:solidFill>
              </a:rPr>
              <a:t>involved in the structure of the model </a:t>
            </a:r>
            <a:r>
              <a:rPr lang="en-US" dirty="0" smtClean="0"/>
              <a:t>are known as </a:t>
            </a:r>
            <a:r>
              <a:rPr lang="en-US" dirty="0" err="1" smtClean="0"/>
              <a:t>hyperparameters</a:t>
            </a:r>
            <a:r>
              <a:rPr lang="en-US" dirty="0" smtClean="0"/>
              <a:t> for specific models. </a:t>
            </a:r>
          </a:p>
          <a:p>
            <a:pPr marL="0" indent="0">
              <a:lnSpc>
                <a:spcPct val="170000"/>
              </a:lnSpc>
              <a:buNone/>
            </a:pPr>
            <a:endParaRPr lang="en-US" dirty="0" smtClean="0"/>
          </a:p>
          <a:p>
            <a:pPr marL="0" indent="0">
              <a:lnSpc>
                <a:spcPct val="170000"/>
              </a:lnSpc>
              <a:buNone/>
            </a:pPr>
            <a:r>
              <a:rPr lang="en-US" dirty="0" smtClean="0"/>
              <a:t>These are given below:</a:t>
            </a:r>
          </a:p>
          <a:p>
            <a:pPr>
              <a:lnSpc>
                <a:spcPct val="170000"/>
              </a:lnSpc>
            </a:pPr>
            <a:r>
              <a:rPr lang="en-US" b="1" dirty="0" smtClean="0"/>
              <a:t>A number of Hidden Units:</a:t>
            </a:r>
            <a:r>
              <a:rPr lang="en-US" dirty="0" smtClean="0"/>
              <a:t> Hidden units are part of neural networks, which refer to the components comprising the layers of processors </a:t>
            </a:r>
            <a:r>
              <a:rPr lang="en-US" b="1" dirty="0" smtClean="0">
                <a:solidFill>
                  <a:srgbClr val="0033CC"/>
                </a:solidFill>
              </a:rPr>
              <a:t>between input and output units </a:t>
            </a:r>
            <a:r>
              <a:rPr lang="en-US" dirty="0" smtClean="0"/>
              <a:t>in a neural network.</a:t>
            </a:r>
          </a:p>
          <a:p>
            <a:pPr>
              <a:lnSpc>
                <a:spcPct val="170000"/>
              </a:lnSpc>
            </a:pPr>
            <a:r>
              <a:rPr lang="en-US" dirty="0" smtClean="0"/>
              <a:t>It is important to specify the number of hidden units </a:t>
            </a:r>
            <a:r>
              <a:rPr lang="en-US" dirty="0" err="1" smtClean="0"/>
              <a:t>hyperparameter</a:t>
            </a:r>
            <a:r>
              <a:rPr lang="en-US" dirty="0" smtClean="0"/>
              <a:t> for the neural network. It should be between the size of the input layer and the size of the output layer. More specifically, the number of hidden units should be 2/3 of the size of the input layer, plus the size of the output layer.</a:t>
            </a:r>
          </a:p>
          <a:p>
            <a:pPr>
              <a:lnSpc>
                <a:spcPct val="170000"/>
              </a:lnSpc>
            </a:pPr>
            <a:r>
              <a:rPr lang="en-US" b="1" dirty="0" smtClean="0"/>
              <a:t>Number of Layers:</a:t>
            </a:r>
            <a:r>
              <a:rPr lang="en-US" dirty="0" smtClean="0"/>
              <a:t> A neural network is made up of vertically arranged components, which are called layers. There are mainly </a:t>
            </a:r>
            <a:r>
              <a:rPr lang="en-US" b="1" dirty="0" smtClean="0">
                <a:solidFill>
                  <a:srgbClr val="0033CC"/>
                </a:solidFill>
              </a:rPr>
              <a:t>input layers, hidden layers, and output layers</a:t>
            </a:r>
            <a:r>
              <a:rPr lang="en-US" dirty="0" smtClean="0"/>
              <a:t>. A 3-layered neural network gives a better performance than a 2-layered network. For a </a:t>
            </a:r>
            <a:r>
              <a:rPr lang="en-US" dirty="0" err="1" smtClean="0"/>
              <a:t>Convolutional</a:t>
            </a:r>
            <a:r>
              <a:rPr lang="en-US" dirty="0" smtClean="0"/>
              <a:t> Neural network, a greater number of layers make a better model.</a:t>
            </a:r>
          </a:p>
          <a:p>
            <a:pPr>
              <a:lnSpc>
                <a:spcPct val="170000"/>
              </a:lnSpc>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Hyperparameter</a:t>
            </a:r>
            <a:r>
              <a:rPr lang="en-GB" b="1" dirty="0"/>
              <a:t> T</a:t>
            </a:r>
            <a:r>
              <a:rPr lang="en-GB" b="1" dirty="0" smtClean="0"/>
              <a:t>uning</a:t>
            </a:r>
            <a:endParaRPr lang="en-IN" b="1" dirty="0"/>
          </a:p>
        </p:txBody>
      </p:sp>
      <p:sp>
        <p:nvSpPr>
          <p:cNvPr id="3" name="Content Placeholder 2"/>
          <p:cNvSpPr>
            <a:spLocks noGrp="1"/>
          </p:cNvSpPr>
          <p:nvPr>
            <p:ph idx="1"/>
          </p:nvPr>
        </p:nvSpPr>
        <p:spPr>
          <a:xfrm>
            <a:off x="457200" y="1600200"/>
            <a:ext cx="8229600" cy="4781128"/>
          </a:xfrm>
        </p:spPr>
        <p:txBody>
          <a:bodyPr>
            <a:normAutofit fontScale="77500" lnSpcReduction="20000"/>
          </a:bodyPr>
          <a:lstStyle/>
          <a:p>
            <a:pPr algn="just"/>
            <a:r>
              <a:rPr lang="en-GB" dirty="0" err="1"/>
              <a:t>Hyperparameter</a:t>
            </a:r>
            <a:r>
              <a:rPr lang="en-GB" dirty="0"/>
              <a:t> tuning is the </a:t>
            </a:r>
            <a:r>
              <a:rPr lang="en-GB" b="1" dirty="0">
                <a:solidFill>
                  <a:srgbClr val="0033CC"/>
                </a:solidFill>
              </a:rPr>
              <a:t>process of selecting the optimal values </a:t>
            </a:r>
            <a:r>
              <a:rPr lang="en-GB" dirty="0"/>
              <a:t>for a machine learning </a:t>
            </a:r>
            <a:r>
              <a:rPr lang="en-GB" b="1" dirty="0">
                <a:solidFill>
                  <a:srgbClr val="0033CC"/>
                </a:solidFill>
              </a:rPr>
              <a:t>model’s </a:t>
            </a:r>
            <a:r>
              <a:rPr lang="en-GB" b="1" dirty="0" err="1">
                <a:solidFill>
                  <a:srgbClr val="0033CC"/>
                </a:solidFill>
              </a:rPr>
              <a:t>hyperparameters</a:t>
            </a:r>
            <a:r>
              <a:rPr lang="en-GB" dirty="0"/>
              <a:t>. </a:t>
            </a:r>
            <a:endParaRPr lang="en-GB" dirty="0" smtClean="0"/>
          </a:p>
          <a:p>
            <a:pPr algn="just"/>
            <a:r>
              <a:rPr lang="en-GB" dirty="0" err="1" smtClean="0"/>
              <a:t>Hyperparameters</a:t>
            </a:r>
            <a:r>
              <a:rPr lang="en-GB" dirty="0" smtClean="0"/>
              <a:t> </a:t>
            </a:r>
            <a:r>
              <a:rPr lang="en-GB" dirty="0"/>
              <a:t>are settings that control the learning process of the model, such as the learning rate, the number of neurons in a neural network, or the kernel size in a support vector machine</a:t>
            </a:r>
            <a:r>
              <a:rPr lang="en-GB" dirty="0" smtClean="0"/>
              <a:t>.</a:t>
            </a:r>
          </a:p>
          <a:p>
            <a:pPr algn="just"/>
            <a:r>
              <a:rPr lang="en-GB" dirty="0" smtClean="0"/>
              <a:t> </a:t>
            </a:r>
            <a:r>
              <a:rPr lang="en-GB" dirty="0"/>
              <a:t>The goal of </a:t>
            </a:r>
            <a:r>
              <a:rPr lang="en-GB" dirty="0" err="1"/>
              <a:t>hyperparameter</a:t>
            </a:r>
            <a:r>
              <a:rPr lang="en-GB" dirty="0"/>
              <a:t> tuning is to </a:t>
            </a:r>
            <a:r>
              <a:rPr lang="en-GB" b="1" dirty="0">
                <a:solidFill>
                  <a:srgbClr val="0033CC"/>
                </a:solidFill>
              </a:rPr>
              <a:t>find the values that lead to the best performance </a:t>
            </a:r>
            <a:r>
              <a:rPr lang="en-GB" dirty="0"/>
              <a:t>on a given task.</a:t>
            </a:r>
          </a:p>
          <a:p>
            <a:pPr algn="just"/>
            <a:endParaRPr lang="en-IN" dirty="0"/>
          </a:p>
        </p:txBody>
      </p:sp>
    </p:spTree>
    <p:extLst>
      <p:ext uri="{BB962C8B-B14F-4D97-AF65-F5344CB8AC3E}">
        <p14:creationId xmlns:p14="http://schemas.microsoft.com/office/powerpoint/2010/main" xmlns="" val="41968045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384"/>
            <a:ext cx="8229600" cy="792088"/>
          </a:xfrm>
        </p:spPr>
        <p:txBody>
          <a:bodyPr/>
          <a:lstStyle/>
          <a:p>
            <a:r>
              <a:rPr lang="en-US" b="1" dirty="0" smtClean="0"/>
              <a:t>Learning rate</a:t>
            </a:r>
            <a:endParaRPr lang="en-US" b="1" dirty="0"/>
          </a:p>
        </p:txBody>
      </p:sp>
      <p:sp>
        <p:nvSpPr>
          <p:cNvPr id="3" name="Content Placeholder 2"/>
          <p:cNvSpPr>
            <a:spLocks noGrp="1"/>
          </p:cNvSpPr>
          <p:nvPr>
            <p:ph idx="1"/>
          </p:nvPr>
        </p:nvSpPr>
        <p:spPr>
          <a:xfrm>
            <a:off x="323528" y="620688"/>
            <a:ext cx="8640960" cy="2304256"/>
          </a:xfrm>
        </p:spPr>
        <p:txBody>
          <a:bodyPr numCol="2">
            <a:normAutofit fontScale="40000" lnSpcReduction="20000"/>
          </a:bodyPr>
          <a:lstStyle/>
          <a:p>
            <a:r>
              <a:rPr lang="en-GB" dirty="0"/>
              <a:t>The learning rate is a </a:t>
            </a:r>
            <a:r>
              <a:rPr lang="en-GB" b="1" dirty="0">
                <a:solidFill>
                  <a:srgbClr val="0033CC"/>
                </a:solidFill>
              </a:rPr>
              <a:t>scalar value </a:t>
            </a:r>
            <a:r>
              <a:rPr lang="en-GB" dirty="0"/>
              <a:t>that determines the size of the step taken in the direction of the negative gradient during </a:t>
            </a:r>
            <a:r>
              <a:rPr lang="en-GB" dirty="0" err="1" smtClean="0"/>
              <a:t>backpropagation</a:t>
            </a:r>
            <a:r>
              <a:rPr lang="en-GB" dirty="0" smtClean="0"/>
              <a:t>.</a:t>
            </a:r>
            <a:endParaRPr lang="en-US" dirty="0" smtClean="0"/>
          </a:p>
          <a:p>
            <a:r>
              <a:rPr lang="en-US" dirty="0" smtClean="0"/>
              <a:t>Learning rate controls the </a:t>
            </a:r>
            <a:r>
              <a:rPr lang="en-US" b="1" dirty="0" smtClean="0">
                <a:solidFill>
                  <a:srgbClr val="0033CC"/>
                </a:solidFill>
              </a:rPr>
              <a:t>step size for a model </a:t>
            </a:r>
            <a:r>
              <a:rPr lang="en-US" dirty="0" smtClean="0"/>
              <a:t>to reach the minimum loss function. </a:t>
            </a:r>
          </a:p>
          <a:p>
            <a:r>
              <a:rPr lang="en-GB" dirty="0"/>
              <a:t>The learning rate is the </a:t>
            </a:r>
            <a:r>
              <a:rPr lang="en-GB" dirty="0" err="1"/>
              <a:t>hyperparameter</a:t>
            </a:r>
            <a:r>
              <a:rPr lang="en-GB" dirty="0"/>
              <a:t> in optimization algorithms that controls how much the model needs to change in response to the estimated error for each time when the model's weights are </a:t>
            </a:r>
            <a:r>
              <a:rPr lang="en-GB" dirty="0" smtClean="0"/>
              <a:t>updated.</a:t>
            </a:r>
            <a:endParaRPr lang="en-US" dirty="0" smtClean="0"/>
          </a:p>
          <a:p>
            <a:r>
              <a:rPr lang="en-US" dirty="0" smtClean="0"/>
              <a:t>A higher learning rate makes the model learn faster, but it may miss the minimum loss function and only reach the surrounding of it. </a:t>
            </a:r>
          </a:p>
          <a:p>
            <a:r>
              <a:rPr lang="en-US" dirty="0" smtClean="0"/>
              <a:t>A lower learning rate gives a better chance to find a minimum loss function.</a:t>
            </a:r>
            <a:endParaRPr lang="en-US" dirty="0"/>
          </a:p>
        </p:txBody>
      </p:sp>
      <p:sp>
        <p:nvSpPr>
          <p:cNvPr id="29698" name="AutoShape 2" descr="Deep Learning learning rate, hyperparameter in neural network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9699" name="Picture 3"/>
          <p:cNvPicPr>
            <a:picLocks noChangeAspect="1" noChangeArrowheads="1"/>
          </p:cNvPicPr>
          <p:nvPr/>
        </p:nvPicPr>
        <p:blipFill>
          <a:blip r:embed="rId2" cstate="print"/>
          <a:srcRect/>
          <a:stretch>
            <a:fillRect/>
          </a:stretch>
        </p:blipFill>
        <p:spPr bwMode="auto">
          <a:xfrm>
            <a:off x="1694823" y="2924944"/>
            <a:ext cx="4945839" cy="399149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435280" cy="5649491"/>
          </a:xfrm>
        </p:spPr>
        <p:txBody>
          <a:bodyPr>
            <a:normAutofit lnSpcReduction="10000"/>
          </a:bodyPr>
          <a:lstStyle/>
          <a:p>
            <a:pPr marL="0" indent="0">
              <a:buNone/>
            </a:pPr>
            <a:r>
              <a:rPr lang="en-US" b="1" dirty="0" smtClean="0"/>
              <a:t>Why is the learning rate needed?</a:t>
            </a:r>
          </a:p>
          <a:p>
            <a:r>
              <a:rPr lang="en-US" dirty="0" smtClean="0"/>
              <a:t>The learning rate is needed because </a:t>
            </a:r>
            <a:r>
              <a:rPr lang="en-US" b="1" dirty="0" smtClean="0">
                <a:solidFill>
                  <a:srgbClr val="0033CC"/>
                </a:solidFill>
              </a:rPr>
              <a:t>it controls how much the weights of a neural network are updated </a:t>
            </a:r>
            <a:r>
              <a:rPr lang="en-US" dirty="0" smtClean="0"/>
              <a:t>each time the model is trained. </a:t>
            </a:r>
          </a:p>
          <a:p>
            <a:r>
              <a:rPr lang="en-US" dirty="0" smtClean="0"/>
              <a:t>A higher learning rate will cause the weights to be updated more aggressively, while a lower learning rate will cause the weights to be updated more slowly.</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476672"/>
            <a:ext cx="8435280" cy="5649491"/>
          </a:xfrm>
        </p:spPr>
        <p:txBody>
          <a:bodyPr>
            <a:normAutofit fontScale="47500" lnSpcReduction="20000"/>
          </a:bodyPr>
          <a:lstStyle/>
          <a:p>
            <a:pPr marL="0" indent="0">
              <a:lnSpc>
                <a:spcPct val="170000"/>
              </a:lnSpc>
              <a:buNone/>
            </a:pPr>
            <a:r>
              <a:rPr lang="en-US" b="1" u="sng" dirty="0" smtClean="0"/>
              <a:t>Number of times dataset:</a:t>
            </a:r>
          </a:p>
          <a:p>
            <a:pPr>
              <a:lnSpc>
                <a:spcPct val="170000"/>
              </a:lnSpc>
            </a:pPr>
            <a:r>
              <a:rPr lang="en-US" dirty="0" smtClean="0"/>
              <a:t>The number of times a complete dataset passes through the neural network model is referred to as an </a:t>
            </a:r>
            <a:r>
              <a:rPr lang="en-US" b="1" dirty="0" smtClean="0">
                <a:solidFill>
                  <a:srgbClr val="0033CC"/>
                </a:solidFill>
              </a:rPr>
              <a:t>epoch.</a:t>
            </a:r>
          </a:p>
          <a:p>
            <a:pPr>
              <a:lnSpc>
                <a:spcPct val="170000"/>
              </a:lnSpc>
            </a:pPr>
            <a:r>
              <a:rPr lang="en-US" dirty="0" smtClean="0"/>
              <a:t>Essentially, one epoch involves </a:t>
            </a:r>
            <a:r>
              <a:rPr lang="en-US" b="1" dirty="0" smtClean="0">
                <a:solidFill>
                  <a:srgbClr val="0033CC"/>
                </a:solidFill>
              </a:rPr>
              <a:t>the training dataset moving forward and backward through the neural network once</a:t>
            </a:r>
            <a:r>
              <a:rPr lang="en-US" dirty="0" smtClean="0"/>
              <a:t>. If the number of </a:t>
            </a:r>
            <a:r>
              <a:rPr lang="en-US" b="1" dirty="0" smtClean="0">
                <a:solidFill>
                  <a:srgbClr val="0033CC"/>
                </a:solidFill>
              </a:rPr>
              <a:t>epochs is too small</a:t>
            </a:r>
            <a:r>
              <a:rPr lang="en-US" dirty="0" smtClean="0"/>
              <a:t>, it may result in </a:t>
            </a:r>
            <a:r>
              <a:rPr lang="en-US" b="1" dirty="0" err="1" smtClean="0">
                <a:solidFill>
                  <a:srgbClr val="0033CC"/>
                </a:solidFill>
              </a:rPr>
              <a:t>underfitting</a:t>
            </a:r>
            <a:r>
              <a:rPr lang="en-US" dirty="0" smtClean="0"/>
              <a:t>, indicating that the neural network hasn’t learned sufficiently. Multiple passes or epochs are necessary for effective learning.</a:t>
            </a:r>
          </a:p>
          <a:p>
            <a:pPr>
              <a:lnSpc>
                <a:spcPct val="170000"/>
              </a:lnSpc>
            </a:pPr>
            <a:r>
              <a:rPr lang="en-US" dirty="0" smtClean="0"/>
              <a:t> Conversely, </a:t>
            </a:r>
            <a:r>
              <a:rPr lang="en-US" b="1" dirty="0" smtClean="0">
                <a:solidFill>
                  <a:srgbClr val="0033CC"/>
                </a:solidFill>
              </a:rPr>
              <a:t>excessive epochs </a:t>
            </a:r>
            <a:r>
              <a:rPr lang="en-US" dirty="0" smtClean="0"/>
              <a:t>can lead to </a:t>
            </a:r>
            <a:r>
              <a:rPr lang="en-US" b="1" dirty="0" err="1" smtClean="0">
                <a:solidFill>
                  <a:srgbClr val="0033CC"/>
                </a:solidFill>
              </a:rPr>
              <a:t>overfitting</a:t>
            </a:r>
            <a:r>
              <a:rPr lang="en-US" dirty="0" smtClean="0"/>
              <a:t>, where the model excels in predicting existing data but struggles with new, unseen data. Tuning the number of epochs is crucial for optimal results. </a:t>
            </a:r>
          </a:p>
          <a:p>
            <a:pPr>
              <a:lnSpc>
                <a:spcPct val="170000"/>
              </a:lnSpc>
            </a:pPr>
            <a:r>
              <a:rPr lang="en-US" dirty="0"/>
              <a:t>F</a:t>
            </a:r>
            <a:r>
              <a:rPr lang="en-US" dirty="0" smtClean="0"/>
              <a:t>ind the ideal number of epochs within the </a:t>
            </a:r>
            <a:r>
              <a:rPr lang="en-US" b="1" dirty="0" smtClean="0">
                <a:solidFill>
                  <a:srgbClr val="0033CC"/>
                </a:solidFill>
              </a:rPr>
              <a:t>range of 20 to 100</a:t>
            </a:r>
            <a:r>
              <a:rPr lang="en-US" dirty="0" smtClean="0"/>
              <a:t>, emphasizing the importance of </a:t>
            </a:r>
            <a:r>
              <a:rPr lang="en-US" dirty="0" err="1" smtClean="0"/>
              <a:t>hyperparameters</a:t>
            </a:r>
            <a:r>
              <a:rPr lang="en-US" dirty="0" smtClean="0"/>
              <a:t> in deep learning in neural networks.</a:t>
            </a:r>
          </a:p>
          <a:p>
            <a:pPr>
              <a:lnSpc>
                <a:spcPct val="170000"/>
              </a:lnSpc>
            </a:pPr>
            <a:r>
              <a:rPr lang="en-US" dirty="0" smtClean="0"/>
              <a:t>The ideal learning rate depends on a number of factors, including the size of the neural network, the complexity of the problem, and the amount of training data. In general, </a:t>
            </a:r>
            <a:r>
              <a:rPr lang="en-US" b="1" dirty="0" smtClean="0">
                <a:solidFill>
                  <a:srgbClr val="C00000"/>
                </a:solidFill>
              </a:rPr>
              <a:t>a good starting point is to use a learning rate of 0.01</a:t>
            </a:r>
            <a:r>
              <a:rPr lang="en-US" dirty="0" smtClean="0"/>
              <a:t>. However, it may be necessary to experiment with different learning rates to find the best value for a particular model.</a:t>
            </a:r>
          </a:p>
          <a:p>
            <a:pPr>
              <a:lnSpc>
                <a:spcPct val="170000"/>
              </a:lnSpc>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04056"/>
          </a:xfrm>
        </p:spPr>
        <p:txBody>
          <a:bodyPr>
            <a:normAutofit/>
          </a:bodyPr>
          <a:lstStyle/>
          <a:p>
            <a:r>
              <a:rPr lang="en-GB" sz="2000" b="1" dirty="0"/>
              <a:t>Methods for Selecting an appropriate learning rate</a:t>
            </a:r>
            <a:endParaRPr lang="en-IN" sz="2000" b="1" dirty="0"/>
          </a:p>
        </p:txBody>
      </p:sp>
      <p:sp>
        <p:nvSpPr>
          <p:cNvPr id="3" name="Content Placeholder 2"/>
          <p:cNvSpPr>
            <a:spLocks noGrp="1"/>
          </p:cNvSpPr>
          <p:nvPr>
            <p:ph idx="1"/>
          </p:nvPr>
        </p:nvSpPr>
        <p:spPr>
          <a:xfrm>
            <a:off x="251520" y="620688"/>
            <a:ext cx="8640960" cy="5904656"/>
          </a:xfrm>
        </p:spPr>
        <p:txBody>
          <a:bodyPr>
            <a:noAutofit/>
          </a:bodyPr>
          <a:lstStyle/>
          <a:p>
            <a:pPr>
              <a:buNone/>
            </a:pPr>
            <a:r>
              <a:rPr lang="en-GB" sz="1200" b="1" u="sng" dirty="0"/>
              <a:t>Fixed Learning Rate</a:t>
            </a:r>
          </a:p>
          <a:p>
            <a:r>
              <a:rPr lang="en-GB" sz="1200" dirty="0"/>
              <a:t>Using a </a:t>
            </a:r>
            <a:r>
              <a:rPr lang="en-GB" sz="1200" b="1" dirty="0">
                <a:solidFill>
                  <a:srgbClr val="0033CC"/>
                </a:solidFill>
              </a:rPr>
              <a:t>set learning rate </a:t>
            </a:r>
            <a:r>
              <a:rPr lang="en-GB" sz="1200" dirty="0"/>
              <a:t>throughout the training phase is the simplest method for choosing a learning rate. </a:t>
            </a:r>
          </a:p>
          <a:p>
            <a:pPr>
              <a:buNone/>
            </a:pPr>
            <a:r>
              <a:rPr lang="en-GB" sz="1200" b="1" u="sng" dirty="0"/>
              <a:t>Learning Rate Scheduling</a:t>
            </a:r>
          </a:p>
          <a:p>
            <a:r>
              <a:rPr lang="en-GB" sz="1200" dirty="0"/>
              <a:t>To increase convergence speed and solution quality, the learning rate </a:t>
            </a:r>
            <a:r>
              <a:rPr lang="en-GB" sz="1200" b="1" dirty="0">
                <a:solidFill>
                  <a:srgbClr val="0033CC"/>
                </a:solidFill>
              </a:rPr>
              <a:t>schedule calls for gradually lowering the learning rate</a:t>
            </a:r>
            <a:r>
              <a:rPr lang="en-GB" sz="1200" dirty="0"/>
              <a:t>. </a:t>
            </a:r>
            <a:endParaRPr lang="en-GB" sz="1200" dirty="0" smtClean="0"/>
          </a:p>
          <a:p>
            <a:r>
              <a:rPr lang="en-GB" sz="1200" dirty="0" smtClean="0"/>
              <a:t>Scheduling </a:t>
            </a:r>
            <a:r>
              <a:rPr lang="en-GB" sz="1200" dirty="0"/>
              <a:t>techniques for learning rate include −</a:t>
            </a:r>
          </a:p>
          <a:p>
            <a:pPr lvl="1"/>
            <a:r>
              <a:rPr lang="en-GB" sz="1200" b="1" dirty="0"/>
              <a:t>Step decay</a:t>
            </a:r>
            <a:r>
              <a:rPr lang="en-GB" sz="1200" dirty="0"/>
              <a:t> − After a certain number of epochs, the learning rate is lowered by a defined factor.</a:t>
            </a:r>
          </a:p>
          <a:p>
            <a:pPr lvl="1"/>
            <a:r>
              <a:rPr lang="en-GB" sz="1200" b="1" dirty="0"/>
              <a:t>Exponential decay</a:t>
            </a:r>
            <a:r>
              <a:rPr lang="en-GB" sz="1200" dirty="0"/>
              <a:t> − With time, the learning rate decreases exponentially.</a:t>
            </a:r>
          </a:p>
          <a:p>
            <a:pPr lvl="1"/>
            <a:r>
              <a:rPr lang="en-GB" sz="1200" b="1" dirty="0"/>
              <a:t>Performance-based decay</a:t>
            </a:r>
            <a:r>
              <a:rPr lang="en-GB" sz="1200" dirty="0"/>
              <a:t> − Based on the validation error or other performance parameters, the learning rate is decreased.</a:t>
            </a:r>
          </a:p>
          <a:p>
            <a:pPr marL="0" indent="0">
              <a:buNone/>
            </a:pPr>
            <a:r>
              <a:rPr lang="en-GB" sz="1200" b="1" u="sng" dirty="0" smtClean="0"/>
              <a:t>Adaptive </a:t>
            </a:r>
            <a:r>
              <a:rPr lang="en-GB" sz="1200" b="1" u="sng" dirty="0"/>
              <a:t>Learning Rates</a:t>
            </a:r>
          </a:p>
          <a:p>
            <a:r>
              <a:rPr lang="en-GB" sz="1200" dirty="0"/>
              <a:t>Based on the gradient data or other performance measures, adaptive learning rate algorithms change the learning rate during training. </a:t>
            </a:r>
            <a:endParaRPr lang="en-GB" sz="1200" dirty="0" smtClean="0"/>
          </a:p>
          <a:p>
            <a:r>
              <a:rPr lang="en-GB" sz="1200" dirty="0" smtClean="0"/>
              <a:t>The </a:t>
            </a:r>
            <a:r>
              <a:rPr lang="en-GB" sz="1200" dirty="0"/>
              <a:t>below are typical approaches for adjusting your learning rate −</a:t>
            </a:r>
          </a:p>
          <a:p>
            <a:pPr lvl="1"/>
            <a:r>
              <a:rPr lang="en-GB" sz="1200" b="1" dirty="0" err="1"/>
              <a:t>Adagaurd</a:t>
            </a:r>
            <a:r>
              <a:rPr lang="en-GB" sz="1200" dirty="0"/>
              <a:t> − This approach, also known as </a:t>
            </a:r>
            <a:r>
              <a:rPr lang="en-GB" sz="1200" dirty="0" err="1"/>
              <a:t>Adagrad</a:t>
            </a:r>
            <a:r>
              <a:rPr lang="en-GB" sz="1200" dirty="0"/>
              <a:t>, modifies the learning rate for each weight based on the amount of the gradient updates for each weight.</a:t>
            </a:r>
          </a:p>
          <a:p>
            <a:pPr lvl="1"/>
            <a:r>
              <a:rPr lang="en-GB" sz="1200" b="1" dirty="0" err="1"/>
              <a:t>RMSProp</a:t>
            </a:r>
            <a:r>
              <a:rPr lang="en-GB" sz="1200" dirty="0"/>
              <a:t> − Using a moving average of the squared gradient updates, this approach modifies the learning rate.</a:t>
            </a:r>
          </a:p>
          <a:p>
            <a:pPr lvl="1"/>
            <a:r>
              <a:rPr lang="en-GB" sz="1200" b="1" dirty="0"/>
              <a:t>Adam</a:t>
            </a:r>
            <a:r>
              <a:rPr lang="en-GB" sz="1200" dirty="0"/>
              <a:t> − This approach utilizes a more advanced adaptive learning rate system and combines the advantages of </a:t>
            </a:r>
            <a:r>
              <a:rPr lang="en-GB" sz="1200" dirty="0" err="1"/>
              <a:t>RMSProp</a:t>
            </a:r>
            <a:r>
              <a:rPr lang="en-GB" sz="1200" dirty="0"/>
              <a:t> and </a:t>
            </a:r>
            <a:r>
              <a:rPr lang="en-GB" sz="1200" dirty="0" err="1"/>
              <a:t>Adagrad</a:t>
            </a:r>
            <a:r>
              <a:rPr lang="en-GB" sz="1200" dirty="0"/>
              <a:t>.</a:t>
            </a:r>
          </a:p>
          <a:p>
            <a:r>
              <a:rPr lang="en-GB" sz="1200" dirty="0"/>
              <a:t>Compared to fixed learning rate approaches, adaptive learning rate methods can be more computationally expensive while simultaneously enhancing convergence speed and solution quality.</a:t>
            </a:r>
          </a:p>
          <a:p>
            <a:endParaRPr lang="en-IN" sz="1200" dirty="0"/>
          </a:p>
        </p:txBody>
      </p:sp>
    </p:spTree>
    <p:extLst>
      <p:ext uri="{BB962C8B-B14F-4D97-AF65-F5344CB8AC3E}">
        <p14:creationId xmlns:p14="http://schemas.microsoft.com/office/powerpoint/2010/main" xmlns="" val="1873330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Regularization</a:t>
            </a:r>
            <a:endParaRPr lang="en-US" b="1" dirty="0"/>
          </a:p>
        </p:txBody>
      </p:sp>
      <p:sp>
        <p:nvSpPr>
          <p:cNvPr id="3" name="Content Placeholder 2"/>
          <p:cNvSpPr>
            <a:spLocks noGrp="1"/>
          </p:cNvSpPr>
          <p:nvPr>
            <p:ph idx="1"/>
          </p:nvPr>
        </p:nvSpPr>
        <p:spPr/>
        <p:txBody>
          <a:bodyPr>
            <a:normAutofit fontScale="55000" lnSpcReduction="20000"/>
          </a:bodyPr>
          <a:lstStyle/>
          <a:p>
            <a:r>
              <a:rPr lang="en-US" dirty="0" smtClean="0"/>
              <a:t>Regularization is a set of </a:t>
            </a:r>
            <a:r>
              <a:rPr lang="en-US" b="1" dirty="0" smtClean="0">
                <a:solidFill>
                  <a:srgbClr val="0033CC"/>
                </a:solidFill>
              </a:rPr>
              <a:t>methods for reducing </a:t>
            </a:r>
            <a:r>
              <a:rPr lang="en-US" b="1" dirty="0" err="1" smtClean="0">
                <a:solidFill>
                  <a:srgbClr val="0033CC"/>
                </a:solidFill>
              </a:rPr>
              <a:t>overfitting</a:t>
            </a:r>
            <a:r>
              <a:rPr lang="en-US" b="1" dirty="0" smtClean="0">
                <a:solidFill>
                  <a:srgbClr val="0033CC"/>
                </a:solidFill>
              </a:rPr>
              <a:t> </a:t>
            </a:r>
            <a:r>
              <a:rPr lang="en-US" dirty="0" smtClean="0"/>
              <a:t>by </a:t>
            </a:r>
            <a:r>
              <a:rPr lang="en-US" b="1" dirty="0" smtClean="0">
                <a:solidFill>
                  <a:srgbClr val="0033CC"/>
                </a:solidFill>
              </a:rPr>
              <a:t>adding extra information</a:t>
            </a:r>
            <a:r>
              <a:rPr lang="en-US" dirty="0" smtClean="0"/>
              <a:t> to it in machine learning models. </a:t>
            </a:r>
          </a:p>
          <a:p>
            <a:r>
              <a:rPr lang="en-US" dirty="0" smtClean="0"/>
              <a:t>In </a:t>
            </a:r>
            <a:r>
              <a:rPr lang="en-US" dirty="0"/>
              <a:t>regularization, we just add an extra term to our cost function which is the </a:t>
            </a:r>
            <a:r>
              <a:rPr lang="en-US" b="1" u="sng" dirty="0" err="1">
                <a:hlinkClick r:id="rId2"/>
              </a:rPr>
              <a:t>Frobenius</a:t>
            </a:r>
            <a:r>
              <a:rPr lang="en-US" b="1" u="sng" dirty="0">
                <a:hlinkClick r:id="rId2"/>
              </a:rPr>
              <a:t> norm</a:t>
            </a:r>
            <a:r>
              <a:rPr lang="en-US" b="1" dirty="0"/>
              <a:t> of the weight matrix W</a:t>
            </a:r>
            <a:r>
              <a:rPr lang="en-US" dirty="0"/>
              <a:t>. The parameter </a:t>
            </a:r>
            <a:r>
              <a:rPr lang="en-US" b="1" dirty="0">
                <a:solidFill>
                  <a:srgbClr val="0033CC"/>
                </a:solidFill>
              </a:rPr>
              <a:t>lambda</a:t>
            </a:r>
            <a:r>
              <a:rPr lang="en-US" dirty="0"/>
              <a:t> is called as the </a:t>
            </a:r>
            <a:r>
              <a:rPr lang="en-US" b="1" dirty="0"/>
              <a:t>regularization parameter</a:t>
            </a:r>
            <a:r>
              <a:rPr lang="en-US" dirty="0"/>
              <a:t> which denotes the degree of regularization. </a:t>
            </a:r>
            <a:r>
              <a:rPr lang="en-US" b="1" dirty="0">
                <a:solidFill>
                  <a:srgbClr val="0033CC"/>
                </a:solidFill>
              </a:rPr>
              <a:t>Setting lambda to 0 </a:t>
            </a:r>
            <a:r>
              <a:rPr lang="en-US" dirty="0"/>
              <a:t>results in </a:t>
            </a:r>
            <a:r>
              <a:rPr lang="en-US" b="1" dirty="0">
                <a:solidFill>
                  <a:srgbClr val="0033CC"/>
                </a:solidFill>
              </a:rPr>
              <a:t>no regularization</a:t>
            </a:r>
            <a:r>
              <a:rPr lang="en-US" dirty="0"/>
              <a:t>, while </a:t>
            </a:r>
            <a:r>
              <a:rPr lang="en-US" b="1" dirty="0">
                <a:solidFill>
                  <a:srgbClr val="0033CC"/>
                </a:solidFill>
              </a:rPr>
              <a:t>large values of lambda</a:t>
            </a:r>
            <a:r>
              <a:rPr lang="en-US" dirty="0"/>
              <a:t> correspond to </a:t>
            </a:r>
            <a:r>
              <a:rPr lang="en-US" b="1" dirty="0">
                <a:solidFill>
                  <a:srgbClr val="0033CC"/>
                </a:solidFill>
              </a:rPr>
              <a:t>more regularization</a:t>
            </a:r>
            <a:r>
              <a:rPr lang="en-US" dirty="0"/>
              <a:t>. Lambda is usually set using </a:t>
            </a:r>
            <a:r>
              <a:rPr lang="en-US" b="1" u="sng" dirty="0">
                <a:hlinkClick r:id="rId3"/>
              </a:rPr>
              <a:t>cross validation</a:t>
            </a:r>
            <a:r>
              <a:rPr lang="en-US" dirty="0"/>
              <a:t>. </a:t>
            </a:r>
            <a:endParaRPr lang="en-US" dirty="0" smtClean="0"/>
          </a:p>
          <a:p>
            <a:r>
              <a:rPr lang="en-US" dirty="0" smtClean="0"/>
              <a:t>It mainly regularizes or reduces the coefficient of features toward zero. In simple words, "</a:t>
            </a:r>
            <a:r>
              <a:rPr lang="en-US" i="1" dirty="0" smtClean="0"/>
              <a:t>In regularization technique, we reduce the magnitude of the features by keeping the same number of features.“</a:t>
            </a:r>
          </a:p>
          <a:p>
            <a:r>
              <a:rPr lang="en-US" dirty="0"/>
              <a:t> Popular regularization techniques include </a:t>
            </a:r>
            <a:r>
              <a:rPr lang="en-US" b="1" dirty="0">
                <a:solidFill>
                  <a:srgbClr val="0033CC"/>
                </a:solidFill>
              </a:rPr>
              <a:t>L1, L2, Dropout, and Batch Normalization.</a:t>
            </a:r>
            <a:endParaRPr lang="en-US" b="1" dirty="0" smtClean="0">
              <a:solidFill>
                <a:srgbClr val="0033CC"/>
              </a:solidFill>
            </a:endParaRPr>
          </a:p>
          <a:p>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332656"/>
            <a:ext cx="8640960" cy="6264696"/>
          </a:xfrm>
        </p:spPr>
        <p:txBody>
          <a:bodyPr>
            <a:normAutofit fontScale="62500" lnSpcReduction="20000"/>
          </a:bodyPr>
          <a:lstStyle/>
          <a:p>
            <a:pPr marL="0" indent="0">
              <a:buNone/>
            </a:pPr>
            <a:r>
              <a:rPr lang="en-IN" b="1" dirty="0"/>
              <a:t>Dropout </a:t>
            </a:r>
            <a:r>
              <a:rPr lang="en-IN" b="1" dirty="0" smtClean="0"/>
              <a:t>regularization:</a:t>
            </a:r>
          </a:p>
          <a:p>
            <a:r>
              <a:rPr lang="en-US" dirty="0"/>
              <a:t>Dropout works by </a:t>
            </a:r>
            <a:r>
              <a:rPr lang="en-US" b="1" dirty="0">
                <a:solidFill>
                  <a:srgbClr val="0033CC"/>
                </a:solidFill>
              </a:rPr>
              <a:t>randomly removing a certain percentage of neurons </a:t>
            </a:r>
            <a:r>
              <a:rPr lang="en-US" dirty="0"/>
              <a:t>from the network during training</a:t>
            </a:r>
            <a:r>
              <a:rPr lang="en-US" dirty="0" smtClean="0"/>
              <a:t>.</a:t>
            </a:r>
          </a:p>
          <a:p>
            <a:r>
              <a:rPr lang="en-US" dirty="0"/>
              <a:t>This forces the network to learn multiple independent data representations, as the neurons are randomly removed and replaced during each training cycle</a:t>
            </a:r>
            <a:r>
              <a:rPr lang="en-US" dirty="0" smtClean="0"/>
              <a:t>.</a:t>
            </a:r>
          </a:p>
          <a:p>
            <a:endParaRPr lang="en-US" dirty="0"/>
          </a:p>
          <a:p>
            <a:pPr marL="0" indent="0">
              <a:buNone/>
            </a:pPr>
            <a:r>
              <a:rPr lang="en-US" b="1" dirty="0"/>
              <a:t>Early stopping</a:t>
            </a:r>
            <a:endParaRPr lang="en-US" dirty="0"/>
          </a:p>
          <a:p>
            <a:r>
              <a:rPr lang="en-US" dirty="0"/>
              <a:t>Early stopping is a regularization technique used in machine </a:t>
            </a:r>
            <a:r>
              <a:rPr lang="en-US" b="1" dirty="0">
                <a:solidFill>
                  <a:srgbClr val="0033CC"/>
                </a:solidFill>
              </a:rPr>
              <a:t>learning to stop a model's training when the validation loss stops improving</a:t>
            </a:r>
            <a:r>
              <a:rPr lang="en-US" dirty="0"/>
              <a:t>. This technique prevents </a:t>
            </a:r>
            <a:r>
              <a:rPr lang="en-US" dirty="0" err="1"/>
              <a:t>overfitting</a:t>
            </a:r>
            <a:r>
              <a:rPr lang="en-US" dirty="0"/>
              <a:t> and can be used with any supervised learning algorithm. Early stopping works by monitoring the validation error of the model during training and stopping when the validation error stops decreasing</a:t>
            </a:r>
            <a:r>
              <a:rPr lang="en-US" dirty="0" smtClean="0"/>
              <a:t>.</a:t>
            </a:r>
          </a:p>
          <a:p>
            <a:r>
              <a:rPr lang="en-US" dirty="0"/>
              <a:t>The main advantage of early stopping is that it can prevent </a:t>
            </a:r>
            <a:r>
              <a:rPr lang="en-US" dirty="0" err="1"/>
              <a:t>overfitting</a:t>
            </a:r>
            <a:r>
              <a:rPr lang="en-US" dirty="0"/>
              <a:t> and help to avoid wasting time and resources on training a model that will not improve its performance.</a:t>
            </a:r>
            <a:endParaRPr lang="en-IN" dirty="0"/>
          </a:p>
        </p:txBody>
      </p:sp>
    </p:spTree>
    <p:extLst>
      <p:ext uri="{BB962C8B-B14F-4D97-AF65-F5344CB8AC3E}">
        <p14:creationId xmlns:p14="http://schemas.microsoft.com/office/powerpoint/2010/main" xmlns="" val="401499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640960" cy="5865515"/>
          </a:xfrm>
        </p:spPr>
        <p:txBody>
          <a:bodyPr>
            <a:normAutofit fontScale="55000" lnSpcReduction="20000"/>
          </a:bodyPr>
          <a:lstStyle/>
          <a:p>
            <a:pPr algn="just"/>
            <a:r>
              <a:rPr lang="en-US" b="1" dirty="0"/>
              <a:t>Neural networks</a:t>
            </a:r>
            <a:r>
              <a:rPr lang="en-US" dirty="0"/>
              <a:t> are a </a:t>
            </a:r>
            <a:r>
              <a:rPr lang="en-US" b="1" dirty="0"/>
              <a:t>set of algorithm</a:t>
            </a:r>
            <a:r>
              <a:rPr lang="en-US" dirty="0"/>
              <a:t>s that are designed </a:t>
            </a:r>
            <a:r>
              <a:rPr lang="en-US" b="1" dirty="0">
                <a:solidFill>
                  <a:srgbClr val="0033CC"/>
                </a:solidFill>
              </a:rPr>
              <a:t>to recognize trends/relationships</a:t>
            </a:r>
            <a:r>
              <a:rPr lang="en-US" b="1" dirty="0"/>
              <a:t> </a:t>
            </a:r>
            <a:r>
              <a:rPr lang="en-US" dirty="0"/>
              <a:t>in a given set of training data</a:t>
            </a:r>
            <a:r>
              <a:rPr lang="en-US" dirty="0" smtClean="0"/>
              <a:t>.</a:t>
            </a:r>
          </a:p>
          <a:p>
            <a:pPr algn="just"/>
            <a:r>
              <a:rPr lang="en-US" dirty="0" smtClean="0"/>
              <a:t> </a:t>
            </a:r>
            <a:r>
              <a:rPr lang="en-US" dirty="0"/>
              <a:t>These algorithms are based on the way human neurons process information</a:t>
            </a:r>
            <a:r>
              <a:rPr lang="en-US" dirty="0" smtClean="0"/>
              <a:t>.</a:t>
            </a:r>
          </a:p>
          <a:p>
            <a:pPr algn="just"/>
            <a:endParaRPr lang="en-US" dirty="0" smtClean="0"/>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This </a:t>
            </a:r>
            <a:r>
              <a:rPr lang="en-US" dirty="0"/>
              <a:t>equation </a:t>
            </a:r>
            <a:r>
              <a:rPr lang="en-US" b="1" dirty="0">
                <a:solidFill>
                  <a:srgbClr val="0033CC"/>
                </a:solidFill>
              </a:rPr>
              <a:t>represents how a neural network processes the input data </a:t>
            </a:r>
            <a:r>
              <a:rPr lang="en-US" dirty="0"/>
              <a:t>at each layer and eventually produces a predicted output value.</a:t>
            </a:r>
          </a:p>
          <a:p>
            <a:pPr algn="just"/>
            <a:r>
              <a:rPr lang="en-US" dirty="0"/>
              <a:t>To </a:t>
            </a:r>
            <a:r>
              <a:rPr lang="en-US" b="1" dirty="0"/>
              <a:t>train</a:t>
            </a:r>
            <a:r>
              <a:rPr lang="en-US" dirty="0"/>
              <a:t> — the </a:t>
            </a:r>
            <a:r>
              <a:rPr lang="en-US" b="1" dirty="0">
                <a:solidFill>
                  <a:srgbClr val="0033CC"/>
                </a:solidFill>
              </a:rPr>
              <a:t>process by which the model maps the relationship between the training data and the </a:t>
            </a:r>
            <a:r>
              <a:rPr lang="en-US" b="1" dirty="0" smtClean="0">
                <a:solidFill>
                  <a:srgbClr val="0033CC"/>
                </a:solidFill>
              </a:rPr>
              <a:t>outputs.</a:t>
            </a:r>
          </a:p>
          <a:p>
            <a:pPr algn="just"/>
            <a:r>
              <a:rPr lang="en-US" dirty="0" smtClean="0"/>
              <a:t> </a:t>
            </a:r>
            <a:r>
              <a:rPr lang="en-US" dirty="0"/>
              <a:t>the neural network </a:t>
            </a:r>
            <a:r>
              <a:rPr lang="en-US" b="1" dirty="0">
                <a:solidFill>
                  <a:srgbClr val="0033CC"/>
                </a:solidFill>
              </a:rPr>
              <a:t>updates its </a:t>
            </a:r>
            <a:r>
              <a:rPr lang="en-US" b="1" dirty="0" err="1">
                <a:solidFill>
                  <a:srgbClr val="0033CC"/>
                </a:solidFill>
              </a:rPr>
              <a:t>hyperparameters</a:t>
            </a:r>
            <a:r>
              <a:rPr lang="en-US" dirty="0"/>
              <a:t>, the weights, </a:t>
            </a:r>
            <a:r>
              <a:rPr lang="en-US" i="1" dirty="0" err="1"/>
              <a:t>wT</a:t>
            </a:r>
            <a:r>
              <a:rPr lang="en-US" dirty="0"/>
              <a:t>, and biases, </a:t>
            </a:r>
            <a:r>
              <a:rPr lang="en-US" i="1" dirty="0"/>
              <a:t>b, </a:t>
            </a:r>
            <a:r>
              <a:rPr lang="en-US" dirty="0"/>
              <a:t>to satisfy the equation above. </a:t>
            </a:r>
            <a:r>
              <a:rPr lang="en-US" dirty="0" smtClean="0"/>
              <a:t/>
            </a:r>
            <a:br>
              <a:rPr lang="en-US" dirty="0" smtClean="0"/>
            </a:br>
            <a:endParaRPr lang="en-US" dirty="0"/>
          </a:p>
        </p:txBody>
      </p:sp>
      <p:pic>
        <p:nvPicPr>
          <p:cNvPr id="10242" name="Picture 2" descr="https://miro.medium.com/v2/resize:fit:238/1*_RlmGhVg6-KGL3RT8eXuWw.png"/>
          <p:cNvPicPr>
            <a:picLocks noChangeAspect="1" noChangeArrowheads="1"/>
          </p:cNvPicPr>
          <p:nvPr/>
        </p:nvPicPr>
        <p:blipFill>
          <a:blip r:embed="rId2" cstate="print"/>
          <a:srcRect/>
          <a:stretch>
            <a:fillRect/>
          </a:stretch>
        </p:blipFill>
        <p:spPr bwMode="auto">
          <a:xfrm>
            <a:off x="2123728" y="1844824"/>
            <a:ext cx="2266950" cy="8763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r>
              <a:rPr lang="en-US" b="1" dirty="0"/>
              <a:t>Batch Normalization:</a:t>
            </a:r>
            <a:r>
              <a:rPr lang="en-US" dirty="0"/>
              <a:t> Batch Normalization is a technique that normalizes the inputs to a layer in a neural network. It works by </a:t>
            </a:r>
            <a:r>
              <a:rPr lang="en-US" b="1" dirty="0">
                <a:solidFill>
                  <a:srgbClr val="0000FF"/>
                </a:solidFill>
              </a:rPr>
              <a:t>normalizing each batch of inputs with the mean and variance of the batch</a:t>
            </a:r>
            <a:r>
              <a:rPr lang="en-US" dirty="0"/>
              <a:t>. This helps move the model's convergence speed and avoids </a:t>
            </a:r>
            <a:r>
              <a:rPr lang="en-US" dirty="0" err="1"/>
              <a:t>overfitting</a:t>
            </a:r>
            <a:r>
              <a:rPr lang="en-US" dirty="0"/>
              <a:t>. The drawback of this strategy is that it </a:t>
            </a:r>
            <a:r>
              <a:rPr lang="en-US" b="1" dirty="0">
                <a:solidFill>
                  <a:srgbClr val="0000FF"/>
                </a:solidFill>
              </a:rPr>
              <a:t>requires extra computation and memory</a:t>
            </a:r>
            <a:r>
              <a:rPr lang="en-US" dirty="0"/>
              <a:t>, which can be costly.</a:t>
            </a:r>
          </a:p>
          <a:p>
            <a:endParaRPr lang="en-IN" dirty="0"/>
          </a:p>
        </p:txBody>
      </p:sp>
    </p:spTree>
    <p:extLst>
      <p:ext uri="{BB962C8B-B14F-4D97-AF65-F5344CB8AC3E}">
        <p14:creationId xmlns:p14="http://schemas.microsoft.com/office/powerpoint/2010/main" xmlns="" val="31738606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L1 and L2 regularization</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dirty="0" smtClean="0"/>
              <a:t>Regularization is a technique used in machine learning and deep learning to </a:t>
            </a:r>
            <a:r>
              <a:rPr lang="en-US" dirty="0" smtClean="0">
                <a:solidFill>
                  <a:srgbClr val="0000FF"/>
                </a:solidFill>
              </a:rPr>
              <a:t>prevent </a:t>
            </a:r>
            <a:r>
              <a:rPr lang="en-US" dirty="0" err="1" smtClean="0">
                <a:solidFill>
                  <a:srgbClr val="0000FF"/>
                </a:solidFill>
              </a:rPr>
              <a:t>overfitting</a:t>
            </a:r>
            <a:r>
              <a:rPr lang="en-US" dirty="0" smtClean="0">
                <a:solidFill>
                  <a:srgbClr val="0000FF"/>
                </a:solidFill>
              </a:rPr>
              <a:t> and improve the generalization performance </a:t>
            </a:r>
            <a:r>
              <a:rPr lang="en-US" dirty="0" smtClean="0"/>
              <a:t>of a model. It involves </a:t>
            </a:r>
            <a:r>
              <a:rPr lang="en-US" b="1" dirty="0" smtClean="0">
                <a:solidFill>
                  <a:srgbClr val="0000FF"/>
                </a:solidFill>
              </a:rPr>
              <a:t>adding a penalty term to the loss function </a:t>
            </a:r>
            <a:r>
              <a:rPr lang="en-US" dirty="0" smtClean="0"/>
              <a:t>during training</a:t>
            </a:r>
            <a:endParaRPr lang="en-US" b="1" u="sng" dirty="0" smtClean="0"/>
          </a:p>
          <a:p>
            <a:pPr marL="0" indent="0">
              <a:buNone/>
            </a:pPr>
            <a:r>
              <a:rPr lang="en-US" b="1" u="sng" dirty="0" smtClean="0"/>
              <a:t>L1 </a:t>
            </a:r>
            <a:r>
              <a:rPr lang="en-US" b="1" u="sng" dirty="0"/>
              <a:t>Regularization(LASSO):</a:t>
            </a:r>
          </a:p>
          <a:p>
            <a:r>
              <a:rPr lang="en-US" dirty="0"/>
              <a:t>Penalizes the </a:t>
            </a:r>
            <a:r>
              <a:rPr lang="en-US" b="1" dirty="0">
                <a:solidFill>
                  <a:srgbClr val="0000FF"/>
                </a:solidFill>
              </a:rPr>
              <a:t>absolute value of the weight coefficients</a:t>
            </a:r>
          </a:p>
          <a:p>
            <a:r>
              <a:rPr lang="en-US" dirty="0"/>
              <a:t>Minimizes the sum of the absolute weights of the coefficients</a:t>
            </a:r>
          </a:p>
          <a:p>
            <a:r>
              <a:rPr lang="en-US" dirty="0"/>
              <a:t>This leads to sparse models, with many weights set to zero</a:t>
            </a:r>
          </a:p>
          <a:p>
            <a:r>
              <a:rPr lang="en-US" dirty="0"/>
              <a:t>Also known as L1 norm and Least Absolute Shrinkage and Selection Operator (LASSO</a:t>
            </a:r>
            <a:r>
              <a:rPr lang="en-US" dirty="0" smtClean="0"/>
              <a:t>)</a:t>
            </a:r>
          </a:p>
          <a:p>
            <a:endParaRPr lang="en-US" dirty="0"/>
          </a:p>
          <a:p>
            <a:pPr marL="0" indent="0">
              <a:buNone/>
            </a:pPr>
            <a:r>
              <a:rPr lang="en-US" b="1" u="sng" dirty="0" smtClean="0"/>
              <a:t>L2 </a:t>
            </a:r>
            <a:r>
              <a:rPr lang="en-US" b="1" u="sng" dirty="0"/>
              <a:t>Regularization(Ridge):</a:t>
            </a:r>
          </a:p>
          <a:p>
            <a:r>
              <a:rPr lang="en-US" dirty="0"/>
              <a:t>Penalizes the </a:t>
            </a:r>
            <a:r>
              <a:rPr lang="en-US" b="1" dirty="0">
                <a:solidFill>
                  <a:srgbClr val="0000FF"/>
                </a:solidFill>
              </a:rPr>
              <a:t>square of the weight coefficients</a:t>
            </a:r>
          </a:p>
          <a:p>
            <a:r>
              <a:rPr lang="en-US" dirty="0"/>
              <a:t>Minimizes the sum of the squared weights of the coefficients</a:t>
            </a:r>
          </a:p>
          <a:p>
            <a:r>
              <a:rPr lang="en-US" dirty="0"/>
              <a:t>This leads to small, but non-zero weights</a:t>
            </a:r>
          </a:p>
          <a:p>
            <a:r>
              <a:rPr lang="en-US" dirty="0"/>
              <a:t>Also known as L2 norm and Ridge Regression</a:t>
            </a:r>
          </a:p>
          <a:p>
            <a:endParaRPr lang="en-US" dirty="0"/>
          </a:p>
          <a:p>
            <a:endParaRPr lang="en-IN" dirty="0"/>
          </a:p>
        </p:txBody>
      </p:sp>
    </p:spTree>
    <p:extLst>
      <p:ext uri="{BB962C8B-B14F-4D97-AF65-F5344CB8AC3E}">
        <p14:creationId xmlns:p14="http://schemas.microsoft.com/office/powerpoint/2010/main" xmlns="" val="2526549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186766" cy="654032"/>
          </a:xfrm>
        </p:spPr>
        <p:txBody>
          <a:bodyPr>
            <a:normAutofit fontScale="90000"/>
          </a:bodyPr>
          <a:lstStyle/>
          <a:p>
            <a:r>
              <a:rPr lang="en-GB" b="1" dirty="0" smtClean="0"/>
              <a:t>Momentum</a:t>
            </a:r>
            <a:endParaRPr lang="en-US" dirty="0"/>
          </a:p>
        </p:txBody>
      </p:sp>
      <p:sp>
        <p:nvSpPr>
          <p:cNvPr id="3" name="Content Placeholder 2"/>
          <p:cNvSpPr>
            <a:spLocks noGrp="1"/>
          </p:cNvSpPr>
          <p:nvPr>
            <p:ph idx="1"/>
          </p:nvPr>
        </p:nvSpPr>
        <p:spPr>
          <a:xfrm>
            <a:off x="214282" y="857232"/>
            <a:ext cx="8929718" cy="3429024"/>
          </a:xfrm>
        </p:spPr>
        <p:txBody>
          <a:bodyPr>
            <a:normAutofit fontScale="47500" lnSpcReduction="20000"/>
          </a:bodyPr>
          <a:lstStyle/>
          <a:p>
            <a:pPr fontAlgn="base"/>
            <a:r>
              <a:rPr lang="en-GB" b="1" dirty="0"/>
              <a:t>Momentum in neural networks is a </a:t>
            </a:r>
            <a:r>
              <a:rPr lang="en-GB" b="1" dirty="0">
                <a:solidFill>
                  <a:srgbClr val="0033CC"/>
                </a:solidFill>
              </a:rPr>
              <a:t>parameter optimization technique </a:t>
            </a:r>
            <a:r>
              <a:rPr lang="en-GB" b="1" dirty="0"/>
              <a:t>that accelerates gradient descent by adding a fraction of the previous update to the current update</a:t>
            </a:r>
            <a:r>
              <a:rPr lang="en-GB" b="1" dirty="0" smtClean="0"/>
              <a:t>.</a:t>
            </a:r>
          </a:p>
          <a:p>
            <a:pPr fontAlgn="base"/>
            <a:r>
              <a:rPr lang="en-GB" dirty="0"/>
              <a:t>Momentum in neural networks is a </a:t>
            </a:r>
            <a:r>
              <a:rPr lang="en-GB" b="1" dirty="0"/>
              <a:t>variant of the </a:t>
            </a:r>
            <a:r>
              <a:rPr lang="en-GB" b="1" i="1" dirty="0"/>
              <a:t>stochastic gradient descent</a:t>
            </a:r>
            <a:r>
              <a:rPr lang="en-GB" dirty="0"/>
              <a:t>. </a:t>
            </a:r>
          </a:p>
          <a:p>
            <a:pPr fontAlgn="base"/>
            <a:r>
              <a:rPr lang="en-GB" dirty="0"/>
              <a:t>It is also the common name given to the </a:t>
            </a:r>
            <a:r>
              <a:rPr lang="en-GB" i="1" dirty="0"/>
              <a:t>momentum factor</a:t>
            </a:r>
            <a:r>
              <a:rPr lang="en-GB" dirty="0"/>
              <a:t>, as in your case.</a:t>
            </a:r>
          </a:p>
          <a:p>
            <a:pPr fontAlgn="base">
              <a:buNone/>
            </a:pPr>
            <a:r>
              <a:rPr lang="en-GB" b="1" dirty="0"/>
              <a:t>Maths</a:t>
            </a:r>
            <a:endParaRPr lang="en-GB" dirty="0"/>
          </a:p>
          <a:p>
            <a:pPr fontAlgn="base"/>
            <a:r>
              <a:rPr lang="en-GB" dirty="0"/>
              <a:t>The momentum factor is a coefficient that is </a:t>
            </a:r>
            <a:r>
              <a:rPr lang="en-GB" b="1" dirty="0">
                <a:solidFill>
                  <a:srgbClr val="C00000"/>
                </a:solidFill>
              </a:rPr>
              <a:t>applied to an extra term in the weights update: </a:t>
            </a:r>
            <a:endParaRPr lang="en-GB" b="1" dirty="0" smtClean="0">
              <a:solidFill>
                <a:srgbClr val="C00000"/>
              </a:solidFill>
            </a:endParaRPr>
          </a:p>
          <a:p>
            <a:pPr fontAlgn="base"/>
            <a:endParaRPr lang="en-GB" dirty="0"/>
          </a:p>
          <a:p>
            <a:pPr fontAlgn="base">
              <a:buNone/>
            </a:pPr>
            <a:r>
              <a:rPr lang="en-GB" b="1" dirty="0" smtClean="0"/>
              <a:t>Advantages</a:t>
            </a:r>
            <a:endParaRPr lang="en-GB" dirty="0"/>
          </a:p>
          <a:p>
            <a:pPr fontAlgn="base"/>
            <a:r>
              <a:rPr lang="en-GB" dirty="0"/>
              <a:t>Beside others, momentum is known to speed up learning and to help not getting stuck in local minima.</a:t>
            </a:r>
          </a:p>
          <a:p>
            <a:pPr fontAlgn="base"/>
            <a:endParaRPr lang="en-GB" dirty="0"/>
          </a:p>
          <a:p>
            <a:pPr fontAlgn="base"/>
            <a:endParaRPr lang="en-GB" b="1" dirty="0"/>
          </a:p>
        </p:txBody>
      </p:sp>
      <p:pic>
        <p:nvPicPr>
          <p:cNvPr id="1026" name="Picture 2" descr="https://i.sstatic.net/WTOTg.jpg"/>
          <p:cNvPicPr>
            <a:picLocks noChangeAspect="1" noChangeArrowheads="1"/>
          </p:cNvPicPr>
          <p:nvPr/>
        </p:nvPicPr>
        <p:blipFill>
          <a:blip r:embed="rId2" cstate="print"/>
          <a:srcRect/>
          <a:stretch>
            <a:fillRect/>
          </a:stretch>
        </p:blipFill>
        <p:spPr bwMode="auto">
          <a:xfrm>
            <a:off x="1714480" y="4212767"/>
            <a:ext cx="3286148" cy="2645233"/>
          </a:xfrm>
          <a:prstGeom prst="rect">
            <a:avLst/>
          </a:prstGeom>
          <a:noFill/>
        </p:spPr>
      </p:pic>
      <p:sp>
        <p:nvSpPr>
          <p:cNvPr id="5" name="Rectangle 4"/>
          <p:cNvSpPr/>
          <p:nvPr/>
        </p:nvSpPr>
        <p:spPr>
          <a:xfrm>
            <a:off x="4000496" y="4143380"/>
            <a:ext cx="4572000" cy="646331"/>
          </a:xfrm>
          <a:prstGeom prst="rect">
            <a:avLst/>
          </a:prstGeom>
        </p:spPr>
        <p:txBody>
          <a:bodyPr>
            <a:spAutoFit/>
          </a:bodyPr>
          <a:lstStyle/>
          <a:p>
            <a:r>
              <a:rPr lang="en-US" dirty="0" smtClean="0">
                <a:hlinkClick r:id="rId3"/>
              </a:rPr>
              <a:t>Neural Network Momentum Using Python -- Visual Studio Magazine</a:t>
            </a:r>
            <a:endParaRPr lang="en-US" dirty="0"/>
          </a:p>
        </p:txBody>
      </p:sp>
    </p:spTree>
    <p:extLst>
      <p:ext uri="{BB962C8B-B14F-4D97-AF65-F5344CB8AC3E}">
        <p14:creationId xmlns:p14="http://schemas.microsoft.com/office/powerpoint/2010/main" xmlns="" val="2438402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fontAlgn="base"/>
            <a:r>
              <a:rPr lang="en-GB" dirty="0"/>
              <a:t>Stochastic gradient descent is an iterative learning algorithm that uses a training dataset to update a model.</a:t>
            </a:r>
          </a:p>
          <a:p>
            <a:pPr fontAlgn="base"/>
            <a:r>
              <a:rPr lang="en-GB" dirty="0"/>
              <a:t>The batch size is a </a:t>
            </a:r>
            <a:r>
              <a:rPr lang="en-GB" dirty="0" err="1"/>
              <a:t>hyperparameter</a:t>
            </a:r>
            <a:r>
              <a:rPr lang="en-GB" dirty="0"/>
              <a:t> of gradient descent that controls the number of training samples to work through before the model’s internal parameters are updated.</a:t>
            </a:r>
          </a:p>
          <a:p>
            <a:pPr fontAlgn="base"/>
            <a:r>
              <a:rPr lang="en-GB" dirty="0"/>
              <a:t>The number of epochs is a </a:t>
            </a:r>
            <a:r>
              <a:rPr lang="en-GB" dirty="0" err="1"/>
              <a:t>hyperparameter</a:t>
            </a:r>
            <a:r>
              <a:rPr lang="en-GB" dirty="0"/>
              <a:t> of gradient descent that controls the number of complete passes through the training dataset.</a:t>
            </a:r>
          </a:p>
          <a:p>
            <a:endParaRPr lang="en-GB" dirty="0" smtClean="0"/>
          </a:p>
          <a:p>
            <a:pPr fontAlgn="base">
              <a:buNone/>
            </a:pPr>
            <a:r>
              <a:rPr lang="en-GB" b="1" dirty="0"/>
              <a:t>Overview</a:t>
            </a:r>
          </a:p>
          <a:p>
            <a:pPr fontAlgn="base"/>
            <a:r>
              <a:rPr lang="en-GB" dirty="0"/>
              <a:t>This post is divided into five parts; they are:</a:t>
            </a:r>
          </a:p>
          <a:p>
            <a:pPr fontAlgn="base"/>
            <a:r>
              <a:rPr lang="en-GB" dirty="0"/>
              <a:t>Stochastic Gradient Descent</a:t>
            </a:r>
          </a:p>
          <a:p>
            <a:pPr fontAlgn="base"/>
            <a:r>
              <a:rPr lang="en-GB" dirty="0"/>
              <a:t>What Is a Sample?</a:t>
            </a:r>
          </a:p>
          <a:p>
            <a:pPr fontAlgn="base"/>
            <a:r>
              <a:rPr lang="en-GB" dirty="0"/>
              <a:t>What Is a Batch?</a:t>
            </a:r>
          </a:p>
          <a:p>
            <a:pPr fontAlgn="base"/>
            <a:r>
              <a:rPr lang="en-GB" dirty="0"/>
              <a:t>What Is an Epoch?</a:t>
            </a:r>
          </a:p>
          <a:p>
            <a:pPr fontAlgn="base"/>
            <a:r>
              <a:rPr lang="en-GB" dirty="0"/>
              <a:t>What Is the Difference Between Batch and Epoch?</a:t>
            </a:r>
          </a:p>
          <a:p>
            <a:endParaRPr lang="en-US" dirty="0"/>
          </a:p>
        </p:txBody>
      </p:sp>
    </p:spTree>
    <p:extLst>
      <p:ext uri="{BB962C8B-B14F-4D97-AF65-F5344CB8AC3E}">
        <p14:creationId xmlns:p14="http://schemas.microsoft.com/office/powerpoint/2010/main" xmlns="" val="35125010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0000" lnSpcReduction="20000"/>
          </a:bodyPr>
          <a:lstStyle/>
          <a:p>
            <a:pPr fontAlgn="base"/>
            <a:r>
              <a:rPr lang="en-GB" b="1" dirty="0"/>
              <a:t>Stochastic Gradient Descent</a:t>
            </a:r>
          </a:p>
          <a:p>
            <a:pPr fontAlgn="base"/>
            <a:r>
              <a:rPr lang="en-GB" dirty="0"/>
              <a:t>Stochastic Gradient Descent, or SGD for short, is an optimization algorithm used to train machine learning algorithms, most notably artificial neural networks used in deep learning.</a:t>
            </a:r>
          </a:p>
          <a:p>
            <a:pPr fontAlgn="base"/>
            <a:r>
              <a:rPr lang="en-GB" dirty="0"/>
              <a:t>The job of the algorithm is to find a set of internal model parameters that perform well against some performance measure such as logarithmic loss or mean squared error.</a:t>
            </a:r>
          </a:p>
          <a:p>
            <a:pPr fontAlgn="base"/>
            <a:r>
              <a:rPr lang="en-GB" dirty="0"/>
              <a:t>Optimization is a type of searching process and you can think of this search as learning. The optimization algorithm is called “</a:t>
            </a:r>
            <a:r>
              <a:rPr lang="en-GB" i="1" dirty="0"/>
              <a:t>gradient descent</a:t>
            </a:r>
            <a:r>
              <a:rPr lang="en-GB" dirty="0"/>
              <a:t>“, where “</a:t>
            </a:r>
            <a:r>
              <a:rPr lang="en-GB" i="1" dirty="0"/>
              <a:t>gradient</a:t>
            </a:r>
            <a:r>
              <a:rPr lang="en-GB" dirty="0"/>
              <a:t>” refers to the calculation of an error gradient or slope of error and “descent” refers to the moving down along that slope towards some minimum level of error.</a:t>
            </a:r>
          </a:p>
          <a:p>
            <a:pPr fontAlgn="base"/>
            <a:r>
              <a:rPr lang="en-GB" dirty="0"/>
              <a:t>The algorithm is iterative. This means that the search process occurs over multiple discrete steps, each step hopefully slightly improving the model parameters.</a:t>
            </a:r>
          </a:p>
          <a:p>
            <a:pPr fontAlgn="base"/>
            <a:r>
              <a:rPr lang="en-GB" dirty="0"/>
              <a:t>Each step involves using the model with the current set of internal parameters to make predictions on some samples, comparing the predictions to the real expected outcomes, calculating the error, and using the error to update the internal model parameters.</a:t>
            </a:r>
          </a:p>
          <a:p>
            <a:pPr fontAlgn="base"/>
            <a:r>
              <a:rPr lang="en-GB" dirty="0"/>
              <a:t>This update procedure is different for different algorithms, but in the case of artificial neural networks, </a:t>
            </a:r>
            <a:r>
              <a:rPr lang="en-GB" dirty="0" smtClean="0"/>
              <a:t>the </a:t>
            </a:r>
            <a:r>
              <a:rPr lang="en-GB" dirty="0" err="1">
                <a:hlinkClick r:id="rId2"/>
              </a:rPr>
              <a:t>backpropagation</a:t>
            </a:r>
            <a:r>
              <a:rPr lang="en-GB" dirty="0">
                <a:hlinkClick r:id="rId2"/>
              </a:rPr>
              <a:t> update algorithm</a:t>
            </a:r>
            <a:r>
              <a:rPr lang="en-GB" dirty="0"/>
              <a:t> is used.</a:t>
            </a:r>
          </a:p>
          <a:p>
            <a:pPr fontAlgn="base"/>
            <a:r>
              <a:rPr lang="en-GB" dirty="0"/>
              <a:t>Before we dive into batches and epochs, let’s take a look at what we mean by sample.</a:t>
            </a:r>
          </a:p>
          <a:p>
            <a:pPr fontAlgn="base"/>
            <a:endParaRPr lang="en-GB" dirty="0"/>
          </a:p>
          <a:p>
            <a:endParaRPr lang="en-US" dirty="0"/>
          </a:p>
        </p:txBody>
      </p:sp>
    </p:spTree>
    <p:extLst>
      <p:ext uri="{BB962C8B-B14F-4D97-AF65-F5344CB8AC3E}">
        <p14:creationId xmlns:p14="http://schemas.microsoft.com/office/powerpoint/2010/main" xmlns="" val="4090057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Sparsity</a:t>
            </a:r>
            <a:endParaRPr lang="en-US" dirty="0"/>
          </a:p>
        </p:txBody>
      </p:sp>
      <p:sp>
        <p:nvSpPr>
          <p:cNvPr id="3" name="Content Placeholder 2"/>
          <p:cNvSpPr>
            <a:spLocks noGrp="1"/>
          </p:cNvSpPr>
          <p:nvPr>
            <p:ph idx="1"/>
          </p:nvPr>
        </p:nvSpPr>
        <p:spPr>
          <a:xfrm>
            <a:off x="457200" y="1600200"/>
            <a:ext cx="8507288" cy="5069160"/>
          </a:xfrm>
        </p:spPr>
        <p:txBody>
          <a:bodyPr>
            <a:normAutofit fontScale="55000" lnSpcReduction="20000"/>
          </a:bodyPr>
          <a:lstStyle/>
          <a:p>
            <a:r>
              <a:rPr lang="en-US" dirty="0" smtClean="0"/>
              <a:t>The </a:t>
            </a:r>
            <a:r>
              <a:rPr lang="en-US" dirty="0" err="1" smtClean="0"/>
              <a:t>sparsity</a:t>
            </a:r>
            <a:r>
              <a:rPr lang="en-US" dirty="0" smtClean="0"/>
              <a:t> </a:t>
            </a:r>
            <a:r>
              <a:rPr lang="en-US" dirty="0" err="1" smtClean="0"/>
              <a:t>hyperparameter</a:t>
            </a:r>
            <a:r>
              <a:rPr lang="en-US" dirty="0" smtClean="0"/>
              <a:t> recognizes that for </a:t>
            </a:r>
            <a:r>
              <a:rPr lang="en-US" b="1" dirty="0" smtClean="0">
                <a:solidFill>
                  <a:srgbClr val="0000FF"/>
                </a:solidFill>
              </a:rPr>
              <a:t>some inputs only a few features are</a:t>
            </a:r>
          </a:p>
          <a:p>
            <a:pPr>
              <a:buNone/>
            </a:pPr>
            <a:r>
              <a:rPr lang="en-US" b="1" dirty="0" smtClean="0">
                <a:solidFill>
                  <a:srgbClr val="0000FF"/>
                </a:solidFill>
              </a:rPr>
              <a:t>relevant</a:t>
            </a:r>
            <a:r>
              <a:rPr lang="en-US" dirty="0" smtClean="0"/>
              <a:t>.</a:t>
            </a:r>
          </a:p>
          <a:p>
            <a:pPr>
              <a:buNone/>
            </a:pPr>
            <a:r>
              <a:rPr lang="en-US" dirty="0" smtClean="0"/>
              <a:t> For example, let’s assume that a network can classify a million images. Any</a:t>
            </a:r>
          </a:p>
          <a:p>
            <a:pPr>
              <a:buNone/>
            </a:pPr>
            <a:r>
              <a:rPr lang="en-US" dirty="0" smtClean="0"/>
              <a:t>one of those images will be indicated by a limited number of features. </a:t>
            </a:r>
          </a:p>
          <a:p>
            <a:pPr>
              <a:buNone/>
            </a:pPr>
            <a:r>
              <a:rPr lang="en-US" dirty="0" smtClean="0"/>
              <a:t>But to effectively classify millions of images a network must be able to recognize considerably more features, many of which don’t appear most of the time. An example of this would be how photos of sea urchins don’t contain noses and hooves. This contrasts to how in submarine images the nose and hoof features will be 0.</a:t>
            </a:r>
          </a:p>
          <a:p>
            <a:pPr>
              <a:buNone/>
            </a:pPr>
            <a:r>
              <a:rPr lang="en-US" dirty="0" smtClean="0"/>
              <a:t>because sparse features can limit the number of nodes that activate and impede a network’s ability to learn. In response to </a:t>
            </a:r>
            <a:r>
              <a:rPr lang="en-US" dirty="0" err="1" smtClean="0"/>
              <a:t>sparsity</a:t>
            </a:r>
            <a:r>
              <a:rPr lang="en-US" dirty="0" smtClean="0"/>
              <a:t>, biases force neurons to activate and the activations stay around a mean that keeps the network from becoming stuck</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Common Architectural Principles of Deep Networks</a:t>
            </a:r>
            <a:br>
              <a:rPr lang="en-US" dirty="0" smtClean="0"/>
            </a:br>
            <a:endParaRPr lang="en-US" dirty="0"/>
          </a:p>
        </p:txBody>
      </p:sp>
      <p:sp>
        <p:nvSpPr>
          <p:cNvPr id="3" name="Content Placeholder 2"/>
          <p:cNvSpPr>
            <a:spLocks noGrp="1"/>
          </p:cNvSpPr>
          <p:nvPr>
            <p:ph idx="1"/>
          </p:nvPr>
        </p:nvSpPr>
        <p:spPr>
          <a:xfrm>
            <a:off x="395536" y="1268760"/>
            <a:ext cx="8748464" cy="5400600"/>
          </a:xfrm>
        </p:spPr>
        <p:txBody>
          <a:bodyPr numCol="2">
            <a:normAutofit fontScale="70000" lnSpcReduction="20000"/>
          </a:bodyPr>
          <a:lstStyle/>
          <a:p>
            <a:pPr>
              <a:buNone/>
            </a:pPr>
            <a:r>
              <a:rPr lang="en-US" b="1" dirty="0" smtClean="0"/>
              <a:t>Core components:</a:t>
            </a:r>
          </a:p>
          <a:p>
            <a:r>
              <a:rPr lang="en-US" dirty="0" smtClean="0"/>
              <a:t>Parameters</a:t>
            </a:r>
          </a:p>
          <a:p>
            <a:r>
              <a:rPr lang="en-US" dirty="0" smtClean="0"/>
              <a:t>Layers</a:t>
            </a:r>
          </a:p>
          <a:p>
            <a:r>
              <a:rPr lang="en-US" dirty="0" smtClean="0"/>
              <a:t>Activation functions</a:t>
            </a:r>
          </a:p>
          <a:p>
            <a:r>
              <a:rPr lang="en-US" dirty="0" smtClean="0"/>
              <a:t>Loss functions</a:t>
            </a:r>
          </a:p>
          <a:p>
            <a:r>
              <a:rPr lang="en-US" dirty="0" smtClean="0"/>
              <a:t>Optimization methods</a:t>
            </a:r>
          </a:p>
          <a:p>
            <a:r>
              <a:rPr lang="en-US" dirty="0" err="1" smtClean="0"/>
              <a:t>Hyperparameters</a:t>
            </a:r>
            <a:endParaRPr lang="en-US" dirty="0" smtClean="0"/>
          </a:p>
          <a:p>
            <a:endParaRPr lang="en-US" dirty="0" smtClean="0"/>
          </a:p>
          <a:p>
            <a:pPr>
              <a:buNone/>
            </a:pPr>
            <a:r>
              <a:rPr lang="en-US" b="1" dirty="0" smtClean="0"/>
              <a:t>Building block networks of deep networks, such as the following:</a:t>
            </a:r>
          </a:p>
          <a:p>
            <a:r>
              <a:rPr lang="en-US" smtClean="0"/>
              <a:t>RBMs</a:t>
            </a:r>
            <a:endParaRPr lang="en-US" dirty="0" smtClean="0"/>
          </a:p>
          <a:p>
            <a:r>
              <a:rPr lang="en-US" dirty="0" err="1" smtClean="0"/>
              <a:t>Autoencoders</a:t>
            </a:r>
            <a:endParaRPr lang="en-US" dirty="0" smtClean="0"/>
          </a:p>
          <a:p>
            <a:pPr>
              <a:buNone/>
            </a:pPr>
            <a:r>
              <a:rPr lang="en-US" b="1" dirty="0" smtClean="0"/>
              <a:t>specific deep network architectures:</a:t>
            </a:r>
          </a:p>
          <a:p>
            <a:r>
              <a:rPr lang="en-US" dirty="0" smtClean="0"/>
              <a:t>UPNs</a:t>
            </a:r>
          </a:p>
          <a:p>
            <a:r>
              <a:rPr lang="en-US" dirty="0" smtClean="0"/>
              <a:t>CNNs</a:t>
            </a:r>
          </a:p>
          <a:p>
            <a:r>
              <a:rPr lang="en-US" dirty="0" smtClean="0"/>
              <a:t>Recurrent neural networks</a:t>
            </a:r>
          </a:p>
          <a:p>
            <a:r>
              <a:rPr lang="en-US" dirty="0" smtClean="0"/>
              <a:t>Recursive neural networks</a:t>
            </a:r>
          </a:p>
          <a:p>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404664"/>
            <a:ext cx="8640960" cy="6264696"/>
          </a:xfrm>
        </p:spPr>
        <p:txBody>
          <a:bodyPr>
            <a:normAutofit fontScale="85000" lnSpcReduction="10000"/>
          </a:bodyPr>
          <a:lstStyle/>
          <a:p>
            <a:pPr>
              <a:buNone/>
            </a:pPr>
            <a:r>
              <a:rPr lang="en-US" b="1" u="sng" dirty="0" smtClean="0"/>
              <a:t>Optimization Algorithms:</a:t>
            </a:r>
          </a:p>
          <a:p>
            <a:pPr>
              <a:buNone/>
            </a:pPr>
            <a:r>
              <a:rPr lang="en-US" dirty="0" smtClean="0"/>
              <a:t>process of </a:t>
            </a:r>
            <a:r>
              <a:rPr lang="en-US" b="1" dirty="0" smtClean="0">
                <a:solidFill>
                  <a:srgbClr val="0000FF"/>
                </a:solidFill>
              </a:rPr>
              <a:t>adjusting weights to produce </a:t>
            </a:r>
            <a:r>
              <a:rPr lang="en-US" dirty="0" smtClean="0"/>
              <a:t>more and more </a:t>
            </a:r>
            <a:r>
              <a:rPr lang="en-US" b="1" dirty="0" smtClean="0">
                <a:solidFill>
                  <a:srgbClr val="0000FF"/>
                </a:solidFill>
              </a:rPr>
              <a:t>accurate guesses </a:t>
            </a:r>
            <a:r>
              <a:rPr lang="en-US" dirty="0" smtClean="0"/>
              <a:t>about the data is known as parameter optimization</a:t>
            </a:r>
          </a:p>
          <a:p>
            <a:r>
              <a:rPr lang="en-US" dirty="0" smtClean="0"/>
              <a:t>Training a model in machine learning involves finding the best set of values for the parameter vector of the model. </a:t>
            </a:r>
          </a:p>
          <a:p>
            <a:r>
              <a:rPr lang="en-US" dirty="0" smtClean="0"/>
              <a:t>We can think of machine learning as an optimization problem in which we minimize the loss function with respect to the parameters of our prediction function (based on our model).</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712968" cy="6336704"/>
          </a:xfrm>
        </p:spPr>
        <p:txBody>
          <a:bodyPr>
            <a:normAutofit fontScale="47500" lnSpcReduction="20000"/>
          </a:bodyPr>
          <a:lstStyle/>
          <a:p>
            <a:r>
              <a:rPr lang="en-US" dirty="0" smtClean="0"/>
              <a:t> divide optimization algorithms into two camps:</a:t>
            </a:r>
          </a:p>
          <a:p>
            <a:r>
              <a:rPr lang="en-US" dirty="0" smtClean="0"/>
              <a:t>First-order</a:t>
            </a:r>
          </a:p>
          <a:p>
            <a:pPr>
              <a:buNone/>
            </a:pPr>
            <a:r>
              <a:rPr lang="en-US" dirty="0" smtClean="0"/>
              <a:t>• Second-order</a:t>
            </a:r>
          </a:p>
          <a:p>
            <a:pPr>
              <a:buNone/>
            </a:pPr>
            <a:r>
              <a:rPr lang="en-US" dirty="0" smtClean="0"/>
              <a:t>First-order optimization algorithms calculate the </a:t>
            </a:r>
            <a:r>
              <a:rPr lang="en-US" dirty="0" err="1" smtClean="0"/>
              <a:t>Jacobian</a:t>
            </a:r>
            <a:r>
              <a:rPr lang="en-US" dirty="0" smtClean="0"/>
              <a:t> matrix.</a:t>
            </a:r>
          </a:p>
          <a:p>
            <a:pPr>
              <a:buNone/>
            </a:pPr>
            <a:r>
              <a:rPr lang="en-US" dirty="0" smtClean="0"/>
              <a:t>The </a:t>
            </a:r>
            <a:r>
              <a:rPr lang="en-US" dirty="0" err="1" smtClean="0"/>
              <a:t>Jacobian</a:t>
            </a:r>
            <a:endParaRPr lang="en-US" dirty="0" smtClean="0"/>
          </a:p>
          <a:p>
            <a:pPr>
              <a:buNone/>
            </a:pPr>
            <a:r>
              <a:rPr lang="en-US" dirty="0" smtClean="0"/>
              <a:t>The </a:t>
            </a:r>
            <a:r>
              <a:rPr lang="en-US" dirty="0" err="1" smtClean="0"/>
              <a:t>Jacobian</a:t>
            </a:r>
            <a:r>
              <a:rPr lang="en-US" dirty="0" smtClean="0"/>
              <a:t> is a matrix of partial derivatives of loss function </a:t>
            </a:r>
            <a:r>
              <a:rPr lang="en-US" dirty="0" err="1" smtClean="0"/>
              <a:t>val</a:t>
            </a:r>
            <a:r>
              <a:rPr lang="en-US" dirty="0" smtClean="0"/>
              <a:t>‐</a:t>
            </a:r>
          </a:p>
          <a:p>
            <a:pPr>
              <a:buNone/>
            </a:pPr>
            <a:r>
              <a:rPr lang="en-US" dirty="0" err="1" smtClean="0"/>
              <a:t>ues</a:t>
            </a:r>
            <a:r>
              <a:rPr lang="en-US" dirty="0" smtClean="0"/>
              <a:t> with respect to each parameter.</a:t>
            </a:r>
          </a:p>
          <a:p>
            <a:pPr>
              <a:buNone/>
            </a:pPr>
            <a:r>
              <a:rPr lang="en-US" dirty="0" smtClean="0"/>
              <a:t>The </a:t>
            </a:r>
            <a:r>
              <a:rPr lang="en-US" dirty="0" err="1" smtClean="0"/>
              <a:t>Jacobian</a:t>
            </a:r>
            <a:r>
              <a:rPr lang="en-US" dirty="0" smtClean="0"/>
              <a:t> has one partial derivative per parameter (to calculate partial derivatives, all other variables are momentarily treated as constants). The algorithm then takes one step in the direction specified by the </a:t>
            </a:r>
            <a:r>
              <a:rPr lang="en-US" dirty="0" err="1" smtClean="0"/>
              <a:t>Jacobian</a:t>
            </a:r>
            <a:r>
              <a:rPr lang="en-US" dirty="0" smtClean="0"/>
              <a:t>.</a:t>
            </a:r>
          </a:p>
          <a:p>
            <a:pPr>
              <a:buNone/>
            </a:pPr>
            <a:r>
              <a:rPr lang="en-US" dirty="0" smtClean="0"/>
              <a:t>Second-order algorithms calculate the derivative of the </a:t>
            </a:r>
            <a:r>
              <a:rPr lang="en-US" dirty="0" err="1" smtClean="0"/>
              <a:t>Jacobian</a:t>
            </a:r>
            <a:r>
              <a:rPr lang="en-US" dirty="0" smtClean="0"/>
              <a:t> (i.e., the derivative of a matrix of derivatives) by approximating the Hessian. Second-order methods take into account interdependencies between parameters when choosing how much to modify each parameter Other Optimization Algorithms</a:t>
            </a:r>
          </a:p>
          <a:p>
            <a:pPr>
              <a:buNone/>
            </a:pPr>
            <a:r>
              <a:rPr lang="en-US" dirty="0" smtClean="0"/>
              <a:t>There are other variations of optimization algorithms (such as “meta heuristics”) that we won’t cover in this book. They include</a:t>
            </a:r>
          </a:p>
          <a:p>
            <a:pPr>
              <a:buNone/>
            </a:pPr>
            <a:r>
              <a:rPr lang="en-US" dirty="0" smtClean="0"/>
              <a:t>the following:</a:t>
            </a:r>
          </a:p>
          <a:p>
            <a:pPr>
              <a:buNone/>
            </a:pPr>
            <a:r>
              <a:rPr lang="en-US" dirty="0" smtClean="0"/>
              <a:t>• Genetic algorithms</a:t>
            </a:r>
          </a:p>
          <a:p>
            <a:pPr>
              <a:buNone/>
            </a:pPr>
            <a:r>
              <a:rPr lang="en-US" dirty="0" smtClean="0"/>
              <a:t>• Particle swarm optimization</a:t>
            </a:r>
          </a:p>
          <a:p>
            <a:pPr>
              <a:buNone/>
            </a:pPr>
            <a:r>
              <a:rPr lang="en-US" dirty="0" smtClean="0"/>
              <a:t>• Ant colony optimization</a:t>
            </a:r>
          </a:p>
          <a:p>
            <a:pPr>
              <a:buNone/>
            </a:pPr>
            <a:r>
              <a:rPr lang="en-US" dirty="0" smtClean="0"/>
              <a:t>• Simulated annealing</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507288" cy="5865515"/>
          </a:xfrm>
        </p:spPr>
        <p:txBody>
          <a:bodyPr>
            <a:normAutofit fontScale="62500" lnSpcReduction="20000"/>
          </a:bodyPr>
          <a:lstStyle/>
          <a:p>
            <a:pPr marL="0" indent="0">
              <a:buNone/>
            </a:pPr>
            <a:r>
              <a:rPr lang="en-US" b="1" u="sng" dirty="0"/>
              <a:t>Building Blocks of Deep </a:t>
            </a:r>
            <a:r>
              <a:rPr lang="en-US" b="1" u="sng" dirty="0" smtClean="0"/>
              <a:t>Networks:</a:t>
            </a:r>
          </a:p>
          <a:p>
            <a:r>
              <a:rPr lang="en-US" dirty="0"/>
              <a:t>deep networks combine smaller networks as building blocks </a:t>
            </a:r>
            <a:r>
              <a:rPr lang="en-US" dirty="0" smtClean="0"/>
              <a:t>into </a:t>
            </a:r>
            <a:r>
              <a:rPr lang="en-IN" dirty="0" smtClean="0"/>
              <a:t>larger networks.</a:t>
            </a:r>
          </a:p>
          <a:p>
            <a:pPr marL="0" indent="0">
              <a:buNone/>
            </a:pPr>
            <a:r>
              <a:rPr lang="en-IN" b="1" u="sng" dirty="0" smtClean="0"/>
              <a:t>RBMs: (</a:t>
            </a:r>
            <a:r>
              <a:rPr lang="en-IN" dirty="0"/>
              <a:t>Restricted Boltzmann </a:t>
            </a:r>
            <a:r>
              <a:rPr lang="en-IN" dirty="0" smtClean="0"/>
              <a:t>Machines)</a:t>
            </a:r>
            <a:endParaRPr lang="en-IN" b="1" u="sng" dirty="0"/>
          </a:p>
          <a:p>
            <a:pPr marL="0" indent="0">
              <a:buNone/>
            </a:pPr>
            <a:r>
              <a:rPr lang="en-US" dirty="0"/>
              <a:t>RBMs are used in deep learning for the following:</a:t>
            </a:r>
          </a:p>
          <a:p>
            <a:r>
              <a:rPr lang="en-IN" dirty="0" smtClean="0"/>
              <a:t>Feature </a:t>
            </a:r>
            <a:r>
              <a:rPr lang="en-IN" dirty="0"/>
              <a:t>extraction</a:t>
            </a:r>
          </a:p>
          <a:p>
            <a:r>
              <a:rPr lang="en-IN" dirty="0" smtClean="0"/>
              <a:t>Dimensionality reduction</a:t>
            </a:r>
          </a:p>
          <a:p>
            <a:pPr marL="0" indent="0">
              <a:buNone/>
            </a:pPr>
            <a:r>
              <a:rPr lang="en-IN" b="1" u="sng" dirty="0"/>
              <a:t>Network layout</a:t>
            </a:r>
          </a:p>
          <a:p>
            <a:pPr marL="0" indent="0">
              <a:buNone/>
            </a:pPr>
            <a:r>
              <a:rPr lang="en-US" dirty="0"/>
              <a:t>There are five main parts of a basic RBM:</a:t>
            </a:r>
          </a:p>
          <a:p>
            <a:r>
              <a:rPr lang="en-IN" dirty="0" smtClean="0"/>
              <a:t>Visible </a:t>
            </a:r>
            <a:r>
              <a:rPr lang="en-IN" dirty="0"/>
              <a:t>units</a:t>
            </a:r>
          </a:p>
          <a:p>
            <a:r>
              <a:rPr lang="en-IN" dirty="0" smtClean="0"/>
              <a:t>Hidden </a:t>
            </a:r>
            <a:r>
              <a:rPr lang="en-IN" dirty="0"/>
              <a:t>units</a:t>
            </a:r>
          </a:p>
          <a:p>
            <a:r>
              <a:rPr lang="en-IN" dirty="0" smtClean="0"/>
              <a:t>Weights</a:t>
            </a:r>
            <a:endParaRPr lang="en-IN" dirty="0"/>
          </a:p>
          <a:p>
            <a:r>
              <a:rPr lang="en-IN" dirty="0" smtClean="0"/>
              <a:t>Visible </a:t>
            </a:r>
            <a:r>
              <a:rPr lang="en-IN" dirty="0"/>
              <a:t>bias units</a:t>
            </a:r>
          </a:p>
          <a:p>
            <a:r>
              <a:rPr lang="en-IN" dirty="0" smtClean="0"/>
              <a:t>Hidden </a:t>
            </a:r>
            <a:r>
              <a:rPr lang="en-IN" dirty="0"/>
              <a:t>bias units</a:t>
            </a:r>
          </a:p>
        </p:txBody>
      </p:sp>
    </p:spTree>
    <p:extLst>
      <p:ext uri="{BB962C8B-B14F-4D97-AF65-F5344CB8AC3E}">
        <p14:creationId xmlns:p14="http://schemas.microsoft.com/office/powerpoint/2010/main" xmlns="" val="64582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820472" cy="5760640"/>
          </a:xfrm>
        </p:spPr>
        <p:txBody>
          <a:bodyPr>
            <a:normAutofit fontScale="62500" lnSpcReduction="20000"/>
          </a:bodyPr>
          <a:lstStyle/>
          <a:p>
            <a:r>
              <a:rPr lang="en-US" dirty="0"/>
              <a:t>Each training input is loaded into the neural network in a process called </a:t>
            </a:r>
            <a:r>
              <a:rPr lang="en-US" b="1" dirty="0">
                <a:solidFill>
                  <a:srgbClr val="0033CC"/>
                </a:solidFill>
              </a:rPr>
              <a:t>forward propagation</a:t>
            </a:r>
            <a:r>
              <a:rPr lang="en-US" dirty="0"/>
              <a:t>. Once the model has produced an output, this predicted output is compared against the given target output in a process called </a:t>
            </a:r>
            <a:r>
              <a:rPr lang="en-US" b="1" dirty="0" err="1">
                <a:solidFill>
                  <a:srgbClr val="0033CC"/>
                </a:solidFill>
              </a:rPr>
              <a:t>backpropagation</a:t>
            </a:r>
            <a:r>
              <a:rPr lang="en-US" dirty="0"/>
              <a:t> — the </a:t>
            </a:r>
            <a:r>
              <a:rPr lang="en-US" dirty="0" err="1"/>
              <a:t>hyperparameters</a:t>
            </a:r>
            <a:r>
              <a:rPr lang="en-US" dirty="0"/>
              <a:t> of the model are then adjusted so that it now outputs a result closer to the target output</a:t>
            </a:r>
            <a:r>
              <a:rPr lang="en-US" dirty="0" smtClean="0"/>
              <a:t>.</a:t>
            </a:r>
          </a:p>
          <a:p>
            <a:endParaRPr lang="en-US" dirty="0"/>
          </a:p>
          <a:p>
            <a:r>
              <a:rPr lang="en-US" dirty="0"/>
              <a:t>This is where loss functions come in</a:t>
            </a:r>
            <a:r>
              <a:rPr lang="en-US" dirty="0" smtClean="0"/>
              <a:t>.</a:t>
            </a:r>
          </a:p>
          <a:p>
            <a:endParaRPr lang="en-US" dirty="0" smtClean="0"/>
          </a:p>
          <a:p>
            <a:r>
              <a:rPr lang="en-US" dirty="0"/>
              <a:t>A </a:t>
            </a:r>
            <a:r>
              <a:rPr lang="en-US" b="1" dirty="0"/>
              <a:t>loss function</a:t>
            </a:r>
            <a:r>
              <a:rPr lang="en-US" dirty="0"/>
              <a:t> is a function that </a:t>
            </a:r>
            <a:r>
              <a:rPr lang="en-US" b="1" dirty="0">
                <a:solidFill>
                  <a:srgbClr val="0033CC"/>
                </a:solidFill>
              </a:rPr>
              <a:t>compares the target and predicted output values</a:t>
            </a:r>
            <a:r>
              <a:rPr lang="en-US" dirty="0"/>
              <a:t>; measures how well the neural network models the training data. </a:t>
            </a:r>
            <a:endParaRPr lang="en-US" dirty="0" smtClean="0"/>
          </a:p>
          <a:p>
            <a:r>
              <a:rPr lang="en-US" b="1" dirty="0" smtClean="0">
                <a:solidFill>
                  <a:srgbClr val="0033CC"/>
                </a:solidFill>
              </a:rPr>
              <a:t>When </a:t>
            </a:r>
            <a:r>
              <a:rPr lang="en-US" b="1" dirty="0">
                <a:solidFill>
                  <a:srgbClr val="0033CC"/>
                </a:solidFill>
              </a:rPr>
              <a:t>training</a:t>
            </a:r>
            <a:r>
              <a:rPr lang="en-US" dirty="0"/>
              <a:t>, we aim to </a:t>
            </a:r>
            <a:r>
              <a:rPr lang="en-US" b="1" dirty="0">
                <a:solidFill>
                  <a:srgbClr val="0033CC"/>
                </a:solidFill>
              </a:rPr>
              <a:t>minimize this loss between </a:t>
            </a:r>
            <a:r>
              <a:rPr lang="en-US" dirty="0"/>
              <a:t>the predicted and target outputs</a:t>
            </a:r>
            <a:r>
              <a:rPr lang="en-US" dirty="0" smtClean="0"/>
              <a:t>.</a:t>
            </a:r>
          </a:p>
          <a:p>
            <a:r>
              <a:rPr lang="en-US" dirty="0" smtClean="0"/>
              <a:t>The </a:t>
            </a:r>
            <a:r>
              <a:rPr lang="en-US" b="1" dirty="0" err="1" smtClean="0">
                <a:solidFill>
                  <a:srgbClr val="0033CC"/>
                </a:solidFill>
              </a:rPr>
              <a:t>hyperparameters</a:t>
            </a:r>
            <a:r>
              <a:rPr lang="en-US" b="1" dirty="0" smtClean="0">
                <a:solidFill>
                  <a:srgbClr val="0033CC"/>
                </a:solidFill>
              </a:rPr>
              <a:t> are adjusted to minimize the average loss </a:t>
            </a:r>
            <a:r>
              <a:rPr lang="en-US" dirty="0" smtClean="0"/>
              <a:t>— we find the weights, </a:t>
            </a:r>
            <a:r>
              <a:rPr lang="en-US" i="1" dirty="0" err="1" smtClean="0"/>
              <a:t>wT</a:t>
            </a:r>
            <a:r>
              <a:rPr lang="en-US" dirty="0" smtClean="0"/>
              <a:t>, and biases, </a:t>
            </a:r>
            <a:r>
              <a:rPr lang="en-US" i="1" dirty="0" smtClean="0"/>
              <a:t>b</a:t>
            </a:r>
            <a:r>
              <a:rPr lang="en-US" dirty="0" smtClean="0"/>
              <a:t>, that minimize the value of </a:t>
            </a:r>
            <a:r>
              <a:rPr lang="en-US" i="1" dirty="0" smtClean="0"/>
              <a:t>J</a:t>
            </a:r>
            <a:r>
              <a:rPr lang="en-US" dirty="0" smtClean="0"/>
              <a:t> (average loss).</a:t>
            </a:r>
          </a:p>
          <a:p>
            <a:endParaRPr lang="en-US" dirty="0"/>
          </a:p>
          <a:p>
            <a:endParaRPr lang="en-US" dirty="0"/>
          </a:p>
        </p:txBody>
      </p:sp>
      <p:pic>
        <p:nvPicPr>
          <p:cNvPr id="4" name="Picture 2" descr="https://miro.medium.com/v2/resize:fit:376/1*EBJivCIFmbfIhNue5gug4A.png"/>
          <p:cNvPicPr>
            <a:picLocks noChangeAspect="1" noChangeArrowheads="1"/>
          </p:cNvPicPr>
          <p:nvPr/>
        </p:nvPicPr>
        <p:blipFill>
          <a:blip r:embed="rId2" cstate="print"/>
          <a:srcRect/>
          <a:stretch>
            <a:fillRect/>
          </a:stretch>
        </p:blipFill>
        <p:spPr bwMode="auto">
          <a:xfrm>
            <a:off x="5940152" y="6015352"/>
            <a:ext cx="2880320" cy="842648"/>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RBM</a:t>
            </a:r>
            <a:endParaRPr lang="en-US" dirty="0"/>
          </a:p>
        </p:txBody>
      </p:sp>
      <p:sp>
        <p:nvSpPr>
          <p:cNvPr id="3" name="Content Placeholder 2"/>
          <p:cNvSpPr>
            <a:spLocks noGrp="1"/>
          </p:cNvSpPr>
          <p:nvPr>
            <p:ph idx="1"/>
          </p:nvPr>
        </p:nvSpPr>
        <p:spPr>
          <a:xfrm>
            <a:off x="0" y="1124744"/>
            <a:ext cx="8892480" cy="5400599"/>
          </a:xfrm>
        </p:spPr>
        <p:txBody>
          <a:bodyPr numCol="2">
            <a:normAutofit fontScale="40000" lnSpcReduction="20000"/>
          </a:bodyPr>
          <a:lstStyle/>
          <a:p>
            <a:r>
              <a:rPr lang="en-US" dirty="0" smtClean="0"/>
              <a:t>is a type of artificial neural network that is used for </a:t>
            </a:r>
            <a:r>
              <a:rPr lang="en-US" b="1" dirty="0" smtClean="0">
                <a:solidFill>
                  <a:srgbClr val="0000FF"/>
                </a:solidFill>
              </a:rPr>
              <a:t>unsupervised learning</a:t>
            </a:r>
            <a:r>
              <a:rPr lang="en-US" dirty="0" smtClean="0"/>
              <a:t>. </a:t>
            </a:r>
          </a:p>
          <a:p>
            <a:r>
              <a:rPr lang="en-US" dirty="0" smtClean="0"/>
              <a:t>It is a type of generative model that is capable of learning a </a:t>
            </a:r>
            <a:r>
              <a:rPr lang="en-US" b="1" dirty="0" smtClean="0">
                <a:solidFill>
                  <a:srgbClr val="0000FF"/>
                </a:solidFill>
              </a:rPr>
              <a:t>probability distribution over a set of input data.</a:t>
            </a:r>
          </a:p>
          <a:p>
            <a:r>
              <a:rPr lang="en-US" dirty="0" smtClean="0"/>
              <a:t>Consists of two layers of neurons – </a:t>
            </a:r>
            <a:r>
              <a:rPr lang="en-US" b="1" dirty="0" smtClean="0">
                <a:solidFill>
                  <a:srgbClr val="0000FF"/>
                </a:solidFill>
              </a:rPr>
              <a:t>a visible layer and a hidden layer</a:t>
            </a:r>
            <a:r>
              <a:rPr lang="en-US" dirty="0" smtClean="0"/>
              <a:t>. The visible layer represents the input data, while the hidden layer represents a set of features that are learned by the network.</a:t>
            </a:r>
          </a:p>
          <a:p>
            <a:r>
              <a:rPr lang="en-US" dirty="0" smtClean="0"/>
              <a:t>The RBM is called “</a:t>
            </a:r>
            <a:r>
              <a:rPr lang="en-US" b="1" dirty="0" smtClean="0">
                <a:solidFill>
                  <a:srgbClr val="0000FF"/>
                </a:solidFill>
              </a:rPr>
              <a:t>restricted</a:t>
            </a:r>
            <a:r>
              <a:rPr lang="en-US" dirty="0" smtClean="0"/>
              <a:t>” because the </a:t>
            </a:r>
            <a:r>
              <a:rPr lang="en-US" b="1" dirty="0" smtClean="0">
                <a:solidFill>
                  <a:srgbClr val="0000FF"/>
                </a:solidFill>
              </a:rPr>
              <a:t>connections between the neurons in the same layer are not allowed</a:t>
            </a:r>
            <a:r>
              <a:rPr lang="en-US" dirty="0" smtClean="0"/>
              <a:t>. In other words, each neuron in the visible layer is only connected to neurons in the hidden layer, and vice versa. This allows the RBM to learn a compressed representation of the input data by reducing the dimensionality of the input.</a:t>
            </a:r>
          </a:p>
          <a:p>
            <a:pPr fontAlgn="base"/>
            <a:r>
              <a:rPr lang="en-US" dirty="0" smtClean="0"/>
              <a:t>The RBM is </a:t>
            </a:r>
            <a:r>
              <a:rPr lang="en-US" b="1" dirty="0" smtClean="0">
                <a:solidFill>
                  <a:srgbClr val="0000FF"/>
                </a:solidFill>
              </a:rPr>
              <a:t>trained using a process </a:t>
            </a:r>
            <a:r>
              <a:rPr lang="en-US" dirty="0" smtClean="0"/>
              <a:t>called </a:t>
            </a:r>
            <a:r>
              <a:rPr lang="en-US" b="1" dirty="0" smtClean="0">
                <a:solidFill>
                  <a:srgbClr val="0000FF"/>
                </a:solidFill>
              </a:rPr>
              <a:t>contrastive divergence,</a:t>
            </a:r>
            <a:r>
              <a:rPr lang="en-US" dirty="0" smtClean="0"/>
              <a:t> which is a variant of the stochastic gradient descent algorithm. During training, the network adjusts the weights of the connections between the neurons in order to maximize the likelihood of the training data. Once the RBM is trained, it can be used </a:t>
            </a:r>
            <a:r>
              <a:rPr lang="en-US" b="1" dirty="0" smtClean="0">
                <a:solidFill>
                  <a:srgbClr val="0000FF"/>
                </a:solidFill>
              </a:rPr>
              <a:t>to generate new samples from the learned probability distribution</a:t>
            </a:r>
            <a:r>
              <a:rPr lang="en-US" dirty="0" smtClean="0"/>
              <a:t>.</a:t>
            </a:r>
          </a:p>
          <a:p>
            <a:pPr fontAlgn="base"/>
            <a:r>
              <a:rPr lang="en-US" dirty="0" smtClean="0"/>
              <a:t>RBM has found applications in a wide range of fields, including computer vision, natural language processing, and speech recognition. It has also been used in combination with other neural network architectures, such as deep belief networks and deep neural networks, to improve their performance.</a:t>
            </a:r>
          </a:p>
          <a:p>
            <a:r>
              <a:rPr lang="en-US" dirty="0" smtClean="0"/>
              <a:t>In Boltzmann machine, </a:t>
            </a:r>
            <a:r>
              <a:rPr lang="en-US" b="1" dirty="0" smtClean="0">
                <a:solidFill>
                  <a:srgbClr val="0000FF"/>
                </a:solidFill>
              </a:rPr>
              <a:t>there is no output layer</a:t>
            </a:r>
            <a:r>
              <a:rPr lang="en-US" dirty="0" smtClean="0"/>
              <a:t>. Boltzmann machines are random and generative neural networks capable of learning internal representations and are able to represent and (given enough time) solve tough </a:t>
            </a:r>
            <a:r>
              <a:rPr lang="en-US" dirty="0" err="1" smtClean="0"/>
              <a:t>combinatoric</a:t>
            </a:r>
            <a:r>
              <a:rPr lang="en-US" dirty="0" smtClean="0"/>
              <a:t> problems.</a:t>
            </a:r>
          </a:p>
          <a:p>
            <a:r>
              <a:rPr lang="en-US" dirty="0" smtClean="0"/>
              <a:t>it is also known as </a:t>
            </a:r>
            <a:r>
              <a:rPr lang="en-US" b="1" dirty="0" smtClean="0"/>
              <a:t>Energy-Based Models (EBM)</a:t>
            </a:r>
            <a:endParaRPr lang="en-US" dirty="0"/>
          </a:p>
        </p:txBody>
      </p:sp>
      <p:sp>
        <p:nvSpPr>
          <p:cNvPr id="2050" name="AutoShape 2" descr="https://media.geeksforgeeks.org/wp-content/uploads/20200927214428/RBM-277x300.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052" name="AutoShape 4" descr="RBM hidden and visible lay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280920" cy="3528393"/>
          </a:xfrm>
        </p:spPr>
        <p:txBody>
          <a:bodyPr>
            <a:normAutofit fontScale="70000" lnSpcReduction="20000"/>
          </a:bodyPr>
          <a:lstStyle/>
          <a:p>
            <a:r>
              <a:rPr lang="en-US" dirty="0" smtClean="0"/>
              <a:t>The set of neurons in the </a:t>
            </a:r>
            <a:r>
              <a:rPr lang="en-US" b="1" dirty="0" smtClean="0">
                <a:solidFill>
                  <a:srgbClr val="0000FF"/>
                </a:solidFill>
              </a:rPr>
              <a:t>hidden layer represents the probability distribution across the input data</a:t>
            </a:r>
            <a:r>
              <a:rPr lang="en-US" dirty="0" smtClean="0"/>
              <a:t>. During training, the system updates the weights between the layers aiming to reproduce the desired output values. </a:t>
            </a:r>
            <a:r>
              <a:rPr lang="en-US" b="1" dirty="0" smtClean="0"/>
              <a:t>The purpose of each neuron in the </a:t>
            </a:r>
            <a:r>
              <a:rPr lang="en-US" b="1" dirty="0" smtClean="0">
                <a:solidFill>
                  <a:srgbClr val="0000FF"/>
                </a:solidFill>
              </a:rPr>
              <a:t>visible</a:t>
            </a:r>
            <a:r>
              <a:rPr lang="en-US" b="1" dirty="0" smtClean="0"/>
              <a:t> layer is to </a:t>
            </a:r>
            <a:r>
              <a:rPr lang="en-US" b="1" dirty="0" smtClean="0">
                <a:solidFill>
                  <a:srgbClr val="0000FF"/>
                </a:solidFill>
              </a:rPr>
              <a:t>observe a pattern of data</a:t>
            </a:r>
            <a:r>
              <a:rPr lang="en-US" b="1" dirty="0" smtClean="0"/>
              <a:t>, while the neurons in the </a:t>
            </a:r>
            <a:r>
              <a:rPr lang="en-US" b="1" dirty="0" smtClean="0">
                <a:solidFill>
                  <a:srgbClr val="0000FF"/>
                </a:solidFill>
              </a:rPr>
              <a:t>hidden layer </a:t>
            </a:r>
            <a:r>
              <a:rPr lang="en-US" b="1" dirty="0" smtClean="0"/>
              <a:t>are used to </a:t>
            </a:r>
            <a:r>
              <a:rPr lang="en-US" b="1" dirty="0" smtClean="0">
                <a:solidFill>
                  <a:srgbClr val="0000FF"/>
                </a:solidFill>
              </a:rPr>
              <a:t>explain the pattern observed </a:t>
            </a:r>
            <a:r>
              <a:rPr lang="en-US" b="1" dirty="0" smtClean="0"/>
              <a:t>by the visible neurons</a:t>
            </a:r>
            <a:r>
              <a:rPr lang="en-US" dirty="0" smtClean="0"/>
              <a:t>.</a:t>
            </a:r>
            <a:endParaRPr lang="en-US" dirty="0"/>
          </a:p>
        </p:txBody>
      </p:sp>
      <p:sp>
        <p:nvSpPr>
          <p:cNvPr id="60418" name="AutoShape 2" descr="The structure of a Restricted Boltzmann Mach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0419" name="Picture 3"/>
          <p:cNvPicPr>
            <a:picLocks noChangeAspect="1" noChangeArrowheads="1"/>
          </p:cNvPicPr>
          <p:nvPr/>
        </p:nvPicPr>
        <p:blipFill>
          <a:blip r:embed="rId2" cstate="print"/>
          <a:srcRect/>
          <a:stretch>
            <a:fillRect/>
          </a:stretch>
        </p:blipFill>
        <p:spPr bwMode="auto">
          <a:xfrm>
            <a:off x="5436096" y="4365104"/>
            <a:ext cx="3257550" cy="222885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8640"/>
            <a:ext cx="9144000" cy="2952328"/>
          </a:xfrm>
        </p:spPr>
        <p:txBody>
          <a:bodyPr>
            <a:normAutofit fontScale="55000" lnSpcReduction="20000"/>
          </a:bodyPr>
          <a:lstStyle/>
          <a:p>
            <a:r>
              <a:rPr lang="en-US" dirty="0" smtClean="0"/>
              <a:t>As we can see the input  is multiplied by the weights  of the two consecutive layers. </a:t>
            </a:r>
            <a:r>
              <a:rPr lang="en-US" b="1" dirty="0" smtClean="0"/>
              <a:t>Therefore each hidden layer receives those products, sums them, and adds a bias  to each node of the hidden layer</a:t>
            </a:r>
            <a:r>
              <a:rPr lang="en-US" dirty="0" smtClean="0"/>
              <a:t>. Then, the result is driven into an </a:t>
            </a:r>
            <a:r>
              <a:rPr lang="en-US" dirty="0" smtClean="0">
                <a:hlinkClick r:id="rId2"/>
              </a:rPr>
              <a:t>activation function</a:t>
            </a:r>
            <a:r>
              <a:rPr lang="en-US" dirty="0" smtClean="0"/>
              <a:t> and then passed into the next hidden layer.</a:t>
            </a:r>
          </a:p>
          <a:p>
            <a:r>
              <a:rPr lang="en-US" dirty="0" smtClean="0"/>
              <a:t>Therefore the learning phase considers updating and adjusting the weights between each </a:t>
            </a:r>
            <a:r>
              <a:rPr lang="en-US" dirty="0" err="1" smtClean="0"/>
              <a:t>consecutivelayer</a:t>
            </a:r>
            <a:r>
              <a:rPr lang="en-US" dirty="0" smtClean="0"/>
              <a:t> in order to find the probability distribution that best models the input data. </a:t>
            </a:r>
          </a:p>
          <a:p>
            <a:endParaRPr lang="en-US" dirty="0"/>
          </a:p>
        </p:txBody>
      </p:sp>
      <p:pic>
        <p:nvPicPr>
          <p:cNvPr id="4" name="Picture 5"/>
          <p:cNvPicPr>
            <a:picLocks noChangeAspect="1" noChangeArrowheads="1"/>
          </p:cNvPicPr>
          <p:nvPr/>
        </p:nvPicPr>
        <p:blipFill>
          <a:blip r:embed="rId3" cstate="print"/>
          <a:srcRect/>
          <a:stretch>
            <a:fillRect/>
          </a:stretch>
        </p:blipFill>
        <p:spPr bwMode="auto">
          <a:xfrm>
            <a:off x="1115616" y="3068960"/>
            <a:ext cx="6909426" cy="378904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A generative model is a type of machine learning model that </a:t>
            </a:r>
            <a:r>
              <a:rPr lang="en-US" b="1" dirty="0" smtClean="0">
                <a:solidFill>
                  <a:srgbClr val="0000FF"/>
                </a:solidFill>
              </a:rPr>
              <a:t>aims to learn the underlying patterns or distributions of data </a:t>
            </a:r>
            <a:r>
              <a:rPr lang="en-US" b="1" dirty="0" smtClean="0">
                <a:solidFill>
                  <a:srgbClr val="C00000"/>
                </a:solidFill>
              </a:rPr>
              <a:t>in order to generate new, similar data</a:t>
            </a:r>
            <a:r>
              <a:rPr lang="en-US" dirty="0" smtClean="0"/>
              <a:t>.</a:t>
            </a:r>
          </a:p>
          <a:p>
            <a:r>
              <a:rPr lang="en-US" dirty="0" smtClean="0"/>
              <a:t> In essence, it's like teaching a computer to dream up its own data based on what it has seen before.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332656"/>
            <a:ext cx="8507288" cy="5793507"/>
          </a:xfrm>
        </p:spPr>
        <p:txBody>
          <a:bodyPr>
            <a:normAutofit/>
          </a:bodyPr>
          <a:lstStyle/>
          <a:p>
            <a:pPr marL="0" indent="0">
              <a:buNone/>
            </a:pPr>
            <a:r>
              <a:rPr lang="en-IN" b="1" u="sng" dirty="0"/>
              <a:t>Other uses of RBMs</a:t>
            </a:r>
          </a:p>
          <a:p>
            <a:pPr marL="0" indent="0">
              <a:buNone/>
            </a:pPr>
            <a:r>
              <a:rPr lang="en-US" dirty="0"/>
              <a:t>Here are some other places we see RBMs used:</a:t>
            </a:r>
          </a:p>
          <a:p>
            <a:r>
              <a:rPr lang="en-IN" dirty="0" smtClean="0"/>
              <a:t>Dimensionality </a:t>
            </a:r>
            <a:r>
              <a:rPr lang="en-IN" dirty="0"/>
              <a:t>reduction</a:t>
            </a:r>
          </a:p>
          <a:p>
            <a:r>
              <a:rPr lang="en-IN" dirty="0" smtClean="0"/>
              <a:t>Classification</a:t>
            </a:r>
            <a:endParaRPr lang="en-IN" dirty="0"/>
          </a:p>
          <a:p>
            <a:r>
              <a:rPr lang="en-IN" dirty="0" smtClean="0"/>
              <a:t>Regression</a:t>
            </a:r>
            <a:endParaRPr lang="en-IN" dirty="0"/>
          </a:p>
          <a:p>
            <a:r>
              <a:rPr lang="en-IN" dirty="0" smtClean="0"/>
              <a:t>Collaborative </a:t>
            </a:r>
            <a:r>
              <a:rPr lang="en-IN" dirty="0"/>
              <a:t>filtering</a:t>
            </a:r>
          </a:p>
          <a:p>
            <a:r>
              <a:rPr lang="en-IN" dirty="0" smtClean="0"/>
              <a:t>Topic modelling</a:t>
            </a:r>
          </a:p>
        </p:txBody>
      </p:sp>
    </p:spTree>
    <p:extLst>
      <p:ext uri="{BB962C8B-B14F-4D97-AF65-F5344CB8AC3E}">
        <p14:creationId xmlns:p14="http://schemas.microsoft.com/office/powerpoint/2010/main" xmlns="" val="23392457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err="1" smtClean="0"/>
              <a:t>Autoencoders</a:t>
            </a:r>
            <a:endParaRPr lang="en-US" dirty="0"/>
          </a:p>
        </p:txBody>
      </p:sp>
      <p:sp>
        <p:nvSpPr>
          <p:cNvPr id="3" name="Content Placeholder 2"/>
          <p:cNvSpPr>
            <a:spLocks noGrp="1"/>
          </p:cNvSpPr>
          <p:nvPr>
            <p:ph idx="1"/>
          </p:nvPr>
        </p:nvSpPr>
        <p:spPr/>
        <p:txBody>
          <a:bodyPr>
            <a:normAutofit fontScale="70000" lnSpcReduction="20000"/>
          </a:bodyPr>
          <a:lstStyle/>
          <a:p>
            <a:r>
              <a:rPr lang="en-US" dirty="0" err="1" smtClean="0"/>
              <a:t>Autoencoders</a:t>
            </a:r>
            <a:r>
              <a:rPr lang="en-US" dirty="0" smtClean="0"/>
              <a:t> are a specialized class of algorithms that can learn efficient representations of input data with no need for labels. It is a class of </a:t>
            </a:r>
            <a:r>
              <a:rPr lang="en-US" u="sng" dirty="0" smtClean="0"/>
              <a:t>artificial neural networks</a:t>
            </a:r>
            <a:r>
              <a:rPr lang="en-US" dirty="0" smtClean="0"/>
              <a:t> designed for </a:t>
            </a:r>
            <a:r>
              <a:rPr lang="en-US" u="sng" dirty="0" smtClean="0">
                <a:hlinkClick r:id="rId2"/>
              </a:rPr>
              <a:t>unsupervised learning</a:t>
            </a:r>
            <a:r>
              <a:rPr lang="en-US" dirty="0" smtClean="0"/>
              <a:t>.</a:t>
            </a:r>
          </a:p>
          <a:p>
            <a:r>
              <a:rPr lang="en-US" dirty="0" smtClean="0"/>
              <a:t>use </a:t>
            </a:r>
            <a:r>
              <a:rPr lang="en-US" dirty="0" err="1" smtClean="0"/>
              <a:t>autoencoders</a:t>
            </a:r>
            <a:r>
              <a:rPr lang="en-US" dirty="0" smtClean="0"/>
              <a:t> to </a:t>
            </a:r>
            <a:r>
              <a:rPr lang="en-US" b="1" dirty="0" smtClean="0">
                <a:solidFill>
                  <a:srgbClr val="0000FF"/>
                </a:solidFill>
              </a:rPr>
              <a:t>learn compressed representations of datasets</a:t>
            </a:r>
            <a:endParaRPr lang="en-IN" b="1" dirty="0" smtClean="0">
              <a:solidFill>
                <a:srgbClr val="0000FF"/>
              </a:solidFill>
            </a:endParaRPr>
          </a:p>
          <a:p>
            <a:r>
              <a:rPr lang="en-US" dirty="0" smtClean="0"/>
              <a:t>use them to </a:t>
            </a:r>
            <a:r>
              <a:rPr lang="en-US" b="1" dirty="0" smtClean="0">
                <a:solidFill>
                  <a:srgbClr val="0000FF"/>
                </a:solidFill>
              </a:rPr>
              <a:t>reduce a dataset’s dimensionality</a:t>
            </a:r>
            <a:r>
              <a:rPr lang="en-US" dirty="0" smtClean="0"/>
              <a:t>. </a:t>
            </a:r>
          </a:p>
          <a:p>
            <a:r>
              <a:rPr lang="en-US" dirty="0" smtClean="0"/>
              <a:t>The output of the </a:t>
            </a:r>
            <a:r>
              <a:rPr lang="en-US" dirty="0" err="1" smtClean="0"/>
              <a:t>autoencoder</a:t>
            </a:r>
            <a:r>
              <a:rPr lang="en-US" dirty="0" smtClean="0"/>
              <a:t> network is a reconstruction of the input data in the most efficient form.</a:t>
            </a:r>
            <a:endParaRPr lang="en-IN"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0"/>
            <a:ext cx="8964488" cy="3645024"/>
          </a:xfrm>
        </p:spPr>
        <p:txBody>
          <a:bodyPr>
            <a:noAutofit/>
          </a:bodyPr>
          <a:lstStyle/>
          <a:p>
            <a:pPr fontAlgn="base"/>
            <a:r>
              <a:rPr lang="en-US" sz="1400" dirty="0" smtClean="0"/>
              <a:t>Encoder</a:t>
            </a:r>
          </a:p>
          <a:p>
            <a:pPr lvl="1" fontAlgn="base"/>
            <a:r>
              <a:rPr lang="en-US" sz="1400" dirty="0" smtClean="0"/>
              <a:t>Input layer </a:t>
            </a:r>
            <a:r>
              <a:rPr lang="en-US" sz="1400" b="1" dirty="0" smtClean="0">
                <a:solidFill>
                  <a:srgbClr val="0000FF"/>
                </a:solidFill>
              </a:rPr>
              <a:t>take raw input data</a:t>
            </a:r>
          </a:p>
          <a:p>
            <a:pPr lvl="1" fontAlgn="base"/>
            <a:r>
              <a:rPr lang="en-US" sz="1400" dirty="0" smtClean="0"/>
              <a:t>The </a:t>
            </a:r>
            <a:r>
              <a:rPr lang="en-US" sz="1400" b="1" dirty="0" smtClean="0">
                <a:solidFill>
                  <a:srgbClr val="0000FF"/>
                </a:solidFill>
              </a:rPr>
              <a:t>hidden layers </a:t>
            </a:r>
            <a:r>
              <a:rPr lang="en-US" sz="1400" dirty="0" smtClean="0"/>
              <a:t>progressively </a:t>
            </a:r>
            <a:r>
              <a:rPr lang="en-US" sz="1400" b="1" dirty="0" smtClean="0">
                <a:solidFill>
                  <a:srgbClr val="0000FF"/>
                </a:solidFill>
              </a:rPr>
              <a:t>reduce the dimensionality of the input</a:t>
            </a:r>
            <a:r>
              <a:rPr lang="en-US" sz="1400" dirty="0" smtClean="0"/>
              <a:t>, </a:t>
            </a:r>
            <a:r>
              <a:rPr lang="en-US" sz="1400" b="1" dirty="0" smtClean="0">
                <a:solidFill>
                  <a:srgbClr val="0000FF"/>
                </a:solidFill>
              </a:rPr>
              <a:t>capturing important features </a:t>
            </a:r>
            <a:r>
              <a:rPr lang="en-US" sz="1400" dirty="0" smtClean="0"/>
              <a:t>and patterns. These layer compose the encoder.</a:t>
            </a:r>
          </a:p>
          <a:p>
            <a:pPr lvl="1" fontAlgn="base"/>
            <a:r>
              <a:rPr lang="en-US" sz="1400" dirty="0" smtClean="0"/>
              <a:t>The </a:t>
            </a:r>
            <a:r>
              <a:rPr lang="en-US" sz="1400" b="1" dirty="0" smtClean="0">
                <a:solidFill>
                  <a:srgbClr val="0000FF"/>
                </a:solidFill>
              </a:rPr>
              <a:t>bottleneck layer </a:t>
            </a:r>
            <a:r>
              <a:rPr lang="en-US" sz="1400" dirty="0" smtClean="0"/>
              <a:t>(latent space) is the </a:t>
            </a:r>
            <a:r>
              <a:rPr lang="en-US" sz="1400" b="1" dirty="0" smtClean="0">
                <a:solidFill>
                  <a:srgbClr val="0000FF"/>
                </a:solidFill>
              </a:rPr>
              <a:t>final hidden layer</a:t>
            </a:r>
            <a:r>
              <a:rPr lang="en-US" sz="1400" dirty="0" smtClean="0"/>
              <a:t>, where the </a:t>
            </a:r>
            <a:r>
              <a:rPr lang="en-US" sz="1400" b="1" dirty="0" smtClean="0">
                <a:solidFill>
                  <a:srgbClr val="0000FF"/>
                </a:solidFill>
              </a:rPr>
              <a:t>dimensionality is significantly reduced</a:t>
            </a:r>
            <a:r>
              <a:rPr lang="en-US" sz="1400" dirty="0" smtClean="0"/>
              <a:t>. This layer represents the compressed encoding of the input data.</a:t>
            </a:r>
          </a:p>
          <a:p>
            <a:pPr fontAlgn="base"/>
            <a:r>
              <a:rPr lang="en-US" sz="1400" dirty="0" smtClean="0"/>
              <a:t>Decoder</a:t>
            </a:r>
          </a:p>
          <a:p>
            <a:pPr lvl="1" fontAlgn="base"/>
            <a:r>
              <a:rPr lang="en-US" sz="1400" dirty="0" smtClean="0"/>
              <a:t>The bottleneck layer takes the encoded representation and expands it back to the dimensionality of the original input.</a:t>
            </a:r>
          </a:p>
          <a:p>
            <a:pPr lvl="1" fontAlgn="base"/>
            <a:r>
              <a:rPr lang="en-US" sz="1400" dirty="0" smtClean="0"/>
              <a:t>The hidden layers progressively increase the dimensionality and aim to reconstruct the original input.</a:t>
            </a:r>
          </a:p>
          <a:p>
            <a:pPr lvl="1" fontAlgn="base"/>
            <a:r>
              <a:rPr lang="en-US" sz="1400" dirty="0" smtClean="0"/>
              <a:t>The output layer produces the reconstructed output, which ideally should be as close as possible to the input data.</a:t>
            </a:r>
          </a:p>
        </p:txBody>
      </p:sp>
      <p:sp>
        <p:nvSpPr>
          <p:cNvPr id="62466" name="AutoShape 2" descr="Autoencoder in Deep Learn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2468" name="Picture 4" descr="Lightbox"/>
          <p:cNvPicPr>
            <a:picLocks noChangeAspect="1" noChangeArrowheads="1"/>
          </p:cNvPicPr>
          <p:nvPr/>
        </p:nvPicPr>
        <p:blipFill>
          <a:blip r:embed="rId2" cstate="print"/>
          <a:srcRect l="6978" t="4877" r="4629" b="7330"/>
          <a:stretch>
            <a:fillRect/>
          </a:stretch>
        </p:blipFill>
        <p:spPr bwMode="auto">
          <a:xfrm>
            <a:off x="5652120" y="3577287"/>
            <a:ext cx="3491880" cy="3308097"/>
          </a:xfrm>
          <a:prstGeom prst="rect">
            <a:avLst/>
          </a:prstGeom>
          <a:noFill/>
        </p:spPr>
      </p:pic>
      <p:sp>
        <p:nvSpPr>
          <p:cNvPr id="6" name="Rectangle 5"/>
          <p:cNvSpPr/>
          <p:nvPr/>
        </p:nvSpPr>
        <p:spPr>
          <a:xfrm>
            <a:off x="179512" y="3818071"/>
            <a:ext cx="5472608" cy="3046988"/>
          </a:xfrm>
          <a:prstGeom prst="rect">
            <a:avLst/>
          </a:prstGeom>
        </p:spPr>
        <p:txBody>
          <a:bodyPr wrap="square">
            <a:spAutoFit/>
          </a:bodyPr>
          <a:lstStyle/>
          <a:p>
            <a:pPr fontAlgn="base">
              <a:lnSpc>
                <a:spcPct val="150000"/>
              </a:lnSpc>
              <a:buFont typeface="Arial" pitchFamily="34" charset="0"/>
              <a:buChar char="•"/>
            </a:pPr>
            <a:r>
              <a:rPr lang="en-US" dirty="0" smtClean="0"/>
              <a:t> </a:t>
            </a:r>
            <a:r>
              <a:rPr lang="en-US" sz="1400" dirty="0" smtClean="0">
                <a:latin typeface="Times New Roman" pitchFamily="18" charset="0"/>
                <a:cs typeface="Times New Roman" pitchFamily="18" charset="0"/>
              </a:rPr>
              <a:t>The loss function used during training is typically a </a:t>
            </a:r>
            <a:r>
              <a:rPr lang="en-US" sz="1400" b="1" dirty="0" smtClean="0">
                <a:solidFill>
                  <a:srgbClr val="0000FF"/>
                </a:solidFill>
                <a:latin typeface="Times New Roman" pitchFamily="18" charset="0"/>
                <a:cs typeface="Times New Roman" pitchFamily="18" charset="0"/>
              </a:rPr>
              <a:t>reconstruction loss</a:t>
            </a:r>
            <a:r>
              <a:rPr lang="en-US" sz="1400" dirty="0" smtClean="0">
                <a:latin typeface="Times New Roman" pitchFamily="18" charset="0"/>
                <a:cs typeface="Times New Roman" pitchFamily="18" charset="0"/>
              </a:rPr>
              <a:t>, measuring the </a:t>
            </a:r>
            <a:r>
              <a:rPr lang="en-US" sz="1400" b="1" dirty="0" smtClean="0">
                <a:solidFill>
                  <a:srgbClr val="0000FF"/>
                </a:solidFill>
                <a:latin typeface="Times New Roman" pitchFamily="18" charset="0"/>
                <a:cs typeface="Times New Roman" pitchFamily="18" charset="0"/>
              </a:rPr>
              <a:t>difference between the input and the reconstructed output</a:t>
            </a:r>
            <a:r>
              <a:rPr lang="en-US" sz="1400" dirty="0" smtClean="0">
                <a:latin typeface="Times New Roman" pitchFamily="18" charset="0"/>
                <a:cs typeface="Times New Roman" pitchFamily="18" charset="0"/>
              </a:rPr>
              <a:t>. </a:t>
            </a:r>
          </a:p>
          <a:p>
            <a:pPr fontAlgn="base">
              <a:lnSpc>
                <a:spcPct val="150000"/>
              </a:lnSpc>
              <a:buFont typeface="Arial" pitchFamily="34" charset="0"/>
              <a:buChar char="•"/>
            </a:pPr>
            <a:r>
              <a:rPr lang="en-US" sz="1400" dirty="0" smtClean="0">
                <a:latin typeface="Times New Roman" pitchFamily="18" charset="0"/>
                <a:cs typeface="Times New Roman" pitchFamily="18" charset="0"/>
              </a:rPr>
              <a:t>Common choices include mean squared error (MSE) for continuous data or binary cross-entropy for binary data.</a:t>
            </a:r>
          </a:p>
          <a:p>
            <a:pPr fontAlgn="base">
              <a:lnSpc>
                <a:spcPct val="150000"/>
              </a:lnSpc>
              <a:buFont typeface="Arial" pitchFamily="34" charset="0"/>
              <a:buChar char="•"/>
            </a:pPr>
            <a:r>
              <a:rPr lang="en-US" sz="1400" dirty="0" smtClean="0">
                <a:latin typeface="Times New Roman" pitchFamily="18" charset="0"/>
                <a:cs typeface="Times New Roman" pitchFamily="18" charset="0"/>
              </a:rPr>
              <a:t>During training, the </a:t>
            </a:r>
            <a:r>
              <a:rPr lang="en-US" sz="1400" dirty="0" err="1" smtClean="0">
                <a:latin typeface="Times New Roman" pitchFamily="18" charset="0"/>
                <a:cs typeface="Times New Roman" pitchFamily="18" charset="0"/>
              </a:rPr>
              <a:t>autoencoder</a:t>
            </a:r>
            <a:r>
              <a:rPr lang="en-US" sz="1400" dirty="0" smtClean="0">
                <a:latin typeface="Times New Roman" pitchFamily="18" charset="0"/>
                <a:cs typeface="Times New Roman" pitchFamily="18" charset="0"/>
              </a:rPr>
              <a:t> learns to minimize the reconstruction loss, forcing the network to </a:t>
            </a:r>
            <a:r>
              <a:rPr lang="en-US" sz="1400" b="1" dirty="0" smtClean="0">
                <a:solidFill>
                  <a:srgbClr val="0000FF"/>
                </a:solidFill>
                <a:latin typeface="Times New Roman" pitchFamily="18" charset="0"/>
                <a:cs typeface="Times New Roman" pitchFamily="18" charset="0"/>
              </a:rPr>
              <a:t>capture the most important features of the input data </a:t>
            </a:r>
            <a:r>
              <a:rPr lang="en-US" sz="1400" dirty="0" smtClean="0">
                <a:latin typeface="Times New Roman" pitchFamily="18" charset="0"/>
                <a:cs typeface="Times New Roman" pitchFamily="18" charset="0"/>
              </a:rPr>
              <a:t>in the bottleneck layer.</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1"/>
            <a:ext cx="8579296" cy="3816424"/>
          </a:xfrm>
        </p:spPr>
        <p:txBody>
          <a:bodyPr>
            <a:normAutofit fontScale="70000" lnSpcReduction="20000"/>
          </a:bodyPr>
          <a:lstStyle/>
          <a:p>
            <a:pPr marL="0" indent="0">
              <a:buNone/>
            </a:pPr>
            <a:r>
              <a:rPr lang="en-IN" b="1" u="sng" dirty="0"/>
              <a:t>Similarities to multilayer </a:t>
            </a:r>
            <a:r>
              <a:rPr lang="en-IN" b="1" u="sng" dirty="0" err="1"/>
              <a:t>perceptrons</a:t>
            </a:r>
            <a:endParaRPr lang="en-IN" b="1" u="sng" dirty="0"/>
          </a:p>
          <a:p>
            <a:r>
              <a:rPr lang="en-US" dirty="0" err="1"/>
              <a:t>Autoencoders</a:t>
            </a:r>
            <a:r>
              <a:rPr lang="en-US" dirty="0"/>
              <a:t> share a </a:t>
            </a:r>
            <a:r>
              <a:rPr lang="en-US" b="1" dirty="0">
                <a:solidFill>
                  <a:srgbClr val="C00000"/>
                </a:solidFill>
              </a:rPr>
              <a:t>strong resemblance </a:t>
            </a:r>
            <a:r>
              <a:rPr lang="en-US" dirty="0"/>
              <a:t>with multilayer perceptron neural </a:t>
            </a:r>
            <a:r>
              <a:rPr lang="en-US" dirty="0" smtClean="0"/>
              <a:t>networks in </a:t>
            </a:r>
            <a:r>
              <a:rPr lang="en-US" dirty="0"/>
              <a:t>that they have an </a:t>
            </a:r>
            <a:r>
              <a:rPr lang="en-US" b="1" dirty="0">
                <a:solidFill>
                  <a:srgbClr val="0000FF"/>
                </a:solidFill>
              </a:rPr>
              <a:t>input layer, hidden layers of neurons, and then an </a:t>
            </a:r>
            <a:r>
              <a:rPr lang="en-US" b="1" dirty="0" smtClean="0">
                <a:solidFill>
                  <a:srgbClr val="0000FF"/>
                </a:solidFill>
              </a:rPr>
              <a:t>output layer</a:t>
            </a:r>
            <a:r>
              <a:rPr lang="en-US" b="1" dirty="0">
                <a:solidFill>
                  <a:srgbClr val="0000FF"/>
                </a:solidFill>
              </a:rPr>
              <a:t>. </a:t>
            </a:r>
            <a:endParaRPr lang="en-US" b="1" dirty="0" smtClean="0">
              <a:solidFill>
                <a:srgbClr val="0000FF"/>
              </a:solidFill>
            </a:endParaRPr>
          </a:p>
          <a:p>
            <a:r>
              <a:rPr lang="en-US" dirty="0" smtClean="0"/>
              <a:t>The </a:t>
            </a:r>
            <a:r>
              <a:rPr lang="en-US" b="1" dirty="0">
                <a:solidFill>
                  <a:srgbClr val="C00000"/>
                </a:solidFill>
              </a:rPr>
              <a:t>key difference </a:t>
            </a:r>
            <a:r>
              <a:rPr lang="en-US" dirty="0"/>
              <a:t>to note between a multilayer perceptron network </a:t>
            </a:r>
            <a:r>
              <a:rPr lang="en-US" dirty="0" smtClean="0"/>
              <a:t>diagram (</a:t>
            </a:r>
            <a:r>
              <a:rPr lang="en-US" dirty="0"/>
              <a:t>from earlier chapters) and an </a:t>
            </a:r>
            <a:r>
              <a:rPr lang="en-US" dirty="0" err="1"/>
              <a:t>autoencoder</a:t>
            </a:r>
            <a:r>
              <a:rPr lang="en-US" dirty="0"/>
              <a:t> diagram is the </a:t>
            </a:r>
            <a:r>
              <a:rPr lang="en-US" b="1" dirty="0">
                <a:solidFill>
                  <a:srgbClr val="0000FF"/>
                </a:solidFill>
              </a:rPr>
              <a:t>output layer in an </a:t>
            </a:r>
            <a:r>
              <a:rPr lang="en-US" b="1" dirty="0" err="1" smtClean="0">
                <a:solidFill>
                  <a:srgbClr val="0000FF"/>
                </a:solidFill>
              </a:rPr>
              <a:t>autoencoder</a:t>
            </a:r>
            <a:r>
              <a:rPr lang="en-US" b="1" dirty="0" smtClean="0">
                <a:solidFill>
                  <a:srgbClr val="0000FF"/>
                </a:solidFill>
              </a:rPr>
              <a:t> has </a:t>
            </a:r>
            <a:r>
              <a:rPr lang="en-US" b="1" dirty="0">
                <a:solidFill>
                  <a:srgbClr val="0000FF"/>
                </a:solidFill>
              </a:rPr>
              <a:t>the same number of units as the input layer does</a:t>
            </a:r>
            <a:r>
              <a:rPr lang="en-US" dirty="0"/>
              <a:t>.</a:t>
            </a:r>
            <a:endParaRPr lang="en-IN" dirty="0"/>
          </a:p>
        </p:txBody>
      </p:sp>
      <p:pic>
        <p:nvPicPr>
          <p:cNvPr id="4" name="Picture 3"/>
          <p:cNvPicPr>
            <a:picLocks noChangeAspect="1"/>
          </p:cNvPicPr>
          <p:nvPr/>
        </p:nvPicPr>
        <p:blipFill>
          <a:blip r:embed="rId2" cstate="print"/>
          <a:stretch>
            <a:fillRect/>
          </a:stretch>
        </p:blipFill>
        <p:spPr>
          <a:xfrm>
            <a:off x="3131840" y="3333730"/>
            <a:ext cx="5688632" cy="3524270"/>
          </a:xfrm>
          <a:prstGeom prst="rect">
            <a:avLst/>
          </a:prstGeom>
        </p:spPr>
      </p:pic>
    </p:spTree>
    <p:extLst>
      <p:ext uri="{BB962C8B-B14F-4D97-AF65-F5344CB8AC3E}">
        <p14:creationId xmlns:p14="http://schemas.microsoft.com/office/powerpoint/2010/main" xmlns="" val="12427611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5865515"/>
          </a:xfrm>
        </p:spPr>
        <p:txBody>
          <a:bodyPr>
            <a:normAutofit fontScale="85000" lnSpcReduction="10000"/>
          </a:bodyPr>
          <a:lstStyle/>
          <a:p>
            <a:pPr marL="0" indent="0">
              <a:buNone/>
            </a:pPr>
            <a:r>
              <a:rPr lang="en-IN" b="1" dirty="0" smtClean="0"/>
              <a:t>Defining </a:t>
            </a:r>
            <a:r>
              <a:rPr lang="en-IN" b="1" dirty="0"/>
              <a:t>features of </a:t>
            </a:r>
            <a:r>
              <a:rPr lang="en-IN" b="1" dirty="0" err="1" smtClean="0"/>
              <a:t>autoencoders</a:t>
            </a:r>
            <a:r>
              <a:rPr lang="en-IN" b="1" dirty="0" smtClean="0"/>
              <a:t>:</a:t>
            </a:r>
            <a:endParaRPr lang="en-IN" b="1" dirty="0"/>
          </a:p>
          <a:p>
            <a:pPr marL="0" indent="0">
              <a:buNone/>
            </a:pPr>
            <a:r>
              <a:rPr lang="en-US" dirty="0" err="1"/>
              <a:t>Autoencoders</a:t>
            </a:r>
            <a:r>
              <a:rPr lang="en-US" dirty="0"/>
              <a:t> differ from multilayer </a:t>
            </a:r>
            <a:r>
              <a:rPr lang="en-US" dirty="0" err="1"/>
              <a:t>perceptrons</a:t>
            </a:r>
            <a:r>
              <a:rPr lang="en-US" dirty="0"/>
              <a:t> in a couple of ways:</a:t>
            </a:r>
          </a:p>
          <a:p>
            <a:r>
              <a:rPr lang="en-US" dirty="0" smtClean="0"/>
              <a:t>They </a:t>
            </a:r>
            <a:r>
              <a:rPr lang="en-US" b="1" dirty="0">
                <a:solidFill>
                  <a:srgbClr val="0000FF"/>
                </a:solidFill>
              </a:rPr>
              <a:t>use unlabeled data in unsupervised </a:t>
            </a:r>
            <a:r>
              <a:rPr lang="en-US" dirty="0"/>
              <a:t>learning.</a:t>
            </a:r>
          </a:p>
          <a:p>
            <a:r>
              <a:rPr lang="en-US" dirty="0" smtClean="0"/>
              <a:t>They </a:t>
            </a:r>
            <a:r>
              <a:rPr lang="en-US" b="1" dirty="0">
                <a:solidFill>
                  <a:srgbClr val="0000FF"/>
                </a:solidFill>
              </a:rPr>
              <a:t>build a compressed representation </a:t>
            </a:r>
            <a:r>
              <a:rPr lang="en-US" dirty="0"/>
              <a:t>of the input data</a:t>
            </a:r>
            <a:r>
              <a:rPr lang="en-US" dirty="0" smtClean="0"/>
              <a:t>.</a:t>
            </a:r>
          </a:p>
          <a:p>
            <a:pPr>
              <a:buNone/>
            </a:pPr>
            <a:r>
              <a:rPr lang="en-US" dirty="0" err="1" smtClean="0"/>
              <a:t>Varients</a:t>
            </a:r>
            <a:r>
              <a:rPr lang="en-US" dirty="0" smtClean="0"/>
              <a:t> of </a:t>
            </a:r>
            <a:r>
              <a:rPr lang="en-US" dirty="0" err="1" smtClean="0"/>
              <a:t>Autoencoder</a:t>
            </a:r>
            <a:r>
              <a:rPr lang="en-US" dirty="0" smtClean="0"/>
              <a:t>:</a:t>
            </a:r>
          </a:p>
          <a:p>
            <a:r>
              <a:rPr lang="en-US" dirty="0" smtClean="0"/>
              <a:t>Compression encoder</a:t>
            </a:r>
          </a:p>
          <a:p>
            <a:r>
              <a:rPr lang="en-US" dirty="0" err="1" smtClean="0"/>
              <a:t>Denoising</a:t>
            </a:r>
            <a:r>
              <a:rPr lang="en-US" dirty="0" smtClean="0"/>
              <a:t> encoder</a:t>
            </a:r>
          </a:p>
          <a:p>
            <a:r>
              <a:rPr lang="en-US" dirty="0" err="1" smtClean="0"/>
              <a:t>Variational</a:t>
            </a:r>
            <a:r>
              <a:rPr lang="en-US" dirty="0" smtClean="0"/>
              <a:t> </a:t>
            </a:r>
            <a:r>
              <a:rPr lang="en-US" dirty="0" err="1" smtClean="0"/>
              <a:t>autoencoders</a:t>
            </a:r>
            <a:endParaRPr lang="en-IN" dirty="0"/>
          </a:p>
        </p:txBody>
      </p:sp>
    </p:spTree>
    <p:extLst>
      <p:ext uri="{BB962C8B-B14F-4D97-AF65-F5344CB8AC3E}">
        <p14:creationId xmlns:p14="http://schemas.microsoft.com/office/powerpoint/2010/main" xmlns="" val="4225341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644008" y="3717032"/>
            <a:ext cx="4343104" cy="237626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Gradient Descent</a:t>
            </a:r>
            <a:endParaRPr lang="en-US" dirty="0"/>
          </a:p>
        </p:txBody>
      </p:sp>
      <p:sp>
        <p:nvSpPr>
          <p:cNvPr id="3" name="Content Placeholder 2"/>
          <p:cNvSpPr>
            <a:spLocks noGrp="1"/>
          </p:cNvSpPr>
          <p:nvPr>
            <p:ph idx="1"/>
          </p:nvPr>
        </p:nvSpPr>
        <p:spPr>
          <a:xfrm>
            <a:off x="457200" y="1600201"/>
            <a:ext cx="8435280" cy="1180728"/>
          </a:xfrm>
        </p:spPr>
        <p:txBody>
          <a:bodyPr>
            <a:normAutofit fontScale="40000" lnSpcReduction="20000"/>
          </a:bodyPr>
          <a:lstStyle/>
          <a:p>
            <a:r>
              <a:rPr lang="en-US" dirty="0" smtClean="0"/>
              <a:t>In LR, we optimize the slope and intersect.</a:t>
            </a:r>
          </a:p>
          <a:p>
            <a:r>
              <a:rPr lang="en-US" dirty="0" smtClean="0"/>
              <a:t>In logistic regression, we optimize the squiggle</a:t>
            </a:r>
          </a:p>
          <a:p>
            <a:r>
              <a:rPr lang="en-US" dirty="0" smtClean="0"/>
              <a:t>Then in some other, optimize the cluster.</a:t>
            </a:r>
          </a:p>
          <a:p>
            <a:r>
              <a:rPr lang="en-US" dirty="0" smtClean="0"/>
              <a:t>Using Gradient </a:t>
            </a:r>
            <a:r>
              <a:rPr lang="en-US" dirty="0" err="1" smtClean="0"/>
              <a:t>descen</a:t>
            </a:r>
            <a:r>
              <a:rPr lang="en-US" dirty="0" smtClean="0"/>
              <a:t>, will optimize all these things like (slope, intercept), (clusters) etc.,</a:t>
            </a: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0" y="4221088"/>
            <a:ext cx="5544615" cy="2592288"/>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descr="https://sebastianraschka.com/images/faq/negative-log-likelihood-logistic-loss/likelihood-loss-n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p:cNvPicPr>
            <a:picLocks noChangeAspect="1" noChangeArrowheads="1"/>
          </p:cNvPicPr>
          <p:nvPr/>
        </p:nvPicPr>
        <p:blipFill>
          <a:blip r:embed="rId2" cstate="print"/>
          <a:srcRect/>
          <a:stretch>
            <a:fillRect/>
          </a:stretch>
        </p:blipFill>
        <p:spPr bwMode="auto">
          <a:xfrm>
            <a:off x="304842" y="692696"/>
            <a:ext cx="8736667" cy="388843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899592" y="2204864"/>
            <a:ext cx="7673551" cy="310207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47838" y="728663"/>
            <a:ext cx="5648325" cy="540067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Convergence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 deep learning, convergence refers </a:t>
            </a:r>
            <a:r>
              <a:rPr lang="en-US" b="1" dirty="0" smtClean="0">
                <a:solidFill>
                  <a:srgbClr val="0033CC"/>
                </a:solidFill>
              </a:rPr>
              <a:t>to the point at which the training process reaches a stable state </a:t>
            </a:r>
            <a:r>
              <a:rPr lang="en-US" dirty="0" smtClean="0"/>
              <a:t>and the </a:t>
            </a:r>
            <a:r>
              <a:rPr lang="en-US" b="1" dirty="0" smtClean="0">
                <a:solidFill>
                  <a:srgbClr val="0033CC"/>
                </a:solidFill>
              </a:rPr>
              <a:t>parameters</a:t>
            </a:r>
            <a:r>
              <a:rPr lang="en-US" dirty="0" smtClean="0"/>
              <a:t> of the network (i.e., the weights and biases) </a:t>
            </a:r>
            <a:r>
              <a:rPr lang="en-US" b="1" dirty="0" smtClean="0">
                <a:solidFill>
                  <a:srgbClr val="0033CC"/>
                </a:solidFill>
              </a:rPr>
              <a:t>have settled on values </a:t>
            </a:r>
            <a:r>
              <a:rPr lang="en-US" dirty="0" smtClean="0"/>
              <a:t>that produce </a:t>
            </a:r>
            <a:r>
              <a:rPr lang="en-US" b="1" dirty="0" smtClean="0">
                <a:solidFill>
                  <a:srgbClr val="0033CC"/>
                </a:solidFill>
              </a:rPr>
              <a:t>accurate predictions </a:t>
            </a:r>
            <a:r>
              <a:rPr lang="en-US" dirty="0" smtClean="0"/>
              <a:t>for the training data. </a:t>
            </a:r>
          </a:p>
          <a:p>
            <a:r>
              <a:rPr lang="en-US" dirty="0" smtClean="0"/>
              <a:t>A neural network can be considered to have converged when the </a:t>
            </a:r>
            <a:r>
              <a:rPr lang="en-US" b="1" dirty="0" smtClean="0">
                <a:solidFill>
                  <a:srgbClr val="0033CC"/>
                </a:solidFill>
              </a:rPr>
              <a:t>training error (or loss) stops decreasing </a:t>
            </a:r>
            <a:r>
              <a:rPr lang="en-US" dirty="0" smtClean="0"/>
              <a:t>or has </a:t>
            </a:r>
            <a:r>
              <a:rPr lang="en-US" b="1" dirty="0" smtClean="0">
                <a:solidFill>
                  <a:srgbClr val="0033CC"/>
                </a:solidFill>
              </a:rPr>
              <a:t>reached a minimum level </a:t>
            </a:r>
            <a:r>
              <a:rPr lang="en-US" dirty="0" smtClean="0"/>
              <a:t>of acceptable error.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Activation Function</a:t>
            </a:r>
            <a:endParaRPr lang="en-US" b="1" dirty="0"/>
          </a:p>
        </p:txBody>
      </p:sp>
      <p:sp>
        <p:nvSpPr>
          <p:cNvPr id="3" name="Content Placeholder 2"/>
          <p:cNvSpPr>
            <a:spLocks noGrp="1"/>
          </p:cNvSpPr>
          <p:nvPr>
            <p:ph idx="1"/>
          </p:nvPr>
        </p:nvSpPr>
        <p:spPr>
          <a:xfrm>
            <a:off x="323528" y="1340768"/>
            <a:ext cx="8568952" cy="5256584"/>
          </a:xfrm>
        </p:spPr>
        <p:txBody>
          <a:bodyPr>
            <a:normAutofit fontScale="77500" lnSpcReduction="20000"/>
          </a:bodyPr>
          <a:lstStyle/>
          <a:p>
            <a:r>
              <a:rPr lang="en-US" dirty="0" smtClean="0"/>
              <a:t>is a </a:t>
            </a:r>
            <a:r>
              <a:rPr lang="en-US" b="1" dirty="0" smtClean="0">
                <a:solidFill>
                  <a:srgbClr val="0033CC"/>
                </a:solidFill>
              </a:rPr>
              <a:t>mathematical function </a:t>
            </a:r>
            <a:r>
              <a:rPr lang="en-US" dirty="0" smtClean="0"/>
              <a:t>applied to </a:t>
            </a:r>
            <a:r>
              <a:rPr lang="en-US" b="1" dirty="0" smtClean="0">
                <a:solidFill>
                  <a:srgbClr val="0033CC"/>
                </a:solidFill>
              </a:rPr>
              <a:t>the output of a neuron</a:t>
            </a:r>
            <a:r>
              <a:rPr lang="en-US" dirty="0" smtClean="0"/>
              <a:t>.</a:t>
            </a:r>
          </a:p>
          <a:p>
            <a:r>
              <a:rPr lang="en-US" dirty="0" smtClean="0"/>
              <a:t>use activation functions to </a:t>
            </a:r>
            <a:r>
              <a:rPr lang="en-US" b="1" dirty="0" smtClean="0">
                <a:solidFill>
                  <a:srgbClr val="0033CC"/>
                </a:solidFill>
              </a:rPr>
              <a:t>propagate the output of one layer’s </a:t>
            </a:r>
            <a:r>
              <a:rPr lang="en-US" dirty="0" smtClean="0"/>
              <a:t>nodes </a:t>
            </a:r>
            <a:r>
              <a:rPr lang="en-US" b="1" dirty="0" smtClean="0">
                <a:solidFill>
                  <a:srgbClr val="0033CC"/>
                </a:solidFill>
              </a:rPr>
              <a:t>forward to the next layer </a:t>
            </a:r>
            <a:r>
              <a:rPr lang="en-US" dirty="0" smtClean="0"/>
              <a:t>(up to and including the output layer).</a:t>
            </a:r>
          </a:p>
          <a:p>
            <a:r>
              <a:rPr lang="en-US" dirty="0" smtClean="0"/>
              <a:t>use in the </a:t>
            </a:r>
            <a:r>
              <a:rPr lang="en-US" b="1" dirty="0" smtClean="0">
                <a:solidFill>
                  <a:srgbClr val="0033CC"/>
                </a:solidFill>
              </a:rPr>
              <a:t>hidden layer as well as at the output layer </a:t>
            </a:r>
            <a:r>
              <a:rPr lang="en-US" dirty="0" smtClean="0"/>
              <a:t>of the network.</a:t>
            </a:r>
          </a:p>
          <a:p>
            <a:r>
              <a:rPr lang="en-US" dirty="0" smtClean="0"/>
              <a:t>to </a:t>
            </a:r>
            <a:r>
              <a:rPr lang="en-US" b="1" dirty="0" smtClean="0">
                <a:solidFill>
                  <a:srgbClr val="0033CC"/>
                </a:solidFill>
              </a:rPr>
              <a:t>introduce non-linearity </a:t>
            </a:r>
            <a:r>
              <a:rPr lang="en-US" dirty="0" smtClean="0"/>
              <a:t>into the model, allowing the network to </a:t>
            </a:r>
            <a:r>
              <a:rPr lang="en-US" b="1" dirty="0" smtClean="0">
                <a:solidFill>
                  <a:srgbClr val="0033CC"/>
                </a:solidFill>
              </a:rPr>
              <a:t>learn and represent complex patterns </a:t>
            </a:r>
            <a:r>
              <a:rPr lang="en-US" dirty="0" smtClean="0"/>
              <a:t>in the data</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990</TotalTime>
  <Words>2637</Words>
  <Application>Microsoft Office PowerPoint</Application>
  <PresentationFormat>On-screen Show (4:3)</PresentationFormat>
  <Paragraphs>365</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Slide 1</vt:lpstr>
      <vt:lpstr>Slide 2</vt:lpstr>
      <vt:lpstr>Slide 3</vt:lpstr>
      <vt:lpstr>Slide 4</vt:lpstr>
      <vt:lpstr>Slide 5</vt:lpstr>
      <vt:lpstr>Slide 6</vt:lpstr>
      <vt:lpstr>Slide 7</vt:lpstr>
      <vt:lpstr>Convergence</vt:lpstr>
      <vt:lpstr>Activation Function</vt:lpstr>
      <vt:lpstr>Slide 10</vt:lpstr>
      <vt:lpstr>Slide 11</vt:lpstr>
      <vt:lpstr>Loss Function for regression</vt:lpstr>
      <vt:lpstr>Slide 13</vt:lpstr>
      <vt:lpstr>Slide 14</vt:lpstr>
      <vt:lpstr>Loss Function for classification</vt:lpstr>
      <vt:lpstr>Slide 16</vt:lpstr>
      <vt:lpstr>Loss function for Reconstruction</vt:lpstr>
      <vt:lpstr>Hyperparameters in Machine Learning</vt:lpstr>
      <vt:lpstr>Some common examples</vt:lpstr>
      <vt:lpstr>Slide 20</vt:lpstr>
      <vt:lpstr>Slide 21</vt:lpstr>
      <vt:lpstr>Slide 22</vt:lpstr>
      <vt:lpstr>Hyperparameter Tuning</vt:lpstr>
      <vt:lpstr>Learning rate</vt:lpstr>
      <vt:lpstr>Slide 25</vt:lpstr>
      <vt:lpstr>Slide 26</vt:lpstr>
      <vt:lpstr>Methods for Selecting an appropriate learning rate</vt:lpstr>
      <vt:lpstr>Regularization</vt:lpstr>
      <vt:lpstr>Slide 29</vt:lpstr>
      <vt:lpstr>Slide 30</vt:lpstr>
      <vt:lpstr>L1 and L2 regularization</vt:lpstr>
      <vt:lpstr>Momentum</vt:lpstr>
      <vt:lpstr>Slide 33</vt:lpstr>
      <vt:lpstr>Slide 34</vt:lpstr>
      <vt:lpstr>Sparsity</vt:lpstr>
      <vt:lpstr>Common Architectural Principles of Deep Networks </vt:lpstr>
      <vt:lpstr>Slide 37</vt:lpstr>
      <vt:lpstr>Slide 38</vt:lpstr>
      <vt:lpstr>Slide 39</vt:lpstr>
      <vt:lpstr>RBM</vt:lpstr>
      <vt:lpstr>Slide 41</vt:lpstr>
      <vt:lpstr>Slide 42</vt:lpstr>
      <vt:lpstr>Slide 43</vt:lpstr>
      <vt:lpstr>Slide 44</vt:lpstr>
      <vt:lpstr>Autoencoders</vt:lpstr>
      <vt:lpstr>Slide 46</vt:lpstr>
      <vt:lpstr>Slide 47</vt:lpstr>
      <vt:lpstr>Slide 48</vt:lpstr>
      <vt:lpstr>Gradient Descent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Hema</dc:creator>
  <cp:lastModifiedBy>Hema</cp:lastModifiedBy>
  <cp:revision>85</cp:revision>
  <dcterms:created xsi:type="dcterms:W3CDTF">2024-07-11T15:37:21Z</dcterms:created>
  <dcterms:modified xsi:type="dcterms:W3CDTF">2024-07-19T01:46:07Z</dcterms:modified>
</cp:coreProperties>
</file>