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53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8D9244-5F4D-46EB-A709-59AA9DC84212}"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689BD-F6CC-4B2E-93DF-3D590F68F8B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8D9244-5F4D-46EB-A709-59AA9DC84212}"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689BD-F6CC-4B2E-93DF-3D590F68F8B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8D9244-5F4D-46EB-A709-59AA9DC84212}"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689BD-F6CC-4B2E-93DF-3D590F68F8B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8D9244-5F4D-46EB-A709-59AA9DC84212}"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689BD-F6CC-4B2E-93DF-3D590F68F8B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8D9244-5F4D-46EB-A709-59AA9DC84212}"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689BD-F6CC-4B2E-93DF-3D590F68F8B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8D9244-5F4D-46EB-A709-59AA9DC84212}" type="datetimeFigureOut">
              <a:rPr lang="en-US" smtClean="0"/>
              <a:pPr/>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4689BD-F6CC-4B2E-93DF-3D590F68F8B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8D9244-5F4D-46EB-A709-59AA9DC84212}" type="datetimeFigureOut">
              <a:rPr lang="en-US" smtClean="0"/>
              <a:pPr/>
              <a:t>9/19/2024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4689BD-F6CC-4B2E-93DF-3D590F68F8B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8D9244-5F4D-46EB-A709-59AA9DC84212}" type="datetimeFigureOut">
              <a:rPr lang="en-US" smtClean="0"/>
              <a:pPr/>
              <a:t>9/19/2024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4689BD-F6CC-4B2E-93DF-3D590F68F8B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D9244-5F4D-46EB-A709-59AA9DC84212}" type="datetimeFigureOut">
              <a:rPr lang="en-US" smtClean="0"/>
              <a:pPr/>
              <a:t>9/19/2024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4689BD-F6CC-4B2E-93DF-3D590F68F8B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8D9244-5F4D-46EB-A709-59AA9DC84212}" type="datetimeFigureOut">
              <a:rPr lang="en-US" smtClean="0"/>
              <a:pPr/>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4689BD-F6CC-4B2E-93DF-3D590F68F8B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8D9244-5F4D-46EB-A709-59AA9DC84212}" type="datetimeFigureOut">
              <a:rPr lang="en-US" smtClean="0"/>
              <a:pPr/>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4689BD-F6CC-4B2E-93DF-3D590F68F8B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D9244-5F4D-46EB-A709-59AA9DC84212}" type="datetimeFigureOut">
              <a:rPr lang="en-US" smtClean="0"/>
              <a:pPr/>
              <a:t>9/19/2024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4689BD-F6CC-4B2E-93DF-3D590F68F8B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Cnn-mnist</a:t>
            </a:r>
            <a:r>
              <a:rPr lang="en-US" dirty="0" smtClean="0"/>
              <a:t> dataset for handwritten images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Training the Model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history = model.fit(</a:t>
            </a:r>
            <a:r>
              <a:rPr lang="en-US" dirty="0" err="1" smtClean="0"/>
              <a:t>train_images</a:t>
            </a:r>
            <a:r>
              <a:rPr lang="en-US" dirty="0" smtClean="0"/>
              <a:t>, </a:t>
            </a:r>
            <a:r>
              <a:rPr lang="en-US" dirty="0" err="1" smtClean="0"/>
              <a:t>train_labels</a:t>
            </a:r>
            <a:r>
              <a:rPr lang="en-US" dirty="0" smtClean="0"/>
              <a:t>, epochs=10, </a:t>
            </a:r>
            <a:r>
              <a:rPr lang="en-US" dirty="0" err="1" smtClean="0"/>
              <a:t>batch_size</a:t>
            </a:r>
            <a:r>
              <a:rPr lang="en-US" dirty="0" smtClean="0"/>
              <a:t>=128, </a:t>
            </a:r>
            <a:r>
              <a:rPr lang="en-US" dirty="0" err="1" smtClean="0"/>
              <a:t>validation_data</a:t>
            </a:r>
            <a:r>
              <a:rPr lang="en-US" dirty="0" smtClean="0"/>
              <a:t>=(</a:t>
            </a:r>
            <a:r>
              <a:rPr lang="en-US" dirty="0" err="1" smtClean="0"/>
              <a:t>test_images</a:t>
            </a:r>
            <a:r>
              <a:rPr lang="en-US" dirty="0" smtClean="0"/>
              <a:t>, </a:t>
            </a:r>
            <a:r>
              <a:rPr lang="en-US" dirty="0" err="1" smtClean="0"/>
              <a:t>test_labels</a:t>
            </a:r>
            <a:r>
              <a:rPr lang="en-US" dirty="0" smtClean="0"/>
              <a:t>)) </a:t>
            </a:r>
          </a:p>
          <a:p>
            <a:r>
              <a:rPr lang="en-US" b="1" dirty="0" smtClean="0"/>
              <a:t>Training data</a:t>
            </a:r>
            <a:r>
              <a:rPr lang="en-US" dirty="0" smtClean="0"/>
              <a:t>: The model is trained on </a:t>
            </a:r>
            <a:r>
              <a:rPr lang="en-US" dirty="0" err="1" smtClean="0"/>
              <a:t>train_images</a:t>
            </a:r>
            <a:r>
              <a:rPr lang="en-US" dirty="0" smtClean="0"/>
              <a:t> and </a:t>
            </a:r>
            <a:r>
              <a:rPr lang="en-US" dirty="0" err="1" smtClean="0"/>
              <a:t>train_labels</a:t>
            </a:r>
            <a:r>
              <a:rPr lang="en-US" dirty="0" smtClean="0"/>
              <a:t>.</a:t>
            </a:r>
          </a:p>
          <a:p>
            <a:r>
              <a:rPr lang="en-US" b="1" dirty="0" smtClean="0"/>
              <a:t>Epochs</a:t>
            </a:r>
            <a:r>
              <a:rPr lang="en-US" dirty="0" smtClean="0"/>
              <a:t>: The model trains for 10 iterations over the entire dataset.</a:t>
            </a:r>
          </a:p>
          <a:p>
            <a:r>
              <a:rPr lang="en-US" b="1" dirty="0" smtClean="0"/>
              <a:t>Batch size</a:t>
            </a:r>
            <a:r>
              <a:rPr lang="en-US" dirty="0" smtClean="0"/>
              <a:t>: The training data is divided into batches of 128 samples each. This enables </a:t>
            </a:r>
            <a:r>
              <a:rPr lang="en-US" dirty="0" err="1" smtClean="0"/>
              <a:t>vectorized</a:t>
            </a:r>
            <a:r>
              <a:rPr lang="en-US" dirty="0" smtClean="0"/>
              <a:t> operations for faster computation.</a:t>
            </a:r>
          </a:p>
          <a:p>
            <a:r>
              <a:rPr lang="en-US" b="1" dirty="0" smtClean="0"/>
              <a:t>Validation</a:t>
            </a:r>
            <a:r>
              <a:rPr lang="en-US" dirty="0" smtClean="0"/>
              <a:t>: During training, the model's performance is evaluated on the test data (</a:t>
            </a:r>
            <a:r>
              <a:rPr lang="en-US" dirty="0" err="1" smtClean="0"/>
              <a:t>validation_data</a:t>
            </a:r>
            <a:r>
              <a:rPr lang="en-US" dirty="0" smtClean="0"/>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Evaluating the Model</a:t>
            </a:r>
            <a:endParaRPr lang="en-US" dirty="0"/>
          </a:p>
        </p:txBody>
      </p:sp>
      <p:sp>
        <p:nvSpPr>
          <p:cNvPr id="3" name="Content Placeholder 2"/>
          <p:cNvSpPr>
            <a:spLocks noGrp="1"/>
          </p:cNvSpPr>
          <p:nvPr>
            <p:ph idx="1"/>
          </p:nvPr>
        </p:nvSpPr>
        <p:spPr/>
        <p:txBody>
          <a:bodyPr>
            <a:normAutofit/>
          </a:bodyPr>
          <a:lstStyle/>
          <a:p>
            <a:r>
              <a:rPr lang="en-US" smtClean="0"/>
              <a:t>test_loss</a:t>
            </a:r>
            <a:r>
              <a:rPr lang="en-US" dirty="0" smtClean="0"/>
              <a:t>, </a:t>
            </a:r>
            <a:r>
              <a:rPr lang="en-US" dirty="0" err="1" smtClean="0"/>
              <a:t>test_acc</a:t>
            </a:r>
            <a:r>
              <a:rPr lang="en-US" dirty="0" smtClean="0"/>
              <a:t> = </a:t>
            </a:r>
            <a:r>
              <a:rPr lang="en-US" dirty="0" err="1" smtClean="0"/>
              <a:t>model.evaluate</a:t>
            </a:r>
            <a:r>
              <a:rPr lang="en-US" dirty="0" smtClean="0"/>
              <a:t>(</a:t>
            </a:r>
            <a:r>
              <a:rPr lang="en-US" dirty="0" err="1" smtClean="0"/>
              <a:t>test_images</a:t>
            </a:r>
            <a:r>
              <a:rPr lang="en-US" dirty="0" smtClean="0"/>
              <a:t>, </a:t>
            </a:r>
            <a:r>
              <a:rPr lang="en-US" dirty="0" err="1" smtClean="0"/>
              <a:t>test_labels</a:t>
            </a:r>
            <a:r>
              <a:rPr lang="en-US" dirty="0" smtClean="0"/>
              <a:t>) print(</a:t>
            </a:r>
            <a:r>
              <a:rPr lang="en-US" dirty="0" err="1" smtClean="0"/>
              <a:t>f'Test</a:t>
            </a:r>
            <a:r>
              <a:rPr lang="en-US" dirty="0" smtClean="0"/>
              <a:t> accuracy: {test_acc:.4f}') </a:t>
            </a:r>
          </a:p>
          <a:p>
            <a:r>
              <a:rPr lang="en-US" b="1" dirty="0" smtClean="0"/>
              <a:t>Evaluate</a:t>
            </a:r>
            <a:r>
              <a:rPr lang="en-US" dirty="0" smtClean="0"/>
              <a:t>: The model's performance is evaluated on the test set to measure how well it generalizes to unseen data. The test accuracy is printed to show the percentage of correctly classified test images.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640960" cy="6264696"/>
          </a:xfrm>
        </p:spPr>
        <p:txBody>
          <a:bodyPr>
            <a:normAutofit fontScale="85000" lnSpcReduction="20000"/>
          </a:bodyPr>
          <a:lstStyle/>
          <a:p>
            <a:pPr>
              <a:buNone/>
            </a:pPr>
            <a:r>
              <a:rPr lang="en-US" dirty="0" smtClean="0"/>
              <a:t>import </a:t>
            </a:r>
            <a:r>
              <a:rPr lang="en-US" dirty="0" err="1" smtClean="0"/>
              <a:t>tensorflow</a:t>
            </a:r>
            <a:r>
              <a:rPr lang="en-US" dirty="0" smtClean="0"/>
              <a:t> as </a:t>
            </a:r>
            <a:r>
              <a:rPr lang="en-US" dirty="0" err="1" smtClean="0"/>
              <a:t>tf</a:t>
            </a:r>
            <a:r>
              <a:rPr lang="en-US" dirty="0" smtClean="0"/>
              <a:t> </a:t>
            </a:r>
          </a:p>
          <a:p>
            <a:pPr>
              <a:buNone/>
            </a:pPr>
            <a:r>
              <a:rPr lang="en-US" dirty="0" smtClean="0"/>
              <a:t>from </a:t>
            </a:r>
            <a:r>
              <a:rPr lang="en-US" dirty="0" err="1" smtClean="0"/>
              <a:t>tensorflow.keras</a:t>
            </a:r>
            <a:r>
              <a:rPr lang="en-US" dirty="0" smtClean="0"/>
              <a:t> import layers, models</a:t>
            </a:r>
          </a:p>
          <a:p>
            <a:pPr>
              <a:buNone/>
            </a:pPr>
            <a:r>
              <a:rPr lang="en-US" dirty="0" smtClean="0"/>
              <a:t>from </a:t>
            </a:r>
            <a:r>
              <a:rPr lang="en-US" dirty="0" err="1" smtClean="0"/>
              <a:t>tensorflow.keras.datasets</a:t>
            </a:r>
            <a:r>
              <a:rPr lang="en-US" dirty="0" smtClean="0"/>
              <a:t> import </a:t>
            </a:r>
            <a:r>
              <a:rPr lang="en-US" dirty="0" err="1" smtClean="0"/>
              <a:t>mnist</a:t>
            </a:r>
            <a:r>
              <a:rPr lang="en-US" dirty="0" smtClean="0"/>
              <a:t> </a:t>
            </a:r>
          </a:p>
          <a:p>
            <a:pPr>
              <a:buNone/>
            </a:pPr>
            <a:r>
              <a:rPr lang="en-US" dirty="0" smtClean="0"/>
              <a:t>from </a:t>
            </a:r>
            <a:r>
              <a:rPr lang="en-US" dirty="0" err="1" smtClean="0"/>
              <a:t>tensorflow.keras.utils</a:t>
            </a:r>
            <a:r>
              <a:rPr lang="en-US" dirty="0" smtClean="0"/>
              <a:t> import </a:t>
            </a:r>
            <a:r>
              <a:rPr lang="en-US" dirty="0" err="1" smtClean="0"/>
              <a:t>to_categorical</a:t>
            </a:r>
            <a:r>
              <a:rPr lang="en-US" dirty="0" smtClean="0"/>
              <a:t> </a:t>
            </a:r>
          </a:p>
          <a:p>
            <a:endParaRPr lang="en-US" dirty="0" smtClean="0"/>
          </a:p>
          <a:p>
            <a:r>
              <a:rPr lang="en-US" dirty="0" err="1" smtClean="0"/>
              <a:t>tensorflow</a:t>
            </a:r>
            <a:r>
              <a:rPr lang="en-US" dirty="0" smtClean="0"/>
              <a:t>: </a:t>
            </a:r>
            <a:r>
              <a:rPr lang="en-US" dirty="0" err="1" smtClean="0"/>
              <a:t>TensorFlow</a:t>
            </a:r>
            <a:r>
              <a:rPr lang="en-US" dirty="0" smtClean="0"/>
              <a:t> is an open-source machine learning library that is widely used for deep learning.</a:t>
            </a:r>
          </a:p>
          <a:p>
            <a:r>
              <a:rPr lang="en-US" dirty="0" smtClean="0"/>
              <a:t>layers &amp; models: </a:t>
            </a:r>
            <a:r>
              <a:rPr lang="en-US" dirty="0" err="1" smtClean="0"/>
              <a:t>Keras</a:t>
            </a:r>
            <a:r>
              <a:rPr lang="en-US" dirty="0" smtClean="0"/>
              <a:t> provides a high-level API for building and training neural networks. layers are the building blocks of the network, and models is used to create the network architecture.</a:t>
            </a:r>
          </a:p>
          <a:p>
            <a:r>
              <a:rPr lang="en-US" dirty="0" err="1" smtClean="0"/>
              <a:t>mnist</a:t>
            </a:r>
            <a:r>
              <a:rPr lang="en-US" dirty="0" smtClean="0"/>
              <a:t>: The MNIST dataset is built into </a:t>
            </a:r>
            <a:r>
              <a:rPr lang="en-US" dirty="0" err="1" smtClean="0"/>
              <a:t>Keras</a:t>
            </a:r>
            <a:r>
              <a:rPr lang="en-US" dirty="0" smtClean="0"/>
              <a:t> and contains 28x28 pixel grayscale images of handwritten digits.</a:t>
            </a:r>
          </a:p>
          <a:p>
            <a:r>
              <a:rPr lang="en-US" dirty="0" err="1" smtClean="0"/>
              <a:t>to_categorical</a:t>
            </a:r>
            <a:r>
              <a:rPr lang="en-US" dirty="0" smtClean="0"/>
              <a:t>: This utility converts labels into one-hot encoding, a necessary format for multi-class classification.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Loading the MNIST Dataset</a:t>
            </a:r>
            <a:br>
              <a:rPr lang="en-US" b="1"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a:t>
            </a:r>
            <a:r>
              <a:rPr lang="en-US" dirty="0" err="1" smtClean="0"/>
              <a:t>train_images</a:t>
            </a:r>
            <a:r>
              <a:rPr lang="en-US" dirty="0" smtClean="0"/>
              <a:t>, </a:t>
            </a:r>
            <a:r>
              <a:rPr lang="en-US" dirty="0" err="1" smtClean="0"/>
              <a:t>train_labels</a:t>
            </a:r>
            <a:r>
              <a:rPr lang="en-US" dirty="0" smtClean="0"/>
              <a:t>), (</a:t>
            </a:r>
            <a:r>
              <a:rPr lang="en-US" dirty="0" err="1" smtClean="0"/>
              <a:t>test_images</a:t>
            </a:r>
            <a:r>
              <a:rPr lang="en-US" dirty="0" smtClean="0"/>
              <a:t>, </a:t>
            </a:r>
            <a:r>
              <a:rPr lang="en-US" dirty="0" err="1" smtClean="0"/>
              <a:t>test_labels</a:t>
            </a:r>
            <a:r>
              <a:rPr lang="en-US" dirty="0" smtClean="0"/>
              <a:t>) = </a:t>
            </a:r>
            <a:r>
              <a:rPr lang="en-US" dirty="0" err="1" smtClean="0"/>
              <a:t>mnist.load_data</a:t>
            </a:r>
            <a:r>
              <a:rPr lang="en-US" dirty="0" smtClean="0"/>
              <a:t>() </a:t>
            </a:r>
          </a:p>
          <a:p>
            <a:r>
              <a:rPr lang="en-US" b="1" dirty="0" smtClean="0"/>
              <a:t>MNIST dataset</a:t>
            </a:r>
            <a:r>
              <a:rPr lang="en-US" dirty="0" smtClean="0"/>
              <a:t>: This is a dataset of 60,000 training images and 10,000 test images, where each image represents a handwritten digit (0-9).</a:t>
            </a:r>
          </a:p>
          <a:p>
            <a:r>
              <a:rPr lang="en-US" dirty="0" err="1" smtClean="0"/>
              <a:t>train_images</a:t>
            </a:r>
            <a:r>
              <a:rPr lang="en-US" dirty="0" smtClean="0"/>
              <a:t> &amp; </a:t>
            </a:r>
            <a:r>
              <a:rPr lang="en-US" dirty="0" err="1" smtClean="0"/>
              <a:t>train_labels</a:t>
            </a:r>
            <a:r>
              <a:rPr lang="en-US" dirty="0" smtClean="0"/>
              <a:t>: Arrays holding the training images and their corresponding labels.</a:t>
            </a:r>
          </a:p>
          <a:p>
            <a:r>
              <a:rPr lang="en-US" dirty="0" err="1" smtClean="0"/>
              <a:t>test_images</a:t>
            </a:r>
            <a:r>
              <a:rPr lang="en-US" dirty="0" smtClean="0"/>
              <a:t> &amp; </a:t>
            </a:r>
            <a:r>
              <a:rPr lang="en-US" dirty="0" err="1" smtClean="0"/>
              <a:t>test_labels</a:t>
            </a:r>
            <a:r>
              <a:rPr lang="en-US" dirty="0" smtClean="0"/>
              <a:t>: Arrays holding the test images and their labels.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Preprocessing Images</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smtClean="0"/>
              <a:t>train_images</a:t>
            </a:r>
            <a:r>
              <a:rPr lang="en-US" dirty="0" smtClean="0"/>
              <a:t> = </a:t>
            </a:r>
            <a:r>
              <a:rPr lang="en-US" dirty="0" err="1" smtClean="0"/>
              <a:t>train_images.reshape</a:t>
            </a:r>
            <a:r>
              <a:rPr lang="en-US" dirty="0" smtClean="0"/>
              <a:t>((60000, 28, 28, 1)).</a:t>
            </a:r>
            <a:r>
              <a:rPr lang="en-US" dirty="0" err="1" smtClean="0"/>
              <a:t>astype</a:t>
            </a:r>
            <a:r>
              <a:rPr lang="en-US" dirty="0" smtClean="0"/>
              <a:t>('float32') / 255 </a:t>
            </a:r>
            <a:r>
              <a:rPr lang="en-US" dirty="0" err="1" smtClean="0"/>
              <a:t>test_images</a:t>
            </a:r>
            <a:r>
              <a:rPr lang="en-US" dirty="0" smtClean="0"/>
              <a:t> = </a:t>
            </a:r>
          </a:p>
          <a:p>
            <a:r>
              <a:rPr lang="en-US" dirty="0" err="1" smtClean="0"/>
              <a:t>test_images.reshape</a:t>
            </a:r>
            <a:r>
              <a:rPr lang="en-US" dirty="0" smtClean="0"/>
              <a:t>((10000, 28, 28, 1)).</a:t>
            </a:r>
            <a:r>
              <a:rPr lang="en-US" dirty="0" err="1" smtClean="0"/>
              <a:t>astype</a:t>
            </a:r>
            <a:r>
              <a:rPr lang="en-US" dirty="0" smtClean="0"/>
              <a:t>('float32') / 255 </a:t>
            </a:r>
          </a:p>
          <a:p>
            <a:r>
              <a:rPr lang="en-US" b="1" dirty="0" smtClean="0"/>
              <a:t>Reshape</a:t>
            </a:r>
            <a:r>
              <a:rPr lang="en-US" dirty="0" smtClean="0"/>
              <a:t>: The images are originally 28x28 pixels, but we need to add an extra dimension (1 for grayscale) to make the input shape compatible with the </a:t>
            </a:r>
            <a:r>
              <a:rPr lang="en-US" dirty="0" err="1" smtClean="0"/>
              <a:t>convolutional</a:t>
            </a:r>
            <a:r>
              <a:rPr lang="en-US" dirty="0" smtClean="0"/>
              <a:t> layer. The shape becomes (28, 28, 1).</a:t>
            </a:r>
          </a:p>
          <a:p>
            <a:r>
              <a:rPr lang="en-US" b="1" dirty="0" smtClean="0"/>
              <a:t>Normalization</a:t>
            </a:r>
            <a:r>
              <a:rPr lang="en-US" dirty="0" smtClean="0"/>
              <a:t>: The pixel values range from 0 to 255. Dividing by 255 normalizes them to the range [0, 1], which helps the neural network learn more efficiently.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One-Hot Encoding Labels</a:t>
            </a:r>
            <a:endParaRPr lang="en-US" dirty="0"/>
          </a:p>
        </p:txBody>
      </p:sp>
      <p:sp>
        <p:nvSpPr>
          <p:cNvPr id="3" name="Content Placeholder 2"/>
          <p:cNvSpPr>
            <a:spLocks noGrp="1"/>
          </p:cNvSpPr>
          <p:nvPr>
            <p:ph idx="1"/>
          </p:nvPr>
        </p:nvSpPr>
        <p:spPr/>
        <p:txBody>
          <a:bodyPr>
            <a:normAutofit/>
          </a:bodyPr>
          <a:lstStyle/>
          <a:p>
            <a:r>
              <a:rPr lang="en-US" dirty="0" err="1" smtClean="0"/>
              <a:t>train_labels</a:t>
            </a:r>
            <a:r>
              <a:rPr lang="en-US" dirty="0" smtClean="0"/>
              <a:t> = </a:t>
            </a:r>
            <a:r>
              <a:rPr lang="en-US" dirty="0" err="1" smtClean="0"/>
              <a:t>to_categorical</a:t>
            </a:r>
            <a:r>
              <a:rPr lang="en-US" dirty="0" smtClean="0"/>
              <a:t>(</a:t>
            </a:r>
            <a:r>
              <a:rPr lang="en-US" dirty="0" err="1" smtClean="0"/>
              <a:t>train_labels</a:t>
            </a:r>
            <a:r>
              <a:rPr lang="en-US" dirty="0" smtClean="0"/>
              <a:t>)   </a:t>
            </a:r>
          </a:p>
          <a:p>
            <a:r>
              <a:rPr lang="en-US" dirty="0" err="1" smtClean="0"/>
              <a:t>test_labels</a:t>
            </a:r>
            <a:r>
              <a:rPr lang="en-US" dirty="0" smtClean="0"/>
              <a:t> = </a:t>
            </a:r>
            <a:r>
              <a:rPr lang="en-US" dirty="0" err="1" smtClean="0"/>
              <a:t>to_categorical</a:t>
            </a:r>
            <a:r>
              <a:rPr lang="en-US" dirty="0" smtClean="0"/>
              <a:t>(</a:t>
            </a:r>
            <a:r>
              <a:rPr lang="en-US" dirty="0" err="1" smtClean="0"/>
              <a:t>test_labels</a:t>
            </a:r>
            <a:r>
              <a:rPr lang="en-US" dirty="0" smtClean="0"/>
              <a:t>) </a:t>
            </a:r>
          </a:p>
          <a:p>
            <a:r>
              <a:rPr lang="en-US" b="1" dirty="0" smtClean="0"/>
              <a:t>One-hot encoding</a:t>
            </a:r>
            <a:r>
              <a:rPr lang="en-US" dirty="0" smtClean="0"/>
              <a:t>: The labels are integers representing digits (e.g., 5), but we need them in one-hot encoded format for classification (e.g., [0, 0, 0, 0, 0, 1, 0, 0, 0, 0] for digit 5). This is essential for multi-class classification tasks.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Building the CNN Model</a:t>
            </a:r>
            <a:endParaRPr lang="en-US" dirty="0" smtClean="0"/>
          </a:p>
          <a:p>
            <a:r>
              <a:rPr lang="en-US" dirty="0" smtClean="0"/>
              <a:t>model = </a:t>
            </a:r>
            <a:r>
              <a:rPr lang="en-US" dirty="0" err="1" smtClean="0"/>
              <a:t>models.Sequential</a:t>
            </a:r>
            <a:r>
              <a:rPr lang="en-US" dirty="0" smtClean="0"/>
              <a:t>() </a:t>
            </a:r>
          </a:p>
          <a:p>
            <a:r>
              <a:rPr lang="en-US" b="1" dirty="0" smtClean="0"/>
              <a:t>Sequential model</a:t>
            </a:r>
            <a:r>
              <a:rPr lang="en-US" dirty="0" smtClean="0"/>
              <a:t>: This type of model allows you to stack layers one after the other.</a:t>
            </a:r>
          </a:p>
          <a:p>
            <a:pPr>
              <a:buNone/>
            </a:pPr>
            <a:r>
              <a:rPr lang="en-US" b="1" dirty="0" smtClean="0"/>
              <a:t>Adding </a:t>
            </a:r>
            <a:r>
              <a:rPr lang="en-US" b="1" dirty="0" err="1" smtClean="0"/>
              <a:t>Convolutional</a:t>
            </a:r>
            <a:r>
              <a:rPr lang="en-US" b="1" dirty="0" smtClean="0"/>
              <a:t> Layers and Pooling Layers</a:t>
            </a:r>
          </a:p>
          <a:p>
            <a:pPr>
              <a:buNone/>
            </a:pPr>
            <a:endParaRPr lang="en-US" b="1" dirty="0"/>
          </a:p>
          <a:p>
            <a:pPr>
              <a:buNone/>
            </a:pPr>
            <a:r>
              <a:rPr lang="en-US" b="1" dirty="0" smtClean="0"/>
              <a:t>First </a:t>
            </a:r>
            <a:r>
              <a:rPr lang="en-US" b="1" dirty="0" err="1" smtClean="0"/>
              <a:t>Convolutional</a:t>
            </a:r>
            <a:r>
              <a:rPr lang="en-US" b="1" dirty="0" smtClean="0"/>
              <a:t> Layer</a:t>
            </a:r>
          </a:p>
          <a:p>
            <a:r>
              <a:rPr lang="en-US" dirty="0" err="1" smtClean="0"/>
              <a:t>model.add</a:t>
            </a:r>
            <a:r>
              <a:rPr lang="en-US" dirty="0" smtClean="0"/>
              <a:t>(layers.Conv2D(32, (3, 3), activation='</a:t>
            </a:r>
            <a:r>
              <a:rPr lang="en-US" dirty="0" err="1" smtClean="0"/>
              <a:t>relu</a:t>
            </a:r>
            <a:r>
              <a:rPr lang="en-US" dirty="0" smtClean="0"/>
              <a:t>', </a:t>
            </a:r>
            <a:r>
              <a:rPr lang="en-US" dirty="0" err="1" smtClean="0"/>
              <a:t>input_shape</a:t>
            </a:r>
            <a:r>
              <a:rPr lang="en-US" dirty="0" smtClean="0"/>
              <a:t>=(28, 28, 1))) </a:t>
            </a:r>
          </a:p>
          <a:p>
            <a:r>
              <a:rPr lang="en-US" dirty="0" err="1" smtClean="0"/>
              <a:t>model.add</a:t>
            </a:r>
            <a:r>
              <a:rPr lang="en-US" dirty="0" smtClean="0"/>
              <a:t>(layers.MaxPooling2D((2, 2))) </a:t>
            </a:r>
          </a:p>
          <a:p>
            <a:r>
              <a:rPr lang="en-US" b="1" dirty="0" smtClean="0"/>
              <a:t>Conv2D</a:t>
            </a:r>
            <a:r>
              <a:rPr lang="en-US" dirty="0" smtClean="0"/>
              <a:t>: Adds a 2D </a:t>
            </a:r>
            <a:r>
              <a:rPr lang="en-US" dirty="0" err="1" smtClean="0"/>
              <a:t>convolutional</a:t>
            </a:r>
            <a:r>
              <a:rPr lang="en-US" dirty="0" smtClean="0"/>
              <a:t> layer with 32 filters (or kernels), each of size 3x3. This layer will learn 32 different features from the input images. The </a:t>
            </a:r>
            <a:r>
              <a:rPr lang="en-US" dirty="0" err="1" smtClean="0"/>
              <a:t>ReLU</a:t>
            </a:r>
            <a:r>
              <a:rPr lang="en-US" dirty="0" smtClean="0"/>
              <a:t> activation function introduces non-linearity.</a:t>
            </a:r>
          </a:p>
          <a:p>
            <a:r>
              <a:rPr lang="en-US" b="1" dirty="0" smtClean="0"/>
              <a:t>MaxPooling2D</a:t>
            </a:r>
            <a:r>
              <a:rPr lang="en-US" dirty="0" smtClean="0"/>
              <a:t>: After convolution, the max-pooling layer </a:t>
            </a:r>
            <a:r>
              <a:rPr lang="en-US" dirty="0" err="1" smtClean="0"/>
              <a:t>downsamples</a:t>
            </a:r>
            <a:r>
              <a:rPr lang="en-US" dirty="0" smtClean="0"/>
              <a:t> the feature map, reducing its size. The pool size (2, 2) reduces each feature map by half, making the model less computationally expensive and focusing on the most prominent features.</a:t>
            </a:r>
          </a:p>
          <a:p>
            <a:pPr>
              <a:buNone/>
            </a:pP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6632"/>
            <a:ext cx="8784976" cy="6552728"/>
          </a:xfrm>
        </p:spPr>
        <p:txBody>
          <a:bodyPr>
            <a:normAutofit fontScale="92500" lnSpcReduction="20000"/>
          </a:bodyPr>
          <a:lstStyle/>
          <a:p>
            <a:pPr>
              <a:buNone/>
            </a:pPr>
            <a:r>
              <a:rPr lang="en-US" b="1" dirty="0" smtClean="0"/>
              <a:t>Second </a:t>
            </a:r>
            <a:r>
              <a:rPr lang="en-US" b="1" dirty="0" err="1" smtClean="0"/>
              <a:t>Convolutional</a:t>
            </a:r>
            <a:r>
              <a:rPr lang="en-US" b="1" dirty="0" smtClean="0"/>
              <a:t> Layer</a:t>
            </a:r>
          </a:p>
          <a:p>
            <a:r>
              <a:rPr lang="en-US" dirty="0" err="1" smtClean="0"/>
              <a:t>model.add</a:t>
            </a:r>
            <a:r>
              <a:rPr lang="en-US" dirty="0" smtClean="0"/>
              <a:t>(layers.Conv2D(64, (3, 3), activation='</a:t>
            </a:r>
            <a:r>
              <a:rPr lang="en-US" dirty="0" err="1" smtClean="0"/>
              <a:t>relu</a:t>
            </a:r>
            <a:r>
              <a:rPr lang="en-US" dirty="0" smtClean="0"/>
              <a:t>')) </a:t>
            </a:r>
            <a:r>
              <a:rPr lang="en-US" dirty="0" err="1" smtClean="0"/>
              <a:t>model.add</a:t>
            </a:r>
            <a:r>
              <a:rPr lang="en-US" dirty="0" smtClean="0"/>
              <a:t>(layers.MaxPooling2D((2, 2))) </a:t>
            </a:r>
          </a:p>
          <a:p>
            <a:r>
              <a:rPr lang="en-US" b="1" dirty="0" smtClean="0"/>
              <a:t>Conv2D</a:t>
            </a:r>
            <a:r>
              <a:rPr lang="en-US" dirty="0" smtClean="0"/>
              <a:t>: Adds another </a:t>
            </a:r>
            <a:r>
              <a:rPr lang="en-US" dirty="0" err="1" smtClean="0"/>
              <a:t>convolutional</a:t>
            </a:r>
            <a:r>
              <a:rPr lang="en-US" dirty="0" smtClean="0"/>
              <a:t> layer with 64 filters of size 3x3. More filters capture more detailed features from the previous layer's output.</a:t>
            </a:r>
          </a:p>
          <a:p>
            <a:r>
              <a:rPr lang="en-US" b="1" dirty="0" smtClean="0"/>
              <a:t>MaxPooling2D</a:t>
            </a:r>
            <a:r>
              <a:rPr lang="en-US" dirty="0" smtClean="0"/>
              <a:t>: Again, reduces the spatial dimensions by half.</a:t>
            </a:r>
          </a:p>
          <a:p>
            <a:pPr>
              <a:buNone/>
            </a:pPr>
            <a:r>
              <a:rPr lang="en-US" b="1" dirty="0" smtClean="0"/>
              <a:t>Third </a:t>
            </a:r>
            <a:r>
              <a:rPr lang="en-US" b="1" dirty="0" err="1" smtClean="0"/>
              <a:t>Convolutional</a:t>
            </a:r>
            <a:r>
              <a:rPr lang="en-US" b="1" dirty="0" smtClean="0"/>
              <a:t> Layer</a:t>
            </a:r>
          </a:p>
          <a:p>
            <a:r>
              <a:rPr lang="en-US" dirty="0" err="1" smtClean="0"/>
              <a:t>model.add</a:t>
            </a:r>
            <a:r>
              <a:rPr lang="en-US" dirty="0" smtClean="0"/>
              <a:t>(layers.Conv2D(64, (3, 3), activation='</a:t>
            </a:r>
            <a:r>
              <a:rPr lang="en-US" dirty="0" err="1" smtClean="0"/>
              <a:t>relu</a:t>
            </a:r>
            <a:r>
              <a:rPr lang="en-US" dirty="0" smtClean="0"/>
              <a:t>')) </a:t>
            </a:r>
          </a:p>
          <a:p>
            <a:r>
              <a:rPr lang="en-US" b="1" dirty="0" smtClean="0"/>
              <a:t>Conv2D</a:t>
            </a:r>
            <a:r>
              <a:rPr lang="en-US" dirty="0" smtClean="0"/>
              <a:t>: Adds a third </a:t>
            </a:r>
            <a:r>
              <a:rPr lang="en-US" dirty="0" err="1" smtClean="0"/>
              <a:t>convolutional</a:t>
            </a:r>
            <a:r>
              <a:rPr lang="en-US" dirty="0" smtClean="0"/>
              <a:t> layer with 64 filters and 3x3 kernel size. This layer further extracts features from the </a:t>
            </a:r>
            <a:r>
              <a:rPr lang="en-US" dirty="0" err="1" smtClean="0"/>
              <a:t>downsampled</a:t>
            </a:r>
            <a:r>
              <a:rPr lang="en-US" dirty="0" smtClean="0"/>
              <a:t> feature maps.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Flattening and Dense Layers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Flatten Layer : </a:t>
            </a:r>
            <a:r>
              <a:rPr lang="en-US" dirty="0" err="1" smtClean="0"/>
              <a:t>model.add</a:t>
            </a:r>
            <a:r>
              <a:rPr lang="en-US" dirty="0" smtClean="0"/>
              <a:t>(</a:t>
            </a:r>
            <a:r>
              <a:rPr lang="en-US" dirty="0" err="1" smtClean="0"/>
              <a:t>layers.Flatten</a:t>
            </a:r>
            <a:r>
              <a:rPr lang="en-US" dirty="0" smtClean="0"/>
              <a:t>()) </a:t>
            </a:r>
          </a:p>
          <a:p>
            <a:r>
              <a:rPr lang="en-US" b="1" dirty="0" smtClean="0"/>
              <a:t>Flatten</a:t>
            </a:r>
            <a:r>
              <a:rPr lang="en-US" dirty="0" smtClean="0"/>
              <a:t>: Converts the 2D feature maps from the previous layers into a 1D vector, preparing it for the dense (fully connected) layers.</a:t>
            </a:r>
          </a:p>
          <a:p>
            <a:r>
              <a:rPr lang="en-US" b="1" dirty="0" smtClean="0"/>
              <a:t>Dense Layers : </a:t>
            </a:r>
          </a:p>
          <a:p>
            <a:r>
              <a:rPr lang="en-US" dirty="0" err="1" smtClean="0"/>
              <a:t>model.add</a:t>
            </a:r>
            <a:r>
              <a:rPr lang="en-US" dirty="0" smtClean="0"/>
              <a:t>(</a:t>
            </a:r>
            <a:r>
              <a:rPr lang="en-US" dirty="0" err="1" smtClean="0"/>
              <a:t>layers.Dense</a:t>
            </a:r>
            <a:r>
              <a:rPr lang="en-US" dirty="0" smtClean="0"/>
              <a:t>(64, activation='</a:t>
            </a:r>
            <a:r>
              <a:rPr lang="en-US" dirty="0" err="1" smtClean="0"/>
              <a:t>relu</a:t>
            </a:r>
            <a:r>
              <a:rPr lang="en-US" dirty="0" smtClean="0"/>
              <a:t>')) </a:t>
            </a:r>
            <a:r>
              <a:rPr lang="en-US" dirty="0" err="1" smtClean="0"/>
              <a:t>model.add</a:t>
            </a:r>
            <a:r>
              <a:rPr lang="en-US" dirty="0" smtClean="0"/>
              <a:t>(</a:t>
            </a:r>
            <a:r>
              <a:rPr lang="en-US" dirty="0" err="1" smtClean="0"/>
              <a:t>layers.Dense</a:t>
            </a:r>
            <a:r>
              <a:rPr lang="en-US" dirty="0" smtClean="0"/>
              <a:t>(10, activation='</a:t>
            </a:r>
            <a:r>
              <a:rPr lang="en-US" dirty="0" err="1" smtClean="0"/>
              <a:t>softmax</a:t>
            </a:r>
            <a:r>
              <a:rPr lang="en-US" dirty="0" smtClean="0"/>
              <a:t>')) </a:t>
            </a:r>
          </a:p>
          <a:p>
            <a:r>
              <a:rPr lang="en-US" b="1" dirty="0" smtClean="0"/>
              <a:t>Dense Layer (64 units)</a:t>
            </a:r>
            <a:r>
              <a:rPr lang="en-US" dirty="0" smtClean="0"/>
              <a:t>: Adds a fully connected layer with 64 neurons. Each neuron in this layer is connected to all the neurons from the previous layer. The </a:t>
            </a:r>
            <a:r>
              <a:rPr lang="en-US" dirty="0" err="1" smtClean="0"/>
              <a:t>ReLU</a:t>
            </a:r>
            <a:r>
              <a:rPr lang="en-US" dirty="0" smtClean="0"/>
              <a:t> activation is used again.</a:t>
            </a:r>
          </a:p>
          <a:p>
            <a:r>
              <a:rPr lang="en-US" b="1" dirty="0" smtClean="0"/>
              <a:t>Output Dense Layer (10 units)</a:t>
            </a:r>
            <a:r>
              <a:rPr lang="en-US" dirty="0" smtClean="0"/>
              <a:t>: The final dense layer has 10 neurons (one for each digit 0-9) and uses </a:t>
            </a:r>
            <a:r>
              <a:rPr lang="en-US" dirty="0" err="1" smtClean="0"/>
              <a:t>softmax</a:t>
            </a:r>
            <a:r>
              <a:rPr lang="en-US" dirty="0" smtClean="0"/>
              <a:t> activation, which converts the output into a probability distribution.</a:t>
            </a:r>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Compiling the Model</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err="1" smtClean="0"/>
              <a:t>model.compile</a:t>
            </a:r>
            <a:r>
              <a:rPr lang="en-US" dirty="0" smtClean="0"/>
              <a:t>(optimizer=</a:t>
            </a:r>
            <a:r>
              <a:rPr lang="en-US" dirty="0" err="1" smtClean="0"/>
              <a:t>tf.keras.optimizers.Adam</a:t>
            </a:r>
            <a:r>
              <a:rPr lang="en-US" dirty="0" smtClean="0"/>
              <a:t>(</a:t>
            </a:r>
            <a:r>
              <a:rPr lang="en-US" dirty="0" err="1" smtClean="0"/>
              <a:t>learning_rate</a:t>
            </a:r>
            <a:r>
              <a:rPr lang="en-US" dirty="0" smtClean="0"/>
              <a:t>=0.001), loss='</a:t>
            </a:r>
            <a:r>
              <a:rPr lang="en-US" dirty="0" err="1" smtClean="0"/>
              <a:t>categorical_crossentropy</a:t>
            </a:r>
            <a:r>
              <a:rPr lang="en-US" dirty="0" smtClean="0"/>
              <a:t>', metrics=['accuracy']) </a:t>
            </a:r>
          </a:p>
          <a:p>
            <a:r>
              <a:rPr lang="en-US" b="1" dirty="0" smtClean="0"/>
              <a:t>Optimizer (Adam)</a:t>
            </a:r>
            <a:r>
              <a:rPr lang="en-US" dirty="0" smtClean="0"/>
              <a:t>: Adam is an optimization algorithm that adapts the learning rate for each parameter. A learning rate of 0.001 is commonly used.</a:t>
            </a:r>
          </a:p>
          <a:p>
            <a:r>
              <a:rPr lang="en-US" b="1" dirty="0" smtClean="0"/>
              <a:t>Loss Function</a:t>
            </a:r>
            <a:r>
              <a:rPr lang="en-US" dirty="0" smtClean="0"/>
              <a:t>: </a:t>
            </a:r>
            <a:r>
              <a:rPr lang="en-US" dirty="0" err="1" smtClean="0"/>
              <a:t>categorical_crossentropy</a:t>
            </a:r>
            <a:r>
              <a:rPr lang="en-US" dirty="0" smtClean="0"/>
              <a:t> is used for multi-class classification. It compares the predicted class probabilities with the true labels.</a:t>
            </a:r>
          </a:p>
          <a:p>
            <a:r>
              <a:rPr lang="en-US" b="1" dirty="0" smtClean="0"/>
              <a:t>Metrics</a:t>
            </a:r>
            <a:r>
              <a:rPr lang="en-US" dirty="0" smtClean="0"/>
              <a:t>: Accuracy is used to evaluate the performance of the model during training and testing.</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964</TotalTime>
  <Words>946</Words>
  <Application>Microsoft Office PowerPoint</Application>
  <PresentationFormat>On-screen Show (4:3)</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Cnn-mnist dataset for handwritten images</vt:lpstr>
      <vt:lpstr>Slide 2</vt:lpstr>
      <vt:lpstr>Loading the MNIST Dataset </vt:lpstr>
      <vt:lpstr>Preprocessing Images</vt:lpstr>
      <vt:lpstr>One-Hot Encoding Labels</vt:lpstr>
      <vt:lpstr>Slide 6</vt:lpstr>
      <vt:lpstr>Slide 7</vt:lpstr>
      <vt:lpstr>Flattening and Dense Layers</vt:lpstr>
      <vt:lpstr>Compiling the Model </vt:lpstr>
      <vt:lpstr>Training the Model</vt:lpstr>
      <vt:lpstr>Evaluating the Model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Cnn-mnist dataset for handwritten images</dc:title>
  <dc:creator>Hema</dc:creator>
  <cp:lastModifiedBy>Hema</cp:lastModifiedBy>
  <cp:revision>3</cp:revision>
  <dcterms:created xsi:type="dcterms:W3CDTF">2024-09-11T01:58:52Z</dcterms:created>
  <dcterms:modified xsi:type="dcterms:W3CDTF">2024-09-18T23:31:15Z</dcterms:modified>
</cp:coreProperties>
</file>