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7"/>
  </p:notesMasterIdLst>
  <p:sldIdLst>
    <p:sldId id="256" r:id="rId2"/>
    <p:sldId id="257" r:id="rId3"/>
    <p:sldId id="258" r:id="rId4"/>
    <p:sldId id="261" r:id="rId5"/>
    <p:sldId id="262" r:id="rId6"/>
    <p:sldId id="259" r:id="rId7"/>
    <p:sldId id="263" r:id="rId8"/>
    <p:sldId id="264" r:id="rId9"/>
    <p:sldId id="266" r:id="rId10"/>
    <p:sldId id="267" r:id="rId11"/>
    <p:sldId id="268" r:id="rId12"/>
    <p:sldId id="270" r:id="rId13"/>
    <p:sldId id="271" r:id="rId14"/>
    <p:sldId id="272" r:id="rId15"/>
    <p:sldId id="273" r:id="rId16"/>
    <p:sldId id="269" r:id="rId17"/>
    <p:sldId id="275"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3" r:id="rId34"/>
    <p:sldId id="314" r:id="rId35"/>
    <p:sldId id="323" r:id="rId36"/>
    <p:sldId id="295" r:id="rId37"/>
    <p:sldId id="310" r:id="rId38"/>
    <p:sldId id="296" r:id="rId39"/>
    <p:sldId id="312" r:id="rId40"/>
    <p:sldId id="294" r:id="rId41"/>
    <p:sldId id="311" r:id="rId42"/>
    <p:sldId id="298" r:id="rId43"/>
    <p:sldId id="299" r:id="rId44"/>
    <p:sldId id="300" r:id="rId45"/>
    <p:sldId id="326" r:id="rId46"/>
    <p:sldId id="301" r:id="rId47"/>
    <p:sldId id="302" r:id="rId48"/>
    <p:sldId id="308" r:id="rId49"/>
    <p:sldId id="303" r:id="rId50"/>
    <p:sldId id="304" r:id="rId51"/>
    <p:sldId id="327" r:id="rId52"/>
    <p:sldId id="305" r:id="rId53"/>
    <p:sldId id="306" r:id="rId54"/>
    <p:sldId id="307" r:id="rId55"/>
    <p:sldId id="319" r:id="rId56"/>
    <p:sldId id="315" r:id="rId57"/>
    <p:sldId id="316" r:id="rId58"/>
    <p:sldId id="317" r:id="rId59"/>
    <p:sldId id="325" r:id="rId60"/>
    <p:sldId id="322" r:id="rId61"/>
    <p:sldId id="328" r:id="rId62"/>
    <p:sldId id="343" r:id="rId63"/>
    <p:sldId id="329" r:id="rId64"/>
    <p:sldId id="330" r:id="rId65"/>
    <p:sldId id="331" r:id="rId66"/>
    <p:sldId id="313" r:id="rId67"/>
    <p:sldId id="324" r:id="rId68"/>
    <p:sldId id="338" r:id="rId69"/>
    <p:sldId id="341" r:id="rId70"/>
    <p:sldId id="339" r:id="rId71"/>
    <p:sldId id="344" r:id="rId72"/>
    <p:sldId id="342" r:id="rId73"/>
    <p:sldId id="345" r:id="rId74"/>
    <p:sldId id="346" r:id="rId75"/>
    <p:sldId id="347" r:id="rId76"/>
    <p:sldId id="348" r:id="rId77"/>
    <p:sldId id="349" r:id="rId78"/>
    <p:sldId id="350" r:id="rId79"/>
    <p:sldId id="351" r:id="rId80"/>
    <p:sldId id="352" r:id="rId81"/>
    <p:sldId id="353" r:id="rId82"/>
    <p:sldId id="354" r:id="rId83"/>
    <p:sldId id="355" r:id="rId84"/>
    <p:sldId id="357" r:id="rId85"/>
    <p:sldId id="356" r:id="rId86"/>
    <p:sldId id="358" r:id="rId87"/>
    <p:sldId id="359" r:id="rId88"/>
    <p:sldId id="361" r:id="rId89"/>
    <p:sldId id="362" r:id="rId90"/>
    <p:sldId id="363" r:id="rId91"/>
    <p:sldId id="364" r:id="rId92"/>
    <p:sldId id="365" r:id="rId93"/>
    <p:sldId id="366" r:id="rId94"/>
    <p:sldId id="367" r:id="rId95"/>
    <p:sldId id="368" r:id="rId96"/>
    <p:sldId id="369" r:id="rId97"/>
    <p:sldId id="370" r:id="rId98"/>
    <p:sldId id="371" r:id="rId99"/>
    <p:sldId id="372" r:id="rId100"/>
    <p:sldId id="373" r:id="rId101"/>
    <p:sldId id="376" r:id="rId102"/>
    <p:sldId id="374" r:id="rId103"/>
    <p:sldId id="375" r:id="rId104"/>
    <p:sldId id="377" r:id="rId105"/>
    <p:sldId id="378"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07E9"/>
    <a:srgbClr val="0000FA"/>
    <a:srgbClr val="008000"/>
    <a:srgbClr val="CC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4" autoAdjust="0"/>
    <p:restoredTop sz="89655" autoAdjust="0"/>
  </p:normalViewPr>
  <p:slideViewPr>
    <p:cSldViewPr>
      <p:cViewPr varScale="1">
        <p:scale>
          <a:sx n="75" d="100"/>
          <a:sy n="75" d="100"/>
        </p:scale>
        <p:origin x="-184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7F39AD-894A-41E2-8086-C1FE30ABCA3E}" type="datetimeFigureOut">
              <a:rPr lang="en-US" smtClean="0"/>
              <a:pPr/>
              <a:t>6/28/2022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5F0EFD-B051-4C24-8C48-6C4C13B4A96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1250" name="Google Shape;457;p37:notes"/>
          <p:cNvSpPr txBox="1">
            <a:spLocks noGrp="1"/>
          </p:cNvSpPr>
          <p:nvPr>
            <p:ph type="body" idx="1"/>
          </p:nvPr>
        </p:nvSpPr>
        <p:spPr/>
        <p:txBody>
          <a:bodyPr vert="horz" wrap="square" lIns="91425" tIns="45700" rIns="91425" bIns="45700" anchor="t" anchorCtr="0"/>
          <a:lstStyle/>
          <a:p>
            <a:pPr marL="0" lvl="0" indent="0" eaLnBrk="1" hangingPunct="1">
              <a:spcBef>
                <a:spcPts val="365"/>
              </a:spcBef>
              <a:buSzTx/>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81251" name="Google Shape;458;p37:notes"/>
          <p:cNvSpPr>
            <a:spLocks noGrp="1" noRot="1" noChangeAspect="1" noTextEdit="1"/>
          </p:cNvSpPr>
          <p:nvPr>
            <p:ph type="sldImg" idx="2"/>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1250" name="Google Shape;457;p37:notes"/>
          <p:cNvSpPr txBox="1">
            <a:spLocks noGrp="1"/>
          </p:cNvSpPr>
          <p:nvPr>
            <p:ph type="body" idx="1"/>
          </p:nvPr>
        </p:nvSpPr>
        <p:spPr/>
        <p:txBody>
          <a:bodyPr vert="horz" wrap="square" lIns="91425" tIns="45700" rIns="91425" bIns="45700" anchor="t" anchorCtr="0"/>
          <a:lstStyle/>
          <a:p>
            <a:pPr marL="0" lvl="0" indent="0" eaLnBrk="1" hangingPunct="1">
              <a:spcBef>
                <a:spcPts val="365"/>
              </a:spcBef>
              <a:buSzTx/>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81251" name="Google Shape;458;p37:notes"/>
          <p:cNvSpPr>
            <a:spLocks noGrp="1" noRot="1" noChangeAspect="1" noTextEdit="1"/>
          </p:cNvSpPr>
          <p:nvPr>
            <p:ph type="sldImg" idx="2"/>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1250" name="Google Shape;457;p37:notes"/>
          <p:cNvSpPr txBox="1">
            <a:spLocks noGrp="1"/>
          </p:cNvSpPr>
          <p:nvPr>
            <p:ph type="body" idx="1"/>
          </p:nvPr>
        </p:nvSpPr>
        <p:spPr/>
        <p:txBody>
          <a:bodyPr vert="horz" wrap="square" lIns="91425" tIns="45700" rIns="91425" bIns="45700" anchor="t" anchorCtr="0"/>
          <a:lstStyle/>
          <a:p>
            <a:pPr marL="0" lvl="0" indent="0" eaLnBrk="1" hangingPunct="1">
              <a:spcBef>
                <a:spcPts val="365"/>
              </a:spcBef>
              <a:buSzTx/>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81251" name="Google Shape;458;p37:notes"/>
          <p:cNvSpPr>
            <a:spLocks noGrp="1" noRot="1" noChangeAspect="1" noTextEdit="1"/>
          </p:cNvSpPr>
          <p:nvPr>
            <p:ph type="sldImg" idx="2"/>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1250" name="Google Shape;457;p37:notes"/>
          <p:cNvSpPr txBox="1">
            <a:spLocks noGrp="1"/>
          </p:cNvSpPr>
          <p:nvPr>
            <p:ph type="body" idx="1"/>
          </p:nvPr>
        </p:nvSpPr>
        <p:spPr/>
        <p:txBody>
          <a:bodyPr vert="horz" wrap="square" lIns="91425" tIns="45700" rIns="91425" bIns="45700" anchor="t" anchorCtr="0"/>
          <a:lstStyle/>
          <a:p>
            <a:pPr marL="0" lvl="0" indent="0" eaLnBrk="1" hangingPunct="1">
              <a:spcBef>
                <a:spcPts val="365"/>
              </a:spcBef>
              <a:buSzTx/>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81251" name="Google Shape;458;p37:notes"/>
          <p:cNvSpPr>
            <a:spLocks noGrp="1" noRot="1" noChangeAspect="1" noTextEdit="1"/>
          </p:cNvSpPr>
          <p:nvPr>
            <p:ph type="sldImg" idx="2"/>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endParaRPr sz="1200">
              <a:latin typeface="Calibri"/>
              <a:ea typeface="Calibri"/>
              <a:cs typeface="Calibri"/>
              <a:sym typeface="Calibri"/>
            </a:endParaRPr>
          </a:p>
        </p:txBody>
      </p:sp>
      <p:sp>
        <p:nvSpPr>
          <p:cNvPr id="255" name="Google Shape;255;p27:notes"/>
          <p:cNvSpPr>
            <a:spLocks noGrp="1" noRot="1" noChangeAspect="1"/>
          </p:cNvSpPr>
          <p:nvPr>
            <p:ph type="sldImg" idx="2"/>
          </p:nvPr>
        </p:nvSpPr>
        <p:spPr>
          <a:xfrm>
            <a:off x="1795779" y="685800"/>
            <a:ext cx="3266444"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5F0EFD-B051-4C24-8C48-6C4C13B4A961}" type="slidenum">
              <a:rPr lang="en-US" smtClean="0"/>
              <a:pPr/>
              <a:t>61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682286-A54C-4F1B-B85D-5D493956C577}" type="datetimeFigureOut">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9219E-1F51-4172-A24A-3BF249EF504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682286-A54C-4F1B-B85D-5D493956C577}" type="datetimeFigureOut">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9219E-1F51-4172-A24A-3BF249EF504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682286-A54C-4F1B-B85D-5D493956C577}" type="datetimeFigureOut">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9219E-1F51-4172-A24A-3BF249EF504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682286-A54C-4F1B-B85D-5D493956C577}" type="datetimeFigureOut">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9219E-1F51-4172-A24A-3BF249EF504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682286-A54C-4F1B-B85D-5D493956C577}" type="datetimeFigureOut">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9219E-1F51-4172-A24A-3BF249EF504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682286-A54C-4F1B-B85D-5D493956C577}" type="datetimeFigureOut">
              <a:rPr lang="en-US" smtClean="0"/>
              <a:pPr/>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9219E-1F51-4172-A24A-3BF249EF504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682286-A54C-4F1B-B85D-5D493956C577}" type="datetimeFigureOut">
              <a:rPr lang="en-US" smtClean="0"/>
              <a:pPr/>
              <a:t>6/28/2022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E9219E-1F51-4172-A24A-3BF249EF504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682286-A54C-4F1B-B85D-5D493956C577}" type="datetimeFigureOut">
              <a:rPr lang="en-US" smtClean="0"/>
              <a:pPr/>
              <a:t>6/28/2022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E9219E-1F51-4172-A24A-3BF249EF504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682286-A54C-4F1B-B85D-5D493956C577}" type="datetimeFigureOut">
              <a:rPr lang="en-US" smtClean="0"/>
              <a:pPr/>
              <a:t>6/28/2022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E9219E-1F51-4172-A24A-3BF249EF504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682286-A54C-4F1B-B85D-5D493956C577}" type="datetimeFigureOut">
              <a:rPr lang="en-US" smtClean="0"/>
              <a:pPr/>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9219E-1F51-4172-A24A-3BF249EF504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682286-A54C-4F1B-B85D-5D493956C577}" type="datetimeFigureOut">
              <a:rPr lang="en-US" smtClean="0"/>
              <a:pPr/>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9219E-1F51-4172-A24A-3BF249EF504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682286-A54C-4F1B-B85D-5D493956C577}" type="datetimeFigureOut">
              <a:rPr lang="en-US" smtClean="0"/>
              <a:pPr/>
              <a:t>6/28/2022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E9219E-1F51-4172-A24A-3BF249EF504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hyperlink" Target="https://www.simplilearn.com/tutorials/machine-learning-tutorial/principal-component-analysis" TargetMode="External"/><Relationship Id="rId2" Type="http://schemas.openxmlformats.org/officeDocument/2006/relationships/hyperlink" Target="https://www.geeksforgeeks.org/ml-principal-component-analysispca/" TargetMode="External"/><Relationship Id="rId1" Type="http://schemas.openxmlformats.org/officeDocument/2006/relationships/slideLayout" Target="../slideLayouts/slideLayout2.xml"/><Relationship Id="rId4" Type="http://schemas.openxmlformats.org/officeDocument/2006/relationships/hyperlink" Target="https://www.javatpoint.com/principal-component-analysi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www.analyticsvidhya.com/blog/2020/06/auc-roc-curve-machine-learning/" TargetMode="External"/><Relationship Id="rId2" Type="http://schemas.openxmlformats.org/officeDocument/2006/relationships/hyperlink" Target="https://towardsdatascience.com/accuracy-recall-precision-f-score-specificity-which-to-optimize-on-867d3f11124"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6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jpe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https://www.oreilly.com/library/view/applied-text-analysis/9781491963036/ch04.html"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9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x-none" b="1" dirty="0">
                <a:ln>
                  <a:solidFill>
                    <a:srgbClr val="0000FA"/>
                  </a:solidFill>
                </a:ln>
                <a:gradFill>
                  <a:gsLst>
                    <a:gs pos="0">
                      <a:srgbClr val="007BD3"/>
                    </a:gs>
                    <a:gs pos="100000">
                      <a:srgbClr val="034373"/>
                    </a:gs>
                  </a:gsLst>
                  <a:lin ang="5400000" scaled="0"/>
                </a:gradFill>
                <a:latin typeface="Algerian" pitchFamily="82" charset="0"/>
                <a:ea typeface="Arial" panose="020B0604020202020204"/>
                <a:cs typeface="Calibri" panose="020F0502020204030204" pitchFamily="34" charset="0"/>
                <a:sym typeface="Calibri" panose="020F0502020204030204" pitchFamily="34" charset="0"/>
              </a:rPr>
              <a:t>Unit II </a:t>
            </a:r>
            <a:br>
              <a:rPr lang="en-US" altLang="x-none" b="1" dirty="0">
                <a:ln>
                  <a:solidFill>
                    <a:srgbClr val="0000FA"/>
                  </a:solidFill>
                </a:ln>
                <a:gradFill>
                  <a:gsLst>
                    <a:gs pos="0">
                      <a:srgbClr val="007BD3"/>
                    </a:gs>
                    <a:gs pos="100000">
                      <a:srgbClr val="034373"/>
                    </a:gs>
                  </a:gsLst>
                  <a:lin ang="5400000" scaled="0"/>
                </a:gradFill>
                <a:latin typeface="Algerian" pitchFamily="82" charset="0"/>
                <a:ea typeface="Arial" panose="020B0604020202020204"/>
                <a:cs typeface="Calibri" panose="020F0502020204030204" pitchFamily="34" charset="0"/>
                <a:sym typeface="Calibri" panose="020F0502020204030204" pitchFamily="34" charset="0"/>
              </a:rPr>
            </a:br>
            <a:r>
              <a:rPr lang="en-US" altLang="x-none" b="1" dirty="0">
                <a:ln>
                  <a:solidFill>
                    <a:srgbClr val="0000FA"/>
                  </a:solidFill>
                </a:ln>
                <a:gradFill>
                  <a:gsLst>
                    <a:gs pos="0">
                      <a:srgbClr val="007BD3"/>
                    </a:gs>
                    <a:gs pos="100000">
                      <a:srgbClr val="034373"/>
                    </a:gs>
                  </a:gsLst>
                  <a:lin ang="5400000" scaled="0"/>
                </a:gradFill>
                <a:latin typeface="Algerian" pitchFamily="82" charset="0"/>
                <a:ea typeface="Arial" panose="020B0604020202020204"/>
                <a:cs typeface="Calibri" panose="020F0502020204030204" pitchFamily="34" charset="0"/>
                <a:sym typeface="Calibri" panose="020F0502020204030204" pitchFamily="34" charset="0"/>
              </a:rPr>
              <a:t>Modeling and Evaluation </a:t>
            </a:r>
            <a:br>
              <a:rPr lang="en-US" altLang="x-none" b="1" dirty="0">
                <a:ln>
                  <a:solidFill>
                    <a:srgbClr val="0000FA"/>
                  </a:solidFill>
                </a:ln>
                <a:gradFill>
                  <a:gsLst>
                    <a:gs pos="0">
                      <a:srgbClr val="007BD3"/>
                    </a:gs>
                    <a:gs pos="100000">
                      <a:srgbClr val="034373"/>
                    </a:gs>
                  </a:gsLst>
                  <a:lin ang="5400000" scaled="0"/>
                </a:gradFill>
                <a:latin typeface="Algerian" pitchFamily="82" charset="0"/>
                <a:ea typeface="Arial" panose="020B0604020202020204"/>
                <a:cs typeface="Calibri" panose="020F0502020204030204" pitchFamily="34" charset="0"/>
                <a:sym typeface="Calibri" panose="020F0502020204030204" pitchFamily="34" charset="0"/>
              </a:rPr>
            </a:br>
            <a:endParaRPr lang="en-US" dirty="0">
              <a:latin typeface="Algerian" pitchFamily="82" charset="0"/>
            </a:endParaRPr>
          </a:p>
        </p:txBody>
      </p:sp>
      <p:sp>
        <p:nvSpPr>
          <p:cNvPr id="3" name="Subtitle 2"/>
          <p:cNvSpPr>
            <a:spLocks noGrp="1"/>
          </p:cNvSpPr>
          <p:nvPr>
            <p:ph type="subTitle" idx="1"/>
          </p:nvPr>
        </p:nvSpPr>
        <p:spPr>
          <a:xfrm>
            <a:off x="1371600" y="3886200"/>
            <a:ext cx="7010400" cy="2971800"/>
          </a:xfrm>
        </p:spPr>
        <p:txBody>
          <a:bodyPr/>
          <a:lstStyle/>
          <a:p>
            <a:pPr>
              <a:lnSpc>
                <a:spcPct val="10000"/>
              </a:lnSpc>
              <a:buClr>
                <a:srgbClr val="007BD3"/>
              </a:buClr>
            </a:pPr>
            <a:endParaRPr lang="en-US" altLang="x-none" b="1" dirty="0">
              <a:ln w="22225">
                <a:solidFill>
                  <a:srgbClr val="FF0000"/>
                </a:solidFill>
                <a:prstDash val="solid"/>
              </a:ln>
              <a:solidFill>
                <a:srgbClr val="0000FA"/>
              </a:solidFill>
              <a:effectLst/>
              <a:latin typeface="Estrangelo Edessa" pitchFamily="66" charset="0"/>
              <a:ea typeface="Arial" panose="020B0604020202020204"/>
              <a:cs typeface="Estrangelo Edessa" pitchFamily="66" charset="0"/>
              <a:sym typeface="Calibri" panose="020F0502020204030204" pitchFamily="34" charset="0"/>
            </a:endParaRPr>
          </a:p>
          <a:p>
            <a:pPr>
              <a:lnSpc>
                <a:spcPct val="10000"/>
              </a:lnSpc>
              <a:buClr>
                <a:srgbClr val="007BD3"/>
              </a:buClr>
            </a:pPr>
            <a:endParaRPr lang="en-US" altLang="x-none" b="1" dirty="0">
              <a:ln w="22225">
                <a:solidFill>
                  <a:srgbClr val="FF0000"/>
                </a:solidFill>
                <a:prstDash val="solid"/>
              </a:ln>
              <a:solidFill>
                <a:srgbClr val="0000FA"/>
              </a:solidFill>
              <a:latin typeface="Estrangelo Edessa" pitchFamily="66" charset="0"/>
              <a:ea typeface="Arial" panose="020B0604020202020204"/>
              <a:cs typeface="Estrangelo Edessa" pitchFamily="66" charset="0"/>
              <a:sym typeface="Calibri" panose="020F0502020204030204" pitchFamily="34" charset="0"/>
            </a:endParaRPr>
          </a:p>
          <a:p>
            <a:pPr>
              <a:lnSpc>
                <a:spcPct val="10000"/>
              </a:lnSpc>
              <a:buClr>
                <a:srgbClr val="007BD3"/>
              </a:buClr>
            </a:pPr>
            <a:endParaRPr lang="en-US" altLang="x-none" b="1" dirty="0">
              <a:ln w="22225">
                <a:solidFill>
                  <a:srgbClr val="FF0000"/>
                </a:solidFill>
                <a:prstDash val="solid"/>
              </a:ln>
              <a:solidFill>
                <a:srgbClr val="0000FA"/>
              </a:solidFill>
              <a:effectLst/>
              <a:latin typeface="Estrangelo Edessa" pitchFamily="66" charset="0"/>
              <a:ea typeface="Arial" panose="020B0604020202020204"/>
              <a:cs typeface="Estrangelo Edessa" pitchFamily="66" charset="0"/>
              <a:sym typeface="Calibri" panose="020F0502020204030204" pitchFamily="34" charset="0"/>
            </a:endParaRPr>
          </a:p>
          <a:p>
            <a:pPr>
              <a:lnSpc>
                <a:spcPct val="10000"/>
              </a:lnSpc>
              <a:buClr>
                <a:srgbClr val="007BD3"/>
              </a:buClr>
            </a:pPr>
            <a:endParaRPr lang="en-US" altLang="x-none" b="1" dirty="0">
              <a:ln w="22225">
                <a:solidFill>
                  <a:srgbClr val="FF0000"/>
                </a:solidFill>
                <a:prstDash val="solid"/>
              </a:ln>
              <a:solidFill>
                <a:srgbClr val="0000FA"/>
              </a:solidFill>
              <a:effectLst/>
              <a:latin typeface="Estrangelo Edessa" pitchFamily="66" charset="0"/>
              <a:ea typeface="Arial" panose="020B0604020202020204"/>
              <a:cs typeface="Estrangelo Edessa" pitchFamily="66" charset="0"/>
              <a:sym typeface="Calibri" panose="020F0502020204030204" pitchFamily="34" charset="0"/>
            </a:endParaRPr>
          </a:p>
          <a:p>
            <a:pPr>
              <a:lnSpc>
                <a:spcPct val="10000"/>
              </a:lnSpc>
              <a:buClr>
                <a:srgbClr val="007BD3"/>
              </a:buClr>
            </a:pPr>
            <a:r>
              <a:rPr lang="en-US" altLang="x-none" b="1" dirty="0" err="1">
                <a:ln w="22225">
                  <a:solidFill>
                    <a:srgbClr val="FF0000"/>
                  </a:solidFill>
                  <a:prstDash val="solid"/>
                </a:ln>
                <a:solidFill>
                  <a:srgbClr val="0000FA"/>
                </a:solidFill>
                <a:effectLst/>
                <a:latin typeface="Estrangelo Edessa" pitchFamily="66" charset="0"/>
                <a:ea typeface="Arial" panose="020B0604020202020204"/>
                <a:cs typeface="Estrangelo Edessa" pitchFamily="66" charset="0"/>
                <a:sym typeface="Calibri" panose="020F0502020204030204" pitchFamily="34" charset="0"/>
              </a:rPr>
              <a:t>S.Hemalatha</a:t>
            </a:r>
            <a:endParaRPr lang="en-US" altLang="x-none" b="1" dirty="0">
              <a:ln w="22225">
                <a:solidFill>
                  <a:srgbClr val="FF0000"/>
                </a:solidFill>
                <a:prstDash val="solid"/>
              </a:ln>
              <a:solidFill>
                <a:srgbClr val="0000FA"/>
              </a:solidFill>
              <a:effectLst/>
              <a:latin typeface="Estrangelo Edessa" pitchFamily="66" charset="0"/>
              <a:ea typeface="Arial" panose="020B0604020202020204"/>
              <a:cs typeface="Estrangelo Edessa" pitchFamily="66" charset="0"/>
              <a:sym typeface="Calibri" panose="020F0502020204030204" pitchFamily="34" charset="0"/>
            </a:endParaRPr>
          </a:p>
          <a:p>
            <a:pPr>
              <a:lnSpc>
                <a:spcPct val="10000"/>
              </a:lnSpc>
              <a:buClr>
                <a:srgbClr val="007BD3"/>
              </a:buClr>
            </a:pPr>
            <a:endParaRPr lang="en-US" altLang="x-none" b="1" dirty="0">
              <a:ln w="22225">
                <a:solidFill>
                  <a:srgbClr val="FF0000"/>
                </a:solidFill>
                <a:prstDash val="solid"/>
              </a:ln>
              <a:solidFill>
                <a:srgbClr val="0000FA"/>
              </a:solidFill>
              <a:effectLst/>
              <a:latin typeface="Estrangelo Edessa" pitchFamily="66" charset="0"/>
              <a:ea typeface="Arial" panose="020B0604020202020204"/>
              <a:cs typeface="Estrangelo Edessa" pitchFamily="66" charset="0"/>
              <a:sym typeface="Calibri" panose="020F0502020204030204" pitchFamily="34" charset="0"/>
            </a:endParaRPr>
          </a:p>
          <a:p>
            <a:pPr>
              <a:lnSpc>
                <a:spcPct val="10000"/>
              </a:lnSpc>
              <a:buClr>
                <a:srgbClr val="007BD3"/>
              </a:buClr>
            </a:pPr>
            <a:endParaRPr lang="en-US" altLang="zh-CN" b="1" dirty="0">
              <a:ln w="22225">
                <a:solidFill>
                  <a:srgbClr val="FF0000"/>
                </a:solidFill>
                <a:prstDash val="solid"/>
              </a:ln>
              <a:solidFill>
                <a:srgbClr val="0000FA"/>
              </a:solidFill>
              <a:latin typeface="Estrangelo Edessa" pitchFamily="66" charset="0"/>
              <a:ea typeface="Arial" panose="020B0604020202020204"/>
              <a:cs typeface="Estrangelo Edessa" pitchFamily="66" charset="0"/>
              <a:sym typeface="Calibri" panose="020F0502020204030204" pitchFamily="34" charset="0"/>
            </a:endParaRPr>
          </a:p>
          <a:p>
            <a:pPr>
              <a:lnSpc>
                <a:spcPct val="10000"/>
              </a:lnSpc>
              <a:buClr>
                <a:srgbClr val="007BD3"/>
              </a:buClr>
            </a:pPr>
            <a:r>
              <a:rPr lang="en-US" altLang="zh-CN" b="1" dirty="0">
                <a:ln w="22225">
                  <a:solidFill>
                    <a:srgbClr val="FF0000"/>
                  </a:solidFill>
                  <a:prstDash val="solid"/>
                </a:ln>
                <a:solidFill>
                  <a:srgbClr val="0000FA"/>
                </a:solidFill>
                <a:effectLst/>
                <a:latin typeface="Estrangelo Edessa" pitchFamily="66" charset="0"/>
                <a:ea typeface="Arial" panose="020B0604020202020204"/>
                <a:cs typeface="Estrangelo Edessa" pitchFamily="66" charset="0"/>
                <a:sym typeface="Calibri" panose="020F0502020204030204" pitchFamily="34" charset="0"/>
              </a:rPr>
              <a:t>Assistant professor(</a:t>
            </a:r>
            <a:r>
              <a:rPr lang="en-US" altLang="zh-CN" b="1" dirty="0" err="1">
                <a:ln w="22225">
                  <a:solidFill>
                    <a:srgbClr val="FF0000"/>
                  </a:solidFill>
                  <a:prstDash val="solid"/>
                </a:ln>
                <a:solidFill>
                  <a:srgbClr val="0000FA"/>
                </a:solidFill>
                <a:effectLst/>
                <a:latin typeface="Estrangelo Edessa" pitchFamily="66" charset="0"/>
                <a:ea typeface="Arial" panose="020B0604020202020204"/>
                <a:cs typeface="Estrangelo Edessa" pitchFamily="66" charset="0"/>
                <a:sym typeface="Calibri" panose="020F0502020204030204" pitchFamily="34" charset="0"/>
              </a:rPr>
              <a:t>Sr.G</a:t>
            </a:r>
            <a:r>
              <a:rPr lang="en-US" altLang="zh-CN" b="1" dirty="0">
                <a:ln w="22225">
                  <a:solidFill>
                    <a:srgbClr val="FF0000"/>
                  </a:solidFill>
                  <a:prstDash val="solid"/>
                </a:ln>
                <a:solidFill>
                  <a:srgbClr val="0000FA"/>
                </a:solidFill>
                <a:effectLst/>
                <a:latin typeface="Estrangelo Edessa" pitchFamily="66" charset="0"/>
                <a:ea typeface="Arial" panose="020B0604020202020204"/>
                <a:cs typeface="Estrangelo Edessa" pitchFamily="66" charset="0"/>
                <a:sym typeface="Calibri" panose="020F0502020204030204" pitchFamily="34" charset="0"/>
              </a:rPr>
              <a:t>)</a:t>
            </a:r>
          </a:p>
          <a:p>
            <a:pPr>
              <a:lnSpc>
                <a:spcPct val="10000"/>
              </a:lnSpc>
              <a:buClr>
                <a:srgbClr val="007BD3"/>
              </a:buClr>
            </a:pPr>
            <a:endParaRPr lang="en-US" altLang="x-none" b="1" dirty="0">
              <a:ln w="22225">
                <a:solidFill>
                  <a:srgbClr val="FF0000"/>
                </a:solidFill>
                <a:prstDash val="solid"/>
              </a:ln>
              <a:solidFill>
                <a:srgbClr val="0000FA"/>
              </a:solidFill>
              <a:effectLst/>
              <a:latin typeface="Estrangelo Edessa" pitchFamily="66" charset="0"/>
              <a:ea typeface="Arial" panose="020B0604020202020204"/>
              <a:cs typeface="Estrangelo Edessa" pitchFamily="66" charset="0"/>
              <a:sym typeface="Calibri" panose="020F0502020204030204" pitchFamily="34" charset="0"/>
            </a:endParaRPr>
          </a:p>
          <a:p>
            <a:pPr>
              <a:lnSpc>
                <a:spcPct val="10000"/>
              </a:lnSpc>
              <a:buClr>
                <a:srgbClr val="007BD3"/>
              </a:buClr>
            </a:pPr>
            <a:endParaRPr lang="en-US" altLang="x-none" b="1" dirty="0">
              <a:ln w="22225">
                <a:solidFill>
                  <a:srgbClr val="FF0000"/>
                </a:solidFill>
                <a:prstDash val="solid"/>
              </a:ln>
              <a:solidFill>
                <a:srgbClr val="0000FA"/>
              </a:solidFill>
              <a:latin typeface="Estrangelo Edessa" pitchFamily="66" charset="0"/>
              <a:ea typeface="Arial" panose="020B0604020202020204"/>
              <a:cs typeface="Estrangelo Edessa" pitchFamily="66" charset="0"/>
              <a:sym typeface="Calibri" panose="020F0502020204030204" pitchFamily="34" charset="0"/>
            </a:endParaRPr>
          </a:p>
          <a:p>
            <a:pPr>
              <a:lnSpc>
                <a:spcPct val="10000"/>
              </a:lnSpc>
              <a:buClr>
                <a:srgbClr val="007BD3"/>
              </a:buClr>
            </a:pPr>
            <a:r>
              <a:rPr lang="en-US" altLang="x-none" b="1" dirty="0">
                <a:ln w="22225">
                  <a:solidFill>
                    <a:srgbClr val="FF0000"/>
                  </a:solidFill>
                  <a:prstDash val="solid"/>
                </a:ln>
                <a:solidFill>
                  <a:srgbClr val="0000FA"/>
                </a:solidFill>
                <a:effectLst/>
                <a:latin typeface="Estrangelo Edessa" pitchFamily="66" charset="0"/>
                <a:ea typeface="Arial" panose="020B0604020202020204"/>
                <a:cs typeface="Estrangelo Edessa" pitchFamily="66" charset="0"/>
                <a:sym typeface="Calibri" panose="020F0502020204030204" pitchFamily="34" charset="0"/>
              </a:rPr>
              <a:t>Dept of CA </a:t>
            </a:r>
          </a:p>
          <a:p>
            <a:pPr>
              <a:lnSpc>
                <a:spcPct val="10000"/>
              </a:lnSpc>
              <a:buClr>
                <a:srgbClr val="007BD3"/>
              </a:buClr>
            </a:pPr>
            <a:endParaRPr lang="en-US" altLang="zh-CN" b="1" dirty="0">
              <a:ln w="22225">
                <a:solidFill>
                  <a:srgbClr val="FF0000"/>
                </a:solidFill>
                <a:prstDash val="solid"/>
              </a:ln>
              <a:solidFill>
                <a:srgbClr val="0000FA"/>
              </a:solidFill>
              <a:effectLst/>
              <a:latin typeface="Estrangelo Edessa" pitchFamily="66" charset="0"/>
              <a:ea typeface="Arial" panose="020B0604020202020204"/>
              <a:cs typeface="Estrangelo Edessa" pitchFamily="66" charset="0"/>
              <a:sym typeface="Calibri" panose="020F0502020204030204" pitchFamily="34" charset="0"/>
            </a:endParaRPr>
          </a:p>
          <a:p>
            <a:pPr>
              <a:lnSpc>
                <a:spcPct val="10000"/>
              </a:lnSpc>
              <a:buClr>
                <a:srgbClr val="007BD3"/>
              </a:buClr>
            </a:pPr>
            <a:endParaRPr lang="en-US" altLang="zh-CN" b="1" dirty="0">
              <a:ln w="22225">
                <a:solidFill>
                  <a:srgbClr val="FF0000"/>
                </a:solidFill>
                <a:prstDash val="solid"/>
              </a:ln>
              <a:solidFill>
                <a:srgbClr val="0000FA"/>
              </a:solidFill>
              <a:effectLst/>
              <a:latin typeface="Estrangelo Edessa" pitchFamily="66" charset="0"/>
              <a:ea typeface="Arial" panose="020B0604020202020204"/>
              <a:cs typeface="Estrangelo Edessa" pitchFamily="66" charset="0"/>
              <a:sym typeface="Calibri" panose="020F0502020204030204" pitchFamily="34" charset="0"/>
            </a:endParaRPr>
          </a:p>
          <a:p>
            <a:pPr>
              <a:lnSpc>
                <a:spcPct val="10000"/>
              </a:lnSpc>
              <a:buClr>
                <a:srgbClr val="007BD3"/>
              </a:buClr>
            </a:pPr>
            <a:r>
              <a:rPr lang="en-US" altLang="x-none" b="1" dirty="0" err="1">
                <a:ln w="22225">
                  <a:solidFill>
                    <a:srgbClr val="FF0000"/>
                  </a:solidFill>
                  <a:prstDash val="solid"/>
                </a:ln>
                <a:solidFill>
                  <a:srgbClr val="0000FA"/>
                </a:solidFill>
                <a:effectLst/>
                <a:latin typeface="Estrangelo Edessa" pitchFamily="66" charset="0"/>
                <a:ea typeface="Arial" panose="020B0604020202020204"/>
                <a:cs typeface="Estrangelo Edessa" pitchFamily="66" charset="0"/>
                <a:sym typeface="Calibri" panose="020F0502020204030204" pitchFamily="34" charset="0"/>
              </a:rPr>
              <a:t>Kongu</a:t>
            </a:r>
            <a:r>
              <a:rPr lang="en-US" altLang="x-none" b="1" dirty="0">
                <a:ln w="22225">
                  <a:solidFill>
                    <a:srgbClr val="FF0000"/>
                  </a:solidFill>
                  <a:prstDash val="solid"/>
                </a:ln>
                <a:solidFill>
                  <a:srgbClr val="0000FA"/>
                </a:solidFill>
                <a:effectLst/>
                <a:latin typeface="Estrangelo Edessa" pitchFamily="66" charset="0"/>
                <a:ea typeface="Arial" panose="020B0604020202020204"/>
                <a:cs typeface="Estrangelo Edessa" pitchFamily="66" charset="0"/>
                <a:sym typeface="Calibri" panose="020F0502020204030204" pitchFamily="34" charset="0"/>
              </a:rPr>
              <a:t> Engineering College</a:t>
            </a:r>
            <a:endParaRPr lang="en-US" altLang="zh-CN" b="1" dirty="0">
              <a:ln w="22225">
                <a:solidFill>
                  <a:srgbClr val="FF0000"/>
                </a:solidFill>
                <a:prstDash val="solid"/>
              </a:ln>
              <a:solidFill>
                <a:srgbClr val="0000FA"/>
              </a:solidFill>
              <a:effectLst/>
              <a:latin typeface="Estrangelo Edessa" pitchFamily="66" charset="0"/>
              <a:ea typeface="Arial" panose="020B0604020202020204"/>
              <a:cs typeface="Estrangelo Edessa" pitchFamily="66" charset="0"/>
              <a:sym typeface="Calibri" panose="020F0502020204030204" pitchFamily="34" charset="0"/>
            </a:endParaRPr>
          </a:p>
          <a:p>
            <a:pPr>
              <a:lnSpc>
                <a:spcPct val="10000"/>
              </a:lnSpc>
              <a:buClr>
                <a:srgbClr val="007BD3"/>
              </a:buClr>
            </a:pPr>
            <a:endParaRPr lang="en-US" altLang="zh-CN" b="1" dirty="0">
              <a:ln w="22225">
                <a:solidFill>
                  <a:srgbClr val="FF0000"/>
                </a:solidFill>
                <a:prstDash val="solid"/>
              </a:ln>
              <a:solidFill>
                <a:srgbClr val="0000FA"/>
              </a:solidFill>
              <a:effectLst/>
              <a:latin typeface="Estrangelo Edessa" pitchFamily="66" charset="0"/>
              <a:ea typeface="Arial" panose="020B0604020202020204"/>
              <a:cs typeface="Estrangelo Edessa" pitchFamily="66" charset="0"/>
              <a:sym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normAutofit/>
          </a:bodyPr>
          <a:lstStyle/>
          <a:p>
            <a:r>
              <a:rPr lang="en-US" sz="2800" dirty="0"/>
              <a:t>Three broad categories of machine learning approaches</a:t>
            </a:r>
          </a:p>
        </p:txBody>
      </p:sp>
      <p:sp>
        <p:nvSpPr>
          <p:cNvPr id="3" name="Content Placeholder 2"/>
          <p:cNvSpPr>
            <a:spLocks noGrp="1"/>
          </p:cNvSpPr>
          <p:nvPr>
            <p:ph idx="1"/>
          </p:nvPr>
        </p:nvSpPr>
        <p:spPr>
          <a:xfrm>
            <a:off x="228600" y="990600"/>
            <a:ext cx="8686800" cy="5638800"/>
          </a:xfrm>
        </p:spPr>
        <p:txBody>
          <a:bodyPr>
            <a:normAutofit fontScale="77500" lnSpcReduction="20000"/>
          </a:bodyPr>
          <a:lstStyle/>
          <a:p>
            <a:r>
              <a:rPr lang="en-US" dirty="0"/>
              <a:t>1. Supervised</a:t>
            </a:r>
          </a:p>
          <a:p>
            <a:pPr lvl="1"/>
            <a:r>
              <a:rPr lang="en-US" dirty="0"/>
              <a:t>1. Classification</a:t>
            </a:r>
          </a:p>
          <a:p>
            <a:pPr lvl="1"/>
            <a:r>
              <a:rPr lang="en-US" dirty="0"/>
              <a:t>2. Regression</a:t>
            </a:r>
          </a:p>
          <a:p>
            <a:r>
              <a:rPr lang="en-US" dirty="0"/>
              <a:t>2. Unsupervised</a:t>
            </a:r>
          </a:p>
          <a:p>
            <a:pPr lvl="1"/>
            <a:r>
              <a:rPr lang="en-US" dirty="0"/>
              <a:t>1. Clustering</a:t>
            </a:r>
          </a:p>
          <a:p>
            <a:pPr lvl="1"/>
            <a:r>
              <a:rPr lang="en-US" dirty="0"/>
              <a:t>2. Association analysis</a:t>
            </a:r>
          </a:p>
          <a:p>
            <a:r>
              <a:rPr lang="en-US" dirty="0"/>
              <a:t>3. Reinforcement</a:t>
            </a:r>
          </a:p>
          <a:p>
            <a:endParaRPr lang="en-US" dirty="0"/>
          </a:p>
          <a:p>
            <a:pPr>
              <a:buNone/>
            </a:pPr>
            <a:r>
              <a:rPr lang="en-US" dirty="0"/>
              <a:t>Multiple factors play a role </a:t>
            </a:r>
            <a:r>
              <a:rPr lang="en-US" b="1" dirty="0"/>
              <a:t>when we try to select the model </a:t>
            </a:r>
            <a:r>
              <a:rPr lang="en-US" dirty="0"/>
              <a:t>for </a:t>
            </a:r>
            <a:r>
              <a:rPr lang="en-US" b="1" dirty="0"/>
              <a:t>solving a machine learning </a:t>
            </a:r>
            <a:r>
              <a:rPr lang="en-US" dirty="0"/>
              <a:t>problem. </a:t>
            </a:r>
          </a:p>
          <a:p>
            <a:pPr>
              <a:buNone/>
            </a:pPr>
            <a:endParaRPr lang="en-US" dirty="0"/>
          </a:p>
          <a:p>
            <a:pPr>
              <a:buNone/>
            </a:pPr>
            <a:r>
              <a:rPr lang="en-US" dirty="0"/>
              <a:t>The most important </a:t>
            </a:r>
            <a:r>
              <a:rPr lang="en-US" b="1" dirty="0"/>
              <a:t>factors</a:t>
            </a:r>
            <a:r>
              <a:rPr lang="en-US" dirty="0"/>
              <a:t> are </a:t>
            </a:r>
          </a:p>
          <a:p>
            <a:pPr marL="571500" indent="-571500">
              <a:buAutoNum type="romanLcParenBoth"/>
            </a:pPr>
            <a:r>
              <a:rPr lang="en-US" dirty="0"/>
              <a:t>the </a:t>
            </a:r>
            <a:r>
              <a:rPr lang="en-US" b="1" dirty="0"/>
              <a:t>kind of problem </a:t>
            </a:r>
            <a:r>
              <a:rPr lang="en-US" dirty="0"/>
              <a:t>we want to solve using machine learning and</a:t>
            </a:r>
          </a:p>
          <a:p>
            <a:pPr marL="571500" indent="-571500">
              <a:buAutoNum type="romanLcParenBoth"/>
            </a:pPr>
            <a:r>
              <a:rPr lang="en-US" dirty="0"/>
              <a:t>The </a:t>
            </a:r>
            <a:r>
              <a:rPr lang="en-US" b="1" dirty="0"/>
              <a:t>nature of the underlying data</a:t>
            </a:r>
            <a:r>
              <a:rPr lang="en-US" dirty="0"/>
              <a:t>.</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610600" cy="6019800"/>
          </a:xfrm>
        </p:spPr>
        <p:txBody>
          <a:bodyPr>
            <a:normAutofit fontScale="70000" lnSpcReduction="20000"/>
          </a:bodyPr>
          <a:lstStyle/>
          <a:p>
            <a:pPr>
              <a:lnSpc>
                <a:spcPct val="170000"/>
              </a:lnSpc>
              <a:spcBef>
                <a:spcPts val="0"/>
              </a:spcBef>
              <a:buNone/>
            </a:pPr>
            <a:r>
              <a:rPr lang="en-US" dirty="0" smtClean="0"/>
              <a:t>The objective of PCA is to make the transformation in such a way that</a:t>
            </a:r>
          </a:p>
          <a:p>
            <a:pPr>
              <a:lnSpc>
                <a:spcPct val="170000"/>
              </a:lnSpc>
              <a:spcBef>
                <a:spcPts val="0"/>
              </a:spcBef>
            </a:pPr>
            <a:r>
              <a:rPr lang="en-US" dirty="0" smtClean="0"/>
              <a:t> 1. The </a:t>
            </a:r>
            <a:r>
              <a:rPr lang="en-US" b="1" dirty="0" smtClean="0">
                <a:solidFill>
                  <a:srgbClr val="2207E9"/>
                </a:solidFill>
              </a:rPr>
              <a:t>new features are distinct</a:t>
            </a:r>
            <a:r>
              <a:rPr lang="en-US" dirty="0" smtClean="0"/>
              <a:t>, i.e. the </a:t>
            </a:r>
            <a:r>
              <a:rPr lang="en-US" b="1" dirty="0" smtClean="0">
                <a:solidFill>
                  <a:srgbClr val="2207E9"/>
                </a:solidFill>
              </a:rPr>
              <a:t>covariance</a:t>
            </a:r>
            <a:r>
              <a:rPr lang="en-US" dirty="0" smtClean="0"/>
              <a:t> between the new features, i.e. the principal components is </a:t>
            </a:r>
            <a:r>
              <a:rPr lang="en-US" b="1" dirty="0" smtClean="0">
                <a:solidFill>
                  <a:srgbClr val="2207E9"/>
                </a:solidFill>
              </a:rPr>
              <a:t>0</a:t>
            </a:r>
            <a:r>
              <a:rPr lang="en-US" dirty="0" smtClean="0"/>
              <a:t>. </a:t>
            </a:r>
          </a:p>
          <a:p>
            <a:pPr>
              <a:lnSpc>
                <a:spcPct val="170000"/>
              </a:lnSpc>
              <a:spcBef>
                <a:spcPts val="0"/>
              </a:spcBef>
            </a:pPr>
            <a:r>
              <a:rPr lang="en-US" dirty="0" smtClean="0"/>
              <a:t>2. The principal components are generated in order of the variability in the data that it captures. Hence, the first principal component should capture the maximum variability, the second principal component should capture the next highest variability etc. </a:t>
            </a:r>
          </a:p>
          <a:p>
            <a:pPr>
              <a:lnSpc>
                <a:spcPct val="170000"/>
              </a:lnSpc>
              <a:spcBef>
                <a:spcPts val="0"/>
              </a:spcBef>
            </a:pPr>
            <a:r>
              <a:rPr lang="en-US" dirty="0" smtClean="0"/>
              <a:t>3. The </a:t>
            </a:r>
            <a:r>
              <a:rPr lang="en-US" b="1" dirty="0" smtClean="0">
                <a:solidFill>
                  <a:srgbClr val="2207E9"/>
                </a:solidFill>
              </a:rPr>
              <a:t>sum of variance of the new features</a:t>
            </a:r>
            <a:r>
              <a:rPr lang="en-US" dirty="0" smtClean="0"/>
              <a:t> or the principal components should be </a:t>
            </a:r>
            <a:r>
              <a:rPr lang="en-US" b="1" dirty="0" smtClean="0">
                <a:solidFill>
                  <a:srgbClr val="2207E9"/>
                </a:solidFill>
              </a:rPr>
              <a:t>equal to </a:t>
            </a:r>
            <a:r>
              <a:rPr lang="en-US" dirty="0" smtClean="0"/>
              <a:t>the </a:t>
            </a:r>
            <a:r>
              <a:rPr lang="en-US" b="1" dirty="0" smtClean="0">
                <a:solidFill>
                  <a:srgbClr val="2207E9"/>
                </a:solidFill>
              </a:rPr>
              <a:t>sum of variance of the original features. </a:t>
            </a:r>
            <a:endParaRPr lang="en-US" b="1" dirty="0">
              <a:solidFill>
                <a:srgbClr val="2207E9"/>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534400" cy="6248400"/>
          </a:xfrm>
        </p:spPr>
        <p:txBody>
          <a:bodyPr>
            <a:normAutofit fontScale="92500" lnSpcReduction="20000"/>
          </a:bodyPr>
          <a:lstStyle/>
          <a:p>
            <a:pPr>
              <a:lnSpc>
                <a:spcPct val="150000"/>
              </a:lnSpc>
              <a:spcBef>
                <a:spcPts val="0"/>
              </a:spcBef>
              <a:buNone/>
            </a:pPr>
            <a:r>
              <a:rPr lang="en-US" dirty="0" smtClean="0"/>
              <a:t>some properties of these principal components are given below:</a:t>
            </a:r>
          </a:p>
          <a:p>
            <a:pPr>
              <a:lnSpc>
                <a:spcPct val="150000"/>
              </a:lnSpc>
              <a:spcBef>
                <a:spcPts val="0"/>
              </a:spcBef>
            </a:pPr>
            <a:r>
              <a:rPr lang="en-US" dirty="0" smtClean="0"/>
              <a:t>The principal component must be the </a:t>
            </a:r>
            <a:r>
              <a:rPr lang="en-US" b="1" dirty="0" smtClean="0">
                <a:solidFill>
                  <a:srgbClr val="2207E9"/>
                </a:solidFill>
              </a:rPr>
              <a:t>linear combination of the original features</a:t>
            </a:r>
            <a:r>
              <a:rPr lang="en-US" b="1" dirty="0" smtClean="0"/>
              <a:t>.</a:t>
            </a:r>
          </a:p>
          <a:p>
            <a:pPr>
              <a:lnSpc>
                <a:spcPct val="150000"/>
              </a:lnSpc>
              <a:spcBef>
                <a:spcPts val="0"/>
              </a:spcBef>
            </a:pPr>
            <a:r>
              <a:rPr lang="en-US" dirty="0" smtClean="0"/>
              <a:t>These </a:t>
            </a:r>
            <a:r>
              <a:rPr lang="en-US" b="1" dirty="0" smtClean="0">
                <a:solidFill>
                  <a:srgbClr val="2207E9"/>
                </a:solidFill>
              </a:rPr>
              <a:t>components are orthogonal</a:t>
            </a:r>
            <a:r>
              <a:rPr lang="en-US" dirty="0" smtClean="0"/>
              <a:t>, i.e., the correlation between a pair of variables is zero.</a:t>
            </a:r>
          </a:p>
          <a:p>
            <a:pPr>
              <a:lnSpc>
                <a:spcPct val="150000"/>
              </a:lnSpc>
              <a:spcBef>
                <a:spcPts val="0"/>
              </a:spcBef>
            </a:pPr>
            <a:r>
              <a:rPr lang="en-US" dirty="0" smtClean="0"/>
              <a:t>The importance of each component decreases when going to 1 to n, it means the </a:t>
            </a:r>
            <a:r>
              <a:rPr lang="en-US" b="1" dirty="0" smtClean="0">
                <a:solidFill>
                  <a:srgbClr val="2207E9"/>
                </a:solidFill>
              </a:rPr>
              <a:t>1 PC has the most importance</a:t>
            </a:r>
            <a:r>
              <a:rPr lang="en-US" dirty="0" smtClean="0"/>
              <a:t>, and </a:t>
            </a:r>
            <a:r>
              <a:rPr lang="en-US" b="1" dirty="0" smtClean="0">
                <a:solidFill>
                  <a:srgbClr val="2207E9"/>
                </a:solidFill>
              </a:rPr>
              <a:t>n PC </a:t>
            </a:r>
            <a:r>
              <a:rPr lang="en-US" dirty="0" smtClean="0"/>
              <a:t>will have the </a:t>
            </a:r>
            <a:r>
              <a:rPr lang="en-US" b="1" dirty="0" smtClean="0">
                <a:solidFill>
                  <a:srgbClr val="2207E9"/>
                </a:solidFill>
              </a:rPr>
              <a:t>least importance.</a:t>
            </a:r>
          </a:p>
          <a:p>
            <a:pPr>
              <a:lnSpc>
                <a:spcPct val="150000"/>
              </a:lnSpc>
              <a:spcBef>
                <a:spcPts val="0"/>
              </a:spcBef>
            </a:pP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4648200"/>
          </a:xfrm>
        </p:spPr>
        <p:txBody>
          <a:bodyPr>
            <a:normAutofit fontScale="55000" lnSpcReduction="20000"/>
          </a:bodyPr>
          <a:lstStyle/>
          <a:p>
            <a:pPr>
              <a:lnSpc>
                <a:spcPct val="170000"/>
              </a:lnSpc>
              <a:spcBef>
                <a:spcPts val="0"/>
              </a:spcBef>
              <a:buNone/>
            </a:pPr>
            <a:r>
              <a:rPr lang="en-US" dirty="0" smtClean="0"/>
              <a:t>PCA works </a:t>
            </a:r>
            <a:r>
              <a:rPr lang="en-US" b="1" dirty="0" smtClean="0">
                <a:solidFill>
                  <a:srgbClr val="2207E9"/>
                </a:solidFill>
              </a:rPr>
              <a:t>based on a process </a:t>
            </a:r>
            <a:r>
              <a:rPr lang="en-US" dirty="0" smtClean="0"/>
              <a:t>called </a:t>
            </a:r>
            <a:r>
              <a:rPr lang="en-US" b="1" dirty="0" err="1" smtClean="0">
                <a:solidFill>
                  <a:srgbClr val="2207E9"/>
                </a:solidFill>
              </a:rPr>
              <a:t>eigenvalue</a:t>
            </a:r>
            <a:r>
              <a:rPr lang="en-US" b="1" dirty="0" smtClean="0">
                <a:solidFill>
                  <a:srgbClr val="2207E9"/>
                </a:solidFill>
              </a:rPr>
              <a:t> decomposition of a covariance matrix </a:t>
            </a:r>
            <a:r>
              <a:rPr lang="en-US" dirty="0" smtClean="0"/>
              <a:t>of a data set. Below are the steps to be followed: </a:t>
            </a:r>
          </a:p>
          <a:p>
            <a:pPr>
              <a:lnSpc>
                <a:spcPct val="170000"/>
              </a:lnSpc>
              <a:spcBef>
                <a:spcPts val="0"/>
              </a:spcBef>
              <a:buNone/>
            </a:pPr>
            <a:r>
              <a:rPr lang="en-US" dirty="0" smtClean="0"/>
              <a:t>1. First, calculate the covariance matrix of a data set. </a:t>
            </a:r>
          </a:p>
          <a:p>
            <a:pPr>
              <a:lnSpc>
                <a:spcPct val="170000"/>
              </a:lnSpc>
              <a:spcBef>
                <a:spcPts val="0"/>
              </a:spcBef>
              <a:buNone/>
            </a:pPr>
            <a:r>
              <a:rPr lang="en-US" dirty="0" smtClean="0"/>
              <a:t>2. Then, calculate the </a:t>
            </a:r>
            <a:r>
              <a:rPr lang="en-US" dirty="0" err="1" smtClean="0"/>
              <a:t>eigenvalues</a:t>
            </a:r>
            <a:r>
              <a:rPr lang="en-US" dirty="0" smtClean="0"/>
              <a:t> of the covariance matrix. </a:t>
            </a:r>
          </a:p>
          <a:p>
            <a:pPr>
              <a:lnSpc>
                <a:spcPct val="170000"/>
              </a:lnSpc>
              <a:spcBef>
                <a:spcPts val="0"/>
              </a:spcBef>
              <a:buNone/>
            </a:pPr>
            <a:r>
              <a:rPr lang="en-US" dirty="0" smtClean="0"/>
              <a:t>3. The eigenvector having highest </a:t>
            </a:r>
            <a:r>
              <a:rPr lang="en-US" dirty="0" err="1" smtClean="0"/>
              <a:t>eigenvalue</a:t>
            </a:r>
            <a:r>
              <a:rPr lang="en-US" dirty="0" smtClean="0"/>
              <a:t> represents the direction in which there is the highest variance. So this will help in identifying the first principal component.</a:t>
            </a:r>
          </a:p>
          <a:p>
            <a:pPr>
              <a:lnSpc>
                <a:spcPct val="170000"/>
              </a:lnSpc>
              <a:spcBef>
                <a:spcPts val="0"/>
              </a:spcBef>
              <a:buNone/>
            </a:pPr>
            <a:r>
              <a:rPr lang="en-US" dirty="0" smtClean="0"/>
              <a:t> 4. The eigenvector having the next highest </a:t>
            </a:r>
            <a:r>
              <a:rPr lang="en-US" dirty="0" err="1" smtClean="0"/>
              <a:t>eigenvalue</a:t>
            </a:r>
            <a:r>
              <a:rPr lang="en-US" dirty="0" smtClean="0"/>
              <a:t> represents the direction in which data has the highest remaining variance and also orthogonal to the first direction. So this helps in identifying the second principal component.</a:t>
            </a:r>
          </a:p>
          <a:p>
            <a:pPr>
              <a:lnSpc>
                <a:spcPct val="170000"/>
              </a:lnSpc>
              <a:spcBef>
                <a:spcPts val="0"/>
              </a:spcBef>
              <a:buNone/>
            </a:pPr>
            <a:r>
              <a:rPr lang="en-US" dirty="0" smtClean="0"/>
              <a:t> 5. Like this, identify the top ‘k’ eigenvectors having top ‘k’ </a:t>
            </a:r>
            <a:r>
              <a:rPr lang="en-US" dirty="0" err="1" smtClean="0"/>
              <a:t>eigenvalues</a:t>
            </a:r>
            <a:r>
              <a:rPr lang="en-US" dirty="0" smtClean="0"/>
              <a:t> so as to get the ‘k’ principal components. </a:t>
            </a:r>
            <a:endParaRPr lang="en-US" dirty="0"/>
          </a:p>
        </p:txBody>
      </p:sp>
      <p:pic>
        <p:nvPicPr>
          <p:cNvPr id="4" name="Picture 6" descr="Variance%26Residuals"/>
          <p:cNvPicPr>
            <a:picLocks noChangeAspect="1" noChangeArrowheads="1"/>
          </p:cNvPicPr>
          <p:nvPr/>
        </p:nvPicPr>
        <p:blipFill>
          <a:blip r:embed="rId2"/>
          <a:srcRect/>
          <a:stretch>
            <a:fillRect/>
          </a:stretch>
        </p:blipFill>
        <p:spPr bwMode="auto">
          <a:xfrm>
            <a:off x="3143250" y="4419600"/>
            <a:ext cx="6000750" cy="2248690"/>
          </a:xfrm>
          <a:prstGeom prst="rect">
            <a:avLst/>
          </a:prstGeom>
          <a:noFill/>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9144000" cy="5486400"/>
          </a:xfrm>
        </p:spPr>
        <p:txBody>
          <a:bodyPr>
            <a:normAutofit/>
          </a:bodyPr>
          <a:lstStyle/>
          <a:p>
            <a:pPr>
              <a:lnSpc>
                <a:spcPct val="170000"/>
              </a:lnSpc>
              <a:spcBef>
                <a:spcPts val="0"/>
              </a:spcBef>
              <a:buFont typeface="Wingdings" pitchFamily="2" charset="2"/>
              <a:buChar char="§"/>
            </a:pPr>
            <a:r>
              <a:rPr lang="en-US" sz="1400" b="1" dirty="0" smtClean="0"/>
              <a:t>Normalize the data:</a:t>
            </a:r>
          </a:p>
          <a:p>
            <a:pPr lvl="1">
              <a:lnSpc>
                <a:spcPct val="170000"/>
              </a:lnSpc>
              <a:spcBef>
                <a:spcPts val="0"/>
              </a:spcBef>
              <a:buFont typeface="Wingdings" pitchFamily="2" charset="2"/>
              <a:buChar char="Ø"/>
            </a:pPr>
            <a:r>
              <a:rPr lang="en-US" sz="1400" dirty="0" smtClean="0"/>
              <a:t>Standardize the data before performing PCA. This will ensure that each feature has a mean = 0 and variance = 1. name the matrix as Z.</a:t>
            </a:r>
          </a:p>
          <a:p>
            <a:pPr>
              <a:lnSpc>
                <a:spcPct val="170000"/>
              </a:lnSpc>
              <a:spcBef>
                <a:spcPts val="0"/>
              </a:spcBef>
              <a:buFont typeface="Wingdings" pitchFamily="2" charset="2"/>
              <a:buChar char="§"/>
            </a:pPr>
            <a:r>
              <a:rPr lang="en-US" sz="1400" b="1" dirty="0" smtClean="0"/>
              <a:t>Build the covariance matrix</a:t>
            </a:r>
            <a:r>
              <a:rPr lang="en-US" sz="1400" dirty="0" smtClean="0"/>
              <a:t>:</a:t>
            </a:r>
          </a:p>
          <a:p>
            <a:pPr lvl="1">
              <a:lnSpc>
                <a:spcPct val="170000"/>
              </a:lnSpc>
              <a:spcBef>
                <a:spcPts val="0"/>
              </a:spcBef>
              <a:buFont typeface="Wingdings" pitchFamily="2" charset="2"/>
              <a:buChar char="Ø"/>
            </a:pPr>
            <a:r>
              <a:rPr lang="en-US" sz="1400" dirty="0" smtClean="0"/>
              <a:t>Construct a </a:t>
            </a:r>
            <a:r>
              <a:rPr lang="en-US" sz="1400" b="1" dirty="0" smtClean="0">
                <a:solidFill>
                  <a:srgbClr val="2207E9"/>
                </a:solidFill>
              </a:rPr>
              <a:t>square matrix to express the correlation between two or more features</a:t>
            </a:r>
            <a:r>
              <a:rPr lang="en-US" sz="1400" dirty="0" smtClean="0"/>
              <a:t> in a multidimensional dataset.</a:t>
            </a:r>
          </a:p>
          <a:p>
            <a:pPr lvl="1">
              <a:lnSpc>
                <a:spcPct val="170000"/>
              </a:lnSpc>
              <a:spcBef>
                <a:spcPts val="0"/>
              </a:spcBef>
              <a:buFont typeface="Wingdings" pitchFamily="2" charset="2"/>
              <a:buChar char="Ø"/>
            </a:pPr>
            <a:r>
              <a:rPr lang="en-US" sz="1400" dirty="0" smtClean="0"/>
              <a:t>To calculate the covariance of  Z, we will </a:t>
            </a:r>
            <a:r>
              <a:rPr lang="en-US" sz="1400" b="1" dirty="0" smtClean="0">
                <a:solidFill>
                  <a:srgbClr val="2207E9"/>
                </a:solidFill>
              </a:rPr>
              <a:t>take the matrix Z</a:t>
            </a:r>
            <a:r>
              <a:rPr lang="en-US" sz="1400" dirty="0" smtClean="0"/>
              <a:t>, and will </a:t>
            </a:r>
            <a:r>
              <a:rPr lang="en-US" sz="1400" b="1" dirty="0" smtClean="0">
                <a:solidFill>
                  <a:srgbClr val="2207E9"/>
                </a:solidFill>
              </a:rPr>
              <a:t>transpose it</a:t>
            </a:r>
            <a:r>
              <a:rPr lang="en-US" sz="1400" dirty="0" smtClean="0"/>
              <a:t>. After transpose, we will </a:t>
            </a:r>
            <a:r>
              <a:rPr lang="en-US" sz="1400" b="1" dirty="0" smtClean="0">
                <a:solidFill>
                  <a:srgbClr val="2207E9"/>
                </a:solidFill>
              </a:rPr>
              <a:t>multiply it by Z</a:t>
            </a:r>
            <a:r>
              <a:rPr lang="en-US" sz="1400" dirty="0" smtClean="0"/>
              <a:t>. The output matrix will be the </a:t>
            </a:r>
            <a:r>
              <a:rPr lang="en-US" sz="1400" b="1" dirty="0" smtClean="0">
                <a:solidFill>
                  <a:srgbClr val="2207E9"/>
                </a:solidFill>
              </a:rPr>
              <a:t>Covariance matrix of Z.</a:t>
            </a:r>
          </a:p>
          <a:p>
            <a:pPr>
              <a:lnSpc>
                <a:spcPct val="170000"/>
              </a:lnSpc>
              <a:spcBef>
                <a:spcPts val="0"/>
              </a:spcBef>
              <a:buFont typeface="Wingdings" pitchFamily="2" charset="2"/>
              <a:buChar char="§"/>
            </a:pPr>
            <a:r>
              <a:rPr lang="en-US" sz="1400" b="1" dirty="0" smtClean="0"/>
              <a:t>Find the Eigenvectors and </a:t>
            </a:r>
            <a:r>
              <a:rPr lang="en-US" sz="1400" b="1" dirty="0" err="1" smtClean="0"/>
              <a:t>Eigenvalues</a:t>
            </a:r>
            <a:r>
              <a:rPr lang="en-US" sz="1400" b="1" dirty="0" smtClean="0"/>
              <a:t>:</a:t>
            </a:r>
          </a:p>
          <a:p>
            <a:pPr lvl="1">
              <a:lnSpc>
                <a:spcPct val="170000"/>
              </a:lnSpc>
              <a:spcBef>
                <a:spcPts val="0"/>
              </a:spcBef>
              <a:buFont typeface="Wingdings" pitchFamily="2" charset="2"/>
              <a:buChar char="Ø"/>
            </a:pPr>
            <a:r>
              <a:rPr lang="en-US" sz="1400" dirty="0" smtClean="0"/>
              <a:t>Calculate the eigenvectors/unit vectors and </a:t>
            </a:r>
            <a:r>
              <a:rPr lang="en-US" sz="1400" dirty="0" err="1" smtClean="0"/>
              <a:t>eigenvalues</a:t>
            </a:r>
            <a:r>
              <a:rPr lang="en-US" sz="1400" dirty="0" smtClean="0"/>
              <a:t>. </a:t>
            </a:r>
            <a:r>
              <a:rPr lang="en-US" sz="1400" dirty="0" err="1" smtClean="0"/>
              <a:t>Eigenvalues</a:t>
            </a:r>
            <a:r>
              <a:rPr lang="en-US" sz="1400" dirty="0" smtClean="0"/>
              <a:t> are scalars by which we multiply the eigenvector of the covariance matrix.</a:t>
            </a:r>
          </a:p>
          <a:p>
            <a:pPr lvl="1">
              <a:lnSpc>
                <a:spcPct val="170000"/>
              </a:lnSpc>
              <a:spcBef>
                <a:spcPts val="0"/>
              </a:spcBef>
              <a:buFont typeface="Wingdings" pitchFamily="2" charset="2"/>
              <a:buChar char="Ø"/>
            </a:pPr>
            <a:r>
              <a:rPr lang="en-US" sz="1400" dirty="0" smtClean="0"/>
              <a:t>Eigenvectors or the covariance matrix are the directions of the axes with high information. And the </a:t>
            </a:r>
            <a:r>
              <a:rPr lang="en-US" sz="1400" b="1" dirty="0" smtClean="0">
                <a:solidFill>
                  <a:srgbClr val="2207E9"/>
                </a:solidFill>
              </a:rPr>
              <a:t>coefficients </a:t>
            </a:r>
            <a:r>
              <a:rPr lang="en-US" sz="1400" dirty="0" smtClean="0"/>
              <a:t>of these eigenvectors are defined as the </a:t>
            </a:r>
            <a:r>
              <a:rPr lang="en-US" sz="1400" b="1" dirty="0" err="1" smtClean="0">
                <a:solidFill>
                  <a:srgbClr val="2207E9"/>
                </a:solidFill>
              </a:rPr>
              <a:t>eigenvalues</a:t>
            </a:r>
            <a:r>
              <a:rPr lang="en-US" sz="1400" b="1" dirty="0" smtClean="0">
                <a:solidFill>
                  <a:srgbClr val="2207E9"/>
                </a:solidFill>
              </a:rPr>
              <a:t>.</a:t>
            </a:r>
          </a:p>
          <a:p>
            <a:pPr>
              <a:lnSpc>
                <a:spcPct val="170000"/>
              </a:lnSpc>
              <a:spcBef>
                <a:spcPts val="0"/>
              </a:spcBef>
              <a:buFont typeface="Wingdings" pitchFamily="2" charset="2"/>
              <a:buChar char="§"/>
            </a:pPr>
            <a:r>
              <a:rPr lang="en-US" sz="1400" b="1" dirty="0" smtClean="0"/>
              <a:t>Sort the eigenvectors </a:t>
            </a:r>
            <a:r>
              <a:rPr lang="en-US" sz="1400" dirty="0" smtClean="0"/>
              <a:t>in highest to lowest order and select the number of principal components.</a:t>
            </a:r>
            <a:endParaRPr lang="en-US" sz="1400" dirty="0"/>
          </a:p>
        </p:txBody>
      </p:sp>
      <p:pic>
        <p:nvPicPr>
          <p:cNvPr id="2052" name="Picture 4" descr="Zscore"/>
          <p:cNvPicPr>
            <a:picLocks noChangeAspect="1" noChangeArrowheads="1"/>
          </p:cNvPicPr>
          <p:nvPr/>
        </p:nvPicPr>
        <p:blipFill>
          <a:blip r:embed="rId2"/>
          <a:srcRect/>
          <a:stretch>
            <a:fillRect/>
          </a:stretch>
        </p:blipFill>
        <p:spPr bwMode="auto">
          <a:xfrm>
            <a:off x="2819400" y="762000"/>
            <a:ext cx="838200" cy="403433"/>
          </a:xfrm>
          <a:prstGeom prst="rect">
            <a:avLst/>
          </a:prstGeom>
          <a:noFill/>
        </p:spPr>
      </p:pic>
      <p:pic>
        <p:nvPicPr>
          <p:cNvPr id="2056" name="Picture 8" descr="Covariance"/>
          <p:cNvPicPr>
            <a:picLocks noChangeAspect="1" noChangeArrowheads="1"/>
          </p:cNvPicPr>
          <p:nvPr/>
        </p:nvPicPr>
        <p:blipFill>
          <a:blip r:embed="rId3"/>
          <a:srcRect/>
          <a:stretch>
            <a:fillRect/>
          </a:stretch>
        </p:blipFill>
        <p:spPr bwMode="auto">
          <a:xfrm>
            <a:off x="7315200" y="5586249"/>
            <a:ext cx="1676399" cy="1271752"/>
          </a:xfrm>
          <a:prstGeom prst="rect">
            <a:avLst/>
          </a:prstGeom>
          <a:noFill/>
        </p:spPr>
      </p:pic>
      <p:sp>
        <p:nvSpPr>
          <p:cNvPr id="10" name="Rectangle 9"/>
          <p:cNvSpPr/>
          <p:nvPr/>
        </p:nvSpPr>
        <p:spPr>
          <a:xfrm>
            <a:off x="1066800" y="152400"/>
            <a:ext cx="7220695" cy="523220"/>
          </a:xfrm>
          <a:prstGeom prst="rect">
            <a:avLst/>
          </a:prstGeom>
        </p:spPr>
        <p:txBody>
          <a:bodyPr wrap="none">
            <a:spAutoFit/>
          </a:bodyPr>
          <a:lstStyle/>
          <a:p>
            <a:r>
              <a:rPr lang="en-US" sz="2800" b="1" dirty="0" smtClean="0">
                <a:solidFill>
                  <a:srgbClr val="C00000"/>
                </a:solidFill>
              </a:rPr>
              <a:t>How does Principal Component Analysis Work?</a:t>
            </a:r>
            <a:endParaRPr lang="en-US" sz="2800" b="1" dirty="0">
              <a:solidFill>
                <a:srgbClr val="C00000"/>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629400"/>
          </a:xfrm>
        </p:spPr>
        <p:txBody>
          <a:bodyPr>
            <a:normAutofit fontScale="62500" lnSpcReduction="20000"/>
          </a:bodyPr>
          <a:lstStyle/>
          <a:p>
            <a:pPr>
              <a:lnSpc>
                <a:spcPct val="170000"/>
              </a:lnSpc>
              <a:spcBef>
                <a:spcPts val="0"/>
              </a:spcBef>
              <a:buNone/>
            </a:pPr>
            <a:r>
              <a:rPr lang="en-US" dirty="0" smtClean="0"/>
              <a:t>Some common terms used in PCA algorithm:</a:t>
            </a:r>
          </a:p>
          <a:p>
            <a:pPr>
              <a:lnSpc>
                <a:spcPct val="170000"/>
              </a:lnSpc>
              <a:spcBef>
                <a:spcPts val="0"/>
              </a:spcBef>
            </a:pPr>
            <a:r>
              <a:rPr lang="en-US" b="1" dirty="0" smtClean="0"/>
              <a:t>Dimensionality:</a:t>
            </a:r>
            <a:r>
              <a:rPr lang="en-US" dirty="0" smtClean="0"/>
              <a:t> It is the number of features or variables present in the given dataset. More easily, it is the number of columns present in the dataset.</a:t>
            </a:r>
          </a:p>
          <a:p>
            <a:pPr>
              <a:lnSpc>
                <a:spcPct val="170000"/>
              </a:lnSpc>
              <a:spcBef>
                <a:spcPts val="0"/>
              </a:spcBef>
            </a:pPr>
            <a:r>
              <a:rPr lang="en-US" b="1" dirty="0" smtClean="0"/>
              <a:t>Correlation:</a:t>
            </a:r>
            <a:r>
              <a:rPr lang="en-US" dirty="0" smtClean="0"/>
              <a:t> It signifies that how strongly two variables are related to each other. Such as if one changes, the other variable also gets changed. The correlation value ranges from -1 to +1. Here, -1 occurs if variables are inversely proportional to each other, and +1 indicates that variables are directly proportional to each other.</a:t>
            </a:r>
          </a:p>
          <a:p>
            <a:pPr>
              <a:lnSpc>
                <a:spcPct val="170000"/>
              </a:lnSpc>
              <a:spcBef>
                <a:spcPts val="0"/>
              </a:spcBef>
            </a:pPr>
            <a:r>
              <a:rPr lang="en-US" b="1" dirty="0" smtClean="0"/>
              <a:t>Orthogonal:</a:t>
            </a:r>
            <a:r>
              <a:rPr lang="en-US" dirty="0" smtClean="0"/>
              <a:t> It defines that variables are not correlated to each other, and hence the correlation between the pair of variables is zero.</a:t>
            </a:r>
          </a:p>
          <a:p>
            <a:pPr>
              <a:lnSpc>
                <a:spcPct val="170000"/>
              </a:lnSpc>
              <a:spcBef>
                <a:spcPts val="0"/>
              </a:spcBef>
            </a:pPr>
            <a:r>
              <a:rPr lang="en-US" b="1" dirty="0" smtClean="0"/>
              <a:t>Eigenvectors:</a:t>
            </a:r>
            <a:r>
              <a:rPr lang="en-US" dirty="0" smtClean="0"/>
              <a:t> If there is a square matrix M, and a non-zero vector v is given. Then v will be eigenvector if Av is the scalar multiple of v.</a:t>
            </a:r>
          </a:p>
          <a:p>
            <a:pPr>
              <a:lnSpc>
                <a:spcPct val="170000"/>
              </a:lnSpc>
              <a:spcBef>
                <a:spcPts val="0"/>
              </a:spcBef>
            </a:pPr>
            <a:r>
              <a:rPr lang="en-US" b="1" dirty="0" smtClean="0"/>
              <a:t>Covariance Matrix:</a:t>
            </a:r>
            <a:r>
              <a:rPr lang="en-US" dirty="0" smtClean="0"/>
              <a:t> A matrix containing the covariance between the pair of variables is called the Covariance Matrix.</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hlinkClick r:id="rId2"/>
              </a:rPr>
              <a:t>https://www.geeksforgeeks.org/ml-principal-component-analysispca</a:t>
            </a:r>
            <a:r>
              <a:rPr lang="en-US" dirty="0" smtClean="0">
                <a:hlinkClick r:id="rId2"/>
              </a:rPr>
              <a:t>/</a:t>
            </a:r>
            <a:endParaRPr lang="en-US" dirty="0" smtClean="0"/>
          </a:p>
          <a:p>
            <a:r>
              <a:rPr lang="en-US" dirty="0" smtClean="0">
                <a:hlinkClick r:id="rId3"/>
              </a:rPr>
              <a:t>https://www.simplilearn.com/tutorials/machine-learning-tutorial/principal-component-analysis#:~:text=The%20Principal%20Component%20Analysis%20is,plotting%20in%202D%20and%203D</a:t>
            </a:r>
            <a:r>
              <a:rPr lang="en-US" dirty="0" smtClean="0"/>
              <a:t>.</a:t>
            </a:r>
          </a:p>
          <a:p>
            <a:r>
              <a:rPr lang="en-US" smtClean="0">
                <a:hlinkClick r:id="rId4"/>
              </a:rPr>
              <a:t>https</a:t>
            </a:r>
            <a:r>
              <a:rPr lang="en-US" smtClean="0">
                <a:hlinkClick r:id="rId4"/>
              </a:rPr>
              <a:t>://</a:t>
            </a:r>
            <a:r>
              <a:rPr lang="en-US" smtClean="0">
                <a:hlinkClick r:id="rId4"/>
              </a:rPr>
              <a:t>www.javatpoint.com/principal-component-analysis</a:t>
            </a:r>
            <a:endParaRPr lang="en-US" smtClean="0"/>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Model selection in a structured way</a:t>
            </a:r>
          </a:p>
        </p:txBody>
      </p:sp>
      <p:sp>
        <p:nvSpPr>
          <p:cNvPr id="3" name="Content Placeholder 2"/>
          <p:cNvSpPr>
            <a:spLocks noGrp="1"/>
          </p:cNvSpPr>
          <p:nvPr>
            <p:ph idx="1"/>
          </p:nvPr>
        </p:nvSpPr>
        <p:spPr/>
        <p:txBody>
          <a:bodyPr/>
          <a:lstStyle/>
          <a:p>
            <a:r>
              <a:rPr lang="en-US" dirty="0"/>
              <a:t>models for supervised learning, which primarily focus on </a:t>
            </a:r>
            <a:r>
              <a:rPr lang="en-US" b="1" dirty="0"/>
              <a:t>solving predictive problems </a:t>
            </a:r>
            <a:r>
              <a:rPr lang="en-US" dirty="0"/>
              <a:t>and</a:t>
            </a:r>
          </a:p>
          <a:p>
            <a:r>
              <a:rPr lang="en-US" dirty="0"/>
              <a:t> models for unsupervised learning, which solve </a:t>
            </a:r>
            <a:r>
              <a:rPr lang="en-US" b="1" dirty="0"/>
              <a:t>descriptive problems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Google Shape;460;p37"/>
          <p:cNvSpPr>
            <a:spLocks noGrp="1"/>
          </p:cNvSpPr>
          <p:nvPr>
            <p:ph type="title"/>
          </p:nvPr>
        </p:nvSpPr>
        <p:spPr>
          <a:xfrm>
            <a:off x="2000748" y="147985"/>
            <a:ext cx="4714649" cy="399513"/>
          </a:xfrm>
        </p:spPr>
        <p:txBody>
          <a:bodyPr vert="horz" wrap="square" lIns="45092" tIns="22540" rIns="45092" bIns="22540" anchor="ctr" anchorCtr="0">
            <a:noAutofit/>
          </a:bodyPr>
          <a:lstStyle/>
          <a:p>
            <a:pPr algn="ctr" eaLnBrk="1" hangingPunct="1">
              <a:buFont typeface="Arial" panose="020B0604020202020204"/>
              <a:buNone/>
            </a:pPr>
            <a:r>
              <a:rPr lang="en-US" altLang="x-none" sz="2800" b="1" dirty="0">
                <a:solidFill>
                  <a:srgbClr val="2207E9"/>
                </a:solidFill>
                <a:latin typeface="Calibri" panose="020F0502020204030204" pitchFamily="34" charset="0"/>
                <a:cs typeface="Calibri" panose="020F0502020204030204" pitchFamily="34" charset="0"/>
                <a:sym typeface="+mn-ea"/>
              </a:rPr>
              <a:t/>
            </a:r>
            <a:br>
              <a:rPr lang="en-US" altLang="x-none" sz="2800" b="1" dirty="0">
                <a:solidFill>
                  <a:srgbClr val="2207E9"/>
                </a:solidFill>
                <a:latin typeface="Calibri" panose="020F0502020204030204" pitchFamily="34" charset="0"/>
                <a:cs typeface="Calibri" panose="020F0502020204030204" pitchFamily="34" charset="0"/>
                <a:sym typeface="+mn-ea"/>
              </a:rPr>
            </a:br>
            <a:r>
              <a:rPr lang="en-US" altLang="x-none" sz="2800" b="1" dirty="0">
                <a:solidFill>
                  <a:srgbClr val="2207E9"/>
                </a:solidFill>
                <a:latin typeface="Calibri" panose="020F0502020204030204" pitchFamily="34" charset="0"/>
                <a:cs typeface="Calibri" panose="020F0502020204030204" pitchFamily="34" charset="0"/>
                <a:sym typeface="+mn-ea"/>
              </a:rPr>
              <a:t> Predictive models</a:t>
            </a:r>
            <a:r>
              <a:rPr lang="en-US" altLang="x-none" sz="2800" b="1" dirty="0">
                <a:solidFill>
                  <a:srgbClr val="2207E9"/>
                </a:solidFill>
                <a:latin typeface="Comic Sans MS" panose="030F0702030302020204" pitchFamily="66" charset="0"/>
                <a:cs typeface="Calibri" panose="020F0502020204030204" pitchFamily="34" charset="0"/>
                <a:sym typeface="Calibri" panose="020F0502020204030204" pitchFamily="34" charset="0"/>
              </a:rPr>
              <a:t/>
            </a:r>
            <a:br>
              <a:rPr lang="en-US" altLang="x-none" sz="2800" b="1" dirty="0">
                <a:solidFill>
                  <a:srgbClr val="2207E9"/>
                </a:solidFill>
                <a:latin typeface="Comic Sans MS" panose="030F0702030302020204" pitchFamily="66" charset="0"/>
                <a:cs typeface="Calibri" panose="020F0502020204030204" pitchFamily="34" charset="0"/>
                <a:sym typeface="Calibri" panose="020F0502020204030204" pitchFamily="34" charset="0"/>
              </a:rPr>
            </a:br>
            <a:endParaRPr lang="en-US" altLang="x-none" sz="2800" b="1" dirty="0">
              <a:solidFill>
                <a:srgbClr val="2207E9"/>
              </a:solidFill>
              <a:latin typeface="Comic Sans MS" panose="030F0702030302020204" pitchFamily="66" charset="0"/>
              <a:ea typeface="Arial" panose="020B0604020202020204"/>
              <a:cs typeface="Calibri" panose="020F0502020204030204" pitchFamily="34" charset="0"/>
              <a:sym typeface="Calibri" panose="020F0502020204030204" pitchFamily="34" charset="0"/>
            </a:endParaRPr>
          </a:p>
        </p:txBody>
      </p:sp>
      <p:sp>
        <p:nvSpPr>
          <p:cNvPr id="101379" name="Google Shape;461;p37"/>
          <p:cNvSpPr>
            <a:spLocks noGrp="1"/>
          </p:cNvSpPr>
          <p:nvPr>
            <p:ph type="body" idx="1"/>
          </p:nvPr>
        </p:nvSpPr>
        <p:spPr>
          <a:xfrm>
            <a:off x="120492" y="547431"/>
            <a:ext cx="8906351" cy="6140291"/>
          </a:xfrm>
        </p:spPr>
        <p:txBody>
          <a:bodyPr vert="horz" wrap="square" lIns="45092" tIns="22540" rIns="45092" bIns="22540" anchor="t" anchorCtr="0">
            <a:normAutofit lnSpcReduction="10000"/>
          </a:bodyPr>
          <a:lstStyle/>
          <a:p>
            <a:pPr marL="0">
              <a:lnSpc>
                <a:spcPct val="150000"/>
              </a:lnSpc>
              <a:spcBef>
                <a:spcPts val="0"/>
              </a:spcBef>
              <a:buClr>
                <a:srgbClr val="000000"/>
              </a:buClr>
            </a:pPr>
            <a:r>
              <a:rPr lang="en-US" altLang="x-none" sz="2000" dirty="0">
                <a:ea typeface="Arial" panose="020B0604020202020204"/>
                <a:sym typeface="Calibri" panose="020F0502020204030204" pitchFamily="34" charset="0"/>
              </a:rPr>
              <a:t>T</a:t>
            </a:r>
            <a:r>
              <a:rPr lang="en-US" altLang="x-none" sz="2000" b="1" dirty="0">
                <a:ea typeface="Arial" panose="020B0604020202020204"/>
                <a:sym typeface="Calibri" panose="020F0502020204030204" pitchFamily="34" charset="0"/>
              </a:rPr>
              <a:t>o predict certain value </a:t>
            </a:r>
            <a:r>
              <a:rPr lang="en-US" altLang="x-none" sz="2000" dirty="0">
                <a:ea typeface="Arial" panose="020B0604020202020204"/>
                <a:sym typeface="Calibri" panose="020F0502020204030204" pitchFamily="34" charset="0"/>
              </a:rPr>
              <a:t>using the </a:t>
            </a:r>
            <a:r>
              <a:rPr lang="en-US" altLang="x-none" sz="2000" b="1" dirty="0">
                <a:ea typeface="Arial" panose="020B0604020202020204"/>
                <a:sym typeface="Calibri" panose="020F0502020204030204" pitchFamily="34" charset="0"/>
              </a:rPr>
              <a:t>values in an input data </a:t>
            </a:r>
            <a:r>
              <a:rPr lang="en-US" altLang="x-none" sz="2000" dirty="0">
                <a:ea typeface="Arial" panose="020B0604020202020204"/>
                <a:sym typeface="Calibri" panose="020F0502020204030204" pitchFamily="34" charset="0"/>
              </a:rPr>
              <a:t>set.</a:t>
            </a:r>
          </a:p>
          <a:p>
            <a:pPr>
              <a:lnSpc>
                <a:spcPct val="150000"/>
              </a:lnSpc>
              <a:spcBef>
                <a:spcPts val="0"/>
              </a:spcBef>
            </a:pPr>
            <a:r>
              <a:rPr lang="en-US" sz="2000" dirty="0"/>
              <a:t>The learning model attempts to </a:t>
            </a:r>
            <a:r>
              <a:rPr lang="en-US" sz="2000" b="1" dirty="0"/>
              <a:t>establish a relation between the target feature</a:t>
            </a:r>
            <a:r>
              <a:rPr lang="en-US" sz="2000" dirty="0"/>
              <a:t>, </a:t>
            </a:r>
            <a:r>
              <a:rPr lang="en-US" sz="2000" dirty="0" err="1"/>
              <a:t>i.e.the</a:t>
            </a:r>
            <a:r>
              <a:rPr lang="en-US" sz="2000" dirty="0"/>
              <a:t> feature being predicted, and the </a:t>
            </a:r>
            <a:r>
              <a:rPr lang="en-US" sz="2000" b="1" dirty="0"/>
              <a:t>predictor features</a:t>
            </a:r>
            <a:r>
              <a:rPr lang="en-US" sz="2000" dirty="0"/>
              <a:t>.</a:t>
            </a:r>
          </a:p>
          <a:p>
            <a:pPr>
              <a:lnSpc>
                <a:spcPct val="150000"/>
              </a:lnSpc>
              <a:spcBef>
                <a:spcPts val="0"/>
              </a:spcBef>
            </a:pPr>
            <a:r>
              <a:rPr lang="en-US" altLang="x-none" sz="2000" b="1" dirty="0">
                <a:ea typeface="Arial" panose="020B0604020202020204"/>
                <a:sym typeface="Calibri" panose="020F0502020204030204" pitchFamily="34" charset="0"/>
              </a:rPr>
              <a:t>To predict the value of a category or class </a:t>
            </a:r>
            <a:r>
              <a:rPr lang="en-US" altLang="x-none" sz="2000" dirty="0">
                <a:ea typeface="Arial" panose="020B0604020202020204"/>
                <a:sym typeface="Calibri" panose="020F0502020204030204" pitchFamily="34" charset="0"/>
              </a:rPr>
              <a:t>to which a data instance belongs to.</a:t>
            </a:r>
          </a:p>
          <a:p>
            <a:pPr marL="0">
              <a:lnSpc>
                <a:spcPct val="150000"/>
              </a:lnSpc>
              <a:spcBef>
                <a:spcPts val="0"/>
              </a:spcBef>
              <a:buClr>
                <a:srgbClr val="000000"/>
              </a:buClr>
              <a:buNone/>
            </a:pPr>
            <a:r>
              <a:rPr lang="en-US" altLang="x-none" sz="2000" b="1" dirty="0">
                <a:solidFill>
                  <a:srgbClr val="0000FA"/>
                </a:solidFill>
                <a:ea typeface="Arial" panose="020B0604020202020204"/>
                <a:sym typeface="Calibri" panose="020F0502020204030204" pitchFamily="34" charset="0"/>
              </a:rPr>
              <a:t>Examples:</a:t>
            </a:r>
          </a:p>
          <a:p>
            <a:pPr marL="0">
              <a:lnSpc>
                <a:spcPct val="150000"/>
              </a:lnSpc>
              <a:spcBef>
                <a:spcPts val="0"/>
              </a:spcBef>
              <a:buClr>
                <a:srgbClr val="000000"/>
              </a:buClr>
              <a:buNone/>
            </a:pPr>
            <a:r>
              <a:rPr lang="en-US" altLang="x-none" sz="2000" dirty="0">
                <a:ea typeface="Arial" panose="020B0604020202020204"/>
                <a:sym typeface="Calibri" panose="020F0502020204030204" pitchFamily="34" charset="0"/>
              </a:rPr>
              <a:t>1. Predicting win/loss in a cricket match</a:t>
            </a:r>
          </a:p>
          <a:p>
            <a:pPr marL="0">
              <a:lnSpc>
                <a:spcPct val="150000"/>
              </a:lnSpc>
              <a:spcBef>
                <a:spcPts val="0"/>
              </a:spcBef>
              <a:buClr>
                <a:srgbClr val="000000"/>
              </a:buClr>
              <a:buNone/>
            </a:pPr>
            <a:r>
              <a:rPr lang="en-US" altLang="x-none" sz="2000" dirty="0">
                <a:ea typeface="Arial" panose="020B0604020202020204"/>
                <a:sym typeface="Calibri" panose="020F0502020204030204" pitchFamily="34" charset="0"/>
              </a:rPr>
              <a:t>2. Predicting whether a transaction is fraud</a:t>
            </a:r>
          </a:p>
          <a:p>
            <a:pPr marL="0">
              <a:lnSpc>
                <a:spcPct val="150000"/>
              </a:lnSpc>
              <a:spcBef>
                <a:spcPts val="0"/>
              </a:spcBef>
              <a:buClr>
                <a:srgbClr val="000000"/>
              </a:buClr>
              <a:buNone/>
            </a:pPr>
            <a:r>
              <a:rPr lang="en-US" altLang="x-none" sz="2000" dirty="0">
                <a:ea typeface="Arial" panose="020B0604020202020204"/>
                <a:sym typeface="Calibri" panose="020F0502020204030204" pitchFamily="34" charset="0"/>
              </a:rPr>
              <a:t>3. Predicting whether a customer may move to another product</a:t>
            </a:r>
          </a:p>
          <a:p>
            <a:pPr marL="0">
              <a:lnSpc>
                <a:spcPct val="150000"/>
              </a:lnSpc>
              <a:spcBef>
                <a:spcPts val="0"/>
              </a:spcBef>
              <a:buClr>
                <a:srgbClr val="000000"/>
              </a:buClr>
              <a:buNone/>
            </a:pPr>
            <a:r>
              <a:rPr lang="en-US" altLang="x-none" sz="2000" b="1" dirty="0">
                <a:solidFill>
                  <a:srgbClr val="0000FA"/>
                </a:solidFill>
                <a:ea typeface="Arial" panose="020B0604020202020204"/>
                <a:sym typeface="Calibri" panose="020F0502020204030204" pitchFamily="34" charset="0"/>
              </a:rPr>
              <a:t>Classification models:</a:t>
            </a:r>
          </a:p>
          <a:p>
            <a:pPr marL="0">
              <a:lnSpc>
                <a:spcPct val="150000"/>
              </a:lnSpc>
              <a:spcBef>
                <a:spcPts val="0"/>
              </a:spcBef>
              <a:buClr>
                <a:srgbClr val="000000"/>
              </a:buClr>
              <a:buNone/>
            </a:pPr>
            <a:r>
              <a:rPr lang="en-US" altLang="x-none" sz="2000" dirty="0">
                <a:ea typeface="Arial" panose="020B0604020202020204"/>
                <a:sym typeface="Calibri" panose="020F0502020204030204" pitchFamily="34" charset="0"/>
              </a:rPr>
              <a:t>The models which are used for prediction of target features of </a:t>
            </a:r>
            <a:r>
              <a:rPr lang="en-US" altLang="x-none" sz="2000" dirty="0">
                <a:solidFill>
                  <a:srgbClr val="FF0000"/>
                </a:solidFill>
                <a:ea typeface="Arial" panose="020B0604020202020204"/>
                <a:sym typeface="Calibri" panose="020F0502020204030204" pitchFamily="34" charset="0"/>
              </a:rPr>
              <a:t>categorical value</a:t>
            </a:r>
            <a:endParaRPr lang="en-US" altLang="x-none" sz="2000" dirty="0">
              <a:ea typeface="Arial" panose="020B0604020202020204"/>
              <a:sym typeface="Calibri" panose="020F0502020204030204" pitchFamily="34" charset="0"/>
            </a:endParaRPr>
          </a:p>
          <a:p>
            <a:pPr marL="0">
              <a:lnSpc>
                <a:spcPct val="150000"/>
              </a:lnSpc>
              <a:spcBef>
                <a:spcPts val="0"/>
              </a:spcBef>
              <a:buClr>
                <a:srgbClr val="000000"/>
              </a:buClr>
            </a:pPr>
            <a:r>
              <a:rPr lang="en-US" altLang="x-none" sz="2000" dirty="0">
                <a:ea typeface="Arial" panose="020B0604020202020204"/>
                <a:sym typeface="Calibri" panose="020F0502020204030204" pitchFamily="34" charset="0"/>
              </a:rPr>
              <a:t>target feature - </a:t>
            </a:r>
            <a:r>
              <a:rPr lang="en-US" altLang="x-none" sz="2000" b="1" dirty="0">
                <a:ea typeface="Arial" panose="020B0604020202020204"/>
                <a:sym typeface="Calibri" panose="020F0502020204030204" pitchFamily="34" charset="0"/>
              </a:rPr>
              <a:t>class label</a:t>
            </a:r>
          </a:p>
          <a:p>
            <a:pPr marL="0">
              <a:lnSpc>
                <a:spcPct val="150000"/>
              </a:lnSpc>
              <a:spcBef>
                <a:spcPts val="0"/>
              </a:spcBef>
              <a:buClr>
                <a:srgbClr val="000000"/>
              </a:buClr>
            </a:pPr>
            <a:r>
              <a:rPr lang="en-US" altLang="x-none" sz="2000" dirty="0">
                <a:ea typeface="Arial" panose="020B0604020202020204"/>
                <a:sym typeface="Calibri" panose="020F0502020204030204" pitchFamily="34" charset="0"/>
              </a:rPr>
              <a:t>Categories to which classes are divided into are called </a:t>
            </a:r>
            <a:r>
              <a:rPr lang="en-US" altLang="x-none" sz="2000" dirty="0">
                <a:solidFill>
                  <a:srgbClr val="0000FA"/>
                </a:solidFill>
                <a:ea typeface="Arial" panose="020B0604020202020204"/>
                <a:sym typeface="Calibri" panose="020F0502020204030204" pitchFamily="34" charset="0"/>
              </a:rPr>
              <a:t>levels.</a:t>
            </a:r>
          </a:p>
          <a:p>
            <a:pPr marL="0">
              <a:lnSpc>
                <a:spcPct val="150000"/>
              </a:lnSpc>
              <a:spcBef>
                <a:spcPts val="0"/>
              </a:spcBef>
              <a:buClr>
                <a:srgbClr val="000000"/>
              </a:buClr>
              <a:buNone/>
            </a:pPr>
            <a:r>
              <a:rPr lang="en-US" altLang="x-none" sz="2000" dirty="0">
                <a:solidFill>
                  <a:srgbClr val="0000FA"/>
                </a:solidFill>
                <a:ea typeface="Arial" panose="020B0604020202020204"/>
                <a:sym typeface="Calibri" panose="020F0502020204030204" pitchFamily="34" charset="0"/>
              </a:rPr>
              <a:t>Classification models: </a:t>
            </a:r>
          </a:p>
          <a:p>
            <a:pPr marL="0">
              <a:lnSpc>
                <a:spcPct val="150000"/>
              </a:lnSpc>
              <a:spcBef>
                <a:spcPts val="0"/>
              </a:spcBef>
              <a:buClr>
                <a:srgbClr val="000000"/>
              </a:buClr>
              <a:buNone/>
            </a:pPr>
            <a:r>
              <a:rPr lang="en-US" altLang="x-none" sz="2000" dirty="0">
                <a:ea typeface="Arial" panose="020B0604020202020204"/>
                <a:sym typeface="Calibri" panose="020F0502020204030204" pitchFamily="34" charset="0"/>
              </a:rPr>
              <a:t>k-Nearest Neighbor (</a:t>
            </a:r>
            <a:r>
              <a:rPr lang="en-US" altLang="x-none" sz="2000" dirty="0" err="1">
                <a:ea typeface="Arial" panose="020B0604020202020204"/>
                <a:sym typeface="Calibri" panose="020F0502020204030204" pitchFamily="34" charset="0"/>
              </a:rPr>
              <a:t>kNN</a:t>
            </a:r>
            <a:r>
              <a:rPr lang="en-US" altLang="x-none" sz="2000" dirty="0">
                <a:ea typeface="Arial" panose="020B0604020202020204"/>
                <a:sym typeface="Calibri" panose="020F0502020204030204" pitchFamily="34" charset="0"/>
              </a:rPr>
              <a:t>), Naïve </a:t>
            </a:r>
            <a:r>
              <a:rPr lang="en-US" altLang="x-none" sz="2000" dirty="0" err="1">
                <a:ea typeface="Arial" panose="020B0604020202020204"/>
                <a:sym typeface="Calibri" panose="020F0502020204030204" pitchFamily="34" charset="0"/>
              </a:rPr>
              <a:t>Bayes</a:t>
            </a:r>
            <a:r>
              <a:rPr lang="en-US" altLang="x-none" sz="2000" dirty="0">
                <a:ea typeface="Arial" panose="020B0604020202020204"/>
                <a:sym typeface="Calibri" panose="020F0502020204030204" pitchFamily="34" charset="0"/>
              </a:rPr>
              <a:t>, and Decision Tree.</a:t>
            </a:r>
          </a:p>
          <a:p>
            <a:pPr marL="0">
              <a:lnSpc>
                <a:spcPct val="150000"/>
              </a:lnSpc>
              <a:spcBef>
                <a:spcPts val="0"/>
              </a:spcBef>
              <a:buClr>
                <a:srgbClr val="000000"/>
              </a:buClr>
              <a:buNone/>
            </a:pPr>
            <a:endParaRPr lang="en-US" altLang="x-none" sz="2000" dirty="0">
              <a:ea typeface="Arial" panose="020B0604020202020204"/>
              <a:sym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Google Shape;460;p37"/>
          <p:cNvSpPr>
            <a:spLocks noGrp="1"/>
          </p:cNvSpPr>
          <p:nvPr>
            <p:ph type="title"/>
          </p:nvPr>
        </p:nvSpPr>
        <p:spPr>
          <a:xfrm>
            <a:off x="2000748" y="147985"/>
            <a:ext cx="4714649" cy="399513"/>
          </a:xfrm>
        </p:spPr>
        <p:txBody>
          <a:bodyPr vert="horz" wrap="square" lIns="45092" tIns="22540" rIns="45092" bIns="22540" anchor="ctr" anchorCtr="0">
            <a:noAutofit/>
          </a:bodyPr>
          <a:lstStyle/>
          <a:p>
            <a:pPr algn="ctr" eaLnBrk="1" hangingPunct="1">
              <a:buFont typeface="Arial" panose="020B0604020202020204"/>
              <a:buNone/>
            </a:pPr>
            <a:r>
              <a:rPr lang="en-US" altLang="x-none" sz="3200" b="1" dirty="0">
                <a:solidFill>
                  <a:srgbClr val="2207E9"/>
                </a:solidFill>
                <a:latin typeface="Calibri" panose="020F0502020204030204" pitchFamily="34" charset="0"/>
                <a:cs typeface="Calibri" panose="020F0502020204030204" pitchFamily="34" charset="0"/>
                <a:sym typeface="+mn-ea"/>
              </a:rPr>
              <a:t/>
            </a:r>
            <a:br>
              <a:rPr lang="en-US" altLang="x-none" sz="3200" b="1" dirty="0">
                <a:solidFill>
                  <a:srgbClr val="2207E9"/>
                </a:solidFill>
                <a:latin typeface="Calibri" panose="020F0502020204030204" pitchFamily="34" charset="0"/>
                <a:cs typeface="Calibri" panose="020F0502020204030204" pitchFamily="34" charset="0"/>
                <a:sym typeface="+mn-ea"/>
              </a:rPr>
            </a:br>
            <a:r>
              <a:rPr lang="en-US" altLang="x-none" sz="3200" b="1" dirty="0">
                <a:solidFill>
                  <a:srgbClr val="2207E9"/>
                </a:solidFill>
                <a:latin typeface="Calibri" panose="020F0502020204030204" pitchFamily="34" charset="0"/>
                <a:cs typeface="Calibri" panose="020F0502020204030204" pitchFamily="34" charset="0"/>
                <a:sym typeface="+mn-ea"/>
              </a:rPr>
              <a:t> Predictive models</a:t>
            </a:r>
            <a:r>
              <a:rPr lang="en-US" altLang="x-none" sz="3200" b="1" dirty="0">
                <a:solidFill>
                  <a:srgbClr val="2207E9"/>
                </a:solidFill>
                <a:latin typeface="Comic Sans MS" panose="030F0702030302020204" pitchFamily="66" charset="0"/>
                <a:cs typeface="Calibri" panose="020F0502020204030204" pitchFamily="34" charset="0"/>
                <a:sym typeface="Calibri" panose="020F0502020204030204" pitchFamily="34" charset="0"/>
              </a:rPr>
              <a:t/>
            </a:r>
            <a:br>
              <a:rPr lang="en-US" altLang="x-none" sz="3200" b="1" dirty="0">
                <a:solidFill>
                  <a:srgbClr val="2207E9"/>
                </a:solidFill>
                <a:latin typeface="Comic Sans MS" panose="030F0702030302020204" pitchFamily="66" charset="0"/>
                <a:cs typeface="Calibri" panose="020F0502020204030204" pitchFamily="34" charset="0"/>
                <a:sym typeface="Calibri" panose="020F0502020204030204" pitchFamily="34" charset="0"/>
              </a:rPr>
            </a:br>
            <a:endParaRPr lang="en-US" altLang="x-none" sz="3200" b="1" dirty="0">
              <a:solidFill>
                <a:srgbClr val="2207E9"/>
              </a:solidFill>
              <a:latin typeface="Comic Sans MS" panose="030F0702030302020204" pitchFamily="66" charset="0"/>
              <a:ea typeface="Arial" panose="020B0604020202020204"/>
              <a:cs typeface="Calibri" panose="020F0502020204030204" pitchFamily="34" charset="0"/>
              <a:sym typeface="Calibri" panose="020F0502020204030204" pitchFamily="34" charset="0"/>
            </a:endParaRPr>
          </a:p>
        </p:txBody>
      </p:sp>
      <p:sp>
        <p:nvSpPr>
          <p:cNvPr id="101379" name="Google Shape;461;p37"/>
          <p:cNvSpPr>
            <a:spLocks noGrp="1"/>
          </p:cNvSpPr>
          <p:nvPr>
            <p:ph type="body" idx="1"/>
          </p:nvPr>
        </p:nvSpPr>
        <p:spPr>
          <a:xfrm>
            <a:off x="118110" y="1098709"/>
            <a:ext cx="8751570" cy="6140291"/>
          </a:xfrm>
        </p:spPr>
        <p:txBody>
          <a:bodyPr vert="horz" wrap="square" lIns="45092" tIns="22540" rIns="45092" bIns="22540" anchor="t" anchorCtr="0"/>
          <a:lstStyle/>
          <a:p>
            <a:pPr marL="0">
              <a:spcBef>
                <a:spcPts val="83"/>
              </a:spcBef>
              <a:buClr>
                <a:srgbClr val="000000"/>
              </a:buClr>
              <a:buNone/>
            </a:pPr>
            <a:r>
              <a:rPr lang="en-US" altLang="x-none" sz="2000" b="1" dirty="0">
                <a:ea typeface="Arial" panose="020B0604020202020204"/>
                <a:sym typeface="Calibri" panose="020F0502020204030204" pitchFamily="34" charset="0"/>
              </a:rPr>
              <a:t>To predict numerical values </a:t>
            </a:r>
            <a:r>
              <a:rPr lang="en-US" altLang="x-none" sz="2000" dirty="0">
                <a:ea typeface="Arial" panose="020B0604020202020204"/>
                <a:sym typeface="Calibri" panose="020F0502020204030204" pitchFamily="34" charset="0"/>
              </a:rPr>
              <a:t> of the target feature based on the predictor features.</a:t>
            </a:r>
          </a:p>
          <a:p>
            <a:pPr marL="0">
              <a:spcBef>
                <a:spcPts val="83"/>
              </a:spcBef>
              <a:buClr>
                <a:srgbClr val="000000"/>
              </a:buClr>
              <a:buNone/>
            </a:pPr>
            <a:r>
              <a:rPr lang="en-US" altLang="x-none" sz="2000" dirty="0">
                <a:ea typeface="Arial" panose="020B0604020202020204"/>
                <a:sym typeface="Calibri" panose="020F0502020204030204" pitchFamily="34" charset="0"/>
              </a:rPr>
              <a:t>Examples:</a:t>
            </a:r>
          </a:p>
          <a:p>
            <a:pPr marL="814299" lvl="2" indent="-282961">
              <a:spcBef>
                <a:spcPts val="83"/>
              </a:spcBef>
              <a:buClr>
                <a:srgbClr val="000000"/>
              </a:buClr>
              <a:buFont typeface="Wingdings" panose="05000000000000000000" charset="0"/>
              <a:buChar char="v"/>
            </a:pPr>
            <a:r>
              <a:rPr lang="en-US" altLang="x-none" sz="2000" dirty="0">
                <a:ea typeface="Arial" panose="020B0604020202020204"/>
                <a:sym typeface="Calibri" panose="020F0502020204030204" pitchFamily="34" charset="0"/>
              </a:rPr>
              <a:t>  Prediction of rainfall amount in the coming monsoon</a:t>
            </a:r>
          </a:p>
          <a:p>
            <a:pPr marL="814299" lvl="2" indent="-282961">
              <a:spcBef>
                <a:spcPts val="83"/>
              </a:spcBef>
              <a:buClr>
                <a:srgbClr val="000000"/>
              </a:buClr>
              <a:buFont typeface="Wingdings" panose="05000000000000000000" charset="0"/>
              <a:buChar char="v"/>
            </a:pPr>
            <a:r>
              <a:rPr lang="en-US" altLang="x-none" sz="2000" dirty="0">
                <a:ea typeface="Arial" panose="020B0604020202020204"/>
                <a:sym typeface="Calibri" panose="020F0502020204030204" pitchFamily="34" charset="0"/>
              </a:rPr>
              <a:t>   Prediction of potential flu patients and demand for flu shots next winter</a:t>
            </a:r>
          </a:p>
          <a:p>
            <a:pPr marL="814299" lvl="2" indent="-282961">
              <a:spcBef>
                <a:spcPts val="83"/>
              </a:spcBef>
              <a:buClr>
                <a:srgbClr val="000000"/>
              </a:buClr>
              <a:buFont typeface="Wingdings" panose="05000000000000000000" charset="0"/>
              <a:buChar char="v"/>
            </a:pPr>
            <a:r>
              <a:rPr lang="en-US" altLang="x-none" sz="2000" dirty="0">
                <a:ea typeface="Arial" panose="020B0604020202020204"/>
                <a:sym typeface="Calibri" panose="020F0502020204030204" pitchFamily="34" charset="0"/>
              </a:rPr>
              <a:t>Prediction of revenue growth in the succeeding year</a:t>
            </a:r>
          </a:p>
          <a:p>
            <a:pPr marL="814299" lvl="2" indent="-282961">
              <a:spcBef>
                <a:spcPts val="83"/>
              </a:spcBef>
              <a:buClr>
                <a:srgbClr val="000000"/>
              </a:buClr>
              <a:buFont typeface="Wingdings" panose="05000000000000000000" charset="0"/>
              <a:buChar char="v"/>
            </a:pPr>
            <a:endParaRPr lang="en-US" altLang="x-none" sz="2000" dirty="0">
              <a:ea typeface="Arial" panose="020B0604020202020204"/>
              <a:sym typeface="Calibri" panose="020F0502020204030204" pitchFamily="34" charset="0"/>
            </a:endParaRPr>
          </a:p>
          <a:p>
            <a:pPr marL="0" indent="0">
              <a:spcBef>
                <a:spcPts val="83"/>
              </a:spcBef>
              <a:buClr>
                <a:srgbClr val="000000"/>
              </a:buClr>
              <a:buNone/>
            </a:pPr>
            <a:r>
              <a:rPr lang="en-US" altLang="x-none" sz="2000" b="1" dirty="0">
                <a:solidFill>
                  <a:srgbClr val="0000FA"/>
                </a:solidFill>
                <a:sym typeface="Calibri" panose="020F0502020204030204" pitchFamily="34" charset="0"/>
              </a:rPr>
              <a:t>Regression models:</a:t>
            </a:r>
            <a:endParaRPr lang="en-US" altLang="x-none" sz="2000" dirty="0">
              <a:ea typeface="Arial" panose="020B0604020202020204"/>
              <a:sym typeface="Calibri" panose="020F0502020204030204" pitchFamily="34" charset="0"/>
            </a:endParaRPr>
          </a:p>
          <a:p>
            <a:pPr marL="0" indent="0">
              <a:spcBef>
                <a:spcPts val="83"/>
              </a:spcBef>
              <a:buClr>
                <a:srgbClr val="000000"/>
              </a:buClr>
              <a:buNone/>
            </a:pPr>
            <a:r>
              <a:rPr lang="en-US" altLang="x-none" sz="2000" dirty="0">
                <a:ea typeface="Arial" panose="020B0604020202020204"/>
                <a:sym typeface="Calibri" panose="020F0502020204030204" pitchFamily="34" charset="0"/>
              </a:rPr>
              <a:t>The models which are used for prediction of the </a:t>
            </a:r>
            <a:r>
              <a:rPr lang="en-US" altLang="x-none" sz="2000" dirty="0">
                <a:solidFill>
                  <a:srgbClr val="FF0000"/>
                </a:solidFill>
                <a:ea typeface="Arial" panose="020B0604020202020204"/>
                <a:sym typeface="Calibri" panose="020F0502020204030204" pitchFamily="34" charset="0"/>
              </a:rPr>
              <a:t>numerical value</a:t>
            </a:r>
            <a:r>
              <a:rPr lang="en-US" altLang="x-none" sz="2000" dirty="0">
                <a:ea typeface="Arial" panose="020B0604020202020204"/>
                <a:sym typeface="Calibri" panose="020F0502020204030204" pitchFamily="34" charset="0"/>
              </a:rPr>
              <a:t> of the target feature of a  data instance.</a:t>
            </a:r>
          </a:p>
          <a:p>
            <a:pPr marL="0" indent="0">
              <a:spcBef>
                <a:spcPts val="83"/>
              </a:spcBef>
              <a:buClr>
                <a:srgbClr val="000000"/>
              </a:buClr>
              <a:buNone/>
            </a:pPr>
            <a:endParaRPr lang="en-US" altLang="x-none" sz="2000" dirty="0">
              <a:ea typeface="Arial" panose="020B0604020202020204"/>
              <a:sym typeface="Calibri" panose="020F0502020204030204" pitchFamily="34" charset="0"/>
            </a:endParaRPr>
          </a:p>
          <a:p>
            <a:pPr marL="0" indent="0">
              <a:spcBef>
                <a:spcPts val="83"/>
              </a:spcBef>
              <a:buClr>
                <a:srgbClr val="000000"/>
              </a:buClr>
              <a:buNone/>
            </a:pPr>
            <a:r>
              <a:rPr lang="en-US" altLang="x-none" sz="2000" dirty="0">
                <a:ea typeface="Arial" panose="020B0604020202020204"/>
                <a:sym typeface="Calibri" panose="020F0502020204030204" pitchFamily="34" charset="0"/>
              </a:rPr>
              <a:t>Examples:</a:t>
            </a:r>
          </a:p>
          <a:p>
            <a:pPr marL="814299" lvl="2" indent="-282961">
              <a:spcBef>
                <a:spcPts val="83"/>
              </a:spcBef>
              <a:buClr>
                <a:srgbClr val="000000"/>
              </a:buClr>
            </a:pPr>
            <a:r>
              <a:rPr lang="en-US" altLang="x-none" sz="2000" dirty="0">
                <a:ea typeface="Arial" panose="020B0604020202020204"/>
                <a:sym typeface="Calibri" panose="020F0502020204030204" pitchFamily="34" charset="0"/>
              </a:rPr>
              <a:t>Linear Regression </a:t>
            </a:r>
          </a:p>
          <a:p>
            <a:pPr marL="814299" lvl="2" indent="-282961">
              <a:spcBef>
                <a:spcPts val="83"/>
              </a:spcBef>
              <a:buClr>
                <a:srgbClr val="000000"/>
              </a:buClr>
            </a:pPr>
            <a:r>
              <a:rPr lang="en-US" altLang="x-none" sz="2000" dirty="0">
                <a:ea typeface="Arial" panose="020B0604020202020204"/>
                <a:sym typeface="Calibri" panose="020F0502020204030204" pitchFamily="34" charset="0"/>
              </a:rPr>
              <a:t>Logistic Regression</a:t>
            </a:r>
          </a:p>
          <a:p>
            <a:pPr marL="814299" lvl="2" indent="-282961">
              <a:spcBef>
                <a:spcPts val="83"/>
              </a:spcBef>
              <a:buClr>
                <a:srgbClr val="000000"/>
              </a:buClr>
            </a:pPr>
            <a:r>
              <a:rPr lang="en-US" altLang="x-none" sz="2000" dirty="0">
                <a:solidFill>
                  <a:srgbClr val="008000"/>
                </a:solidFill>
                <a:ea typeface="Arial" panose="020B0604020202020204"/>
                <a:sym typeface="Calibri" panose="020F0502020204030204" pitchFamily="34" charset="0"/>
              </a:rPr>
              <a:t>Support Vector Machines  </a:t>
            </a:r>
          </a:p>
          <a:p>
            <a:pPr marL="814299" lvl="2" indent="-282961">
              <a:spcBef>
                <a:spcPts val="83"/>
              </a:spcBef>
              <a:buClr>
                <a:srgbClr val="000000"/>
              </a:buClr>
            </a:pPr>
            <a:r>
              <a:rPr lang="en-US" altLang="x-none" sz="2000" dirty="0">
                <a:solidFill>
                  <a:srgbClr val="008000"/>
                </a:solidFill>
                <a:ea typeface="Arial" panose="020B0604020202020204"/>
                <a:sym typeface="Calibri" panose="020F0502020204030204" pitchFamily="34" charset="0"/>
              </a:rPr>
              <a:t>Neural Network    (for both classification and regression)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Google Shape;460;p37"/>
          <p:cNvSpPr>
            <a:spLocks noGrp="1"/>
          </p:cNvSpPr>
          <p:nvPr>
            <p:ph type="title"/>
          </p:nvPr>
        </p:nvSpPr>
        <p:spPr>
          <a:xfrm>
            <a:off x="2000748" y="362487"/>
            <a:ext cx="4714649" cy="399513"/>
          </a:xfrm>
        </p:spPr>
        <p:txBody>
          <a:bodyPr vert="horz" wrap="square" lIns="45092" tIns="22540" rIns="45092" bIns="22540" anchor="ctr" anchorCtr="0"/>
          <a:lstStyle/>
          <a:p>
            <a:pPr algn="ctr" eaLnBrk="1" hangingPunct="1">
              <a:buFont typeface="Arial" panose="020B0604020202020204"/>
              <a:buNone/>
            </a:pPr>
            <a:r>
              <a:rPr lang="en-US" altLang="x-none" sz="2300" b="1" dirty="0">
                <a:solidFill>
                  <a:srgbClr val="2207E9"/>
                </a:solidFill>
                <a:latin typeface="Calibri" panose="020F0502020204030204" pitchFamily="34" charset="0"/>
                <a:cs typeface="Calibri" panose="020F0502020204030204" pitchFamily="34" charset="0"/>
                <a:sym typeface="+mn-ea"/>
              </a:rPr>
              <a:t>Descriptive models</a:t>
            </a:r>
          </a:p>
        </p:txBody>
      </p:sp>
      <p:sp>
        <p:nvSpPr>
          <p:cNvPr id="101379" name="Google Shape;461;p37"/>
          <p:cNvSpPr>
            <a:spLocks noGrp="1"/>
          </p:cNvSpPr>
          <p:nvPr>
            <p:ph type="body" idx="1"/>
          </p:nvPr>
        </p:nvSpPr>
        <p:spPr>
          <a:xfrm>
            <a:off x="120492" y="1066800"/>
            <a:ext cx="8906351" cy="5620922"/>
          </a:xfrm>
        </p:spPr>
        <p:txBody>
          <a:bodyPr vert="horz" wrap="square" lIns="45092" tIns="22540" rIns="45092" bIns="22540" anchor="t" anchorCtr="0">
            <a:normAutofit/>
          </a:bodyPr>
          <a:lstStyle/>
          <a:p>
            <a:pPr marL="0">
              <a:lnSpc>
                <a:spcPct val="150000"/>
              </a:lnSpc>
              <a:spcBef>
                <a:spcPts val="0"/>
              </a:spcBef>
              <a:buClr>
                <a:srgbClr val="000000"/>
              </a:buClr>
            </a:pPr>
            <a:r>
              <a:rPr lang="en-US" sz="1600" dirty="0"/>
              <a:t>to describe a data set or </a:t>
            </a:r>
            <a:r>
              <a:rPr lang="en-US" sz="1600" b="1" dirty="0"/>
              <a:t>gain insight from a data set</a:t>
            </a:r>
            <a:r>
              <a:rPr lang="en-US" sz="1600" dirty="0"/>
              <a:t>. (Based on the value of all features, interesting patterns or insights are derived about the data set.</a:t>
            </a:r>
            <a:r>
              <a:rPr lang="en-US" sz="1600" dirty="0">
                <a:sym typeface="Calibri" panose="020F0502020204030204" pitchFamily="34" charset="0"/>
              </a:rPr>
              <a:t>)</a:t>
            </a:r>
            <a:endParaRPr lang="en-US" altLang="x-none" sz="1600" dirty="0">
              <a:ea typeface="Arial" panose="020B0604020202020204"/>
              <a:sym typeface="Calibri" panose="020F0502020204030204" pitchFamily="34" charset="0"/>
            </a:endParaRPr>
          </a:p>
          <a:p>
            <a:pPr marL="0">
              <a:lnSpc>
                <a:spcPct val="150000"/>
              </a:lnSpc>
              <a:spcBef>
                <a:spcPts val="0"/>
              </a:spcBef>
              <a:buClr>
                <a:srgbClr val="000000"/>
              </a:buClr>
            </a:pPr>
            <a:r>
              <a:rPr lang="en-US" altLang="x-none" sz="1600" b="1" dirty="0">
                <a:ea typeface="Arial" panose="020B0604020202020204"/>
                <a:sym typeface="Calibri" panose="020F0502020204030204" pitchFamily="34" charset="0"/>
              </a:rPr>
              <a:t>No target feature </a:t>
            </a:r>
            <a:r>
              <a:rPr lang="en-US" altLang="x-none" sz="1600" dirty="0">
                <a:ea typeface="Arial" panose="020B0604020202020204"/>
                <a:sym typeface="Calibri" panose="020F0502020204030204" pitchFamily="34" charset="0"/>
              </a:rPr>
              <a:t>or single feature of interest in case of unsupervised learning.</a:t>
            </a:r>
          </a:p>
          <a:p>
            <a:pPr>
              <a:lnSpc>
                <a:spcPct val="150000"/>
              </a:lnSpc>
              <a:spcBef>
                <a:spcPts val="0"/>
              </a:spcBef>
            </a:pPr>
            <a:r>
              <a:rPr lang="en-US" sz="1600" dirty="0"/>
              <a:t>Descriptive models which </a:t>
            </a:r>
            <a:r>
              <a:rPr lang="en-US" sz="1600" b="1" dirty="0"/>
              <a:t>group together similar data instances</a:t>
            </a:r>
            <a:r>
              <a:rPr lang="en-US" sz="1600" dirty="0"/>
              <a:t>, </a:t>
            </a:r>
            <a:r>
              <a:rPr lang="en-US" sz="1600" b="1" dirty="0"/>
              <a:t>clustering models</a:t>
            </a:r>
            <a:endParaRPr lang="en-US" altLang="x-none" sz="1600" b="1" dirty="0">
              <a:ea typeface="Arial" panose="020B0604020202020204"/>
              <a:sym typeface="Calibri" panose="020F0502020204030204" pitchFamily="34" charset="0"/>
            </a:endParaRPr>
          </a:p>
          <a:p>
            <a:pPr marL="0">
              <a:lnSpc>
                <a:spcPct val="150000"/>
              </a:lnSpc>
              <a:spcBef>
                <a:spcPts val="0"/>
              </a:spcBef>
              <a:buClr>
                <a:srgbClr val="000000"/>
              </a:buClr>
              <a:buNone/>
            </a:pPr>
            <a:r>
              <a:rPr lang="en-US" altLang="x-none" sz="1600" dirty="0">
                <a:solidFill>
                  <a:srgbClr val="0000FA"/>
                </a:solidFill>
                <a:ea typeface="Arial" panose="020B0604020202020204"/>
                <a:sym typeface="Calibri" panose="020F0502020204030204" pitchFamily="34" charset="0"/>
              </a:rPr>
              <a:t>Examples:</a:t>
            </a:r>
          </a:p>
          <a:p>
            <a:pPr marL="437018" lvl="1" indent="-282961">
              <a:lnSpc>
                <a:spcPct val="150000"/>
              </a:lnSpc>
              <a:spcBef>
                <a:spcPts val="0"/>
              </a:spcBef>
              <a:buClr>
                <a:srgbClr val="000000"/>
              </a:buClr>
              <a:buFont typeface="Wingdings" panose="05000000000000000000" charset="0"/>
              <a:buChar char="v"/>
            </a:pPr>
            <a:r>
              <a:rPr lang="en-US" altLang="x-none" sz="1600" dirty="0">
                <a:ea typeface="Arial" panose="020B0604020202020204"/>
                <a:sym typeface="Calibri" panose="020F0502020204030204" pitchFamily="34" charset="0"/>
              </a:rPr>
              <a:t> Customer grouping or segmentation based on social, demographic, ethnic, etc. factors</a:t>
            </a:r>
          </a:p>
          <a:p>
            <a:pPr marL="437018" lvl="1" indent="-282961">
              <a:lnSpc>
                <a:spcPct val="150000"/>
              </a:lnSpc>
              <a:spcBef>
                <a:spcPts val="0"/>
              </a:spcBef>
              <a:buClr>
                <a:srgbClr val="000000"/>
              </a:buClr>
              <a:buFont typeface="Wingdings" panose="05000000000000000000" charset="0"/>
              <a:buChar char="v"/>
            </a:pPr>
            <a:r>
              <a:rPr lang="en-US" altLang="x-none" sz="1600" dirty="0">
                <a:ea typeface="Arial" panose="020B0604020202020204"/>
                <a:sym typeface="Calibri" panose="020F0502020204030204" pitchFamily="34" charset="0"/>
              </a:rPr>
              <a:t>Grouping of music based on different aspects like genre, language, </a:t>
            </a:r>
            <a:r>
              <a:rPr lang="en-US" altLang="x-none" sz="1600" dirty="0" err="1">
                <a:ea typeface="Arial" panose="020B0604020202020204"/>
                <a:sym typeface="Calibri" panose="020F0502020204030204" pitchFamily="34" charset="0"/>
              </a:rPr>
              <a:t>time_period</a:t>
            </a:r>
            <a:r>
              <a:rPr lang="en-US" altLang="x-none" sz="1600" dirty="0">
                <a:ea typeface="Arial" panose="020B0604020202020204"/>
                <a:sym typeface="Calibri" panose="020F0502020204030204" pitchFamily="34" charset="0"/>
              </a:rPr>
              <a:t>, etc.</a:t>
            </a:r>
          </a:p>
          <a:p>
            <a:pPr marL="437018" lvl="1" indent="-282961">
              <a:lnSpc>
                <a:spcPct val="150000"/>
              </a:lnSpc>
              <a:spcBef>
                <a:spcPts val="0"/>
              </a:spcBef>
              <a:buClr>
                <a:srgbClr val="000000"/>
              </a:buClr>
              <a:buFont typeface="Wingdings" panose="05000000000000000000" charset="0"/>
              <a:buChar char="v"/>
            </a:pPr>
            <a:r>
              <a:rPr lang="en-US" altLang="x-none" sz="1600" dirty="0">
                <a:ea typeface="Arial" panose="020B0604020202020204"/>
                <a:sym typeface="Calibri" panose="020F0502020204030204" pitchFamily="34" charset="0"/>
              </a:rPr>
              <a:t>Grouping of commodities in an inventory</a:t>
            </a:r>
          </a:p>
          <a:p>
            <a:pPr>
              <a:lnSpc>
                <a:spcPct val="150000"/>
              </a:lnSpc>
              <a:spcBef>
                <a:spcPts val="0"/>
              </a:spcBef>
            </a:pPr>
            <a:r>
              <a:rPr lang="en-US" sz="1600" dirty="0"/>
              <a:t>Descriptive models related to pattern discovery is used for market basket analysis of transactional data</a:t>
            </a:r>
            <a:endParaRPr lang="en-US" altLang="x-none" sz="1600" dirty="0">
              <a:ea typeface="Arial" panose="020B0604020202020204"/>
              <a:sym typeface="Calibri" panose="020F0502020204030204" pitchFamily="34" charset="0"/>
            </a:endParaRPr>
          </a:p>
          <a:p>
            <a:pPr marL="0" indent="0">
              <a:lnSpc>
                <a:spcPct val="150000"/>
              </a:lnSpc>
              <a:spcBef>
                <a:spcPts val="0"/>
              </a:spcBef>
              <a:buClr>
                <a:srgbClr val="000000"/>
              </a:buClr>
              <a:buNone/>
            </a:pPr>
            <a:r>
              <a:rPr lang="en-US" altLang="x-none" sz="1600" dirty="0">
                <a:solidFill>
                  <a:srgbClr val="0000FA"/>
                </a:solidFill>
                <a:ea typeface="Arial" panose="020B0604020202020204"/>
                <a:sym typeface="Calibri" panose="020F0502020204030204" pitchFamily="34" charset="0"/>
              </a:rPr>
              <a:t>Models:</a:t>
            </a:r>
          </a:p>
          <a:p>
            <a:pPr marL="0" indent="0">
              <a:lnSpc>
                <a:spcPct val="150000"/>
              </a:lnSpc>
              <a:spcBef>
                <a:spcPts val="0"/>
              </a:spcBef>
              <a:buClr>
                <a:srgbClr val="000000"/>
              </a:buClr>
              <a:buNone/>
            </a:pPr>
            <a:r>
              <a:rPr lang="en-US" altLang="x-none" sz="1600" dirty="0">
                <a:ea typeface="Arial" panose="020B0604020202020204"/>
                <a:sym typeface="Calibri" panose="020F0502020204030204" pitchFamily="34" charset="0"/>
              </a:rPr>
              <a:t>	K-means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Google Shape;460;p37"/>
          <p:cNvSpPr>
            <a:spLocks noGrp="1"/>
          </p:cNvSpPr>
          <p:nvPr>
            <p:ph type="title"/>
          </p:nvPr>
        </p:nvSpPr>
        <p:spPr>
          <a:xfrm>
            <a:off x="630079" y="120374"/>
            <a:ext cx="8056721" cy="447622"/>
          </a:xfrm>
        </p:spPr>
        <p:txBody>
          <a:bodyPr vert="horz" wrap="square" lIns="45092" tIns="22540" rIns="45092" bIns="22540" anchor="ctr"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hangingPunct="1">
              <a:buFont typeface="Arial" panose="020B0604020202020204"/>
              <a:buNone/>
            </a:pPr>
            <a:r>
              <a:rPr lang="en-US" altLang="x-none"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anose="020F0502020204030204" pitchFamily="34" charset="0"/>
                <a:cs typeface="Calibri" panose="020F0502020204030204" pitchFamily="34" charset="0"/>
                <a:sym typeface="+mn-ea"/>
              </a:rPr>
              <a:t/>
            </a:r>
            <a:br>
              <a:rPr lang="en-US" altLang="x-none"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anose="020F0502020204030204" pitchFamily="34" charset="0"/>
                <a:cs typeface="Calibri" panose="020F0502020204030204" pitchFamily="34" charset="0"/>
                <a:sym typeface="+mn-ea"/>
              </a:rPr>
            </a:br>
            <a:r>
              <a:rPr lang="en-US" altLang="x-none"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anose="020F0502020204030204" pitchFamily="34" charset="0"/>
                <a:cs typeface="Calibri" panose="020F0502020204030204" pitchFamily="34" charset="0"/>
                <a:sym typeface="+mn-ea"/>
              </a:rPr>
              <a:t>TRAINING A MODEL (FOR SUPERVISED LEARNING)</a:t>
            </a:r>
            <a:r>
              <a:rPr lang="en-US" altLang="x-none"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mic Sans MS" panose="030F0702030302020204" pitchFamily="66" charset="0"/>
                <a:cs typeface="Calibri" panose="020F0502020204030204" pitchFamily="34" charset="0"/>
                <a:sym typeface="Calibri" panose="020F0502020204030204" pitchFamily="34" charset="0"/>
              </a:rPr>
              <a:t/>
            </a:r>
            <a:br>
              <a:rPr lang="en-US" altLang="x-none"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mic Sans MS" panose="030F0702030302020204" pitchFamily="66" charset="0"/>
                <a:cs typeface="Calibri" panose="020F0502020204030204" pitchFamily="34" charset="0"/>
                <a:sym typeface="Calibri" panose="020F0502020204030204" pitchFamily="34" charset="0"/>
              </a:rPr>
            </a:br>
            <a:endParaRPr lang="en-US" altLang="x-none"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anose="020F0502020204030204" pitchFamily="34" charset="0"/>
              <a:ea typeface="Arial" panose="020B0604020202020204"/>
              <a:cs typeface="Calibri" panose="020F0502020204030204" pitchFamily="34" charset="0"/>
              <a:sym typeface="+mn-ea"/>
            </a:endParaRPr>
          </a:p>
        </p:txBody>
      </p:sp>
      <p:sp>
        <p:nvSpPr>
          <p:cNvPr id="101379" name="Google Shape;461;p37"/>
          <p:cNvSpPr>
            <a:spLocks noGrp="1"/>
          </p:cNvSpPr>
          <p:nvPr>
            <p:ph type="body" idx="1"/>
          </p:nvPr>
        </p:nvSpPr>
        <p:spPr>
          <a:xfrm>
            <a:off x="160497" y="685799"/>
            <a:ext cx="8663464" cy="5975307"/>
          </a:xfrm>
        </p:spPr>
        <p:txBody>
          <a:bodyPr vert="horz" wrap="square" lIns="45092" tIns="22540" rIns="45092" bIns="22540" anchor="t" anchorCtr="0">
            <a:normAutofit fontScale="92500" lnSpcReduction="20000"/>
          </a:bodyPr>
          <a:lstStyle/>
          <a:p>
            <a:pPr>
              <a:spcBef>
                <a:spcPts val="83"/>
              </a:spcBef>
              <a:buClr>
                <a:srgbClr val="000000"/>
              </a:buClr>
            </a:pPr>
            <a:r>
              <a:rPr lang="en-US" altLang="x-none" sz="2000" b="1" u="sng" dirty="0">
                <a:solidFill>
                  <a:srgbClr val="0000FA"/>
                </a:solidFill>
                <a:ea typeface="Arial" panose="020B0604020202020204"/>
                <a:sym typeface="Calibri" panose="020F0502020204030204" pitchFamily="34" charset="0"/>
              </a:rPr>
              <a:t>1.Holdout method:</a:t>
            </a:r>
          </a:p>
          <a:p>
            <a:pPr>
              <a:spcBef>
                <a:spcPts val="83"/>
              </a:spcBef>
              <a:buClr>
                <a:srgbClr val="000000"/>
              </a:buClr>
            </a:pPr>
            <a:endParaRPr lang="en-US" altLang="x-none" sz="2000" b="1" u="sng" dirty="0">
              <a:solidFill>
                <a:srgbClr val="0000FA"/>
              </a:solidFill>
              <a:ea typeface="Arial" panose="020B0604020202020204"/>
              <a:sym typeface="Calibri" panose="020F0502020204030204" pitchFamily="34" charset="0"/>
            </a:endParaRPr>
          </a:p>
          <a:p>
            <a:pPr>
              <a:spcBef>
                <a:spcPts val="83"/>
              </a:spcBef>
              <a:buClr>
                <a:srgbClr val="000000"/>
              </a:buClr>
              <a:buFont typeface="Arial" pitchFamily="34" charset="0"/>
              <a:buChar char="•"/>
            </a:pPr>
            <a:r>
              <a:rPr lang="en-US" altLang="x-none" sz="2000" dirty="0">
                <a:sym typeface="Calibri" panose="020F0502020204030204" pitchFamily="34" charset="0"/>
              </a:rPr>
              <a:t>Method of partitioning the input data into </a:t>
            </a:r>
            <a:r>
              <a:rPr lang="en-US" altLang="x-none" sz="2000" b="1" dirty="0">
                <a:sym typeface="Calibri" panose="020F0502020204030204" pitchFamily="34" charset="0"/>
              </a:rPr>
              <a:t>two parts </a:t>
            </a:r>
            <a:r>
              <a:rPr lang="en-US" altLang="x-none" sz="2000" dirty="0">
                <a:sym typeface="Calibri" panose="020F0502020204030204" pitchFamily="34" charset="0"/>
              </a:rPr>
              <a:t>– </a:t>
            </a:r>
            <a:r>
              <a:rPr lang="en-US" altLang="x-none" sz="2000" b="1" dirty="0">
                <a:sym typeface="Calibri" panose="020F0502020204030204" pitchFamily="34" charset="0"/>
              </a:rPr>
              <a:t>training and test data </a:t>
            </a:r>
            <a:endParaRPr lang="en-US" altLang="x-none" sz="2000" b="1" dirty="0">
              <a:ea typeface="Arial" panose="020B0604020202020204"/>
              <a:sym typeface="Calibri" panose="020F0502020204030204" pitchFamily="34" charset="0"/>
            </a:endParaRPr>
          </a:p>
          <a:p>
            <a:pPr>
              <a:spcBef>
                <a:spcPts val="83"/>
              </a:spcBef>
              <a:buClr>
                <a:srgbClr val="000000"/>
              </a:buClr>
            </a:pPr>
            <a:r>
              <a:rPr lang="en-US" altLang="x-none" sz="2000" dirty="0">
                <a:sym typeface="Calibri" panose="020F0502020204030204" pitchFamily="34" charset="0"/>
              </a:rPr>
              <a:t>which is by </a:t>
            </a:r>
            <a:r>
              <a:rPr lang="en-US" altLang="x-none" sz="2000" b="1" dirty="0">
                <a:sym typeface="Calibri" panose="020F0502020204030204" pitchFamily="34" charset="0"/>
              </a:rPr>
              <a:t>holding back a part of the input data </a:t>
            </a:r>
            <a:r>
              <a:rPr lang="en-US" altLang="x-none" sz="2000" dirty="0">
                <a:sym typeface="Calibri" panose="020F0502020204030204" pitchFamily="34" charset="0"/>
              </a:rPr>
              <a:t>for validating the trained model </a:t>
            </a:r>
            <a:endParaRPr lang="en-US" altLang="x-none" sz="2000" dirty="0">
              <a:ea typeface="Arial" panose="020B0604020202020204"/>
              <a:sym typeface="Calibri" panose="020F0502020204030204" pitchFamily="34" charset="0"/>
            </a:endParaRPr>
          </a:p>
          <a:p>
            <a:pPr>
              <a:spcBef>
                <a:spcPts val="83"/>
              </a:spcBef>
              <a:buClr>
                <a:srgbClr val="000000"/>
              </a:buClr>
            </a:pPr>
            <a:endParaRPr lang="en-US" altLang="x-none" sz="2000" b="1" dirty="0">
              <a:solidFill>
                <a:srgbClr val="0000FA"/>
              </a:solidFill>
              <a:ea typeface="Arial" panose="020B0604020202020204"/>
              <a:sym typeface="Calibri" panose="020F0502020204030204" pitchFamily="34" charset="0"/>
            </a:endParaRPr>
          </a:p>
          <a:p>
            <a:pPr>
              <a:spcBef>
                <a:spcPts val="83"/>
              </a:spcBef>
              <a:buClr>
                <a:srgbClr val="000000"/>
              </a:buClr>
              <a:buFont typeface="Arial" pitchFamily="34" charset="0"/>
              <a:buChar char="•"/>
            </a:pPr>
            <a:r>
              <a:rPr lang="en-US" altLang="x-none" sz="2000" b="1" dirty="0">
                <a:ea typeface="Arial" panose="020B0604020202020204"/>
                <a:sym typeface="Calibri" panose="020F0502020204030204" pitchFamily="34" charset="0"/>
              </a:rPr>
              <a:t>Subset of the input data </a:t>
            </a:r>
            <a:r>
              <a:rPr lang="en-US" altLang="x-none" sz="2000" dirty="0">
                <a:ea typeface="Arial" panose="020B0604020202020204"/>
                <a:sym typeface="Calibri" panose="020F0502020204030204" pitchFamily="34" charset="0"/>
              </a:rPr>
              <a:t>is used as the test data for evaluating the performance of a trained model. </a:t>
            </a:r>
          </a:p>
          <a:p>
            <a:pPr>
              <a:spcBef>
                <a:spcPts val="83"/>
              </a:spcBef>
              <a:buClr>
                <a:srgbClr val="000000"/>
              </a:buClr>
              <a:buFont typeface="Arial" pitchFamily="34" charset="0"/>
              <a:buChar char="•"/>
            </a:pPr>
            <a:endParaRPr lang="en-US" altLang="x-none" sz="2000" dirty="0">
              <a:ea typeface="Arial" panose="020B0604020202020204"/>
              <a:sym typeface="Calibri" panose="020F0502020204030204" pitchFamily="34" charset="0"/>
            </a:endParaRPr>
          </a:p>
          <a:p>
            <a:pPr>
              <a:spcBef>
                <a:spcPts val="83"/>
              </a:spcBef>
              <a:buClr>
                <a:srgbClr val="000000"/>
              </a:buClr>
              <a:buFont typeface="Arial" pitchFamily="34" charset="0"/>
              <a:buChar char="•"/>
            </a:pPr>
            <a:r>
              <a:rPr lang="en-US" altLang="x-none" sz="2000" dirty="0">
                <a:ea typeface="Arial" panose="020B0604020202020204"/>
                <a:sym typeface="Calibri" panose="020F0502020204030204" pitchFamily="34" charset="0"/>
              </a:rPr>
              <a:t>In general 70%–80% of the input data (which is obviously </a:t>
            </a:r>
            <a:r>
              <a:rPr lang="en-US" altLang="x-none" sz="2000" dirty="0" err="1">
                <a:ea typeface="Arial" panose="020B0604020202020204"/>
                <a:sym typeface="Calibri" panose="020F0502020204030204" pitchFamily="34" charset="0"/>
              </a:rPr>
              <a:t>labelled</a:t>
            </a:r>
            <a:r>
              <a:rPr lang="en-US" altLang="x-none" sz="2000" dirty="0">
                <a:ea typeface="Arial" panose="020B0604020202020204"/>
                <a:sym typeface="Calibri" panose="020F0502020204030204" pitchFamily="34" charset="0"/>
              </a:rPr>
              <a:t>) -  or </a:t>
            </a:r>
            <a:r>
              <a:rPr lang="en-US" altLang="x-none" sz="2000" b="1" dirty="0">
                <a:ea typeface="Arial" panose="020B0604020202020204"/>
                <a:sym typeface="Calibri" panose="020F0502020204030204" pitchFamily="34" charset="0"/>
              </a:rPr>
              <a:t>model training</a:t>
            </a:r>
          </a:p>
          <a:p>
            <a:pPr>
              <a:spcBef>
                <a:spcPts val="83"/>
              </a:spcBef>
              <a:buClr>
                <a:srgbClr val="000000"/>
              </a:buClr>
              <a:buFont typeface="Arial" pitchFamily="34" charset="0"/>
              <a:buChar char="•"/>
            </a:pPr>
            <a:endParaRPr lang="en-US" altLang="x-none" sz="2000" dirty="0">
              <a:ea typeface="Arial" panose="020B0604020202020204"/>
              <a:sym typeface="Calibri" panose="020F0502020204030204" pitchFamily="34" charset="0"/>
            </a:endParaRPr>
          </a:p>
          <a:p>
            <a:pPr>
              <a:spcBef>
                <a:spcPts val="83"/>
              </a:spcBef>
              <a:buClr>
                <a:srgbClr val="000000"/>
              </a:buClr>
              <a:buFont typeface="Arial" pitchFamily="34" charset="0"/>
              <a:buChar char="•"/>
            </a:pPr>
            <a:r>
              <a:rPr lang="en-US" altLang="x-none" sz="2000" dirty="0">
                <a:ea typeface="Arial" panose="020B0604020202020204"/>
                <a:sym typeface="Calibri" panose="020F0502020204030204" pitchFamily="34" charset="0"/>
              </a:rPr>
              <a:t> The remaining 20%–30%  - as </a:t>
            </a:r>
            <a:r>
              <a:rPr lang="en-US" altLang="x-none" sz="2000" b="1" dirty="0">
                <a:ea typeface="Arial" panose="020B0604020202020204"/>
                <a:sym typeface="Calibri" panose="020F0502020204030204" pitchFamily="34" charset="0"/>
              </a:rPr>
              <a:t>test data </a:t>
            </a:r>
            <a:r>
              <a:rPr lang="en-US" altLang="x-none" sz="2000" dirty="0">
                <a:ea typeface="Arial" panose="020B0604020202020204"/>
                <a:sym typeface="Calibri" panose="020F0502020204030204" pitchFamily="34" charset="0"/>
              </a:rPr>
              <a:t>for validation of the performance of the model.</a:t>
            </a:r>
          </a:p>
          <a:p>
            <a:pPr>
              <a:spcBef>
                <a:spcPts val="83"/>
              </a:spcBef>
              <a:buClr>
                <a:srgbClr val="000000"/>
              </a:buClr>
              <a:buFont typeface="Arial" pitchFamily="34" charset="0"/>
              <a:buChar char="•"/>
            </a:pPr>
            <a:endParaRPr lang="en-US" altLang="x-none" sz="2000" dirty="0">
              <a:ea typeface="Arial" panose="020B0604020202020204"/>
              <a:sym typeface="Calibri" panose="020F0502020204030204" pitchFamily="34" charset="0"/>
            </a:endParaRPr>
          </a:p>
          <a:p>
            <a:pPr>
              <a:spcBef>
                <a:spcPts val="83"/>
              </a:spcBef>
              <a:buClr>
                <a:srgbClr val="000000"/>
              </a:buClr>
              <a:buFont typeface="Arial" pitchFamily="34" charset="0"/>
              <a:buChar char="•"/>
            </a:pPr>
            <a:r>
              <a:rPr lang="en-US" altLang="x-none" sz="2000" dirty="0">
                <a:sym typeface="Calibri" panose="020F0502020204030204" pitchFamily="34" charset="0"/>
              </a:rPr>
              <a:t>Once the model is trained using the training data, the </a:t>
            </a:r>
            <a:r>
              <a:rPr lang="en-US" altLang="x-none" sz="2000" b="1" dirty="0">
                <a:sym typeface="Calibri" panose="020F0502020204030204" pitchFamily="34" charset="0"/>
              </a:rPr>
              <a:t>labels of the test data </a:t>
            </a:r>
            <a:r>
              <a:rPr lang="en-US" altLang="x-none" sz="2000" dirty="0">
                <a:sym typeface="Calibri" panose="020F0502020204030204" pitchFamily="34" charset="0"/>
              </a:rPr>
              <a:t>are </a:t>
            </a:r>
            <a:r>
              <a:rPr lang="en-US" altLang="x-none" sz="2000" b="1" dirty="0">
                <a:sym typeface="Calibri" panose="020F0502020204030204" pitchFamily="34" charset="0"/>
              </a:rPr>
              <a:t>predicted</a:t>
            </a:r>
            <a:r>
              <a:rPr lang="en-US" altLang="x-none" sz="2000" dirty="0">
                <a:sym typeface="Calibri" panose="020F0502020204030204" pitchFamily="34" charset="0"/>
              </a:rPr>
              <a:t> using the </a:t>
            </a:r>
            <a:r>
              <a:rPr lang="en-US" altLang="x-none" sz="2000" b="1" dirty="0">
                <a:sym typeface="Calibri" panose="020F0502020204030204" pitchFamily="34" charset="0"/>
              </a:rPr>
              <a:t>model’s target function</a:t>
            </a:r>
            <a:r>
              <a:rPr lang="en-US" altLang="x-none" sz="2000" dirty="0">
                <a:sym typeface="Calibri" panose="020F0502020204030204" pitchFamily="34" charset="0"/>
              </a:rPr>
              <a:t>. </a:t>
            </a:r>
          </a:p>
          <a:p>
            <a:pPr>
              <a:spcBef>
                <a:spcPts val="83"/>
              </a:spcBef>
              <a:buClr>
                <a:srgbClr val="000000"/>
              </a:buClr>
              <a:buFont typeface="Arial" pitchFamily="34" charset="0"/>
              <a:buChar char="•"/>
            </a:pPr>
            <a:endParaRPr lang="en-US" altLang="x-none" sz="2000" dirty="0">
              <a:ea typeface="Arial" panose="020B0604020202020204"/>
              <a:sym typeface="Calibri" panose="020F0502020204030204" pitchFamily="34" charset="0"/>
            </a:endParaRPr>
          </a:p>
          <a:p>
            <a:pPr>
              <a:spcBef>
                <a:spcPts val="83"/>
              </a:spcBef>
              <a:buClr>
                <a:srgbClr val="000000"/>
              </a:buClr>
              <a:buFont typeface="Arial" pitchFamily="34" charset="0"/>
              <a:buChar char="•"/>
            </a:pPr>
            <a:r>
              <a:rPr lang="en-US" altLang="x-none" sz="2000" dirty="0">
                <a:sym typeface="Calibri" panose="020F0502020204030204" pitchFamily="34" charset="0"/>
              </a:rPr>
              <a:t>Then the </a:t>
            </a:r>
            <a:r>
              <a:rPr lang="en-US" altLang="x-none" sz="2000" b="1" dirty="0">
                <a:sym typeface="Calibri" panose="020F0502020204030204" pitchFamily="34" charset="0"/>
              </a:rPr>
              <a:t>predicted value is compared </a:t>
            </a:r>
            <a:r>
              <a:rPr lang="en-US" altLang="x-none" sz="2000" dirty="0">
                <a:sym typeface="Calibri" panose="020F0502020204030204" pitchFamily="34" charset="0"/>
              </a:rPr>
              <a:t>with the </a:t>
            </a:r>
            <a:r>
              <a:rPr lang="en-US" altLang="x-none" sz="2000" b="1" dirty="0">
                <a:sym typeface="Calibri" panose="020F0502020204030204" pitchFamily="34" charset="0"/>
              </a:rPr>
              <a:t>actual value of the label</a:t>
            </a:r>
          </a:p>
          <a:p>
            <a:pPr>
              <a:spcBef>
                <a:spcPts val="83"/>
              </a:spcBef>
              <a:buClr>
                <a:srgbClr val="000000"/>
              </a:buClr>
              <a:buFont typeface="Arial" pitchFamily="34" charset="0"/>
              <a:buChar char="•"/>
            </a:pPr>
            <a:endParaRPr lang="en-US" altLang="x-none" sz="2000" dirty="0">
              <a:ea typeface="Arial" panose="020B0604020202020204"/>
              <a:sym typeface="Calibri" panose="020F0502020204030204" pitchFamily="34" charset="0"/>
            </a:endParaRPr>
          </a:p>
          <a:p>
            <a:pPr>
              <a:spcBef>
                <a:spcPts val="83"/>
              </a:spcBef>
              <a:buClr>
                <a:srgbClr val="000000"/>
              </a:buClr>
              <a:buFont typeface="Arial" pitchFamily="34" charset="0"/>
              <a:buChar char="•"/>
            </a:pPr>
            <a:r>
              <a:rPr lang="en-US" altLang="x-none" sz="2000" dirty="0">
                <a:sym typeface="Calibri" panose="020F0502020204030204" pitchFamily="34" charset="0"/>
              </a:rPr>
              <a:t>The </a:t>
            </a:r>
            <a:r>
              <a:rPr lang="en-US" altLang="x-none" sz="2000" b="1" dirty="0">
                <a:sym typeface="Calibri" panose="020F0502020204030204" pitchFamily="34" charset="0"/>
              </a:rPr>
              <a:t>performance of the model </a:t>
            </a:r>
            <a:r>
              <a:rPr lang="en-US" altLang="x-none" sz="2000" dirty="0">
                <a:sym typeface="Calibri" panose="020F0502020204030204" pitchFamily="34" charset="0"/>
              </a:rPr>
              <a:t>is in general </a:t>
            </a:r>
            <a:r>
              <a:rPr lang="en-US" altLang="x-none" sz="2000" b="1" dirty="0">
                <a:sym typeface="Calibri" panose="020F0502020204030204" pitchFamily="34" charset="0"/>
              </a:rPr>
              <a:t>measured by the accuracy of prediction </a:t>
            </a:r>
            <a:r>
              <a:rPr lang="en-US" altLang="x-none" sz="2000" dirty="0">
                <a:sym typeface="Calibri" panose="020F0502020204030204" pitchFamily="34" charset="0"/>
              </a:rPr>
              <a:t>of the label value.</a:t>
            </a:r>
          </a:p>
          <a:p>
            <a:pPr>
              <a:spcBef>
                <a:spcPts val="83"/>
              </a:spcBef>
              <a:buClr>
                <a:srgbClr val="000000"/>
              </a:buClr>
              <a:buFont typeface="Arial" pitchFamily="34" charset="0"/>
              <a:buChar char="•"/>
            </a:pPr>
            <a:r>
              <a:rPr lang="en-US" sz="2000" dirty="0"/>
              <a:t>The difference between training data vs. test data is clear: one </a:t>
            </a:r>
            <a:r>
              <a:rPr lang="en-US" sz="2000" b="1" dirty="0"/>
              <a:t>trains a model</a:t>
            </a:r>
            <a:r>
              <a:rPr lang="en-US" sz="2000" dirty="0"/>
              <a:t>, the other </a:t>
            </a:r>
            <a:r>
              <a:rPr lang="en-US" sz="2000" b="1" dirty="0"/>
              <a:t>confirms it works correctly</a:t>
            </a:r>
            <a:endParaRPr lang="en-US" altLang="x-none" sz="2000" dirty="0">
              <a:ea typeface="Arial" panose="020B0604020202020204"/>
              <a:sym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04800" y="228600"/>
            <a:ext cx="8423667" cy="52578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172200"/>
          </a:xfrm>
        </p:spPr>
        <p:txBody>
          <a:bodyPr>
            <a:normAutofit fontScale="47500" lnSpcReduction="20000"/>
          </a:bodyPr>
          <a:lstStyle/>
          <a:p>
            <a:pPr>
              <a:lnSpc>
                <a:spcPct val="170000"/>
              </a:lnSpc>
              <a:spcBef>
                <a:spcPts val="0"/>
              </a:spcBef>
              <a:buNone/>
            </a:pPr>
            <a:r>
              <a:rPr lang="en-US" altLang="x-none" b="1" dirty="0">
                <a:solidFill>
                  <a:srgbClr val="0000FA"/>
                </a:solidFill>
                <a:latin typeface="Calibri" panose="020F0502020204030204" pitchFamily="34" charset="0"/>
                <a:ea typeface="Arial" panose="020B0604020202020204"/>
                <a:cs typeface="Calibri" panose="020F0502020204030204" pitchFamily="34" charset="0"/>
                <a:sym typeface="Calibri" panose="020F0502020204030204" pitchFamily="34" charset="0"/>
              </a:rPr>
              <a:t>Holdout method</a:t>
            </a:r>
          </a:p>
          <a:p>
            <a:pPr>
              <a:lnSpc>
                <a:spcPct val="170000"/>
              </a:lnSpc>
              <a:spcBef>
                <a:spcPts val="0"/>
              </a:spcBef>
            </a:pPr>
            <a:r>
              <a:rPr lang="en-US" dirty="0"/>
              <a:t>In certain cases, the input data is partitioned into </a:t>
            </a:r>
            <a:r>
              <a:rPr lang="en-US" b="1" dirty="0"/>
              <a:t>three portions </a:t>
            </a:r>
            <a:r>
              <a:rPr lang="en-US" dirty="0"/>
              <a:t>– a </a:t>
            </a:r>
            <a:r>
              <a:rPr lang="en-US" b="1" dirty="0"/>
              <a:t>training and a test data, and a third validation data.</a:t>
            </a:r>
          </a:p>
          <a:p>
            <a:pPr>
              <a:lnSpc>
                <a:spcPct val="170000"/>
              </a:lnSpc>
              <a:spcBef>
                <a:spcPts val="0"/>
              </a:spcBef>
              <a:buNone/>
            </a:pPr>
            <a:r>
              <a:rPr lang="en-US" b="1" dirty="0"/>
              <a:t>Validation data:</a:t>
            </a:r>
          </a:p>
          <a:p>
            <a:pPr>
              <a:lnSpc>
                <a:spcPct val="170000"/>
              </a:lnSpc>
              <a:spcBef>
                <a:spcPts val="0"/>
              </a:spcBef>
            </a:pPr>
            <a:r>
              <a:rPr lang="en-US" dirty="0"/>
              <a:t> During training, </a:t>
            </a:r>
            <a:r>
              <a:rPr lang="en-US" b="1" dirty="0"/>
              <a:t>validation data infuses new data</a:t>
            </a:r>
            <a:r>
              <a:rPr lang="en-US" dirty="0"/>
              <a:t> into the model that </a:t>
            </a:r>
            <a:r>
              <a:rPr lang="en-US" b="1" dirty="0"/>
              <a:t>it hasn’t evaluated before</a:t>
            </a:r>
            <a:r>
              <a:rPr lang="en-US" dirty="0"/>
              <a:t>. </a:t>
            </a:r>
          </a:p>
          <a:p>
            <a:pPr>
              <a:lnSpc>
                <a:spcPct val="170000"/>
              </a:lnSpc>
              <a:spcBef>
                <a:spcPts val="0"/>
              </a:spcBef>
            </a:pPr>
            <a:r>
              <a:rPr lang="en-US" dirty="0"/>
              <a:t>Validation data provides the </a:t>
            </a:r>
            <a:r>
              <a:rPr lang="en-US" b="1" dirty="0"/>
              <a:t>first test against unseen data</a:t>
            </a:r>
            <a:r>
              <a:rPr lang="en-US" dirty="0"/>
              <a:t>, allowing data scientists to evaluate how well the model makes predictions based on the new data. </a:t>
            </a:r>
          </a:p>
          <a:p>
            <a:pPr>
              <a:lnSpc>
                <a:spcPct val="170000"/>
              </a:lnSpc>
              <a:spcBef>
                <a:spcPts val="0"/>
              </a:spcBef>
            </a:pPr>
            <a:r>
              <a:rPr lang="en-US" b="1" dirty="0"/>
              <a:t>Not all data scientists use validation data</a:t>
            </a:r>
            <a:r>
              <a:rPr lang="en-US" dirty="0"/>
              <a:t>, but it can provide some helpful information to optimize </a:t>
            </a:r>
            <a:r>
              <a:rPr lang="en-US" dirty="0" err="1"/>
              <a:t>hyperparameters</a:t>
            </a:r>
            <a:r>
              <a:rPr lang="en-US" dirty="0"/>
              <a:t>, which influence how the model assesses data.</a:t>
            </a:r>
          </a:p>
          <a:p>
            <a:pPr>
              <a:lnSpc>
                <a:spcPct val="170000"/>
              </a:lnSpc>
              <a:spcBef>
                <a:spcPts val="0"/>
              </a:spcBef>
            </a:pPr>
            <a:r>
              <a:rPr lang="en-US" dirty="0"/>
              <a:t>This is under training process</a:t>
            </a:r>
          </a:p>
          <a:p>
            <a:pPr>
              <a:lnSpc>
                <a:spcPct val="170000"/>
              </a:lnSpc>
              <a:spcBef>
                <a:spcPts val="0"/>
              </a:spcBef>
              <a:buNone/>
            </a:pPr>
            <a:r>
              <a:rPr lang="en-US" b="1" dirty="0"/>
              <a:t>Test data:</a:t>
            </a:r>
            <a:endParaRPr lang="en-US" dirty="0"/>
          </a:p>
          <a:p>
            <a:pPr>
              <a:lnSpc>
                <a:spcPct val="170000"/>
              </a:lnSpc>
              <a:spcBef>
                <a:spcPts val="0"/>
              </a:spcBef>
            </a:pPr>
            <a:r>
              <a:rPr lang="en-US" dirty="0"/>
              <a:t>After the model is built, testing data once again validates that it can make accurate predictions.</a:t>
            </a:r>
          </a:p>
          <a:p>
            <a:pPr>
              <a:lnSpc>
                <a:spcPct val="170000"/>
              </a:lnSpc>
              <a:spcBef>
                <a:spcPts val="0"/>
              </a:spcBef>
            </a:pPr>
            <a:r>
              <a:rPr lang="en-US" dirty="0"/>
              <a:t> If training and validation data include labels to monitor performance metrics of the model, the testing data should be unlabeled. Test data provides a final, real-world </a:t>
            </a:r>
            <a:r>
              <a:rPr lang="en-US" b="1" dirty="0"/>
              <a:t>check of an unseen dataset to confirm </a:t>
            </a:r>
            <a:r>
              <a:rPr lang="en-US" dirty="0"/>
              <a:t>that the ML </a:t>
            </a:r>
            <a:r>
              <a:rPr lang="en-US" b="1" dirty="0"/>
              <a:t>algorithm was trained effectively</a:t>
            </a:r>
            <a:r>
              <a:rPr lang="en-US" dirty="0"/>
              <a:t>.</a:t>
            </a:r>
          </a:p>
          <a:p>
            <a:pPr>
              <a:lnSpc>
                <a:spcPct val="170000"/>
              </a:lnSpc>
              <a:spcBef>
                <a:spcPts val="0"/>
              </a:spcBef>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rmAutofit fontScale="47500" lnSpcReduction="20000"/>
          </a:bodyPr>
          <a:lstStyle/>
          <a:p>
            <a:pPr>
              <a:lnSpc>
                <a:spcPct val="170000"/>
              </a:lnSpc>
              <a:spcBef>
                <a:spcPts val="0"/>
              </a:spcBef>
              <a:buNone/>
            </a:pPr>
            <a:r>
              <a:rPr lang="en-US" b="1" u="sng" dirty="0"/>
              <a:t>Problem in this method:</a:t>
            </a:r>
          </a:p>
          <a:p>
            <a:pPr>
              <a:lnSpc>
                <a:spcPct val="170000"/>
              </a:lnSpc>
              <a:spcBef>
                <a:spcPts val="0"/>
              </a:spcBef>
            </a:pPr>
            <a:r>
              <a:rPr lang="en-US" dirty="0"/>
              <a:t>the division of data of different classes into the training and test data </a:t>
            </a:r>
            <a:r>
              <a:rPr lang="en-US" b="1" dirty="0"/>
              <a:t>may not be proportionat</a:t>
            </a:r>
            <a:r>
              <a:rPr lang="en-US" dirty="0"/>
              <a:t>e(not in same ratio/not constant).</a:t>
            </a:r>
          </a:p>
          <a:p>
            <a:pPr>
              <a:lnSpc>
                <a:spcPct val="170000"/>
              </a:lnSpc>
              <a:spcBef>
                <a:spcPts val="0"/>
              </a:spcBef>
            </a:pPr>
            <a:r>
              <a:rPr lang="en-US" dirty="0"/>
              <a:t> This situation is worse if the </a:t>
            </a:r>
            <a:r>
              <a:rPr lang="en-US" b="1" dirty="0"/>
              <a:t>overall percentage of data </a:t>
            </a:r>
            <a:r>
              <a:rPr lang="en-US" dirty="0"/>
              <a:t>related to </a:t>
            </a:r>
            <a:r>
              <a:rPr lang="en-US" b="1" dirty="0"/>
              <a:t>certain classes </a:t>
            </a:r>
            <a:r>
              <a:rPr lang="en-US" dirty="0"/>
              <a:t>is much </a:t>
            </a:r>
            <a:r>
              <a:rPr lang="en-US" b="1" dirty="0"/>
              <a:t>less compared to other classes</a:t>
            </a:r>
            <a:r>
              <a:rPr lang="en-US" dirty="0"/>
              <a:t>. </a:t>
            </a:r>
          </a:p>
          <a:p>
            <a:pPr>
              <a:lnSpc>
                <a:spcPct val="170000"/>
              </a:lnSpc>
              <a:spcBef>
                <a:spcPts val="0"/>
              </a:spcBef>
            </a:pPr>
            <a:r>
              <a:rPr lang="en-US" dirty="0" err="1"/>
              <a:t>Bex</a:t>
            </a:r>
            <a:r>
              <a:rPr lang="en-US" dirty="0"/>
              <a:t> of </a:t>
            </a:r>
            <a:r>
              <a:rPr lang="en-US" b="1" dirty="0"/>
              <a:t>random sampling </a:t>
            </a:r>
            <a:r>
              <a:rPr lang="en-US" dirty="0"/>
              <a:t>is employed for </a:t>
            </a:r>
            <a:r>
              <a:rPr lang="en-US" b="1" dirty="0"/>
              <a:t>test data selection</a:t>
            </a:r>
            <a:r>
              <a:rPr lang="en-US" dirty="0"/>
              <a:t>.</a:t>
            </a:r>
          </a:p>
          <a:p>
            <a:pPr>
              <a:lnSpc>
                <a:spcPct val="170000"/>
              </a:lnSpc>
              <a:spcBef>
                <a:spcPts val="0"/>
              </a:spcBef>
            </a:pPr>
            <a:r>
              <a:rPr lang="en-US" dirty="0"/>
              <a:t>Solution:</a:t>
            </a:r>
          </a:p>
          <a:p>
            <a:pPr>
              <a:lnSpc>
                <a:spcPct val="170000"/>
              </a:lnSpc>
              <a:spcBef>
                <a:spcPts val="0"/>
              </a:spcBef>
            </a:pPr>
            <a:r>
              <a:rPr lang="en-US" dirty="0"/>
              <a:t>by applying stratified random sampling in place of sampling. </a:t>
            </a:r>
          </a:p>
          <a:p>
            <a:pPr>
              <a:lnSpc>
                <a:spcPct val="170000"/>
              </a:lnSpc>
              <a:spcBef>
                <a:spcPts val="0"/>
              </a:spcBef>
            </a:pPr>
            <a:r>
              <a:rPr lang="en-US" dirty="0"/>
              <a:t>the whole data is broken into </a:t>
            </a:r>
            <a:r>
              <a:rPr lang="en-US" b="1" dirty="0"/>
              <a:t>several homogenous groups </a:t>
            </a:r>
            <a:r>
              <a:rPr lang="en-US" dirty="0"/>
              <a:t>or </a:t>
            </a:r>
            <a:r>
              <a:rPr lang="en-US" b="1" dirty="0"/>
              <a:t>strata </a:t>
            </a:r>
            <a:r>
              <a:rPr lang="en-US" dirty="0"/>
              <a:t>and a </a:t>
            </a:r>
            <a:r>
              <a:rPr lang="en-US" b="1" dirty="0"/>
              <a:t>random sample </a:t>
            </a:r>
            <a:r>
              <a:rPr lang="en-US" dirty="0"/>
              <a:t>is selected </a:t>
            </a:r>
            <a:r>
              <a:rPr lang="en-US" b="1" dirty="0"/>
              <a:t>from each such stratum</a:t>
            </a:r>
            <a:r>
              <a:rPr lang="en-US" dirty="0"/>
              <a:t>.</a:t>
            </a:r>
          </a:p>
          <a:p>
            <a:pPr>
              <a:lnSpc>
                <a:spcPct val="170000"/>
              </a:lnSpc>
              <a:spcBef>
                <a:spcPts val="0"/>
              </a:spcBef>
            </a:pPr>
            <a:r>
              <a:rPr lang="en-US" dirty="0"/>
              <a:t> This ensures that the </a:t>
            </a:r>
            <a:r>
              <a:rPr lang="en-US" b="1" dirty="0"/>
              <a:t>generated random partitions </a:t>
            </a:r>
            <a:r>
              <a:rPr lang="en-US" dirty="0"/>
              <a:t>have </a:t>
            </a:r>
            <a:r>
              <a:rPr lang="en-US" b="1" dirty="0"/>
              <a:t>equal proportions of each class</a:t>
            </a:r>
            <a:r>
              <a:rPr lang="en-US" dirty="0"/>
              <a:t>.</a:t>
            </a:r>
          </a:p>
          <a:p>
            <a:pPr>
              <a:lnSpc>
                <a:spcPct val="170000"/>
              </a:lnSpc>
              <a:spcBef>
                <a:spcPts val="0"/>
              </a:spcBef>
              <a:buNone/>
            </a:pPr>
            <a:endParaRPr lang="en-US" dirty="0"/>
          </a:p>
          <a:p>
            <a:pPr>
              <a:lnSpc>
                <a:spcPct val="170000"/>
              </a:lnSpc>
              <a:spcBef>
                <a:spcPts val="0"/>
              </a:spcBef>
            </a:pPr>
            <a:r>
              <a:rPr lang="en-US" b="1" dirty="0"/>
              <a:t>Simple random samples and stratified random samples </a:t>
            </a:r>
            <a:r>
              <a:rPr lang="en-US" dirty="0"/>
              <a:t>are both statistical measurement tools. </a:t>
            </a:r>
          </a:p>
          <a:p>
            <a:pPr>
              <a:lnSpc>
                <a:spcPct val="170000"/>
              </a:lnSpc>
              <a:spcBef>
                <a:spcPts val="0"/>
              </a:spcBef>
            </a:pPr>
            <a:r>
              <a:rPr lang="en-US" dirty="0"/>
              <a:t>A simple random sample is used to represent the entire data population. </a:t>
            </a:r>
          </a:p>
          <a:p>
            <a:pPr>
              <a:lnSpc>
                <a:spcPct val="170000"/>
              </a:lnSpc>
              <a:spcBef>
                <a:spcPts val="0"/>
              </a:spcBef>
            </a:pPr>
            <a:r>
              <a:rPr lang="en-US" dirty="0"/>
              <a:t>A stratified random sample divides the population into smaller groups, or strata, based on shared characteristics.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71596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x-none"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anose="020F0502020204030204" pitchFamily="34" charset="0"/>
                <a:cs typeface="Calibri" panose="020F0502020204030204" pitchFamily="34" charset="0"/>
                <a:sym typeface="+mn-ea"/>
              </a:rPr>
              <a:t/>
            </a:r>
            <a:br>
              <a:rPr lang="en-US" altLang="x-none"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anose="020F0502020204030204" pitchFamily="34" charset="0"/>
                <a:cs typeface="Calibri" panose="020F0502020204030204" pitchFamily="34" charset="0"/>
                <a:sym typeface="+mn-ea"/>
              </a:rPr>
            </a:br>
            <a:r>
              <a:rPr lang="en-US" altLang="x-none"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anose="020F0502020204030204" pitchFamily="34" charset="0"/>
                <a:cs typeface="Calibri" panose="020F0502020204030204" pitchFamily="34" charset="0"/>
                <a:sym typeface="+mn-ea"/>
              </a:rPr>
              <a:t>TRAINING A MODEL (FOR SUPERVISED LEARNING)</a:t>
            </a:r>
            <a:r>
              <a:rPr lang="en-US" altLang="x-none"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mic Sans MS" panose="030F0702030302020204" pitchFamily="66" charset="0"/>
                <a:cs typeface="Calibri" panose="020F0502020204030204" pitchFamily="34" charset="0"/>
                <a:sym typeface="Calibri" panose="020F0502020204030204" pitchFamily="34" charset="0"/>
              </a:rPr>
              <a:t/>
            </a:r>
            <a:br>
              <a:rPr lang="en-US" altLang="x-none"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mic Sans MS" panose="030F0702030302020204" pitchFamily="66" charset="0"/>
                <a:cs typeface="Calibri" panose="020F0502020204030204" pitchFamily="34" charset="0"/>
                <a:sym typeface="Calibri" panose="020F0502020204030204" pitchFamily="34" charset="0"/>
              </a:rPr>
            </a:br>
            <a:endPar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228600" y="990600"/>
            <a:ext cx="8686800" cy="5638800"/>
          </a:xfrm>
        </p:spPr>
        <p:txBody>
          <a:bodyPr>
            <a:normAutofit fontScale="55000" lnSpcReduction="20000"/>
          </a:bodyPr>
          <a:lstStyle/>
          <a:p>
            <a:pPr>
              <a:lnSpc>
                <a:spcPct val="170000"/>
              </a:lnSpc>
              <a:spcBef>
                <a:spcPts val="0"/>
              </a:spcBef>
              <a:buNone/>
            </a:pPr>
            <a:r>
              <a:rPr lang="en-US" b="1" u="sng" dirty="0">
                <a:solidFill>
                  <a:srgbClr val="2207E9"/>
                </a:solidFill>
              </a:rPr>
              <a:t>2. K-fold Cross-validation method:</a:t>
            </a:r>
          </a:p>
          <a:p>
            <a:pPr>
              <a:lnSpc>
                <a:spcPct val="170000"/>
              </a:lnSpc>
              <a:spcBef>
                <a:spcPts val="0"/>
              </a:spcBef>
            </a:pPr>
            <a:r>
              <a:rPr lang="en-US" dirty="0"/>
              <a:t>Challenge faced in stratified random sampling approach:</a:t>
            </a:r>
          </a:p>
          <a:p>
            <a:pPr>
              <a:lnSpc>
                <a:spcPct val="170000"/>
              </a:lnSpc>
              <a:spcBef>
                <a:spcPts val="0"/>
              </a:spcBef>
            </a:pPr>
            <a:r>
              <a:rPr lang="en-US" dirty="0"/>
              <a:t>the </a:t>
            </a:r>
            <a:r>
              <a:rPr lang="en-US" b="1" dirty="0"/>
              <a:t>smaller data sets </a:t>
            </a:r>
            <a:r>
              <a:rPr lang="en-US" dirty="0"/>
              <a:t>- to </a:t>
            </a:r>
            <a:r>
              <a:rPr lang="en-US" b="1" dirty="0"/>
              <a:t>divide the data </a:t>
            </a:r>
            <a:r>
              <a:rPr lang="en-US" dirty="0"/>
              <a:t>of some of the classes </a:t>
            </a:r>
            <a:r>
              <a:rPr lang="en-US" b="1" dirty="0"/>
              <a:t>proportionally</a:t>
            </a:r>
            <a:r>
              <a:rPr lang="en-US" dirty="0"/>
              <a:t> amongst training and test data sets.</a:t>
            </a:r>
          </a:p>
          <a:p>
            <a:pPr>
              <a:lnSpc>
                <a:spcPct val="170000"/>
              </a:lnSpc>
              <a:spcBef>
                <a:spcPts val="0"/>
              </a:spcBef>
            </a:pPr>
            <a:r>
              <a:rPr lang="en-US" dirty="0"/>
              <a:t> A special variant of holdout method, called </a:t>
            </a:r>
            <a:r>
              <a:rPr lang="en-US" b="1" dirty="0"/>
              <a:t>repeated holdout</a:t>
            </a:r>
            <a:r>
              <a:rPr lang="en-US" dirty="0"/>
              <a:t>, is sometimes employed to </a:t>
            </a:r>
            <a:r>
              <a:rPr lang="en-US" b="1" dirty="0"/>
              <a:t>ensure the randomness </a:t>
            </a:r>
            <a:r>
              <a:rPr lang="en-US" dirty="0"/>
              <a:t>of the composed data sets.</a:t>
            </a:r>
          </a:p>
          <a:p>
            <a:pPr>
              <a:lnSpc>
                <a:spcPct val="170000"/>
              </a:lnSpc>
              <a:spcBef>
                <a:spcPts val="0"/>
              </a:spcBef>
            </a:pPr>
            <a:r>
              <a:rPr lang="en-US" dirty="0"/>
              <a:t> In repeated holdout, </a:t>
            </a:r>
            <a:r>
              <a:rPr lang="en-US" b="1" dirty="0"/>
              <a:t>several random holdouts </a:t>
            </a:r>
            <a:r>
              <a:rPr lang="en-US" dirty="0"/>
              <a:t>are used to </a:t>
            </a:r>
            <a:r>
              <a:rPr lang="en-US" b="1" dirty="0"/>
              <a:t>measure the model performance</a:t>
            </a:r>
            <a:r>
              <a:rPr lang="en-US" dirty="0"/>
              <a:t>.</a:t>
            </a:r>
          </a:p>
          <a:p>
            <a:pPr>
              <a:lnSpc>
                <a:spcPct val="170000"/>
              </a:lnSpc>
              <a:spcBef>
                <a:spcPts val="0"/>
              </a:spcBef>
            </a:pPr>
            <a:r>
              <a:rPr lang="en-US" dirty="0"/>
              <a:t> In the end, the </a:t>
            </a:r>
            <a:r>
              <a:rPr lang="en-US" b="1" dirty="0"/>
              <a:t>average of all performances </a:t>
            </a:r>
            <a:r>
              <a:rPr lang="en-US" dirty="0"/>
              <a:t>is taken. </a:t>
            </a:r>
          </a:p>
          <a:p>
            <a:pPr>
              <a:lnSpc>
                <a:spcPct val="170000"/>
              </a:lnSpc>
              <a:spcBef>
                <a:spcPts val="0"/>
              </a:spcBef>
            </a:pPr>
            <a:r>
              <a:rPr lang="en-US" dirty="0"/>
              <a:t>This </a:t>
            </a:r>
            <a:r>
              <a:rPr lang="en-US" b="1" dirty="0"/>
              <a:t>process of repeated holdout </a:t>
            </a:r>
            <a:r>
              <a:rPr lang="en-US" dirty="0"/>
              <a:t>is the </a:t>
            </a:r>
            <a:r>
              <a:rPr lang="en-US" b="1" dirty="0"/>
              <a:t>basis of k-fold </a:t>
            </a:r>
            <a:r>
              <a:rPr lang="en-US" b="1" dirty="0" err="1"/>
              <a:t>crossvalidation</a:t>
            </a:r>
            <a:r>
              <a:rPr lang="en-US" b="1" dirty="0"/>
              <a:t> technique</a:t>
            </a:r>
            <a:r>
              <a:rPr lang="en-US" dirty="0"/>
              <a:t>.</a:t>
            </a:r>
          </a:p>
          <a:p>
            <a:pPr>
              <a:lnSpc>
                <a:spcPct val="170000"/>
              </a:lnSpc>
              <a:spcBef>
                <a:spcPts val="0"/>
              </a:spcBef>
            </a:pPr>
            <a:r>
              <a:rPr lang="en-US" dirty="0"/>
              <a:t> In k-fold cross-validation, the data set is divided into </a:t>
            </a:r>
            <a:r>
              <a:rPr lang="en-US" b="1" dirty="0"/>
              <a:t>k-completely distinct or non-overlapping random partition</a:t>
            </a:r>
            <a:r>
              <a:rPr lang="en-US" dirty="0"/>
              <a:t>s called </a:t>
            </a:r>
            <a:r>
              <a:rPr lang="en-US" b="1" dirty="0"/>
              <a:t>folds</a:t>
            </a:r>
            <a:r>
              <a:rPr lang="en-US" dirty="0"/>
              <a:t>.</a:t>
            </a:r>
          </a:p>
          <a:p>
            <a:pPr>
              <a:lnSpc>
                <a:spcPct val="170000"/>
              </a:lnSpc>
              <a:spcBef>
                <a:spcPts val="0"/>
              </a:spcBef>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Modeling</a:t>
            </a:r>
          </a:p>
        </p:txBody>
      </p:sp>
      <p:sp>
        <p:nvSpPr>
          <p:cNvPr id="3" name="Content Placeholder 2"/>
          <p:cNvSpPr>
            <a:spLocks noGrp="1"/>
          </p:cNvSpPr>
          <p:nvPr>
            <p:ph idx="1"/>
          </p:nvPr>
        </p:nvSpPr>
        <p:spPr>
          <a:xfrm>
            <a:off x="457200" y="1600200"/>
            <a:ext cx="8458200" cy="5029200"/>
          </a:xfrm>
        </p:spPr>
        <p:txBody>
          <a:bodyPr>
            <a:normAutofit/>
          </a:bodyPr>
          <a:lstStyle/>
          <a:p>
            <a:pPr marL="0" indent="0">
              <a:lnSpc>
                <a:spcPct val="150000"/>
              </a:lnSpc>
              <a:spcBef>
                <a:spcPts val="0"/>
              </a:spcBef>
              <a:buClr>
                <a:srgbClr val="000000"/>
              </a:buClr>
              <a:buNone/>
            </a:pPr>
            <a:r>
              <a:rPr lang="en-US" sz="2400" dirty="0"/>
              <a:t>	The modeling means </a:t>
            </a:r>
            <a:r>
              <a:rPr lang="en-US" sz="2400" b="1" dirty="0"/>
              <a:t>training a machine learning algorithm to predict the labels from the features, tuning it for the business need, and validating it on holdout data</a:t>
            </a:r>
            <a:r>
              <a:rPr lang="en-US" sz="2400" dirty="0"/>
              <a:t>.</a:t>
            </a:r>
            <a:endParaRPr lang="en-US" altLang="x-none" sz="2400" b="1" dirty="0">
              <a:solidFill>
                <a:srgbClr val="0000FA"/>
              </a:solidFill>
              <a:latin typeface="Calibri" panose="020F0502020204030204" pitchFamily="34" charset="0"/>
              <a:ea typeface="Arial" panose="020B0604020202020204"/>
              <a:cs typeface="Calibri" panose="020F0502020204030204" pitchFamily="34" charset="0"/>
              <a:sym typeface="Calibri" panose="020F0502020204030204" pitchFamily="34" charset="0"/>
            </a:endParaRPr>
          </a:p>
          <a:p>
            <a:pPr marL="0" indent="0">
              <a:lnSpc>
                <a:spcPct val="150000"/>
              </a:lnSpc>
              <a:spcBef>
                <a:spcPts val="0"/>
              </a:spcBef>
              <a:buClr>
                <a:srgbClr val="000000"/>
              </a:buClr>
              <a:buNone/>
            </a:pPr>
            <a:r>
              <a:rPr lang="en-US" altLang="x-none" sz="2400" dirty="0">
                <a:latin typeface="Calibri" panose="020F0502020204030204" pitchFamily="34" charset="0"/>
                <a:cs typeface="Calibri" panose="020F0502020204030204" pitchFamily="34" charset="0"/>
                <a:sym typeface="Calibri" panose="020F0502020204030204" pitchFamily="34" charset="0"/>
              </a:rPr>
              <a:t>	Machine </a:t>
            </a:r>
            <a:r>
              <a:rPr lang="en-US" altLang="x-none" sz="2400" dirty="0">
                <a:sym typeface="Calibri" panose="020F0502020204030204" pitchFamily="34" charset="0"/>
              </a:rPr>
              <a:t> tries to emulate human learning by applying mathematical and statistical formulations. </a:t>
            </a:r>
          </a:p>
          <a:p>
            <a:pPr marL="0" indent="0">
              <a:lnSpc>
                <a:spcPct val="150000"/>
              </a:lnSpc>
              <a:spcBef>
                <a:spcPts val="0"/>
              </a:spcBef>
              <a:buClr>
                <a:srgbClr val="000000"/>
              </a:buClr>
              <a:buNone/>
            </a:pPr>
            <a:r>
              <a:rPr lang="en-US" altLang="x-none" sz="2400" dirty="0">
                <a:sym typeface="Calibri" panose="020F0502020204030204" pitchFamily="34" charset="0"/>
              </a:rPr>
              <a:t>the basic learning process, can be divided into three parts</a:t>
            </a:r>
            <a:r>
              <a:rPr lang="en-US" sz="2400" dirty="0"/>
              <a:t>:</a:t>
            </a:r>
            <a:endParaRPr lang="en-US" altLang="x-none" sz="2400" dirty="0">
              <a:sym typeface="Calibri" panose="020F0502020204030204" pitchFamily="34" charset="0"/>
            </a:endParaRPr>
          </a:p>
          <a:p>
            <a:pPr marL="457200" lvl="1" indent="0">
              <a:lnSpc>
                <a:spcPct val="150000"/>
              </a:lnSpc>
              <a:spcBef>
                <a:spcPts val="0"/>
              </a:spcBef>
              <a:buClr>
                <a:srgbClr val="000000"/>
              </a:buClr>
              <a:buNone/>
            </a:pPr>
            <a:r>
              <a:rPr lang="en-US" altLang="x-none" sz="2400" dirty="0">
                <a:ea typeface="Arial" panose="020B0604020202020204"/>
                <a:sym typeface="Calibri" panose="020F0502020204030204" pitchFamily="34" charset="0"/>
              </a:rPr>
              <a:t>1. Data Input</a:t>
            </a:r>
          </a:p>
          <a:p>
            <a:pPr marL="457200" lvl="1" indent="0">
              <a:lnSpc>
                <a:spcPct val="150000"/>
              </a:lnSpc>
              <a:spcBef>
                <a:spcPts val="0"/>
              </a:spcBef>
              <a:buClr>
                <a:srgbClr val="000000"/>
              </a:buClr>
              <a:buNone/>
            </a:pPr>
            <a:r>
              <a:rPr lang="en-US" altLang="x-none" sz="2400" dirty="0">
                <a:ea typeface="Arial" panose="020B0604020202020204"/>
                <a:sym typeface="Calibri" panose="020F0502020204030204" pitchFamily="34" charset="0"/>
              </a:rPr>
              <a:t>2. Abstraction(Learning Process)</a:t>
            </a:r>
          </a:p>
          <a:p>
            <a:pPr marL="457200" lvl="1" indent="0">
              <a:lnSpc>
                <a:spcPct val="150000"/>
              </a:lnSpc>
              <a:spcBef>
                <a:spcPts val="0"/>
              </a:spcBef>
              <a:buClr>
                <a:srgbClr val="000000"/>
              </a:buClr>
              <a:buNone/>
            </a:pPr>
            <a:r>
              <a:rPr lang="en-US" altLang="x-none" sz="2400" dirty="0">
                <a:ea typeface="Arial" panose="020B0604020202020204"/>
                <a:sym typeface="Calibri" panose="020F0502020204030204" pitchFamily="34" charset="0"/>
              </a:rPr>
              <a:t>3. Generalization</a:t>
            </a:r>
          </a:p>
          <a:p>
            <a:pPr>
              <a:lnSpc>
                <a:spcPct val="150000"/>
              </a:lnSpc>
              <a:spcBef>
                <a:spcPts val="0"/>
              </a:spcBef>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995363" y="947738"/>
            <a:ext cx="7153275" cy="496252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214438" y="1009650"/>
            <a:ext cx="6715125" cy="48387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172200"/>
          </a:xfrm>
        </p:spPr>
        <p:txBody>
          <a:bodyPr>
            <a:normAutofit fontScale="70000" lnSpcReduction="20000"/>
          </a:bodyPr>
          <a:lstStyle/>
          <a:p>
            <a:pPr>
              <a:lnSpc>
                <a:spcPct val="160000"/>
              </a:lnSpc>
              <a:spcBef>
                <a:spcPts val="0"/>
              </a:spcBef>
            </a:pPr>
            <a:r>
              <a:rPr lang="en-US" dirty="0"/>
              <a:t>There are two approaches which are extremely popular: </a:t>
            </a:r>
          </a:p>
          <a:p>
            <a:pPr>
              <a:lnSpc>
                <a:spcPct val="160000"/>
              </a:lnSpc>
              <a:spcBef>
                <a:spcPts val="0"/>
              </a:spcBef>
            </a:pPr>
            <a:r>
              <a:rPr lang="en-US" dirty="0"/>
              <a:t>1. 10-fold cross-validation (10-fold CV) </a:t>
            </a:r>
          </a:p>
          <a:p>
            <a:pPr>
              <a:lnSpc>
                <a:spcPct val="160000"/>
              </a:lnSpc>
              <a:spcBef>
                <a:spcPts val="0"/>
              </a:spcBef>
            </a:pPr>
            <a:r>
              <a:rPr lang="en-US" dirty="0"/>
              <a:t>2. Leave-one-out cross-validation (LOOCV) </a:t>
            </a:r>
          </a:p>
          <a:p>
            <a:pPr>
              <a:lnSpc>
                <a:spcPct val="160000"/>
              </a:lnSpc>
              <a:spcBef>
                <a:spcPts val="0"/>
              </a:spcBef>
              <a:buNone/>
            </a:pPr>
            <a:r>
              <a:rPr lang="en-US" b="1" u="sng" dirty="0"/>
              <a:t>10-fold cross-validation (10-fold CV):</a:t>
            </a:r>
          </a:p>
          <a:p>
            <a:pPr>
              <a:lnSpc>
                <a:spcPct val="160000"/>
              </a:lnSpc>
              <a:spcBef>
                <a:spcPts val="0"/>
              </a:spcBef>
            </a:pPr>
            <a:r>
              <a:rPr lang="en-US" dirty="0"/>
              <a:t>for each of the 10-folds, </a:t>
            </a:r>
            <a:r>
              <a:rPr lang="en-US" b="1" dirty="0"/>
              <a:t>each</a:t>
            </a:r>
            <a:r>
              <a:rPr lang="en-US" dirty="0"/>
              <a:t> comprising of approximately </a:t>
            </a:r>
            <a:r>
              <a:rPr lang="en-US" b="1" dirty="0"/>
              <a:t>10% of the data</a:t>
            </a:r>
            <a:r>
              <a:rPr lang="en-US" dirty="0"/>
              <a:t>, </a:t>
            </a:r>
          </a:p>
          <a:p>
            <a:pPr>
              <a:lnSpc>
                <a:spcPct val="160000"/>
              </a:lnSpc>
              <a:spcBef>
                <a:spcPts val="0"/>
              </a:spcBef>
            </a:pPr>
            <a:r>
              <a:rPr lang="en-US" dirty="0"/>
              <a:t>one of the folds - </a:t>
            </a:r>
            <a:r>
              <a:rPr lang="en-US" b="1" dirty="0"/>
              <a:t>as the test data </a:t>
            </a:r>
            <a:r>
              <a:rPr lang="en-US" dirty="0"/>
              <a:t>for validating model.</a:t>
            </a:r>
          </a:p>
          <a:p>
            <a:pPr>
              <a:lnSpc>
                <a:spcPct val="160000"/>
              </a:lnSpc>
              <a:spcBef>
                <a:spcPts val="0"/>
              </a:spcBef>
            </a:pPr>
            <a:r>
              <a:rPr lang="en-US" dirty="0"/>
              <a:t>remaining 9 folds (or 90% of the data) – </a:t>
            </a:r>
            <a:r>
              <a:rPr lang="en-US" b="1" dirty="0"/>
              <a:t>as training data</a:t>
            </a:r>
            <a:r>
              <a:rPr lang="en-US" dirty="0"/>
              <a:t>.</a:t>
            </a:r>
          </a:p>
          <a:p>
            <a:pPr>
              <a:lnSpc>
                <a:spcPct val="160000"/>
              </a:lnSpc>
              <a:spcBef>
                <a:spcPts val="0"/>
              </a:spcBef>
            </a:pPr>
            <a:r>
              <a:rPr lang="en-US" dirty="0"/>
              <a:t>This is </a:t>
            </a:r>
            <a:r>
              <a:rPr lang="en-US" b="1" dirty="0"/>
              <a:t>repeated 10 times</a:t>
            </a:r>
            <a:r>
              <a:rPr lang="en-US" dirty="0"/>
              <a:t>, once for </a:t>
            </a:r>
            <a:r>
              <a:rPr lang="en-US" b="1" dirty="0"/>
              <a:t>each of the 10 folds being used as the test data</a:t>
            </a:r>
            <a:r>
              <a:rPr lang="en-US" dirty="0"/>
              <a:t> and the remaining folds as the training data.</a:t>
            </a:r>
          </a:p>
          <a:p>
            <a:pPr>
              <a:lnSpc>
                <a:spcPct val="160000"/>
              </a:lnSpc>
              <a:spcBef>
                <a:spcPts val="0"/>
              </a:spcBef>
            </a:pPr>
            <a:r>
              <a:rPr lang="en-US" dirty="0"/>
              <a:t>The </a:t>
            </a:r>
            <a:r>
              <a:rPr lang="en-US" b="1" dirty="0"/>
              <a:t>average performance across all folds </a:t>
            </a:r>
            <a:r>
              <a:rPr lang="en-US" dirty="0"/>
              <a:t>is being reported.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324600"/>
          </a:xfrm>
        </p:spPr>
        <p:txBody>
          <a:bodyPr>
            <a:normAutofit fontScale="85000" lnSpcReduction="10000"/>
          </a:bodyPr>
          <a:lstStyle/>
          <a:p>
            <a:pPr>
              <a:lnSpc>
                <a:spcPct val="150000"/>
              </a:lnSpc>
              <a:spcBef>
                <a:spcPts val="0"/>
              </a:spcBef>
              <a:buNone/>
            </a:pPr>
            <a:r>
              <a:rPr lang="en-US" b="1" u="sng" dirty="0"/>
              <a:t>Leave-one-out cross-validation (LOOCV):</a:t>
            </a:r>
          </a:p>
          <a:p>
            <a:pPr>
              <a:lnSpc>
                <a:spcPct val="150000"/>
              </a:lnSpc>
              <a:spcBef>
                <a:spcPts val="0"/>
              </a:spcBef>
            </a:pPr>
            <a:r>
              <a:rPr lang="en-US" b="1" dirty="0"/>
              <a:t>It</a:t>
            </a:r>
            <a:r>
              <a:rPr lang="en-US" dirty="0"/>
              <a:t> is an extreme case of k-fold cross-validation using </a:t>
            </a:r>
            <a:r>
              <a:rPr lang="en-US" b="1" dirty="0"/>
              <a:t>one record or data instance at a time </a:t>
            </a:r>
            <a:r>
              <a:rPr lang="en-US" dirty="0"/>
              <a:t>as a </a:t>
            </a:r>
            <a:r>
              <a:rPr lang="en-US" b="1" dirty="0"/>
              <a:t>test data</a:t>
            </a:r>
            <a:r>
              <a:rPr lang="en-US" dirty="0"/>
              <a:t>.</a:t>
            </a:r>
          </a:p>
          <a:p>
            <a:pPr>
              <a:lnSpc>
                <a:spcPct val="150000"/>
              </a:lnSpc>
              <a:spcBef>
                <a:spcPts val="0"/>
              </a:spcBef>
            </a:pPr>
            <a:r>
              <a:rPr lang="en-US" dirty="0"/>
              <a:t> This is done to maximize the count of data used to train the model. </a:t>
            </a:r>
          </a:p>
          <a:p>
            <a:pPr>
              <a:lnSpc>
                <a:spcPct val="150000"/>
              </a:lnSpc>
              <a:spcBef>
                <a:spcPts val="0"/>
              </a:spcBef>
            </a:pPr>
            <a:r>
              <a:rPr lang="en-US" dirty="0"/>
              <a:t>It is obvious that the </a:t>
            </a:r>
            <a:r>
              <a:rPr lang="en-US" b="1" dirty="0"/>
              <a:t>number of iterations </a:t>
            </a:r>
            <a:r>
              <a:rPr lang="en-US" dirty="0"/>
              <a:t>for which it has to be run is </a:t>
            </a:r>
            <a:r>
              <a:rPr lang="en-US" b="1" dirty="0"/>
              <a:t>equal to the total number of data </a:t>
            </a:r>
            <a:r>
              <a:rPr lang="en-US" dirty="0"/>
              <a:t>in the input data set. </a:t>
            </a:r>
          </a:p>
          <a:p>
            <a:pPr>
              <a:lnSpc>
                <a:spcPct val="150000"/>
              </a:lnSpc>
              <a:spcBef>
                <a:spcPts val="0"/>
              </a:spcBef>
            </a:pPr>
            <a:r>
              <a:rPr lang="en-US" dirty="0"/>
              <a:t>Hence, obviously, it is computationally </a:t>
            </a:r>
            <a:r>
              <a:rPr lang="en-US" b="1" dirty="0"/>
              <a:t>very expensive </a:t>
            </a:r>
            <a:r>
              <a:rPr lang="en-US" dirty="0"/>
              <a:t>and not used much in practice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fontScale="62500" lnSpcReduction="20000"/>
          </a:bodyPr>
          <a:lstStyle/>
          <a:p>
            <a:pPr>
              <a:lnSpc>
                <a:spcPct val="160000"/>
              </a:lnSpc>
              <a:spcBef>
                <a:spcPts val="0"/>
              </a:spcBef>
              <a:buNone/>
            </a:pPr>
            <a:r>
              <a:rPr lang="en-US" b="1" u="sng" dirty="0">
                <a:solidFill>
                  <a:srgbClr val="2207E9"/>
                </a:solidFill>
              </a:rPr>
              <a:t>3.Bootstrap sampling:</a:t>
            </a:r>
          </a:p>
          <a:p>
            <a:pPr>
              <a:lnSpc>
                <a:spcPct val="160000"/>
              </a:lnSpc>
              <a:spcBef>
                <a:spcPts val="0"/>
              </a:spcBef>
            </a:pPr>
            <a:r>
              <a:rPr lang="en-US" dirty="0"/>
              <a:t>It uses the technique of </a:t>
            </a:r>
            <a:r>
              <a:rPr lang="en-US" b="1" dirty="0"/>
              <a:t>Simple Random Sampling with Replacement </a:t>
            </a:r>
            <a:r>
              <a:rPr lang="en-US" dirty="0"/>
              <a:t>(SRSWR), which is a well-known technique in sampling theory for drawing random samples.</a:t>
            </a:r>
          </a:p>
          <a:p>
            <a:pPr>
              <a:lnSpc>
                <a:spcPct val="160000"/>
              </a:lnSpc>
              <a:spcBef>
                <a:spcPts val="0"/>
              </a:spcBef>
            </a:pPr>
            <a:r>
              <a:rPr lang="en-US" dirty="0"/>
              <a:t>Unlike this approach adopted in case of k-fold cross- validation, bootstrapping </a:t>
            </a:r>
            <a:r>
              <a:rPr lang="en-US" b="1" dirty="0"/>
              <a:t>randomly picks data instances from the input data set</a:t>
            </a:r>
            <a:r>
              <a:rPr lang="en-US" dirty="0"/>
              <a:t>, with the </a:t>
            </a:r>
            <a:r>
              <a:rPr lang="en-US" b="1" dirty="0"/>
              <a:t>possibility of the same data instance to be picked multiple times</a:t>
            </a:r>
            <a:r>
              <a:rPr lang="en-US" dirty="0"/>
              <a:t>. </a:t>
            </a:r>
          </a:p>
          <a:p>
            <a:pPr>
              <a:lnSpc>
                <a:spcPct val="160000"/>
              </a:lnSpc>
              <a:spcBef>
                <a:spcPts val="0"/>
              </a:spcBef>
            </a:pPr>
            <a:r>
              <a:rPr lang="en-US" dirty="0"/>
              <a:t>This essentially means that from the input data set having ‘n’ data instances, </a:t>
            </a:r>
            <a:r>
              <a:rPr lang="en-US" b="1" dirty="0"/>
              <a:t>bootstrapping can create one or more training data sets </a:t>
            </a:r>
            <a:r>
              <a:rPr lang="en-US" dirty="0"/>
              <a:t>having ‘n’ data instances, some of the </a:t>
            </a:r>
            <a:r>
              <a:rPr lang="en-US" b="1" dirty="0"/>
              <a:t>data instances being repeated multiple times.</a:t>
            </a:r>
          </a:p>
          <a:p>
            <a:pPr>
              <a:lnSpc>
                <a:spcPct val="160000"/>
              </a:lnSpc>
              <a:spcBef>
                <a:spcPts val="0"/>
              </a:spcBef>
            </a:pPr>
            <a:r>
              <a:rPr lang="en-US" dirty="0"/>
              <a:t>This technique is particularly useful in case of input data </a:t>
            </a:r>
            <a:r>
              <a:rPr lang="en-US" b="1" dirty="0"/>
              <a:t>sets of small size</a:t>
            </a:r>
            <a:r>
              <a:rPr lang="en-US" dirty="0"/>
              <a:t>, i.e. having very less number of data instances.</a:t>
            </a:r>
            <a:endParaRPr lang="en-US" b="1" dirty="0"/>
          </a:p>
          <a:p>
            <a:pPr>
              <a:lnSpc>
                <a:spcPct val="160000"/>
              </a:lnSpc>
              <a:spcBef>
                <a:spcPts val="0"/>
              </a:spcBef>
            </a:pPr>
            <a:endParaRPr lang="en-US" b="1" u="sng"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437620" y="1143000"/>
            <a:ext cx="8544381" cy="47244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0" y="2438400"/>
            <a:ext cx="5534025" cy="22002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3867150" y="4714875"/>
            <a:ext cx="5276850" cy="2143125"/>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0" y="228600"/>
            <a:ext cx="5419725" cy="222885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Eager and Lazy learner</a:t>
            </a:r>
          </a:p>
        </p:txBody>
      </p:sp>
      <p:sp>
        <p:nvSpPr>
          <p:cNvPr id="3" name="Content Placeholder 2"/>
          <p:cNvSpPr>
            <a:spLocks noGrp="1"/>
          </p:cNvSpPr>
          <p:nvPr>
            <p:ph idx="1"/>
          </p:nvPr>
        </p:nvSpPr>
        <p:spPr>
          <a:xfrm>
            <a:off x="304800" y="1143000"/>
            <a:ext cx="8839200" cy="5562600"/>
          </a:xfrm>
        </p:spPr>
        <p:txBody>
          <a:bodyPr>
            <a:noAutofit/>
          </a:bodyPr>
          <a:lstStyle/>
          <a:p>
            <a:pPr fontAlgn="base">
              <a:lnSpc>
                <a:spcPct val="170000"/>
              </a:lnSpc>
              <a:spcBef>
                <a:spcPts val="0"/>
              </a:spcBef>
              <a:buNone/>
            </a:pPr>
            <a:r>
              <a:rPr lang="en-US" sz="2400" b="1" u="sng" dirty="0">
                <a:solidFill>
                  <a:srgbClr val="2207E9"/>
                </a:solidFill>
              </a:rPr>
              <a:t>Eager learner:</a:t>
            </a:r>
            <a:endParaRPr lang="en-US" sz="2400" u="sng" dirty="0">
              <a:solidFill>
                <a:srgbClr val="2207E9"/>
              </a:solidFill>
            </a:endParaRPr>
          </a:p>
          <a:p>
            <a:pPr fontAlgn="base">
              <a:lnSpc>
                <a:spcPct val="170000"/>
              </a:lnSpc>
              <a:spcBef>
                <a:spcPts val="0"/>
              </a:spcBef>
            </a:pPr>
            <a:r>
              <a:rPr lang="en-US" sz="1800" dirty="0"/>
              <a:t>When it receive data set </a:t>
            </a:r>
            <a:r>
              <a:rPr lang="en-US" sz="1800" b="1" dirty="0"/>
              <a:t>it starts classifying </a:t>
            </a:r>
            <a:r>
              <a:rPr lang="en-US" sz="1800" dirty="0"/>
              <a:t>(learning)</a:t>
            </a:r>
          </a:p>
          <a:p>
            <a:pPr fontAlgn="base">
              <a:lnSpc>
                <a:spcPct val="170000"/>
              </a:lnSpc>
              <a:spcBef>
                <a:spcPts val="0"/>
              </a:spcBef>
            </a:pPr>
            <a:r>
              <a:rPr lang="en-US" sz="1800" dirty="0"/>
              <a:t>Then it </a:t>
            </a:r>
            <a:r>
              <a:rPr lang="en-US" sz="1800" b="1" dirty="0"/>
              <a:t>does not wait for test data to learn</a:t>
            </a:r>
          </a:p>
          <a:p>
            <a:pPr fontAlgn="base">
              <a:lnSpc>
                <a:spcPct val="170000"/>
              </a:lnSpc>
              <a:spcBef>
                <a:spcPts val="0"/>
              </a:spcBef>
            </a:pPr>
            <a:r>
              <a:rPr lang="en-US" sz="1800" dirty="0"/>
              <a:t>So it </a:t>
            </a:r>
            <a:r>
              <a:rPr lang="en-US" sz="1800" b="1" dirty="0"/>
              <a:t>takes long time learning </a:t>
            </a:r>
            <a:r>
              <a:rPr lang="en-US" sz="1800" dirty="0"/>
              <a:t>and less time classifying data.</a:t>
            </a:r>
          </a:p>
          <a:p>
            <a:pPr fontAlgn="base">
              <a:lnSpc>
                <a:spcPct val="170000"/>
              </a:lnSpc>
              <a:spcBef>
                <a:spcPts val="0"/>
              </a:spcBef>
            </a:pPr>
            <a:r>
              <a:rPr lang="en-US" sz="1800" dirty="0"/>
              <a:t>It follows the typical steps of machine learning, i.e. </a:t>
            </a:r>
            <a:r>
              <a:rPr lang="en-US" sz="1800" b="1" dirty="0"/>
              <a:t>abstraction and generalization </a:t>
            </a:r>
            <a:r>
              <a:rPr lang="en-US" sz="1800" dirty="0"/>
              <a:t>and comes up with a trained model at the end of the learning phase. </a:t>
            </a:r>
          </a:p>
          <a:p>
            <a:pPr fontAlgn="base">
              <a:lnSpc>
                <a:spcPct val="170000"/>
              </a:lnSpc>
              <a:spcBef>
                <a:spcPts val="0"/>
              </a:spcBef>
            </a:pPr>
            <a:r>
              <a:rPr lang="en-US" sz="1800" dirty="0"/>
              <a:t>Hence, when the test data comes in for classification, the eager learner is </a:t>
            </a:r>
            <a:r>
              <a:rPr lang="en-US" sz="1800" b="1" dirty="0"/>
              <a:t>ready with the model </a:t>
            </a:r>
            <a:r>
              <a:rPr lang="en-US" sz="1800" dirty="0"/>
              <a:t>and </a:t>
            </a:r>
            <a:r>
              <a:rPr lang="en-US" sz="1800" b="1" dirty="0"/>
              <a:t>doesn’t need to refer back to the training data.</a:t>
            </a:r>
          </a:p>
          <a:p>
            <a:pPr fontAlgn="base">
              <a:lnSpc>
                <a:spcPct val="170000"/>
              </a:lnSpc>
              <a:spcBef>
                <a:spcPts val="0"/>
              </a:spcBef>
            </a:pPr>
            <a:r>
              <a:rPr lang="en-US" sz="1800" dirty="0"/>
              <a:t>algorithms which adopt eager learning approach include </a:t>
            </a:r>
            <a:r>
              <a:rPr lang="en-US" sz="1800" b="1" dirty="0"/>
              <a:t>Decision Tree, Support Vector Machine, Neural Network, etc.</a:t>
            </a:r>
          </a:p>
          <a:p>
            <a:pPr fontAlgn="base">
              <a:lnSpc>
                <a:spcPct val="170000"/>
              </a:lnSpc>
              <a:spcBef>
                <a:spcPts val="0"/>
              </a:spcBef>
              <a:buNone/>
            </a:pPr>
            <a:endParaRPr lang="en-US" sz="1800" b="1" dirty="0"/>
          </a:p>
          <a:p>
            <a:pPr fontAlgn="base">
              <a:lnSpc>
                <a:spcPct val="170000"/>
              </a:lnSpc>
              <a:spcBef>
                <a:spcPts val="0"/>
              </a:spcBef>
            </a:pPr>
            <a:endParaRPr lang="en-US" sz="1800" dirty="0"/>
          </a:p>
          <a:p>
            <a:pPr>
              <a:lnSpc>
                <a:spcPct val="170000"/>
              </a:lnSpc>
              <a:spcBef>
                <a:spcPts val="0"/>
              </a:spcBef>
            </a:pPr>
            <a:endParaRPr lang="en-US" sz="1800" dirty="0"/>
          </a:p>
          <a:p>
            <a:pPr>
              <a:lnSpc>
                <a:spcPct val="170000"/>
              </a:lnSpc>
              <a:spcBef>
                <a:spcPts val="0"/>
              </a:spcBef>
            </a:pPr>
            <a:endParaRPr lang="en-US" sz="1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991600" cy="6629400"/>
          </a:xfrm>
        </p:spPr>
        <p:txBody>
          <a:bodyPr>
            <a:noAutofit/>
          </a:bodyPr>
          <a:lstStyle/>
          <a:p>
            <a:pPr fontAlgn="base">
              <a:lnSpc>
                <a:spcPct val="170000"/>
              </a:lnSpc>
              <a:spcBef>
                <a:spcPts val="0"/>
              </a:spcBef>
              <a:buNone/>
            </a:pPr>
            <a:r>
              <a:rPr lang="en-US" sz="1700" b="1" u="sng" dirty="0">
                <a:solidFill>
                  <a:srgbClr val="2207E9"/>
                </a:solidFill>
              </a:rPr>
              <a:t>Lazy learner:</a:t>
            </a:r>
          </a:p>
          <a:p>
            <a:pPr fontAlgn="base">
              <a:lnSpc>
                <a:spcPct val="170000"/>
              </a:lnSpc>
              <a:spcBef>
                <a:spcPts val="0"/>
              </a:spcBef>
            </a:pPr>
            <a:r>
              <a:rPr lang="en-US" sz="1700" dirty="0"/>
              <a:t>Just store Data set </a:t>
            </a:r>
            <a:r>
              <a:rPr lang="en-US" sz="1700" b="1" dirty="0"/>
              <a:t>without</a:t>
            </a:r>
            <a:r>
              <a:rPr lang="en-US" sz="1700" dirty="0"/>
              <a:t> </a:t>
            </a:r>
            <a:r>
              <a:rPr lang="en-US" sz="1700" b="1" dirty="0"/>
              <a:t>learning</a:t>
            </a:r>
            <a:r>
              <a:rPr lang="en-US" sz="1700" dirty="0"/>
              <a:t> from it and Start classifying data when it receive </a:t>
            </a:r>
            <a:r>
              <a:rPr lang="en-US" sz="1700" b="1" dirty="0"/>
              <a:t>Test data.</a:t>
            </a:r>
          </a:p>
          <a:p>
            <a:pPr fontAlgn="base">
              <a:lnSpc>
                <a:spcPct val="170000"/>
              </a:lnSpc>
              <a:spcBef>
                <a:spcPts val="0"/>
              </a:spcBef>
            </a:pPr>
            <a:r>
              <a:rPr lang="en-US" sz="1800" dirty="0"/>
              <a:t>Lazy learners simply </a:t>
            </a:r>
            <a:r>
              <a:rPr lang="en-US" sz="1800" b="1" dirty="0"/>
              <a:t>store the training data and wait until a testing data appear</a:t>
            </a:r>
            <a:r>
              <a:rPr lang="en-US" sz="1800" dirty="0"/>
              <a:t>. When it does, </a:t>
            </a:r>
            <a:r>
              <a:rPr lang="en-US" sz="1800" b="1" dirty="0"/>
              <a:t>classification is conducted based </a:t>
            </a:r>
            <a:r>
              <a:rPr lang="en-US" sz="1800" dirty="0"/>
              <a:t>on the </a:t>
            </a:r>
            <a:r>
              <a:rPr lang="en-US" sz="1800" b="1" dirty="0"/>
              <a:t>most related data </a:t>
            </a:r>
            <a:r>
              <a:rPr lang="en-US" sz="1800" dirty="0"/>
              <a:t>in the </a:t>
            </a:r>
            <a:r>
              <a:rPr lang="en-US" sz="1800" b="1" dirty="0"/>
              <a:t>stored training data. </a:t>
            </a:r>
            <a:endParaRPr lang="en-US" sz="1700" b="1" dirty="0"/>
          </a:p>
          <a:p>
            <a:pPr fontAlgn="base">
              <a:lnSpc>
                <a:spcPct val="170000"/>
              </a:lnSpc>
              <a:spcBef>
                <a:spcPts val="0"/>
              </a:spcBef>
            </a:pPr>
            <a:r>
              <a:rPr lang="en-US" sz="1700" dirty="0"/>
              <a:t>So it takes </a:t>
            </a:r>
            <a:r>
              <a:rPr lang="en-US" sz="1700" b="1" dirty="0"/>
              <a:t>less time learning</a:t>
            </a:r>
            <a:r>
              <a:rPr lang="en-US" sz="1700" dirty="0"/>
              <a:t> and more time classifying data</a:t>
            </a:r>
          </a:p>
          <a:p>
            <a:pPr fontAlgn="base">
              <a:lnSpc>
                <a:spcPct val="170000"/>
              </a:lnSpc>
              <a:spcBef>
                <a:spcPts val="0"/>
              </a:spcBef>
            </a:pPr>
            <a:r>
              <a:rPr lang="en-US" sz="1700" dirty="0"/>
              <a:t>completely </a:t>
            </a:r>
            <a:r>
              <a:rPr lang="en-US" sz="1700" b="1" dirty="0"/>
              <a:t>skips the abstraction and generalization </a:t>
            </a:r>
            <a:r>
              <a:rPr lang="en-US" sz="1700" dirty="0"/>
              <a:t>processes.</a:t>
            </a:r>
          </a:p>
          <a:p>
            <a:pPr fontAlgn="base">
              <a:lnSpc>
                <a:spcPct val="170000"/>
              </a:lnSpc>
              <a:spcBef>
                <a:spcPts val="0"/>
              </a:spcBef>
            </a:pPr>
            <a:r>
              <a:rPr lang="en-US" sz="1700" dirty="0"/>
              <a:t>lazy learning </a:t>
            </a:r>
            <a:r>
              <a:rPr lang="en-US" sz="1700" b="1" dirty="0"/>
              <a:t>uses training data as-is</a:t>
            </a:r>
            <a:r>
              <a:rPr lang="en-US" sz="1700" dirty="0"/>
              <a:t>, it is also known as </a:t>
            </a:r>
            <a:r>
              <a:rPr lang="en-US" sz="1700" b="1" dirty="0">
                <a:solidFill>
                  <a:srgbClr val="2207E9"/>
                </a:solidFill>
              </a:rPr>
              <a:t>rote learning </a:t>
            </a:r>
            <a:r>
              <a:rPr lang="en-US" sz="1700" dirty="0"/>
              <a:t>(i.e. </a:t>
            </a:r>
            <a:r>
              <a:rPr lang="en-US" sz="1700" b="1" dirty="0"/>
              <a:t>memorization technique </a:t>
            </a:r>
            <a:r>
              <a:rPr lang="en-US" sz="1700" dirty="0"/>
              <a:t>based on repetition without understanding of  the reasoning).</a:t>
            </a:r>
          </a:p>
          <a:p>
            <a:pPr fontAlgn="base">
              <a:lnSpc>
                <a:spcPct val="170000"/>
              </a:lnSpc>
              <a:spcBef>
                <a:spcPts val="0"/>
              </a:spcBef>
            </a:pPr>
            <a:r>
              <a:rPr lang="en-US" sz="1700" dirty="0"/>
              <a:t>Due to its </a:t>
            </a:r>
            <a:r>
              <a:rPr lang="en-US" sz="1700" b="1" dirty="0"/>
              <a:t>heavy dependency on the given training data instance</a:t>
            </a:r>
            <a:r>
              <a:rPr lang="en-US" sz="1700" dirty="0"/>
              <a:t>, it is also known as </a:t>
            </a:r>
            <a:r>
              <a:rPr lang="en-US" sz="1700" b="1" dirty="0">
                <a:solidFill>
                  <a:srgbClr val="2207E9"/>
                </a:solidFill>
              </a:rPr>
              <a:t>instance learning</a:t>
            </a:r>
            <a:r>
              <a:rPr lang="en-US" sz="1700" dirty="0"/>
              <a:t>. They are also called </a:t>
            </a:r>
            <a:r>
              <a:rPr lang="en-US" sz="1700" b="1" dirty="0">
                <a:solidFill>
                  <a:srgbClr val="2207E9"/>
                </a:solidFill>
              </a:rPr>
              <a:t>non-parametric learning</a:t>
            </a:r>
            <a:r>
              <a:rPr lang="en-US" sz="1700" dirty="0"/>
              <a:t>.  (number of parameters grows with the size of the training data)</a:t>
            </a:r>
          </a:p>
          <a:p>
            <a:pPr fontAlgn="base">
              <a:lnSpc>
                <a:spcPct val="170000"/>
              </a:lnSpc>
              <a:spcBef>
                <a:spcPts val="0"/>
              </a:spcBef>
            </a:pPr>
            <a:r>
              <a:rPr lang="en-US" sz="1700" dirty="0"/>
              <a:t>as for each </a:t>
            </a:r>
            <a:r>
              <a:rPr lang="en-US" sz="1700" dirty="0" err="1"/>
              <a:t>tuple</a:t>
            </a:r>
            <a:r>
              <a:rPr lang="en-US" sz="1700" dirty="0"/>
              <a:t> of test data, a comparison-based assignment of label happens. </a:t>
            </a:r>
          </a:p>
          <a:p>
            <a:pPr fontAlgn="base">
              <a:lnSpc>
                <a:spcPct val="170000"/>
              </a:lnSpc>
              <a:spcBef>
                <a:spcPts val="0"/>
              </a:spcBef>
            </a:pPr>
            <a:r>
              <a:rPr lang="en-US" sz="1700" b="1" dirty="0"/>
              <a:t>k-nearest neighbor.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4572000"/>
          </a:xfrm>
        </p:spPr>
        <p:txBody>
          <a:bodyPr>
            <a:normAutofit fontScale="55000" lnSpcReduction="20000"/>
          </a:bodyPr>
          <a:lstStyle/>
          <a:p>
            <a:pPr fontAlgn="base">
              <a:lnSpc>
                <a:spcPct val="170000"/>
              </a:lnSpc>
              <a:spcBef>
                <a:spcPts val="0"/>
              </a:spcBef>
              <a:buNone/>
            </a:pPr>
            <a:r>
              <a:rPr lang="en-US" b="1" u="sng" dirty="0">
                <a:solidFill>
                  <a:srgbClr val="CC0066"/>
                </a:solidFill>
              </a:rPr>
              <a:t>Notes</a:t>
            </a:r>
            <a:r>
              <a:rPr lang="en-US" dirty="0"/>
              <a:t>:</a:t>
            </a:r>
          </a:p>
          <a:p>
            <a:pPr fontAlgn="base">
              <a:lnSpc>
                <a:spcPct val="170000"/>
              </a:lnSpc>
              <a:spcBef>
                <a:spcPts val="0"/>
              </a:spcBef>
            </a:pPr>
            <a:r>
              <a:rPr lang="en-US" dirty="0"/>
              <a:t>Parametric learning models have </a:t>
            </a:r>
            <a:r>
              <a:rPr lang="en-US" b="1" dirty="0"/>
              <a:t>finite number of parameters</a:t>
            </a:r>
            <a:r>
              <a:rPr lang="en-US" dirty="0"/>
              <a:t>.</a:t>
            </a:r>
          </a:p>
          <a:p>
            <a:pPr fontAlgn="base">
              <a:lnSpc>
                <a:spcPct val="170000"/>
              </a:lnSpc>
              <a:spcBef>
                <a:spcPts val="0"/>
              </a:spcBef>
            </a:pPr>
            <a:r>
              <a:rPr lang="en-US" dirty="0"/>
              <a:t> In case of non-parametric models, quite contradicting to its name, the number of parameters is </a:t>
            </a:r>
            <a:r>
              <a:rPr lang="en-US" b="1" dirty="0"/>
              <a:t>potentially infinite</a:t>
            </a:r>
            <a:r>
              <a:rPr lang="en-US" dirty="0"/>
              <a:t>. The parameters are </a:t>
            </a:r>
            <a:r>
              <a:rPr lang="en-US" b="1" dirty="0"/>
              <a:t>adjustable and can change.</a:t>
            </a:r>
            <a:endParaRPr lang="en-US" b="1" dirty="0">
              <a:solidFill>
                <a:srgbClr val="2207E9"/>
              </a:solidFill>
            </a:endParaRPr>
          </a:p>
          <a:p>
            <a:pPr>
              <a:lnSpc>
                <a:spcPct val="170000"/>
              </a:lnSpc>
              <a:spcBef>
                <a:spcPts val="0"/>
              </a:spcBef>
            </a:pPr>
            <a:r>
              <a:rPr lang="en-US" dirty="0"/>
              <a:t>Models such as </a:t>
            </a:r>
            <a:r>
              <a:rPr lang="en-US" b="1" dirty="0"/>
              <a:t>Linear Regression and Support Vector Machine</a:t>
            </a:r>
            <a:r>
              <a:rPr lang="en-US" dirty="0"/>
              <a:t>, since the coefficients form the learning parameters, they are </a:t>
            </a:r>
            <a:r>
              <a:rPr lang="en-US" b="1" dirty="0"/>
              <a:t>fixed in size</a:t>
            </a:r>
            <a:r>
              <a:rPr lang="en-US" dirty="0"/>
              <a:t>. Hence, these models are clubbed as </a:t>
            </a:r>
            <a:r>
              <a:rPr lang="en-US" b="1" dirty="0">
                <a:solidFill>
                  <a:srgbClr val="2207E9"/>
                </a:solidFill>
              </a:rPr>
              <a:t>parametric</a:t>
            </a:r>
            <a:r>
              <a:rPr lang="en-US" dirty="0">
                <a:solidFill>
                  <a:srgbClr val="2207E9"/>
                </a:solidFill>
              </a:rPr>
              <a:t>. Or </a:t>
            </a:r>
            <a:r>
              <a:rPr lang="en-US" b="1" i="1" dirty="0">
                <a:solidFill>
                  <a:srgbClr val="2207E9"/>
                </a:solidFill>
              </a:rPr>
              <a:t>linear machine learning algorithms</a:t>
            </a:r>
            <a:endParaRPr lang="en-US" dirty="0">
              <a:solidFill>
                <a:srgbClr val="2207E9"/>
              </a:solidFill>
            </a:endParaRPr>
          </a:p>
          <a:p>
            <a:pPr>
              <a:lnSpc>
                <a:spcPct val="170000"/>
              </a:lnSpc>
              <a:spcBef>
                <a:spcPts val="0"/>
              </a:spcBef>
            </a:pPr>
            <a:r>
              <a:rPr lang="en-US" dirty="0"/>
              <a:t>On the other hand, in case of models such as </a:t>
            </a:r>
            <a:r>
              <a:rPr lang="en-US" b="1" dirty="0"/>
              <a:t>k-Nearest Neighbor (</a:t>
            </a:r>
            <a:r>
              <a:rPr lang="en-US" b="1" dirty="0" err="1"/>
              <a:t>kNN</a:t>
            </a:r>
            <a:r>
              <a:rPr lang="en-US" b="1" dirty="0"/>
              <a:t>) and decision tree</a:t>
            </a:r>
            <a:r>
              <a:rPr lang="en-US" dirty="0"/>
              <a:t>, number of parameters </a:t>
            </a:r>
            <a:r>
              <a:rPr lang="en-US" b="1" dirty="0"/>
              <a:t>grows with the size of the training data</a:t>
            </a:r>
            <a:r>
              <a:rPr lang="en-US" dirty="0"/>
              <a:t>. Hence, they are considered as </a:t>
            </a:r>
            <a:r>
              <a:rPr lang="en-US" b="1" dirty="0">
                <a:solidFill>
                  <a:srgbClr val="2207E9"/>
                </a:solidFill>
              </a:rPr>
              <a:t>non-parametric learning models.</a:t>
            </a:r>
          </a:p>
        </p:txBody>
      </p:sp>
      <p:pic>
        <p:nvPicPr>
          <p:cNvPr id="4098" name="Picture 2"/>
          <p:cNvPicPr>
            <a:picLocks noChangeAspect="1" noChangeArrowheads="1"/>
          </p:cNvPicPr>
          <p:nvPr/>
        </p:nvPicPr>
        <p:blipFill>
          <a:blip r:embed="rId2"/>
          <a:srcRect/>
          <a:stretch>
            <a:fillRect/>
          </a:stretch>
        </p:blipFill>
        <p:spPr bwMode="auto">
          <a:xfrm>
            <a:off x="6172200" y="4191000"/>
            <a:ext cx="2959100" cy="9144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7010400" y="762000"/>
            <a:ext cx="1428750" cy="4191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762000" y="5105400"/>
            <a:ext cx="7781925" cy="1600200"/>
          </a:xfrm>
          <a:prstGeom prst="rect">
            <a:avLst/>
          </a:prstGeom>
          <a:noFill/>
          <a:ln w="9525">
            <a:noFill/>
            <a:miter lim="800000"/>
            <a:headEnd/>
            <a:tailEnd/>
          </a:ln>
          <a:effectLst/>
        </p:spPr>
      </p:pic>
      <p:sp>
        <p:nvSpPr>
          <p:cNvPr id="6" name="Rectangle 5"/>
          <p:cNvSpPr/>
          <p:nvPr/>
        </p:nvSpPr>
        <p:spPr>
          <a:xfrm>
            <a:off x="0" y="4800600"/>
            <a:ext cx="2200026" cy="369332"/>
          </a:xfrm>
          <a:prstGeom prst="rect">
            <a:avLst/>
          </a:prstGeom>
        </p:spPr>
        <p:txBody>
          <a:bodyPr wrap="none">
            <a:spAutoFit/>
          </a:bodyPr>
          <a:lstStyle/>
          <a:p>
            <a:r>
              <a:rPr lang="en-US" dirty="0"/>
              <a:t>linear regression line: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05800" cy="792162"/>
          </a:xfrm>
        </p:spPr>
        <p:txBody>
          <a:bodyPr>
            <a:normAutofit/>
          </a:bodyPr>
          <a:lstStyle/>
          <a:p>
            <a:r>
              <a:rPr lang="en-US" altLang="x-none" b="1" dirty="0">
                <a:solidFill>
                  <a:srgbClr val="0000FA"/>
                </a:solidFill>
                <a:latin typeface="Calibri" panose="020F0502020204030204" pitchFamily="34" charset="0"/>
                <a:cs typeface="Calibri" panose="020F0502020204030204" pitchFamily="34" charset="0"/>
                <a:sym typeface="Calibri" panose="020F0502020204030204" pitchFamily="34" charset="0"/>
              </a:rPr>
              <a:t>Model</a:t>
            </a:r>
            <a:endParaRPr lang="en-US" dirty="0"/>
          </a:p>
        </p:txBody>
      </p:sp>
      <p:sp>
        <p:nvSpPr>
          <p:cNvPr id="3" name="Content Placeholder 2"/>
          <p:cNvSpPr>
            <a:spLocks noGrp="1"/>
          </p:cNvSpPr>
          <p:nvPr>
            <p:ph idx="1"/>
          </p:nvPr>
        </p:nvSpPr>
        <p:spPr>
          <a:xfrm>
            <a:off x="228600" y="838200"/>
            <a:ext cx="8610600" cy="5562600"/>
          </a:xfrm>
        </p:spPr>
        <p:txBody>
          <a:bodyPr>
            <a:noAutofit/>
          </a:bodyPr>
          <a:lstStyle/>
          <a:p>
            <a:pPr marL="0">
              <a:lnSpc>
                <a:spcPct val="170000"/>
              </a:lnSpc>
              <a:spcBef>
                <a:spcPts val="0"/>
              </a:spcBef>
              <a:buClr>
                <a:srgbClr val="000000"/>
              </a:buClr>
            </a:pPr>
            <a:r>
              <a:rPr lang="en-US" sz="1600" dirty="0"/>
              <a:t>In  learning process, abstraction is a significant step as it </a:t>
            </a:r>
            <a:r>
              <a:rPr lang="en-US" sz="1600" b="1" dirty="0"/>
              <a:t>represents raw input data </a:t>
            </a:r>
            <a:r>
              <a:rPr lang="en-US" sz="1600" dirty="0"/>
              <a:t>in a </a:t>
            </a:r>
            <a:r>
              <a:rPr lang="en-US" sz="1600" b="1" dirty="0"/>
              <a:t>summarized  and structured format</a:t>
            </a:r>
            <a:r>
              <a:rPr lang="en-US" sz="1600" dirty="0"/>
              <a:t>, such that a </a:t>
            </a:r>
            <a:r>
              <a:rPr lang="en-US" sz="1600" b="1" dirty="0"/>
              <a:t>meaningful insight </a:t>
            </a:r>
            <a:r>
              <a:rPr lang="en-US" sz="1600" dirty="0"/>
              <a:t>is obtained </a:t>
            </a:r>
            <a:r>
              <a:rPr lang="en-US" sz="1600" b="1" dirty="0"/>
              <a:t>from the data</a:t>
            </a:r>
            <a:r>
              <a:rPr lang="en-US" sz="1600" dirty="0"/>
              <a:t>.</a:t>
            </a:r>
          </a:p>
          <a:p>
            <a:pPr marL="0">
              <a:lnSpc>
                <a:spcPct val="170000"/>
              </a:lnSpc>
              <a:spcBef>
                <a:spcPts val="0"/>
              </a:spcBef>
              <a:buClr>
                <a:srgbClr val="000000"/>
              </a:buClr>
            </a:pPr>
            <a:r>
              <a:rPr lang="en-US" altLang="x-none" sz="1600" dirty="0">
                <a:sym typeface="Calibri" panose="020F0502020204030204" pitchFamily="34" charset="0"/>
              </a:rPr>
              <a:t> </a:t>
            </a:r>
            <a:r>
              <a:rPr lang="en-US" altLang="x-none" sz="1600" b="1" dirty="0">
                <a:sym typeface="Calibri" panose="020F0502020204030204" pitchFamily="34" charset="0"/>
              </a:rPr>
              <a:t>structured representation </a:t>
            </a:r>
            <a:r>
              <a:rPr lang="en-US" altLang="x-none" sz="1600" dirty="0">
                <a:sym typeface="Calibri" panose="020F0502020204030204" pitchFamily="34" charset="0"/>
              </a:rPr>
              <a:t>of </a:t>
            </a:r>
            <a:r>
              <a:rPr lang="en-US" altLang="x-none" sz="1600" b="1" dirty="0">
                <a:sym typeface="Calibri" panose="020F0502020204030204" pitchFamily="34" charset="0"/>
              </a:rPr>
              <a:t>raw input data </a:t>
            </a:r>
            <a:r>
              <a:rPr lang="en-US" altLang="x-none" sz="1600" dirty="0">
                <a:sym typeface="Calibri" panose="020F0502020204030204" pitchFamily="34" charset="0"/>
              </a:rPr>
              <a:t>to the </a:t>
            </a:r>
            <a:r>
              <a:rPr lang="en-US" altLang="x-none" sz="1600" b="1" dirty="0">
                <a:sym typeface="Calibri" panose="020F0502020204030204" pitchFamily="34" charset="0"/>
              </a:rPr>
              <a:t>meaningful pattern </a:t>
            </a:r>
            <a:r>
              <a:rPr lang="en-US" altLang="x-none" sz="1600" dirty="0">
                <a:sym typeface="Calibri" panose="020F0502020204030204" pitchFamily="34" charset="0"/>
              </a:rPr>
              <a:t>is called a </a:t>
            </a:r>
            <a:r>
              <a:rPr lang="en-US" altLang="x-none" sz="1600" b="1" dirty="0">
                <a:sym typeface="Calibri" panose="020F0502020204030204" pitchFamily="34" charset="0"/>
              </a:rPr>
              <a:t>model</a:t>
            </a:r>
            <a:r>
              <a:rPr lang="en-US" altLang="x-none" sz="1600" dirty="0">
                <a:sym typeface="Calibri" panose="020F0502020204030204" pitchFamily="34" charset="0"/>
              </a:rPr>
              <a:t>.</a:t>
            </a:r>
          </a:p>
          <a:p>
            <a:pPr marL="0">
              <a:lnSpc>
                <a:spcPct val="170000"/>
              </a:lnSpc>
              <a:spcBef>
                <a:spcPts val="0"/>
              </a:spcBef>
              <a:buClr>
                <a:srgbClr val="000000"/>
              </a:buClr>
              <a:buNone/>
            </a:pPr>
            <a:r>
              <a:rPr lang="en-US" altLang="x-none" sz="1600" b="1" u="sng" dirty="0">
                <a:solidFill>
                  <a:srgbClr val="CC0066"/>
                </a:solidFill>
                <a:sym typeface="Calibri" panose="020F0502020204030204" pitchFamily="34" charset="0"/>
              </a:rPr>
              <a:t>Algorithm and model</a:t>
            </a:r>
          </a:p>
          <a:p>
            <a:pPr fontAlgn="base">
              <a:lnSpc>
                <a:spcPct val="170000"/>
              </a:lnSpc>
              <a:spcBef>
                <a:spcPts val="0"/>
              </a:spcBef>
            </a:pPr>
            <a:r>
              <a:rPr lang="en-US" sz="1600" dirty="0"/>
              <a:t>An “</a:t>
            </a:r>
            <a:r>
              <a:rPr lang="en-US" sz="1600" i="1" dirty="0"/>
              <a:t>algorithm</a:t>
            </a:r>
            <a:r>
              <a:rPr lang="en-US" sz="1600" dirty="0"/>
              <a:t>” in machine learning is </a:t>
            </a:r>
            <a:r>
              <a:rPr lang="en-US" sz="1600" b="1" dirty="0"/>
              <a:t>a procedure that is run on data to create a machine learning “</a:t>
            </a:r>
            <a:r>
              <a:rPr lang="en-US" sz="1600" b="1" i="1" dirty="0"/>
              <a:t>model</a:t>
            </a:r>
            <a:r>
              <a:rPr lang="en-US" sz="1600" b="1" dirty="0"/>
              <a:t>.”</a:t>
            </a:r>
          </a:p>
          <a:p>
            <a:pPr fontAlgn="base">
              <a:lnSpc>
                <a:spcPct val="170000"/>
              </a:lnSpc>
              <a:spcBef>
                <a:spcPts val="0"/>
              </a:spcBef>
            </a:pPr>
            <a:r>
              <a:rPr lang="en-US" sz="1600" dirty="0"/>
              <a:t>Machine learning algorithms perform “</a:t>
            </a:r>
            <a:r>
              <a:rPr lang="en-US" sz="1600" i="1" dirty="0"/>
              <a:t>pattern recognition</a:t>
            </a:r>
            <a:r>
              <a:rPr lang="en-US" sz="1600" dirty="0"/>
              <a:t>.” Algorithms “</a:t>
            </a:r>
            <a:r>
              <a:rPr lang="en-US" sz="1600" i="1" dirty="0"/>
              <a:t>learn</a:t>
            </a:r>
            <a:r>
              <a:rPr lang="en-US" sz="1600" dirty="0"/>
              <a:t>” from data, or are “</a:t>
            </a:r>
            <a:r>
              <a:rPr lang="en-US" sz="1600" i="1" dirty="0"/>
              <a:t>fit</a:t>
            </a:r>
            <a:r>
              <a:rPr lang="en-US" sz="1600" dirty="0"/>
              <a:t>” on a dataset.</a:t>
            </a:r>
          </a:p>
          <a:p>
            <a:pPr marL="0">
              <a:lnSpc>
                <a:spcPct val="170000"/>
              </a:lnSpc>
              <a:spcBef>
                <a:spcPts val="0"/>
              </a:spcBef>
              <a:buClr>
                <a:srgbClr val="000000"/>
              </a:buClr>
            </a:pPr>
            <a:r>
              <a:rPr lang="en-US" sz="1600" dirty="0"/>
              <a:t>The model might </a:t>
            </a:r>
            <a:r>
              <a:rPr lang="en-US" sz="1600" b="1" dirty="0"/>
              <a:t>have different forms</a:t>
            </a:r>
            <a:r>
              <a:rPr lang="en-US" sz="1600" dirty="0"/>
              <a:t>.: It might be a mathematical equation, or a graph or tree structure, or a computational block, etc.</a:t>
            </a:r>
            <a:endParaRPr lang="en-US" altLang="x-none" sz="1600" dirty="0">
              <a:sym typeface="Calibri" panose="020F0502020204030204" pitchFamily="34" charset="0"/>
            </a:endParaRPr>
          </a:p>
          <a:p>
            <a:pPr>
              <a:lnSpc>
                <a:spcPct val="170000"/>
              </a:lnSpc>
              <a:spcBef>
                <a:spcPts val="0"/>
              </a:spcBef>
            </a:pPr>
            <a:r>
              <a:rPr lang="en-US" sz="1600" dirty="0"/>
              <a:t>a model is comprised of both data and a procedure for how to use the data to make a prediction on new data. </a:t>
            </a:r>
            <a:r>
              <a:rPr lang="en-US" sz="1600" b="1" dirty="0">
                <a:solidFill>
                  <a:srgbClr val="CC0066"/>
                </a:solidFill>
              </a:rPr>
              <a:t>Machine Learning Model == Model Data + Prediction Algorithm</a:t>
            </a:r>
          </a:p>
          <a:p>
            <a:pPr fontAlgn="base">
              <a:lnSpc>
                <a:spcPct val="170000"/>
              </a:lnSpc>
              <a:spcBef>
                <a:spcPts val="0"/>
              </a:spcBef>
            </a:pPr>
            <a:r>
              <a:rPr lang="en-US" sz="1600" dirty="0"/>
              <a:t>Machine learning models are output by algorithms and are comprised of model data and a prediction algorithm.</a:t>
            </a:r>
          </a:p>
          <a:p>
            <a:pPr>
              <a:lnSpc>
                <a:spcPct val="170000"/>
              </a:lnSpc>
              <a:spcBef>
                <a:spcPts val="0"/>
              </a:spcBef>
            </a:pPr>
            <a:endParaRPr lang="en-US" sz="1600" dirty="0"/>
          </a:p>
          <a:p>
            <a:pPr>
              <a:lnSpc>
                <a:spcPct val="170000"/>
              </a:lnSpc>
              <a:spcBef>
                <a:spcPts val="0"/>
              </a:spcBef>
            </a:pPr>
            <a:endParaRPr lang="en-US" sz="1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9144000" cy="1143000"/>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MODEL REPRESENTATION AND INTERPRETABILITY</a:t>
            </a:r>
          </a:p>
        </p:txBody>
      </p:sp>
      <p:sp>
        <p:nvSpPr>
          <p:cNvPr id="3" name="Content Placeholder 2"/>
          <p:cNvSpPr>
            <a:spLocks noGrp="1"/>
          </p:cNvSpPr>
          <p:nvPr>
            <p:ph idx="1"/>
          </p:nvPr>
        </p:nvSpPr>
        <p:spPr>
          <a:xfrm>
            <a:off x="228600" y="914400"/>
            <a:ext cx="8686800" cy="5715000"/>
          </a:xfrm>
        </p:spPr>
        <p:txBody>
          <a:bodyPr>
            <a:normAutofit fontScale="55000" lnSpcReduction="20000"/>
          </a:bodyPr>
          <a:lstStyle/>
          <a:p>
            <a:pPr>
              <a:lnSpc>
                <a:spcPct val="170000"/>
              </a:lnSpc>
              <a:spcBef>
                <a:spcPts val="0"/>
              </a:spcBef>
            </a:pPr>
            <a:r>
              <a:rPr lang="en-US" b="1" dirty="0">
                <a:solidFill>
                  <a:srgbClr val="2207E9"/>
                </a:solidFill>
              </a:rPr>
              <a:t>interpretability</a:t>
            </a:r>
            <a:r>
              <a:rPr lang="en-US" dirty="0"/>
              <a:t> is </a:t>
            </a:r>
            <a:r>
              <a:rPr lang="en-US" b="1" dirty="0"/>
              <a:t>the degree to which a model can be understood in human terms</a:t>
            </a:r>
            <a:endParaRPr lang="en-US" dirty="0"/>
          </a:p>
          <a:p>
            <a:pPr>
              <a:lnSpc>
                <a:spcPct val="170000"/>
              </a:lnSpc>
              <a:spcBef>
                <a:spcPts val="0"/>
              </a:spcBef>
            </a:pPr>
            <a:r>
              <a:rPr lang="en-US" dirty="0"/>
              <a:t>the </a:t>
            </a:r>
            <a:r>
              <a:rPr lang="en-US" b="1" dirty="0">
                <a:solidFill>
                  <a:srgbClr val="2207E9"/>
                </a:solidFill>
              </a:rPr>
              <a:t>goal of supervised machine </a:t>
            </a:r>
            <a:r>
              <a:rPr lang="en-US" dirty="0"/>
              <a:t>learning is to learn or </a:t>
            </a:r>
            <a:r>
              <a:rPr lang="en-US" b="1" dirty="0">
                <a:solidFill>
                  <a:srgbClr val="2207E9"/>
                </a:solidFill>
              </a:rPr>
              <a:t>derive a target function </a:t>
            </a:r>
            <a:r>
              <a:rPr lang="en-US" dirty="0"/>
              <a:t>which can best </a:t>
            </a:r>
            <a:r>
              <a:rPr lang="en-US" b="1" dirty="0">
                <a:solidFill>
                  <a:srgbClr val="2207E9"/>
                </a:solidFill>
              </a:rPr>
              <a:t>determine the target variable </a:t>
            </a:r>
            <a:r>
              <a:rPr lang="en-US" b="1" dirty="0"/>
              <a:t>from the set of input variables.</a:t>
            </a:r>
          </a:p>
          <a:p>
            <a:pPr>
              <a:lnSpc>
                <a:spcPct val="170000"/>
              </a:lnSpc>
              <a:spcBef>
                <a:spcPts val="0"/>
              </a:spcBef>
            </a:pPr>
            <a:r>
              <a:rPr lang="en-US" dirty="0"/>
              <a:t>learning the target function from the training data is the </a:t>
            </a:r>
            <a:r>
              <a:rPr lang="en-US" b="1" dirty="0"/>
              <a:t>extent of generalization</a:t>
            </a:r>
          </a:p>
          <a:p>
            <a:pPr>
              <a:lnSpc>
                <a:spcPct val="170000"/>
              </a:lnSpc>
              <a:spcBef>
                <a:spcPts val="0"/>
              </a:spcBef>
            </a:pPr>
            <a:r>
              <a:rPr lang="en-US" dirty="0"/>
              <a:t>because the </a:t>
            </a:r>
            <a:r>
              <a:rPr lang="en-US" b="1" dirty="0"/>
              <a:t>input data </a:t>
            </a:r>
            <a:r>
              <a:rPr lang="en-US" dirty="0"/>
              <a:t>is just a </a:t>
            </a:r>
            <a:r>
              <a:rPr lang="en-US" b="1" dirty="0">
                <a:solidFill>
                  <a:srgbClr val="2207E9"/>
                </a:solidFill>
              </a:rPr>
              <a:t>limited, specific view</a:t>
            </a:r>
            <a:r>
              <a:rPr lang="en-US" b="1" dirty="0"/>
              <a:t> and the new, unknown data </a:t>
            </a:r>
            <a:r>
              <a:rPr lang="en-US" dirty="0"/>
              <a:t>in the </a:t>
            </a:r>
            <a:r>
              <a:rPr lang="en-US" b="1" dirty="0"/>
              <a:t>test data </a:t>
            </a:r>
            <a:r>
              <a:rPr lang="en-US" dirty="0"/>
              <a:t>set may be </a:t>
            </a:r>
            <a:r>
              <a:rPr lang="en-US" b="1" dirty="0"/>
              <a:t>differing quite </a:t>
            </a:r>
            <a:r>
              <a:rPr lang="en-US" dirty="0"/>
              <a:t>a bit from the </a:t>
            </a:r>
            <a:r>
              <a:rPr lang="en-US" b="1" dirty="0"/>
              <a:t>training data. </a:t>
            </a:r>
          </a:p>
          <a:p>
            <a:pPr>
              <a:lnSpc>
                <a:spcPct val="170000"/>
              </a:lnSpc>
              <a:spcBef>
                <a:spcPts val="0"/>
              </a:spcBef>
            </a:pPr>
            <a:r>
              <a:rPr lang="en-US" b="1" dirty="0">
                <a:solidFill>
                  <a:srgbClr val="2207E9"/>
                </a:solidFill>
              </a:rPr>
              <a:t>Fitness of a target function </a:t>
            </a:r>
            <a:r>
              <a:rPr lang="en-US" dirty="0"/>
              <a:t>approximated by a learning algorithm </a:t>
            </a:r>
            <a:r>
              <a:rPr lang="en-US" b="1" dirty="0"/>
              <a:t>determines how correctly </a:t>
            </a:r>
            <a:r>
              <a:rPr lang="en-US" dirty="0"/>
              <a:t>it is able </a:t>
            </a:r>
            <a:r>
              <a:rPr lang="en-US" b="1" dirty="0"/>
              <a:t>to classify a set of data.</a:t>
            </a:r>
          </a:p>
          <a:p>
            <a:pPr>
              <a:lnSpc>
                <a:spcPct val="170000"/>
              </a:lnSpc>
              <a:spcBef>
                <a:spcPts val="0"/>
              </a:spcBef>
              <a:buNone/>
            </a:pPr>
            <a:endParaRPr lang="en-US" b="1" dirty="0"/>
          </a:p>
          <a:p>
            <a:pPr>
              <a:lnSpc>
                <a:spcPct val="170000"/>
              </a:lnSpc>
              <a:spcBef>
                <a:spcPts val="0"/>
              </a:spcBef>
              <a:buNone/>
            </a:pPr>
            <a:r>
              <a:rPr lang="en-US" dirty="0"/>
              <a:t>Two </a:t>
            </a:r>
            <a:r>
              <a:rPr lang="en-US" b="1" dirty="0"/>
              <a:t>main problems </a:t>
            </a:r>
            <a:r>
              <a:rPr lang="en-US" dirty="0"/>
              <a:t>that occur in machine learning and </a:t>
            </a:r>
            <a:r>
              <a:rPr lang="en-US" b="1" dirty="0"/>
              <a:t>degrade the performance of the machine learning models:</a:t>
            </a:r>
          </a:p>
          <a:p>
            <a:pPr>
              <a:lnSpc>
                <a:spcPct val="170000"/>
              </a:lnSpc>
              <a:spcBef>
                <a:spcPts val="0"/>
              </a:spcBef>
            </a:pPr>
            <a:r>
              <a:rPr lang="en-US" b="1" dirty="0" err="1"/>
              <a:t>Underfitting</a:t>
            </a:r>
            <a:r>
              <a:rPr lang="en-US" b="1" dirty="0"/>
              <a:t> </a:t>
            </a:r>
          </a:p>
          <a:p>
            <a:pPr>
              <a:lnSpc>
                <a:spcPct val="170000"/>
              </a:lnSpc>
              <a:spcBef>
                <a:spcPts val="0"/>
              </a:spcBef>
            </a:pPr>
            <a:r>
              <a:rPr lang="en-US" b="1" dirty="0" err="1"/>
              <a:t>Overfitting</a:t>
            </a:r>
            <a:endParaRPr lang="en-US"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10600" cy="6248400"/>
          </a:xfrm>
        </p:spPr>
        <p:txBody>
          <a:bodyPr>
            <a:noAutofit/>
          </a:bodyPr>
          <a:lstStyle/>
          <a:p>
            <a:pPr>
              <a:lnSpc>
                <a:spcPct val="170000"/>
              </a:lnSpc>
              <a:spcBef>
                <a:spcPts val="0"/>
              </a:spcBef>
              <a:buNone/>
            </a:pPr>
            <a:r>
              <a:rPr lang="en-US" sz="1800" b="1" u="sng" dirty="0" err="1"/>
              <a:t>Underfitting</a:t>
            </a:r>
            <a:r>
              <a:rPr lang="en-US" sz="1800" b="1" u="sng" dirty="0"/>
              <a:t>:</a:t>
            </a:r>
          </a:p>
          <a:p>
            <a:pPr>
              <a:lnSpc>
                <a:spcPct val="170000"/>
              </a:lnSpc>
              <a:spcBef>
                <a:spcPts val="0"/>
              </a:spcBef>
            </a:pPr>
            <a:r>
              <a:rPr lang="en-US" sz="1800" dirty="0"/>
              <a:t>simply means that </a:t>
            </a:r>
            <a:r>
              <a:rPr lang="en-US" sz="1800" b="1" dirty="0"/>
              <a:t>our model or the algorithm does not fit the data well enough</a:t>
            </a:r>
            <a:r>
              <a:rPr lang="en-US" sz="1800" dirty="0"/>
              <a:t>.(where a data model is </a:t>
            </a:r>
            <a:r>
              <a:rPr lang="en-US" sz="1800" b="1" dirty="0">
                <a:solidFill>
                  <a:srgbClr val="2207E9"/>
                </a:solidFill>
              </a:rPr>
              <a:t>unable to capture the relationship between </a:t>
            </a:r>
            <a:r>
              <a:rPr lang="en-US" sz="1800" dirty="0"/>
              <a:t>the </a:t>
            </a:r>
            <a:r>
              <a:rPr lang="en-US" sz="1800" b="1" dirty="0">
                <a:solidFill>
                  <a:srgbClr val="2207E9"/>
                </a:solidFill>
              </a:rPr>
              <a:t>input and output variables </a:t>
            </a:r>
            <a:r>
              <a:rPr lang="en-US" sz="1800" dirty="0"/>
              <a:t>accurately</a:t>
            </a:r>
            <a:r>
              <a:rPr lang="en-US" sz="1800" b="1" dirty="0"/>
              <a:t>)</a:t>
            </a:r>
            <a:endParaRPr lang="en-US" sz="1800" b="1" u="sng" dirty="0"/>
          </a:p>
          <a:p>
            <a:pPr>
              <a:lnSpc>
                <a:spcPct val="170000"/>
              </a:lnSpc>
              <a:spcBef>
                <a:spcPts val="0"/>
              </a:spcBef>
            </a:pPr>
            <a:r>
              <a:rPr lang="en-US" sz="1800" dirty="0"/>
              <a:t>If the </a:t>
            </a:r>
            <a:r>
              <a:rPr lang="en-US" sz="1800" b="1" dirty="0"/>
              <a:t>target function i</a:t>
            </a:r>
            <a:r>
              <a:rPr lang="en-US" sz="1800" b="1" dirty="0">
                <a:solidFill>
                  <a:srgbClr val="2207E9"/>
                </a:solidFill>
              </a:rPr>
              <a:t>s kept too simple</a:t>
            </a:r>
            <a:r>
              <a:rPr lang="en-US" sz="1800" dirty="0"/>
              <a:t>, it may </a:t>
            </a:r>
            <a:r>
              <a:rPr lang="en-US" sz="1800" b="1" dirty="0">
                <a:solidFill>
                  <a:srgbClr val="2207E9"/>
                </a:solidFill>
              </a:rPr>
              <a:t>not be able to capture </a:t>
            </a:r>
            <a:r>
              <a:rPr lang="en-US" sz="1800" dirty="0"/>
              <a:t>the </a:t>
            </a:r>
            <a:r>
              <a:rPr lang="en-US" sz="1800" b="1" dirty="0"/>
              <a:t>essential nuances(</a:t>
            </a:r>
            <a:r>
              <a:rPr lang="en-US" sz="1800" b="1" dirty="0" err="1"/>
              <a:t>eg</a:t>
            </a:r>
            <a:r>
              <a:rPr lang="en-US" sz="1800" b="1" dirty="0"/>
              <a:t> difference b/w light lime green and lime green) </a:t>
            </a:r>
            <a:r>
              <a:rPr lang="en-US" sz="1800" dirty="0"/>
              <a:t>and represent the underlying data well.</a:t>
            </a:r>
          </a:p>
          <a:p>
            <a:pPr>
              <a:lnSpc>
                <a:spcPct val="170000"/>
              </a:lnSpc>
              <a:spcBef>
                <a:spcPts val="0"/>
              </a:spcBef>
            </a:pPr>
            <a:r>
              <a:rPr lang="en-US" sz="1800" dirty="0"/>
              <a:t>Many times </a:t>
            </a:r>
            <a:r>
              <a:rPr lang="en-US" sz="1800" dirty="0" err="1"/>
              <a:t>underfitting</a:t>
            </a:r>
            <a:r>
              <a:rPr lang="en-US" sz="1800" dirty="0"/>
              <a:t> </a:t>
            </a:r>
            <a:r>
              <a:rPr lang="en-US" sz="1800" b="1" dirty="0"/>
              <a:t>happens due to </a:t>
            </a:r>
            <a:r>
              <a:rPr lang="en-US" sz="1800" b="1" dirty="0">
                <a:solidFill>
                  <a:srgbClr val="2207E9"/>
                </a:solidFill>
              </a:rPr>
              <a:t>unavailability of sufficient training </a:t>
            </a:r>
            <a:r>
              <a:rPr lang="en-US" sz="1800" b="1" dirty="0"/>
              <a:t>data</a:t>
            </a:r>
            <a:r>
              <a:rPr lang="en-US" sz="1800" dirty="0"/>
              <a:t>. </a:t>
            </a:r>
          </a:p>
          <a:p>
            <a:pPr>
              <a:lnSpc>
                <a:spcPct val="170000"/>
              </a:lnSpc>
              <a:spcBef>
                <a:spcPts val="0"/>
              </a:spcBef>
            </a:pPr>
            <a:r>
              <a:rPr lang="en-US" sz="1800" dirty="0" err="1"/>
              <a:t>Underfitting</a:t>
            </a:r>
            <a:r>
              <a:rPr lang="en-US" sz="1800" dirty="0"/>
              <a:t> </a:t>
            </a:r>
            <a:r>
              <a:rPr lang="en-US" sz="1800" b="1" dirty="0"/>
              <a:t>results</a:t>
            </a:r>
            <a:r>
              <a:rPr lang="en-US" sz="1800" dirty="0"/>
              <a:t> in both </a:t>
            </a:r>
            <a:r>
              <a:rPr lang="en-US" sz="1800" b="1" dirty="0">
                <a:solidFill>
                  <a:srgbClr val="2207E9"/>
                </a:solidFill>
              </a:rPr>
              <a:t>poor performance with training data</a:t>
            </a:r>
            <a:r>
              <a:rPr lang="en-US" sz="1800" dirty="0">
                <a:solidFill>
                  <a:srgbClr val="2207E9"/>
                </a:solidFill>
              </a:rPr>
              <a:t> </a:t>
            </a:r>
            <a:r>
              <a:rPr lang="en-US" sz="1800" dirty="0"/>
              <a:t>as well as </a:t>
            </a:r>
            <a:r>
              <a:rPr lang="en-US" sz="1800" b="1" dirty="0">
                <a:solidFill>
                  <a:srgbClr val="2207E9"/>
                </a:solidFill>
              </a:rPr>
              <a:t>poor generalization to test data.</a:t>
            </a:r>
          </a:p>
          <a:p>
            <a:pPr>
              <a:lnSpc>
                <a:spcPct val="170000"/>
              </a:lnSpc>
              <a:spcBef>
                <a:spcPts val="0"/>
              </a:spcBef>
              <a:buNone/>
            </a:pPr>
            <a:r>
              <a:rPr lang="en-US" sz="1800" dirty="0" err="1"/>
              <a:t>Underfitting</a:t>
            </a:r>
            <a:r>
              <a:rPr lang="en-US" sz="1800" dirty="0"/>
              <a:t> can be avoided by </a:t>
            </a:r>
          </a:p>
          <a:p>
            <a:pPr marL="514350" indent="-514350">
              <a:lnSpc>
                <a:spcPct val="170000"/>
              </a:lnSpc>
              <a:spcBef>
                <a:spcPts val="0"/>
              </a:spcBef>
              <a:buAutoNum type="arabicPeriod"/>
            </a:pPr>
            <a:r>
              <a:rPr lang="en-US" sz="1800" dirty="0"/>
              <a:t>using </a:t>
            </a:r>
            <a:r>
              <a:rPr lang="en-US" sz="1800" b="1" dirty="0"/>
              <a:t>more training data </a:t>
            </a:r>
          </a:p>
          <a:p>
            <a:pPr marL="514350" indent="-514350">
              <a:lnSpc>
                <a:spcPct val="170000"/>
              </a:lnSpc>
              <a:spcBef>
                <a:spcPts val="0"/>
              </a:spcBef>
              <a:buAutoNum type="arabicPeriod"/>
            </a:pPr>
            <a:r>
              <a:rPr lang="en-US" sz="1800" b="1" dirty="0"/>
              <a:t>increase the duration of training </a:t>
            </a:r>
            <a:r>
              <a:rPr lang="en-US" sz="1800" dirty="0"/>
              <a:t>to get better results</a:t>
            </a:r>
            <a:endParaRPr lang="en-US" sz="1800" b="1" dirty="0"/>
          </a:p>
          <a:p>
            <a:pPr>
              <a:lnSpc>
                <a:spcPct val="170000"/>
              </a:lnSpc>
              <a:spcBef>
                <a:spcPts val="0"/>
              </a:spcBef>
              <a:buNone/>
            </a:pPr>
            <a:r>
              <a:rPr lang="en-US" sz="1800" dirty="0"/>
              <a:t>3. reducing features by </a:t>
            </a:r>
            <a:r>
              <a:rPr lang="en-US" sz="1800" b="1" dirty="0"/>
              <a:t>effective feature selection</a:t>
            </a:r>
          </a:p>
          <a:p>
            <a:pPr>
              <a:lnSpc>
                <a:spcPct val="170000"/>
              </a:lnSpc>
              <a:spcBef>
                <a:spcPts val="0"/>
              </a:spcBef>
              <a:buNone/>
            </a:pPr>
            <a:r>
              <a:rPr lang="en-US" sz="1800" b="1" dirty="0"/>
              <a:t> </a:t>
            </a:r>
            <a:r>
              <a:rPr lang="en-US" sz="1800" b="1" dirty="0">
                <a:solidFill>
                  <a:srgbClr val="0000FA"/>
                </a:solidFill>
              </a:rPr>
              <a:t>High bias and low variance</a:t>
            </a:r>
            <a:r>
              <a:rPr lang="en-US" sz="1800" dirty="0">
                <a:solidFill>
                  <a:srgbClr val="0000FA"/>
                </a:solidFill>
              </a:rPr>
              <a:t> </a:t>
            </a:r>
            <a:endParaRPr lang="en-US" sz="1800" b="1" dirty="0">
              <a:solidFill>
                <a:srgbClr val="0000FA"/>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6400800"/>
          </a:xfrm>
        </p:spPr>
        <p:txBody>
          <a:bodyPr>
            <a:noAutofit/>
          </a:bodyPr>
          <a:lstStyle/>
          <a:p>
            <a:pPr>
              <a:lnSpc>
                <a:spcPct val="170000"/>
              </a:lnSpc>
              <a:spcBef>
                <a:spcPts val="0"/>
              </a:spcBef>
              <a:buNone/>
            </a:pPr>
            <a:r>
              <a:rPr lang="en-US" sz="1900" b="1" u="sng" dirty="0" err="1"/>
              <a:t>Overfitting</a:t>
            </a:r>
            <a:r>
              <a:rPr lang="en-US" sz="1900" b="1" u="sng" dirty="0"/>
              <a:t>:</a:t>
            </a:r>
            <a:r>
              <a:rPr lang="en-US" sz="1900" u="sng" dirty="0"/>
              <a:t> </a:t>
            </a:r>
            <a:r>
              <a:rPr lang="en-US" sz="1900" dirty="0"/>
              <a:t/>
            </a:r>
            <a:br>
              <a:rPr lang="en-US" sz="1900" dirty="0"/>
            </a:br>
            <a:r>
              <a:rPr lang="en-US" sz="1900" dirty="0"/>
              <a:t>A </a:t>
            </a:r>
            <a:r>
              <a:rPr lang="en-US" sz="1900" b="1" dirty="0"/>
              <a:t>statistical model </a:t>
            </a:r>
            <a:r>
              <a:rPr lang="en-US" sz="1900" dirty="0"/>
              <a:t>is said to be </a:t>
            </a:r>
            <a:r>
              <a:rPr lang="en-US" sz="1900" dirty="0" err="1"/>
              <a:t>overfitted</a:t>
            </a:r>
            <a:r>
              <a:rPr lang="en-US" sz="1900" dirty="0"/>
              <a:t> when </a:t>
            </a:r>
            <a:r>
              <a:rPr lang="en-US" sz="1900" b="1" dirty="0">
                <a:solidFill>
                  <a:srgbClr val="0000FA"/>
                </a:solidFill>
              </a:rPr>
              <a:t>we train it with a lot of data</a:t>
            </a:r>
            <a:r>
              <a:rPr lang="en-US" sz="1900" dirty="0"/>
              <a:t> .</a:t>
            </a:r>
          </a:p>
          <a:p>
            <a:pPr>
              <a:lnSpc>
                <a:spcPct val="170000"/>
              </a:lnSpc>
              <a:spcBef>
                <a:spcPts val="0"/>
              </a:spcBef>
            </a:pPr>
            <a:r>
              <a:rPr lang="en-US" sz="1900" dirty="0"/>
              <a:t>When a model gets trained with so much data, it </a:t>
            </a:r>
            <a:r>
              <a:rPr lang="en-US" sz="1900" b="1" dirty="0">
                <a:solidFill>
                  <a:srgbClr val="0000FA"/>
                </a:solidFill>
              </a:rPr>
              <a:t>starts learning from the noise and inaccurate data entries </a:t>
            </a:r>
            <a:r>
              <a:rPr lang="en-US" sz="1900" dirty="0"/>
              <a:t>in our data set. Then the </a:t>
            </a:r>
            <a:r>
              <a:rPr lang="en-US" sz="1900" b="1" dirty="0"/>
              <a:t>model does not categorize the data correctly</a:t>
            </a:r>
            <a:r>
              <a:rPr lang="en-US" sz="1900" dirty="0"/>
              <a:t>, because of </a:t>
            </a:r>
            <a:r>
              <a:rPr lang="en-US" sz="1900" b="1" dirty="0"/>
              <a:t>too many details and noise</a:t>
            </a:r>
            <a:r>
              <a:rPr lang="en-US" sz="1900" dirty="0"/>
              <a:t>.</a:t>
            </a:r>
          </a:p>
          <a:p>
            <a:pPr>
              <a:lnSpc>
                <a:spcPct val="170000"/>
              </a:lnSpc>
              <a:spcBef>
                <a:spcPts val="0"/>
              </a:spcBef>
            </a:pPr>
            <a:r>
              <a:rPr lang="en-US" sz="1900" dirty="0" err="1"/>
              <a:t>Overfitting</a:t>
            </a:r>
            <a:r>
              <a:rPr lang="en-US" sz="1900" dirty="0"/>
              <a:t> results in </a:t>
            </a:r>
            <a:r>
              <a:rPr lang="en-US" sz="1900" b="1" dirty="0">
                <a:solidFill>
                  <a:srgbClr val="0000FA"/>
                </a:solidFill>
              </a:rPr>
              <a:t>good performance with training </a:t>
            </a:r>
            <a:r>
              <a:rPr lang="en-US" sz="1900" dirty="0"/>
              <a:t>data set, but </a:t>
            </a:r>
            <a:r>
              <a:rPr lang="en-US" sz="1900" b="1" dirty="0">
                <a:solidFill>
                  <a:srgbClr val="0000FA"/>
                </a:solidFill>
              </a:rPr>
              <a:t>poor generalization</a:t>
            </a:r>
            <a:r>
              <a:rPr lang="en-US" sz="1900" b="1" dirty="0"/>
              <a:t> </a:t>
            </a:r>
            <a:r>
              <a:rPr lang="en-US" sz="1900" dirty="0"/>
              <a:t>and hence poor performance with test data set. </a:t>
            </a:r>
          </a:p>
          <a:p>
            <a:pPr>
              <a:lnSpc>
                <a:spcPct val="170000"/>
              </a:lnSpc>
              <a:spcBef>
                <a:spcPts val="0"/>
              </a:spcBef>
              <a:buNone/>
            </a:pPr>
            <a:r>
              <a:rPr lang="en-US" sz="1900" dirty="0" err="1"/>
              <a:t>Overfitting</a:t>
            </a:r>
            <a:r>
              <a:rPr lang="en-US" sz="1900" dirty="0"/>
              <a:t> can be avoided by </a:t>
            </a:r>
          </a:p>
          <a:p>
            <a:pPr>
              <a:lnSpc>
                <a:spcPct val="170000"/>
              </a:lnSpc>
              <a:spcBef>
                <a:spcPts val="0"/>
              </a:spcBef>
              <a:buNone/>
            </a:pPr>
            <a:r>
              <a:rPr lang="en-US" sz="1900" dirty="0"/>
              <a:t>1. using </a:t>
            </a:r>
            <a:r>
              <a:rPr lang="en-US" sz="1900" b="1" dirty="0"/>
              <a:t>re-sampling</a:t>
            </a:r>
            <a:r>
              <a:rPr lang="en-US" sz="1900" dirty="0"/>
              <a:t> techniques like </a:t>
            </a:r>
            <a:r>
              <a:rPr lang="en-US" sz="1900" b="1" dirty="0"/>
              <a:t>k-fold cross validation </a:t>
            </a:r>
          </a:p>
          <a:p>
            <a:pPr>
              <a:lnSpc>
                <a:spcPct val="170000"/>
              </a:lnSpc>
              <a:spcBef>
                <a:spcPts val="0"/>
              </a:spcBef>
              <a:buNone/>
            </a:pPr>
            <a:r>
              <a:rPr lang="en-US" sz="1900" dirty="0"/>
              <a:t>2. </a:t>
            </a:r>
            <a:r>
              <a:rPr lang="en-US" sz="1900" b="1" dirty="0"/>
              <a:t>hold back of a validation </a:t>
            </a:r>
            <a:r>
              <a:rPr lang="en-US" sz="1900" dirty="0"/>
              <a:t>data set </a:t>
            </a:r>
          </a:p>
          <a:p>
            <a:pPr>
              <a:lnSpc>
                <a:spcPct val="170000"/>
              </a:lnSpc>
              <a:spcBef>
                <a:spcPts val="0"/>
              </a:spcBef>
              <a:buNone/>
            </a:pPr>
            <a:r>
              <a:rPr lang="en-US" sz="1900" dirty="0"/>
              <a:t>3. </a:t>
            </a:r>
            <a:r>
              <a:rPr lang="en-US" sz="1900" b="1" dirty="0"/>
              <a:t>remove the nodes which have little or no predictive power</a:t>
            </a:r>
            <a:r>
              <a:rPr lang="en-US" sz="1900" dirty="0"/>
              <a:t> for the given machine learning problem</a:t>
            </a:r>
          </a:p>
          <a:p>
            <a:pPr>
              <a:lnSpc>
                <a:spcPct val="170000"/>
              </a:lnSpc>
              <a:spcBef>
                <a:spcPts val="0"/>
              </a:spcBef>
              <a:buNone/>
            </a:pPr>
            <a:r>
              <a:rPr lang="en-US" sz="1900" b="1" dirty="0">
                <a:solidFill>
                  <a:srgbClr val="0000FA"/>
                </a:solidFill>
              </a:rPr>
              <a:t> </a:t>
            </a:r>
            <a:r>
              <a:rPr lang="en-US" sz="1900" b="1" dirty="0" err="1">
                <a:solidFill>
                  <a:srgbClr val="0000FA"/>
                </a:solidFill>
              </a:rPr>
              <a:t>Overfitting</a:t>
            </a:r>
            <a:r>
              <a:rPr lang="en-US" sz="1900" b="1" dirty="0">
                <a:solidFill>
                  <a:srgbClr val="0000FA"/>
                </a:solidFill>
              </a:rPr>
              <a:t> – High variance and low bias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normAutofit fontScale="77500" lnSpcReduction="20000"/>
          </a:bodyPr>
          <a:lstStyle/>
          <a:p>
            <a:pPr>
              <a:lnSpc>
                <a:spcPct val="150000"/>
              </a:lnSpc>
              <a:spcBef>
                <a:spcPts val="0"/>
              </a:spcBef>
              <a:buNone/>
            </a:pPr>
            <a:r>
              <a:rPr lang="en-US" b="1" dirty="0"/>
              <a:t>Good Fit in a Statistical Model:</a:t>
            </a:r>
            <a:r>
              <a:rPr lang="en-US" dirty="0"/>
              <a:t> </a:t>
            </a:r>
          </a:p>
          <a:p>
            <a:pPr>
              <a:lnSpc>
                <a:spcPct val="150000"/>
              </a:lnSpc>
              <a:spcBef>
                <a:spcPts val="0"/>
              </a:spcBef>
              <a:buNone/>
            </a:pPr>
            <a:r>
              <a:rPr lang="en-US" dirty="0"/>
              <a:t/>
            </a:r>
            <a:br>
              <a:rPr lang="en-US" dirty="0"/>
            </a:br>
            <a:r>
              <a:rPr lang="en-US" dirty="0"/>
              <a:t>Ideally, the case when the model makes the predictions </a:t>
            </a:r>
            <a:r>
              <a:rPr lang="en-US" b="1" dirty="0">
                <a:solidFill>
                  <a:srgbClr val="2207E9"/>
                </a:solidFill>
              </a:rPr>
              <a:t>with 0 error</a:t>
            </a:r>
            <a:r>
              <a:rPr lang="en-US" dirty="0"/>
              <a:t>, is said to have a </a:t>
            </a:r>
            <a:r>
              <a:rPr lang="en-US" b="1" i="1" dirty="0"/>
              <a:t>good fit</a:t>
            </a:r>
            <a:r>
              <a:rPr lang="en-US" b="1" dirty="0"/>
              <a:t> on the data</a:t>
            </a:r>
            <a:r>
              <a:rPr lang="en-US" dirty="0"/>
              <a:t>. This situation is achievable at a </a:t>
            </a:r>
            <a:r>
              <a:rPr lang="en-US" b="1" dirty="0">
                <a:solidFill>
                  <a:srgbClr val="2207E9"/>
                </a:solidFill>
              </a:rPr>
              <a:t>spot between </a:t>
            </a:r>
            <a:r>
              <a:rPr lang="en-US" b="1" dirty="0" err="1">
                <a:solidFill>
                  <a:srgbClr val="2207E9"/>
                </a:solidFill>
              </a:rPr>
              <a:t>overfitting</a:t>
            </a:r>
            <a:r>
              <a:rPr lang="en-US" b="1" dirty="0">
                <a:solidFill>
                  <a:srgbClr val="2207E9"/>
                </a:solidFill>
              </a:rPr>
              <a:t> and </a:t>
            </a:r>
            <a:r>
              <a:rPr lang="en-US" b="1" dirty="0" err="1">
                <a:solidFill>
                  <a:srgbClr val="2207E9"/>
                </a:solidFill>
              </a:rPr>
              <a:t>underfitting</a:t>
            </a:r>
            <a:r>
              <a:rPr lang="en-US" b="1" dirty="0">
                <a:solidFill>
                  <a:srgbClr val="2207E9"/>
                </a:solidFill>
              </a:rPr>
              <a:t>.</a:t>
            </a:r>
          </a:p>
          <a:p>
            <a:pPr>
              <a:lnSpc>
                <a:spcPct val="150000"/>
              </a:lnSpc>
              <a:spcBef>
                <a:spcPts val="0"/>
              </a:spcBef>
            </a:pPr>
            <a:r>
              <a:rPr lang="en-US" dirty="0"/>
              <a:t>will </a:t>
            </a:r>
            <a:r>
              <a:rPr lang="en-US" b="1" dirty="0"/>
              <a:t>stop training at a point </a:t>
            </a:r>
            <a:r>
              <a:rPr lang="en-US" dirty="0"/>
              <a:t>just before where the </a:t>
            </a:r>
            <a:r>
              <a:rPr lang="en-US" b="1" dirty="0"/>
              <a:t>error starts increasing.</a:t>
            </a:r>
          </a:p>
          <a:p>
            <a:pPr>
              <a:lnSpc>
                <a:spcPct val="150000"/>
              </a:lnSpc>
              <a:spcBef>
                <a:spcPts val="0"/>
              </a:spcBef>
            </a:pPr>
            <a:r>
              <a:rPr lang="en-US" dirty="0"/>
              <a:t>Both </a:t>
            </a:r>
            <a:r>
              <a:rPr lang="en-US" b="1" dirty="0" err="1"/>
              <a:t>underfitting</a:t>
            </a:r>
            <a:r>
              <a:rPr lang="en-US" b="1" dirty="0"/>
              <a:t> and </a:t>
            </a:r>
            <a:r>
              <a:rPr lang="en-US" b="1" dirty="0" err="1"/>
              <a:t>overfitting</a:t>
            </a:r>
            <a:r>
              <a:rPr lang="en-US" b="1" dirty="0"/>
              <a:t> result </a:t>
            </a:r>
            <a:r>
              <a:rPr lang="en-US" dirty="0"/>
              <a:t>in </a:t>
            </a:r>
            <a:r>
              <a:rPr lang="en-US" b="1" dirty="0"/>
              <a:t>poor classification </a:t>
            </a:r>
            <a:r>
              <a:rPr lang="en-US" dirty="0"/>
              <a:t>quality which is reflected by </a:t>
            </a:r>
            <a:r>
              <a:rPr lang="en-US" b="1" dirty="0"/>
              <a:t>low classification accuracy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Understanding the Bias-Variance Tradeoff | by Seema Singh | Towards Data  Scien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Understanding the Bias-Variance Tradeoff | by Seema Singh | Towards Data  Scien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https://miro.medium.com/max/1400/1*9hPX9pAO3jqLrzt0IE3JzA.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https://miro.medium.com/max/1400/1*9hPX9pAO3jqLrzt0IE3JzA.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3" name="Picture 9"/>
          <p:cNvPicPr>
            <a:picLocks noChangeAspect="1" noChangeArrowheads="1"/>
          </p:cNvPicPr>
          <p:nvPr/>
        </p:nvPicPr>
        <p:blipFill>
          <a:blip r:embed="rId2"/>
          <a:srcRect t="13333" b="8889"/>
          <a:stretch>
            <a:fillRect/>
          </a:stretch>
        </p:blipFill>
        <p:spPr bwMode="auto">
          <a:xfrm>
            <a:off x="609600" y="304800"/>
            <a:ext cx="8269514" cy="2667000"/>
          </a:xfrm>
          <a:prstGeom prst="rect">
            <a:avLst/>
          </a:prstGeom>
          <a:noFill/>
          <a:ln w="9525">
            <a:noFill/>
            <a:miter lim="800000"/>
            <a:headEnd/>
            <a:tailEnd/>
          </a:ln>
          <a:effectLst/>
        </p:spPr>
      </p:pic>
      <p:pic>
        <p:nvPicPr>
          <p:cNvPr id="26626" name="Picture 2" descr="ML | Underfitting and Overfitting - GeeksforGeeks"/>
          <p:cNvPicPr>
            <a:picLocks noChangeAspect="1" noChangeArrowheads="1"/>
          </p:cNvPicPr>
          <p:nvPr/>
        </p:nvPicPr>
        <p:blipFill>
          <a:blip r:embed="rId3"/>
          <a:srcRect/>
          <a:stretch>
            <a:fillRect/>
          </a:stretch>
        </p:blipFill>
        <p:spPr bwMode="auto">
          <a:xfrm>
            <a:off x="373566" y="3276600"/>
            <a:ext cx="8084634" cy="3314700"/>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descr="Overfitting And Underfitting in Machine Learning"/>
          <p:cNvPicPr>
            <a:picLocks noChangeAspect="1" noChangeArrowheads="1"/>
          </p:cNvPicPr>
          <p:nvPr/>
        </p:nvPicPr>
        <p:blipFill>
          <a:blip r:embed="rId2"/>
          <a:srcRect/>
          <a:stretch>
            <a:fillRect/>
          </a:stretch>
        </p:blipFill>
        <p:spPr bwMode="auto">
          <a:xfrm>
            <a:off x="228600" y="0"/>
            <a:ext cx="8001000" cy="3828259"/>
          </a:xfrm>
          <a:prstGeom prst="rect">
            <a:avLst/>
          </a:prstGeom>
          <a:noFill/>
        </p:spPr>
      </p:pic>
      <p:pic>
        <p:nvPicPr>
          <p:cNvPr id="77828" name="Picture 4" descr="Underfitting and Overfitting in Machine Learning - Tutorialspoint.dev"/>
          <p:cNvPicPr>
            <a:picLocks noChangeAspect="1" noChangeArrowheads="1"/>
          </p:cNvPicPr>
          <p:nvPr/>
        </p:nvPicPr>
        <p:blipFill>
          <a:blip r:embed="rId3"/>
          <a:srcRect/>
          <a:stretch>
            <a:fillRect/>
          </a:stretch>
        </p:blipFill>
        <p:spPr bwMode="auto">
          <a:xfrm>
            <a:off x="1143000" y="3981449"/>
            <a:ext cx="7439025" cy="2800351"/>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normAutofit fontScale="62500" lnSpcReduction="20000"/>
          </a:bodyPr>
          <a:lstStyle/>
          <a:p>
            <a:pPr>
              <a:lnSpc>
                <a:spcPct val="160000"/>
              </a:lnSpc>
              <a:spcBef>
                <a:spcPts val="0"/>
              </a:spcBef>
              <a:buNone/>
            </a:pPr>
            <a:r>
              <a:rPr lang="en-US" dirty="0"/>
              <a:t>In supervised learning, the </a:t>
            </a:r>
            <a:r>
              <a:rPr lang="en-US" b="1" dirty="0"/>
              <a:t>class value assigned by the learning model </a:t>
            </a:r>
            <a:r>
              <a:rPr lang="en-US" dirty="0"/>
              <a:t>built based on the training data may </a:t>
            </a:r>
            <a:r>
              <a:rPr lang="en-US" b="1" dirty="0"/>
              <a:t>differ from the actual class </a:t>
            </a:r>
            <a:r>
              <a:rPr lang="en-US" dirty="0"/>
              <a:t>value. </a:t>
            </a:r>
          </a:p>
          <a:p>
            <a:pPr>
              <a:lnSpc>
                <a:spcPct val="160000"/>
              </a:lnSpc>
              <a:spcBef>
                <a:spcPts val="0"/>
              </a:spcBef>
              <a:buNone/>
            </a:pPr>
            <a:r>
              <a:rPr lang="en-US" dirty="0"/>
              <a:t>This error in learning can be of two types – </a:t>
            </a:r>
          </a:p>
          <a:p>
            <a:pPr>
              <a:lnSpc>
                <a:spcPct val="160000"/>
              </a:lnSpc>
              <a:spcBef>
                <a:spcPts val="0"/>
              </a:spcBef>
              <a:buFont typeface="Wingdings" pitchFamily="2" charset="2"/>
              <a:buChar char="Ø"/>
            </a:pPr>
            <a:r>
              <a:rPr lang="en-US" dirty="0"/>
              <a:t>errors due to ‘</a:t>
            </a:r>
            <a:r>
              <a:rPr lang="en-US" b="1" dirty="0">
                <a:solidFill>
                  <a:srgbClr val="0000FA"/>
                </a:solidFill>
              </a:rPr>
              <a:t>bias</a:t>
            </a:r>
            <a:r>
              <a:rPr lang="en-US" dirty="0"/>
              <a:t>’ and </a:t>
            </a:r>
          </a:p>
          <a:p>
            <a:pPr>
              <a:lnSpc>
                <a:spcPct val="160000"/>
              </a:lnSpc>
              <a:spcBef>
                <a:spcPts val="0"/>
              </a:spcBef>
              <a:buFont typeface="Wingdings" pitchFamily="2" charset="2"/>
              <a:buChar char="Ø"/>
            </a:pPr>
            <a:r>
              <a:rPr lang="en-US" dirty="0"/>
              <a:t>error due to ‘</a:t>
            </a:r>
            <a:r>
              <a:rPr lang="en-US" b="1" dirty="0">
                <a:solidFill>
                  <a:srgbClr val="0000FA"/>
                </a:solidFill>
              </a:rPr>
              <a:t>variance</a:t>
            </a:r>
            <a:r>
              <a:rPr lang="en-US" dirty="0"/>
              <a:t>’</a:t>
            </a:r>
          </a:p>
          <a:p>
            <a:pPr>
              <a:lnSpc>
                <a:spcPct val="160000"/>
              </a:lnSpc>
              <a:spcBef>
                <a:spcPts val="0"/>
              </a:spcBef>
              <a:buNone/>
            </a:pPr>
            <a:r>
              <a:rPr lang="en-US" dirty="0"/>
              <a:t> </a:t>
            </a:r>
            <a:endParaRPr lang="en-US" b="1" dirty="0">
              <a:solidFill>
                <a:srgbClr val="0000FA"/>
              </a:solidFill>
            </a:endParaRPr>
          </a:p>
          <a:p>
            <a:pPr>
              <a:lnSpc>
                <a:spcPct val="160000"/>
              </a:lnSpc>
              <a:spcBef>
                <a:spcPts val="0"/>
              </a:spcBef>
            </a:pPr>
            <a:r>
              <a:rPr lang="en-US" dirty="0"/>
              <a:t>Bias is considered </a:t>
            </a:r>
            <a:r>
              <a:rPr lang="en-US" b="1" dirty="0"/>
              <a:t>a </a:t>
            </a:r>
            <a:r>
              <a:rPr lang="en-US" b="1" dirty="0">
                <a:solidFill>
                  <a:srgbClr val="2207E9"/>
                </a:solidFill>
              </a:rPr>
              <a:t>systematic error </a:t>
            </a:r>
            <a:r>
              <a:rPr lang="en-US" b="1" dirty="0"/>
              <a:t>that occurs in the machine learning model itself due to </a:t>
            </a:r>
            <a:r>
              <a:rPr lang="en-US" b="1" dirty="0">
                <a:solidFill>
                  <a:srgbClr val="2207E9"/>
                </a:solidFill>
              </a:rPr>
              <a:t>incorrect assumptions </a:t>
            </a:r>
            <a:r>
              <a:rPr lang="en-US" b="1" dirty="0"/>
              <a:t>in the ML process</a:t>
            </a:r>
            <a:r>
              <a:rPr lang="en-US" dirty="0"/>
              <a:t>. Technically, we can define bias as the error between </a:t>
            </a:r>
            <a:r>
              <a:rPr lang="en-US" b="1" dirty="0">
                <a:solidFill>
                  <a:srgbClr val="2207E9"/>
                </a:solidFill>
              </a:rPr>
              <a:t>average model prediction </a:t>
            </a:r>
            <a:r>
              <a:rPr lang="en-US" dirty="0"/>
              <a:t>and the </a:t>
            </a:r>
            <a:r>
              <a:rPr lang="en-US" b="1" dirty="0">
                <a:solidFill>
                  <a:srgbClr val="2207E9"/>
                </a:solidFill>
              </a:rPr>
              <a:t>ground truth</a:t>
            </a:r>
            <a:r>
              <a:rPr lang="en-US" dirty="0"/>
              <a:t>.</a:t>
            </a:r>
          </a:p>
          <a:p>
            <a:pPr fontAlgn="base">
              <a:lnSpc>
                <a:spcPct val="160000"/>
              </a:lnSpc>
              <a:spcBef>
                <a:spcPts val="0"/>
              </a:spcBef>
            </a:pPr>
            <a:r>
              <a:rPr lang="en-US" b="1" u="sng" dirty="0"/>
              <a:t>Bias: </a:t>
            </a:r>
            <a:r>
              <a:rPr lang="en-US" b="1" dirty="0"/>
              <a:t>     Assumptions made by a model </a:t>
            </a:r>
            <a:r>
              <a:rPr lang="en-US" dirty="0"/>
              <a:t>to make a function easier to learn.</a:t>
            </a:r>
          </a:p>
          <a:p>
            <a:pPr fontAlgn="base">
              <a:lnSpc>
                <a:spcPct val="160000"/>
              </a:lnSpc>
              <a:spcBef>
                <a:spcPts val="0"/>
              </a:spcBef>
            </a:pPr>
            <a:r>
              <a:rPr lang="en-US" b="1" u="sng" dirty="0"/>
              <a:t>Variance:</a:t>
            </a:r>
            <a:r>
              <a:rPr lang="en-US" dirty="0"/>
              <a:t>    If you </a:t>
            </a:r>
            <a:r>
              <a:rPr lang="en-US" b="1" dirty="0">
                <a:solidFill>
                  <a:srgbClr val="2207E9"/>
                </a:solidFill>
              </a:rPr>
              <a:t>train your data </a:t>
            </a:r>
            <a:r>
              <a:rPr lang="en-US" b="1" dirty="0"/>
              <a:t>on training data</a:t>
            </a:r>
            <a:r>
              <a:rPr lang="en-US" dirty="0"/>
              <a:t> and </a:t>
            </a:r>
            <a:r>
              <a:rPr lang="en-US" b="1" dirty="0">
                <a:solidFill>
                  <a:srgbClr val="2207E9"/>
                </a:solidFill>
              </a:rPr>
              <a:t>obtain a very low error</a:t>
            </a:r>
            <a:r>
              <a:rPr lang="en-US" dirty="0"/>
              <a:t>, upon </a:t>
            </a:r>
            <a:r>
              <a:rPr lang="en-US" b="1" dirty="0">
                <a:solidFill>
                  <a:srgbClr val="2207E9"/>
                </a:solidFill>
              </a:rPr>
              <a:t>changing the data </a:t>
            </a:r>
            <a:r>
              <a:rPr lang="en-US" dirty="0"/>
              <a:t>and then </a:t>
            </a:r>
            <a:r>
              <a:rPr lang="en-US" b="1" dirty="0"/>
              <a:t>training the same previous model </a:t>
            </a:r>
            <a:r>
              <a:rPr lang="en-US" dirty="0"/>
              <a:t>you experience a </a:t>
            </a:r>
            <a:r>
              <a:rPr lang="en-US" b="1" dirty="0">
                <a:solidFill>
                  <a:srgbClr val="2207E9"/>
                </a:solidFill>
              </a:rPr>
              <a:t>high error</a:t>
            </a:r>
            <a:r>
              <a:rPr lang="en-US" dirty="0"/>
              <a:t>, this is variance.</a:t>
            </a:r>
          </a:p>
          <a:p>
            <a:pPr>
              <a:lnSpc>
                <a:spcPct val="160000"/>
              </a:lnSpc>
              <a:spcBef>
                <a:spcPts val="0"/>
              </a:spcBef>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42;p25"/>
          <p:cNvPicPr preferRelativeResize="0"/>
          <p:nvPr/>
        </p:nvPicPr>
        <p:blipFill rotWithShape="1">
          <a:blip r:embed="rId2">
            <a:alphaModFix/>
          </a:blip>
          <a:srcRect l="14458" t="3115" r="7229" b="6542"/>
          <a:stretch/>
        </p:blipFill>
        <p:spPr>
          <a:xfrm>
            <a:off x="1981200" y="990600"/>
            <a:ext cx="6477000" cy="55626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400800"/>
          </a:xfrm>
        </p:spPr>
        <p:txBody>
          <a:bodyPr>
            <a:normAutofit fontScale="85000" lnSpcReduction="10000"/>
          </a:bodyPr>
          <a:lstStyle/>
          <a:p>
            <a:pPr>
              <a:lnSpc>
                <a:spcPct val="170000"/>
              </a:lnSpc>
              <a:spcBef>
                <a:spcPts val="0"/>
              </a:spcBef>
              <a:buNone/>
            </a:pPr>
            <a:r>
              <a:rPr lang="en-US" b="1" dirty="0">
                <a:solidFill>
                  <a:srgbClr val="0000FA"/>
                </a:solidFill>
              </a:rPr>
              <a:t>Errors due to bias </a:t>
            </a:r>
            <a:r>
              <a:rPr lang="en-US" dirty="0"/>
              <a:t>arise from </a:t>
            </a:r>
            <a:r>
              <a:rPr lang="en-US" b="1" dirty="0"/>
              <a:t>simplifying assumptions</a:t>
            </a:r>
            <a:r>
              <a:rPr lang="en-US" dirty="0"/>
              <a:t> made by the model </a:t>
            </a:r>
            <a:r>
              <a:rPr lang="en-US" b="1" dirty="0">
                <a:solidFill>
                  <a:srgbClr val="2207E9"/>
                </a:solidFill>
              </a:rPr>
              <a:t>to make the target function less complex or easier to learn.</a:t>
            </a:r>
          </a:p>
          <a:p>
            <a:pPr>
              <a:lnSpc>
                <a:spcPct val="170000"/>
              </a:lnSpc>
              <a:spcBef>
                <a:spcPts val="0"/>
              </a:spcBef>
            </a:pPr>
            <a:r>
              <a:rPr lang="en-US" b="1" dirty="0">
                <a:solidFill>
                  <a:srgbClr val="2207E9"/>
                </a:solidFill>
              </a:rPr>
              <a:t>Parametric</a:t>
            </a:r>
            <a:r>
              <a:rPr lang="en-US" b="1" dirty="0"/>
              <a:t> models </a:t>
            </a:r>
            <a:r>
              <a:rPr lang="en-US" dirty="0"/>
              <a:t>generally </a:t>
            </a:r>
            <a:r>
              <a:rPr lang="en-US" b="1" dirty="0"/>
              <a:t>have high bias </a:t>
            </a:r>
            <a:r>
              <a:rPr lang="en-US" dirty="0"/>
              <a:t>making them </a:t>
            </a:r>
            <a:r>
              <a:rPr lang="en-US" b="1" dirty="0"/>
              <a:t>easier to understand/interpret </a:t>
            </a:r>
            <a:r>
              <a:rPr lang="en-US" dirty="0"/>
              <a:t>and </a:t>
            </a:r>
            <a:r>
              <a:rPr lang="en-US" b="1" dirty="0"/>
              <a:t>faster to learn</a:t>
            </a:r>
            <a:r>
              <a:rPr lang="en-US" dirty="0"/>
              <a:t>. </a:t>
            </a:r>
          </a:p>
          <a:p>
            <a:pPr>
              <a:lnSpc>
                <a:spcPct val="170000"/>
              </a:lnSpc>
              <a:spcBef>
                <a:spcPts val="0"/>
              </a:spcBef>
            </a:pPr>
            <a:r>
              <a:rPr lang="en-US" dirty="0"/>
              <a:t>These algorithms have a </a:t>
            </a:r>
            <a:r>
              <a:rPr lang="en-US" b="1" dirty="0">
                <a:solidFill>
                  <a:srgbClr val="2207E9"/>
                </a:solidFill>
              </a:rPr>
              <a:t>poor performance on data sets</a:t>
            </a:r>
            <a:r>
              <a:rPr lang="en-US" dirty="0"/>
              <a:t>, which are </a:t>
            </a:r>
            <a:r>
              <a:rPr lang="en-US" b="1" dirty="0">
                <a:solidFill>
                  <a:srgbClr val="2207E9"/>
                </a:solidFill>
              </a:rPr>
              <a:t>complex in nature </a:t>
            </a:r>
            <a:r>
              <a:rPr lang="en-US" dirty="0"/>
              <a:t>and </a:t>
            </a:r>
            <a:r>
              <a:rPr lang="en-US" b="1" dirty="0">
                <a:solidFill>
                  <a:srgbClr val="2207E9"/>
                </a:solidFill>
              </a:rPr>
              <a:t>do not align with the simplifying assumption</a:t>
            </a:r>
            <a:r>
              <a:rPr lang="en-US" b="1" dirty="0"/>
              <a:t>s </a:t>
            </a:r>
            <a:r>
              <a:rPr lang="en-US" dirty="0"/>
              <a:t>made by the algorithm</a:t>
            </a:r>
            <a:endParaRPr lang="en-US" b="1" dirty="0"/>
          </a:p>
          <a:p>
            <a:pPr>
              <a:lnSpc>
                <a:spcPct val="170000"/>
              </a:lnSpc>
              <a:spcBef>
                <a:spcPts val="0"/>
              </a:spcBef>
            </a:pPr>
            <a:r>
              <a:rPr lang="en-US" b="1" dirty="0" err="1">
                <a:solidFill>
                  <a:srgbClr val="C00000"/>
                </a:solidFill>
              </a:rPr>
              <a:t>Underfitting</a:t>
            </a:r>
            <a:r>
              <a:rPr lang="en-US" b="1" dirty="0">
                <a:solidFill>
                  <a:srgbClr val="C00000"/>
                </a:solidFill>
              </a:rPr>
              <a:t> results in high bias</a:t>
            </a:r>
            <a:r>
              <a:rPr lang="en-US" b="1" dirty="0"/>
              <a:t>.</a:t>
            </a:r>
          </a:p>
          <a:p>
            <a:pPr>
              <a:lnSpc>
                <a:spcPct val="170000"/>
              </a:lnSpc>
              <a:spcBef>
                <a:spcPts val="0"/>
              </a:spcBef>
              <a:buNone/>
            </a:pPr>
            <a:endParaRPr lang="en-US"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839200" cy="6400800"/>
          </a:xfrm>
        </p:spPr>
        <p:txBody>
          <a:bodyPr>
            <a:normAutofit fontScale="62500" lnSpcReduction="20000"/>
          </a:bodyPr>
          <a:lstStyle/>
          <a:p>
            <a:pPr>
              <a:lnSpc>
                <a:spcPct val="170000"/>
              </a:lnSpc>
              <a:spcBef>
                <a:spcPts val="0"/>
              </a:spcBef>
              <a:buNone/>
            </a:pPr>
            <a:r>
              <a:rPr lang="en-US" b="1" dirty="0">
                <a:solidFill>
                  <a:srgbClr val="0000FA"/>
                </a:solidFill>
              </a:rPr>
              <a:t>Errors due to variance </a:t>
            </a:r>
            <a:r>
              <a:rPr lang="en-US" dirty="0"/>
              <a:t>occur from </a:t>
            </a:r>
            <a:r>
              <a:rPr lang="en-US" b="1" dirty="0">
                <a:solidFill>
                  <a:srgbClr val="2207E9"/>
                </a:solidFill>
              </a:rPr>
              <a:t>difference in training data sets </a:t>
            </a:r>
            <a:r>
              <a:rPr lang="en-US" b="1" dirty="0"/>
              <a:t>used to train the model</a:t>
            </a:r>
            <a:r>
              <a:rPr lang="en-US" dirty="0"/>
              <a:t>.</a:t>
            </a:r>
          </a:p>
          <a:p>
            <a:pPr>
              <a:lnSpc>
                <a:spcPct val="170000"/>
              </a:lnSpc>
              <a:spcBef>
                <a:spcPts val="0"/>
              </a:spcBef>
            </a:pPr>
            <a:r>
              <a:rPr lang="en-US" dirty="0"/>
              <a:t>Variance is the </a:t>
            </a:r>
            <a:r>
              <a:rPr lang="en-US" b="1" dirty="0"/>
              <a:t>variability of model prediction </a:t>
            </a:r>
            <a:r>
              <a:rPr lang="en-US" dirty="0"/>
              <a:t>for a given data point or a value which tells us spread of our data. </a:t>
            </a:r>
          </a:p>
          <a:p>
            <a:pPr>
              <a:lnSpc>
                <a:spcPct val="170000"/>
              </a:lnSpc>
              <a:spcBef>
                <a:spcPts val="0"/>
              </a:spcBef>
            </a:pPr>
            <a:r>
              <a:rPr lang="en-US" b="1" dirty="0"/>
              <a:t>Model with high variance </a:t>
            </a:r>
            <a:r>
              <a:rPr lang="en-US" dirty="0"/>
              <a:t>pays a </a:t>
            </a:r>
            <a:r>
              <a:rPr lang="en-US" b="1" dirty="0"/>
              <a:t>lot of attention </a:t>
            </a:r>
            <a:r>
              <a:rPr lang="en-US" dirty="0"/>
              <a:t>to training data and </a:t>
            </a:r>
            <a:r>
              <a:rPr lang="en-US" b="1" dirty="0"/>
              <a:t>does not generalize on the data</a:t>
            </a:r>
            <a:r>
              <a:rPr lang="en-US" dirty="0"/>
              <a:t> which it hasn’t seen before.</a:t>
            </a:r>
          </a:p>
          <a:p>
            <a:pPr>
              <a:lnSpc>
                <a:spcPct val="170000"/>
              </a:lnSpc>
              <a:spcBef>
                <a:spcPts val="0"/>
              </a:spcBef>
            </a:pPr>
            <a:r>
              <a:rPr lang="en-US" dirty="0"/>
              <a:t> As a result, such models </a:t>
            </a:r>
            <a:r>
              <a:rPr lang="en-US" b="1" dirty="0">
                <a:solidFill>
                  <a:srgbClr val="2207E9"/>
                </a:solidFill>
              </a:rPr>
              <a:t>perform very well on training data but has high error rates on test data.</a:t>
            </a:r>
          </a:p>
          <a:p>
            <a:pPr>
              <a:lnSpc>
                <a:spcPct val="170000"/>
              </a:lnSpc>
              <a:spcBef>
                <a:spcPts val="0"/>
              </a:spcBef>
            </a:pPr>
            <a:r>
              <a:rPr lang="en-US" dirty="0"/>
              <a:t>Ideally the </a:t>
            </a:r>
            <a:r>
              <a:rPr lang="en-US" b="1" dirty="0"/>
              <a:t>difference in the data sets should not be significant </a:t>
            </a:r>
            <a:r>
              <a:rPr lang="en-US" dirty="0"/>
              <a:t>and the </a:t>
            </a:r>
            <a:r>
              <a:rPr lang="en-US" b="1" dirty="0"/>
              <a:t>model trained using </a:t>
            </a:r>
            <a:r>
              <a:rPr lang="en-US" b="1" dirty="0">
                <a:solidFill>
                  <a:srgbClr val="2207E9"/>
                </a:solidFill>
              </a:rPr>
              <a:t>different training data sets should not be too differen</a:t>
            </a:r>
            <a:r>
              <a:rPr lang="en-US" dirty="0">
                <a:solidFill>
                  <a:srgbClr val="2207E9"/>
                </a:solidFill>
              </a:rPr>
              <a:t>t.</a:t>
            </a:r>
          </a:p>
          <a:p>
            <a:pPr>
              <a:lnSpc>
                <a:spcPct val="170000"/>
              </a:lnSpc>
              <a:spcBef>
                <a:spcPts val="0"/>
              </a:spcBef>
            </a:pPr>
            <a:r>
              <a:rPr lang="en-US" dirty="0"/>
              <a:t> However, in case of </a:t>
            </a:r>
            <a:r>
              <a:rPr lang="en-US" b="1" dirty="0" err="1">
                <a:solidFill>
                  <a:srgbClr val="2207E9"/>
                </a:solidFill>
              </a:rPr>
              <a:t>overfitting</a:t>
            </a:r>
            <a:r>
              <a:rPr lang="en-US" dirty="0"/>
              <a:t>, since the </a:t>
            </a:r>
            <a:r>
              <a:rPr lang="en-US" b="1" dirty="0"/>
              <a:t>model closely matches the training </a:t>
            </a:r>
            <a:r>
              <a:rPr lang="en-US" dirty="0"/>
              <a:t>data, even a </a:t>
            </a:r>
            <a:r>
              <a:rPr lang="en-US" b="1" dirty="0"/>
              <a:t>small difference in training data </a:t>
            </a:r>
            <a:r>
              <a:rPr lang="en-US" dirty="0"/>
              <a:t>gets </a:t>
            </a:r>
            <a:r>
              <a:rPr lang="en-US" b="1" dirty="0"/>
              <a:t>magnified</a:t>
            </a:r>
            <a:r>
              <a:rPr lang="en-US" dirty="0"/>
              <a:t> in the model.</a:t>
            </a:r>
            <a:endParaRPr lang="en-US" b="1"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639762"/>
          </a:xfrm>
        </p:spPr>
        <p:txBody>
          <a:bodyPr>
            <a:noAutofit/>
          </a:bodyPr>
          <a:lstStyle/>
          <a:p>
            <a:r>
              <a:rPr lang="en-US" sz="2800" b="1" dirty="0">
                <a:solidFill>
                  <a:srgbClr val="2207E9"/>
                </a:solidFill>
              </a:rPr>
              <a:t>Algorithm and model –difference (simple understanding)</a:t>
            </a:r>
          </a:p>
        </p:txBody>
      </p:sp>
      <p:sp>
        <p:nvSpPr>
          <p:cNvPr id="3" name="Content Placeholder 2"/>
          <p:cNvSpPr>
            <a:spLocks noGrp="1"/>
          </p:cNvSpPr>
          <p:nvPr>
            <p:ph idx="1"/>
          </p:nvPr>
        </p:nvSpPr>
        <p:spPr>
          <a:xfrm>
            <a:off x="228600" y="990600"/>
            <a:ext cx="8686800" cy="5715000"/>
          </a:xfrm>
        </p:spPr>
        <p:txBody>
          <a:bodyPr>
            <a:noAutofit/>
          </a:bodyPr>
          <a:lstStyle/>
          <a:p>
            <a:pPr>
              <a:lnSpc>
                <a:spcPct val="170000"/>
              </a:lnSpc>
              <a:spcBef>
                <a:spcPts val="0"/>
              </a:spcBef>
              <a:buNone/>
            </a:pPr>
            <a:r>
              <a:rPr lang="en-US" sz="1200" b="1" u="sng" dirty="0"/>
              <a:t>An algorithm </a:t>
            </a:r>
            <a:r>
              <a:rPr lang="en-US" sz="1200" dirty="0"/>
              <a:t>is a </a:t>
            </a:r>
            <a:r>
              <a:rPr lang="en-US" sz="1200" b="1" dirty="0">
                <a:solidFill>
                  <a:srgbClr val="0000FA"/>
                </a:solidFill>
              </a:rPr>
              <a:t>mathematical technique</a:t>
            </a:r>
            <a:r>
              <a:rPr lang="en-US" sz="1200" dirty="0"/>
              <a:t>. </a:t>
            </a:r>
          </a:p>
          <a:p>
            <a:pPr>
              <a:lnSpc>
                <a:spcPct val="170000"/>
              </a:lnSpc>
              <a:spcBef>
                <a:spcPts val="0"/>
              </a:spcBef>
            </a:pPr>
            <a:r>
              <a:rPr lang="en-US" sz="1200" dirty="0"/>
              <a:t>An algorithm is derived by </a:t>
            </a:r>
            <a:r>
              <a:rPr lang="en-US" sz="1200" dirty="0">
                <a:solidFill>
                  <a:srgbClr val="0000FA"/>
                </a:solidFill>
              </a:rPr>
              <a:t>statisticians and mathematicians </a:t>
            </a:r>
            <a:r>
              <a:rPr lang="en-US" sz="1200" dirty="0"/>
              <a:t>for a particular task i.e. in our case prediction. </a:t>
            </a:r>
          </a:p>
          <a:p>
            <a:pPr>
              <a:lnSpc>
                <a:spcPct val="170000"/>
              </a:lnSpc>
              <a:spcBef>
                <a:spcPts val="0"/>
              </a:spcBef>
            </a:pPr>
            <a:r>
              <a:rPr lang="en-US" sz="1200" dirty="0"/>
              <a:t>Only when they were implemented in the form of a code in a computer, the algorithms’ utility increased to a very great extent since the computers can handle high computation very easily.</a:t>
            </a:r>
          </a:p>
          <a:p>
            <a:pPr>
              <a:lnSpc>
                <a:spcPct val="170000"/>
              </a:lnSpc>
              <a:spcBef>
                <a:spcPts val="0"/>
              </a:spcBef>
            </a:pPr>
            <a:r>
              <a:rPr lang="en-US" sz="1200" dirty="0"/>
              <a:t>An example.  </a:t>
            </a:r>
            <a:r>
              <a:rPr lang="en-US" sz="1200" b="1" dirty="0">
                <a:solidFill>
                  <a:srgbClr val="CC0066"/>
                </a:solidFill>
              </a:rPr>
              <a:t>y=w0+w1x </a:t>
            </a:r>
          </a:p>
          <a:p>
            <a:pPr>
              <a:lnSpc>
                <a:spcPct val="170000"/>
              </a:lnSpc>
              <a:spcBef>
                <a:spcPts val="0"/>
              </a:spcBef>
            </a:pPr>
            <a:r>
              <a:rPr lang="en-US" sz="1200" dirty="0"/>
              <a:t>Similarly every algorithm has some mathematical form underneath it, which when implemented in a machine developed to form a machine learning algorithm.</a:t>
            </a:r>
          </a:p>
          <a:p>
            <a:pPr>
              <a:lnSpc>
                <a:spcPct val="170000"/>
              </a:lnSpc>
              <a:spcBef>
                <a:spcPts val="0"/>
              </a:spcBef>
              <a:buNone/>
            </a:pPr>
            <a:r>
              <a:rPr lang="en-US" sz="1200" b="1" dirty="0"/>
              <a:t>defining a model.</a:t>
            </a:r>
          </a:p>
          <a:p>
            <a:pPr>
              <a:lnSpc>
                <a:spcPct val="170000"/>
              </a:lnSpc>
              <a:spcBef>
                <a:spcPts val="0"/>
              </a:spcBef>
            </a:pPr>
            <a:r>
              <a:rPr lang="en-US" sz="1200" dirty="0"/>
              <a:t>In the above equation, you cannot find y if you don’t know w0 and w1. </a:t>
            </a:r>
          </a:p>
          <a:p>
            <a:pPr>
              <a:lnSpc>
                <a:spcPct val="170000"/>
              </a:lnSpc>
              <a:spcBef>
                <a:spcPts val="0"/>
              </a:spcBef>
            </a:pPr>
            <a:r>
              <a:rPr lang="en-US" sz="1200" dirty="0"/>
              <a:t>let’s take the 2 points be (x1,y1)=(1,1) and (x2,y2)=(2,2),Now by slope-point form ,can find w1 for which the formula is</a:t>
            </a:r>
          </a:p>
          <a:p>
            <a:pPr>
              <a:lnSpc>
                <a:spcPct val="170000"/>
              </a:lnSpc>
              <a:spcBef>
                <a:spcPts val="0"/>
              </a:spcBef>
            </a:pPr>
            <a:r>
              <a:rPr lang="en-US" sz="1200" b="1" dirty="0">
                <a:solidFill>
                  <a:srgbClr val="0000FA"/>
                </a:solidFill>
              </a:rPr>
              <a:t>w1=y1−y2/x1−x2.    </a:t>
            </a:r>
          </a:p>
          <a:p>
            <a:pPr>
              <a:lnSpc>
                <a:spcPct val="170000"/>
              </a:lnSpc>
              <a:spcBef>
                <a:spcPts val="0"/>
              </a:spcBef>
            </a:pPr>
            <a:r>
              <a:rPr lang="en-US" sz="1200" dirty="0"/>
              <a:t>So, w1=−1 and  w0=0, By all this calculation, we have an equation,</a:t>
            </a:r>
          </a:p>
          <a:p>
            <a:pPr>
              <a:lnSpc>
                <a:spcPct val="170000"/>
              </a:lnSpc>
              <a:spcBef>
                <a:spcPts val="0"/>
              </a:spcBef>
            </a:pPr>
            <a:r>
              <a:rPr lang="en-US" sz="1200" b="1" dirty="0">
                <a:solidFill>
                  <a:srgbClr val="CC0066"/>
                </a:solidFill>
              </a:rPr>
              <a:t>y=0+(−1)x   - </a:t>
            </a:r>
            <a:r>
              <a:rPr lang="en-US" sz="1200" dirty="0"/>
              <a:t>This is a model.</a:t>
            </a:r>
          </a:p>
          <a:p>
            <a:pPr>
              <a:lnSpc>
                <a:spcPct val="170000"/>
              </a:lnSpc>
              <a:spcBef>
                <a:spcPts val="0"/>
              </a:spcBef>
            </a:pPr>
            <a:r>
              <a:rPr lang="en-US" sz="1200" dirty="0"/>
              <a:t>So we can now say that a </a:t>
            </a:r>
            <a:r>
              <a:rPr lang="en-US" sz="1200" b="1" dirty="0"/>
              <a:t>model is an equation which is formed by finding out the parameters (</a:t>
            </a:r>
            <a:r>
              <a:rPr lang="en-US" sz="1200" dirty="0"/>
              <a:t>w0,w1</a:t>
            </a:r>
            <a:r>
              <a:rPr lang="en-US" sz="1200" b="1" dirty="0"/>
              <a:t>) in the equation of the algorithm</a:t>
            </a:r>
            <a:r>
              <a:rPr lang="en-US" sz="1200" dirty="0"/>
              <a:t>. And you create a model using some data, in this case, the two points which we helped us calculate w0,w1. This is called </a:t>
            </a:r>
            <a:r>
              <a:rPr lang="en-US" sz="1200" b="1" dirty="0"/>
              <a:t>training a model</a:t>
            </a:r>
            <a:r>
              <a:rPr lang="en-US" sz="1200" dirty="0"/>
              <a:t>.</a:t>
            </a:r>
          </a:p>
          <a:p>
            <a:pPr>
              <a:lnSpc>
                <a:spcPct val="170000"/>
              </a:lnSpc>
              <a:spcBef>
                <a:spcPts val="0"/>
              </a:spcBef>
            </a:pPr>
            <a:r>
              <a:rPr lang="en-US" sz="1200" dirty="0"/>
              <a:t>Now we </a:t>
            </a:r>
            <a:r>
              <a:rPr lang="en-US" sz="1200" dirty="0">
                <a:solidFill>
                  <a:srgbClr val="0000FA"/>
                </a:solidFill>
              </a:rPr>
              <a:t>can find any value of y given a new value of x. </a:t>
            </a:r>
            <a:r>
              <a:rPr lang="en-US" sz="1200" dirty="0"/>
              <a:t>This is how prediction takes place using algorithms.</a:t>
            </a:r>
            <a:br>
              <a:rPr lang="en-US" sz="1200" dirty="0"/>
            </a:br>
            <a:endParaRPr lang="en-US" sz="1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fontScale="70000" lnSpcReduction="20000"/>
          </a:bodyPr>
          <a:lstStyle/>
          <a:p>
            <a:pPr>
              <a:lnSpc>
                <a:spcPct val="160000"/>
              </a:lnSpc>
              <a:spcBef>
                <a:spcPts val="0"/>
              </a:spcBef>
              <a:buNone/>
            </a:pPr>
            <a:r>
              <a:rPr lang="en-US" dirty="0"/>
              <a:t>So, the </a:t>
            </a:r>
            <a:r>
              <a:rPr lang="en-US" b="1" dirty="0"/>
              <a:t>problems in training a model </a:t>
            </a:r>
            <a:r>
              <a:rPr lang="en-US" dirty="0"/>
              <a:t>can either happen because either </a:t>
            </a:r>
          </a:p>
          <a:p>
            <a:pPr>
              <a:lnSpc>
                <a:spcPct val="160000"/>
              </a:lnSpc>
              <a:spcBef>
                <a:spcPts val="0"/>
              </a:spcBef>
              <a:buNone/>
            </a:pPr>
            <a:r>
              <a:rPr lang="en-US" dirty="0"/>
              <a:t>(a) the model is </a:t>
            </a:r>
            <a:r>
              <a:rPr lang="en-US" b="1" dirty="0"/>
              <a:t>too simple </a:t>
            </a:r>
            <a:r>
              <a:rPr lang="en-US" dirty="0"/>
              <a:t>and hence </a:t>
            </a:r>
            <a:r>
              <a:rPr lang="en-US" b="1" dirty="0"/>
              <a:t>fails to interpret </a:t>
            </a:r>
            <a:r>
              <a:rPr lang="en-US" dirty="0"/>
              <a:t>the data grossly </a:t>
            </a:r>
          </a:p>
          <a:p>
            <a:pPr>
              <a:lnSpc>
                <a:spcPct val="160000"/>
              </a:lnSpc>
              <a:spcBef>
                <a:spcPts val="0"/>
              </a:spcBef>
              <a:buNone/>
            </a:pPr>
            <a:r>
              <a:rPr lang="en-US" dirty="0"/>
              <a:t> (b) the model is </a:t>
            </a:r>
            <a:r>
              <a:rPr lang="en-US" b="1" dirty="0"/>
              <a:t>extremely complex </a:t>
            </a:r>
            <a:r>
              <a:rPr lang="en-US" dirty="0"/>
              <a:t>and </a:t>
            </a:r>
            <a:r>
              <a:rPr lang="en-US" b="1" dirty="0"/>
              <a:t>magnifies even small differences </a:t>
            </a:r>
            <a:r>
              <a:rPr lang="en-US" dirty="0"/>
              <a:t>in the training data.</a:t>
            </a:r>
          </a:p>
          <a:p>
            <a:pPr>
              <a:lnSpc>
                <a:spcPct val="160000"/>
              </a:lnSpc>
              <a:spcBef>
                <a:spcPts val="0"/>
              </a:spcBef>
              <a:buNone/>
            </a:pPr>
            <a:endParaRPr lang="en-US" dirty="0"/>
          </a:p>
          <a:p>
            <a:pPr>
              <a:lnSpc>
                <a:spcPct val="160000"/>
              </a:lnSpc>
              <a:spcBef>
                <a:spcPts val="0"/>
              </a:spcBef>
              <a:buNone/>
            </a:pPr>
            <a:r>
              <a:rPr lang="en-US" dirty="0"/>
              <a:t>As is quite understandable: </a:t>
            </a:r>
          </a:p>
          <a:p>
            <a:pPr>
              <a:lnSpc>
                <a:spcPct val="160000"/>
              </a:lnSpc>
              <a:spcBef>
                <a:spcPts val="0"/>
              </a:spcBef>
              <a:buFont typeface="Wingdings" pitchFamily="2" charset="2"/>
              <a:buChar char="Ø"/>
            </a:pPr>
            <a:r>
              <a:rPr lang="en-US" b="1" dirty="0">
                <a:solidFill>
                  <a:srgbClr val="2207E9"/>
                </a:solidFill>
              </a:rPr>
              <a:t>Increasing the bias </a:t>
            </a:r>
            <a:r>
              <a:rPr lang="en-US" dirty="0"/>
              <a:t>will </a:t>
            </a:r>
            <a:r>
              <a:rPr lang="en-US" b="1" dirty="0">
                <a:solidFill>
                  <a:srgbClr val="2207E9"/>
                </a:solidFill>
              </a:rPr>
              <a:t>decrease the variance</a:t>
            </a:r>
            <a:r>
              <a:rPr lang="en-US" dirty="0"/>
              <a:t>, and </a:t>
            </a:r>
          </a:p>
          <a:p>
            <a:pPr>
              <a:lnSpc>
                <a:spcPct val="160000"/>
              </a:lnSpc>
              <a:spcBef>
                <a:spcPts val="0"/>
              </a:spcBef>
              <a:buFont typeface="Wingdings" pitchFamily="2" charset="2"/>
              <a:buChar char="Ø"/>
            </a:pPr>
            <a:r>
              <a:rPr lang="en-US" b="1" dirty="0">
                <a:solidFill>
                  <a:srgbClr val="2207E9"/>
                </a:solidFill>
              </a:rPr>
              <a:t>Increasing the variance </a:t>
            </a:r>
            <a:r>
              <a:rPr lang="en-US" dirty="0"/>
              <a:t>will </a:t>
            </a:r>
            <a:r>
              <a:rPr lang="en-US" b="1" dirty="0">
                <a:solidFill>
                  <a:srgbClr val="2207E9"/>
                </a:solidFill>
              </a:rPr>
              <a:t>decrease the bias</a:t>
            </a:r>
          </a:p>
          <a:p>
            <a:pPr>
              <a:lnSpc>
                <a:spcPct val="160000"/>
              </a:lnSpc>
              <a:spcBef>
                <a:spcPts val="0"/>
              </a:spcBef>
            </a:pPr>
            <a:r>
              <a:rPr lang="en-US" dirty="0"/>
              <a:t>On one hand, </a:t>
            </a:r>
            <a:r>
              <a:rPr lang="en-US" b="1" dirty="0"/>
              <a:t>parametric algorithms </a:t>
            </a:r>
            <a:r>
              <a:rPr lang="en-US" dirty="0"/>
              <a:t>are generally seen to demonstrate </a:t>
            </a:r>
            <a:r>
              <a:rPr lang="en-US" b="1" dirty="0"/>
              <a:t>high bias but low variance</a:t>
            </a:r>
            <a:r>
              <a:rPr lang="en-US" dirty="0"/>
              <a:t>. </a:t>
            </a:r>
          </a:p>
          <a:p>
            <a:pPr>
              <a:lnSpc>
                <a:spcPct val="160000"/>
              </a:lnSpc>
              <a:spcBef>
                <a:spcPts val="0"/>
              </a:spcBef>
            </a:pPr>
            <a:r>
              <a:rPr lang="en-US" dirty="0"/>
              <a:t>On the other hand, </a:t>
            </a:r>
            <a:r>
              <a:rPr lang="en-US" b="1" dirty="0"/>
              <a:t>non-parametric algorithms </a:t>
            </a:r>
            <a:r>
              <a:rPr lang="en-US" dirty="0"/>
              <a:t>demonstrate </a:t>
            </a:r>
            <a:r>
              <a:rPr lang="en-US" b="1" dirty="0"/>
              <a:t>low bias and high variance.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7"/>
          <p:cNvSpPr txBox="1">
            <a:spLocks noGrp="1"/>
          </p:cNvSpPr>
          <p:nvPr>
            <p:ph type="title"/>
          </p:nvPr>
        </p:nvSpPr>
        <p:spPr>
          <a:xfrm>
            <a:off x="1520667" y="63514"/>
            <a:ext cx="5891689" cy="561948"/>
          </a:xfrm>
          <a:prstGeom prst="rect">
            <a:avLst/>
          </a:prstGeom>
          <a:noFill/>
          <a:ln>
            <a:noFill/>
          </a:ln>
        </p:spPr>
        <p:txBody>
          <a:bodyPr spcFirstLastPara="1" wrap="square" lIns="45077" tIns="22528" rIns="45077" bIns="22528" anchor="ctr" anchorCtr="0">
            <a:noAutofit/>
          </a:bodyPr>
          <a:lstStyle/>
          <a:p>
            <a:pPr algn="ctr">
              <a:lnSpc>
                <a:spcPct val="90000"/>
              </a:lnSpc>
              <a:spcBef>
                <a:spcPts val="0"/>
              </a:spcBef>
              <a:buSzPts val="1400"/>
            </a:pPr>
            <a:r>
              <a:rPr lang="en-US" dirty="0">
                <a:solidFill>
                  <a:srgbClr val="FE4444"/>
                </a:solidFill>
              </a:rPr>
              <a:t>Bias-variance trade-off</a:t>
            </a:r>
            <a:endParaRPr>
              <a:solidFill>
                <a:srgbClr val="FE4444"/>
              </a:solidFill>
            </a:endParaRPr>
          </a:p>
        </p:txBody>
      </p:sp>
      <p:pic>
        <p:nvPicPr>
          <p:cNvPr id="258" name="Google Shape;258;p27"/>
          <p:cNvPicPr preferRelativeResize="0">
            <a:picLocks noGrp="1"/>
          </p:cNvPicPr>
          <p:nvPr>
            <p:ph type="pic" idx="2"/>
          </p:nvPr>
        </p:nvPicPr>
        <p:blipFill rotWithShape="1">
          <a:blip r:embed="rId3">
            <a:alphaModFix/>
          </a:blip>
          <a:srcRect/>
          <a:stretch/>
        </p:blipFill>
        <p:spPr>
          <a:xfrm>
            <a:off x="303848" y="734343"/>
            <a:ext cx="4408646" cy="4638337"/>
          </a:xfrm>
          <a:prstGeom prst="rect">
            <a:avLst/>
          </a:prstGeom>
          <a:noFill/>
          <a:ln>
            <a:noFill/>
          </a:ln>
        </p:spPr>
      </p:pic>
      <p:sp>
        <p:nvSpPr>
          <p:cNvPr id="259" name="Google Shape;259;p27"/>
          <p:cNvSpPr txBox="1"/>
          <p:nvPr/>
        </p:nvSpPr>
        <p:spPr>
          <a:xfrm>
            <a:off x="1520667" y="5752554"/>
            <a:ext cx="5646896" cy="691714"/>
          </a:xfrm>
          <a:prstGeom prst="rect">
            <a:avLst/>
          </a:prstGeom>
          <a:noFill/>
          <a:ln>
            <a:noFill/>
          </a:ln>
        </p:spPr>
        <p:txBody>
          <a:bodyPr spcFirstLastPara="1" wrap="square" lIns="75444" tIns="37712" rIns="75444" bIns="37712" anchor="t" anchorCtr="0">
            <a:spAutoFit/>
          </a:bodyPr>
          <a:lstStyle/>
          <a:p>
            <a:pPr>
              <a:buClr>
                <a:srgbClr val="000000"/>
              </a:buClr>
              <a:buSzPts val="2400"/>
            </a:pPr>
            <a:r>
              <a:rPr lang="en-US" sz="2000" b="1" dirty="0">
                <a:solidFill>
                  <a:srgbClr val="0000FA"/>
                </a:solidFill>
                <a:latin typeface="Calibri"/>
                <a:ea typeface="Calibri"/>
                <a:cs typeface="Calibri"/>
                <a:sym typeface="Calibri"/>
              </a:rPr>
              <a:t>Increasing the bias will decrease the variance</a:t>
            </a:r>
            <a:endParaRPr sz="2000" b="1">
              <a:solidFill>
                <a:srgbClr val="0000FA"/>
              </a:solidFill>
              <a:latin typeface="Calibri"/>
              <a:ea typeface="Calibri"/>
              <a:cs typeface="Calibri"/>
              <a:sym typeface="Calibri"/>
            </a:endParaRPr>
          </a:p>
          <a:p>
            <a:pPr>
              <a:buClr>
                <a:srgbClr val="000000"/>
              </a:buClr>
              <a:buSzPts val="2400"/>
            </a:pPr>
            <a:r>
              <a:rPr lang="en-US" sz="2000" b="1" dirty="0">
                <a:solidFill>
                  <a:srgbClr val="0000FA"/>
                </a:solidFill>
                <a:latin typeface="Calibri"/>
                <a:ea typeface="Calibri"/>
                <a:cs typeface="Calibri"/>
                <a:sym typeface="Calibri"/>
              </a:rPr>
              <a:t>Increasing the variance will decrease the bias</a:t>
            </a:r>
            <a:endParaRPr sz="2000" b="1">
              <a:solidFill>
                <a:srgbClr val="0000FA"/>
              </a:solidFill>
              <a:latin typeface="Calibri"/>
              <a:ea typeface="Calibri"/>
              <a:cs typeface="Calibri"/>
              <a:sym typeface="Calibri"/>
            </a:endParaRPr>
          </a:p>
        </p:txBody>
      </p:sp>
      <p:pic>
        <p:nvPicPr>
          <p:cNvPr id="260" name="Google Shape;260;p27"/>
          <p:cNvPicPr preferRelativeResize="0"/>
          <p:nvPr/>
        </p:nvPicPr>
        <p:blipFill rotWithShape="1">
          <a:blip r:embed="rId4">
            <a:alphaModFix/>
          </a:blip>
          <a:srcRect/>
          <a:stretch/>
        </p:blipFill>
        <p:spPr>
          <a:xfrm>
            <a:off x="4850606" y="733738"/>
            <a:ext cx="4178618" cy="501881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fontScale="92500"/>
          </a:bodyPr>
          <a:lstStyle/>
          <a:p>
            <a:pPr>
              <a:lnSpc>
                <a:spcPct val="160000"/>
              </a:lnSpc>
              <a:spcBef>
                <a:spcPts val="0"/>
              </a:spcBef>
            </a:pPr>
            <a:r>
              <a:rPr lang="en-US" dirty="0"/>
              <a:t>the best solution is to have a model with </a:t>
            </a:r>
            <a:r>
              <a:rPr lang="en-US" b="1" dirty="0"/>
              <a:t>low bias as well as low variance. </a:t>
            </a:r>
          </a:p>
          <a:p>
            <a:pPr>
              <a:lnSpc>
                <a:spcPct val="160000"/>
              </a:lnSpc>
              <a:spcBef>
                <a:spcPts val="0"/>
              </a:spcBef>
            </a:pPr>
            <a:r>
              <a:rPr lang="en-US" dirty="0"/>
              <a:t>However, that may not be possible in reality. </a:t>
            </a:r>
          </a:p>
          <a:p>
            <a:pPr>
              <a:lnSpc>
                <a:spcPct val="160000"/>
              </a:lnSpc>
              <a:spcBef>
                <a:spcPts val="0"/>
              </a:spcBef>
            </a:pPr>
            <a:r>
              <a:rPr lang="en-US" dirty="0"/>
              <a:t>Hence, the </a:t>
            </a:r>
            <a:r>
              <a:rPr lang="en-US" b="1" dirty="0"/>
              <a:t>goal of supervised machine </a:t>
            </a:r>
            <a:r>
              <a:rPr lang="en-US" dirty="0"/>
              <a:t>learning is to </a:t>
            </a:r>
            <a:r>
              <a:rPr lang="en-US" b="1" dirty="0">
                <a:solidFill>
                  <a:srgbClr val="2207E9"/>
                </a:solidFill>
              </a:rPr>
              <a:t>achieve a balance between bias and variance</a:t>
            </a:r>
            <a:r>
              <a:rPr lang="en-US" b="1" dirty="0"/>
              <a:t>.</a:t>
            </a:r>
          </a:p>
          <a:p>
            <a:pPr>
              <a:lnSpc>
                <a:spcPct val="160000"/>
              </a:lnSpc>
              <a:spcBef>
                <a:spcPts val="0"/>
              </a:spcBef>
            </a:pPr>
            <a:r>
              <a:rPr lang="en-US" dirty="0"/>
              <a:t>The learning </a:t>
            </a:r>
            <a:r>
              <a:rPr lang="en-US" b="1" dirty="0">
                <a:solidFill>
                  <a:srgbClr val="2207E9"/>
                </a:solidFill>
              </a:rPr>
              <a:t>algorithm chosen </a:t>
            </a:r>
            <a:r>
              <a:rPr lang="en-US" dirty="0"/>
              <a:t>and the </a:t>
            </a:r>
            <a:r>
              <a:rPr lang="en-US" b="1" dirty="0">
                <a:solidFill>
                  <a:srgbClr val="2207E9"/>
                </a:solidFill>
              </a:rPr>
              <a:t>user parameters </a:t>
            </a:r>
            <a:r>
              <a:rPr lang="en-US" dirty="0"/>
              <a:t>which can be c</a:t>
            </a:r>
            <a:r>
              <a:rPr lang="en-US" b="1" dirty="0">
                <a:solidFill>
                  <a:srgbClr val="2207E9"/>
                </a:solidFill>
              </a:rPr>
              <a:t>onfigured</a:t>
            </a:r>
            <a:r>
              <a:rPr lang="en-US" dirty="0"/>
              <a:t> </a:t>
            </a:r>
            <a:r>
              <a:rPr lang="en-US" b="1" dirty="0"/>
              <a:t>helps in striking a </a:t>
            </a:r>
            <a:r>
              <a:rPr lang="en-US" b="1" dirty="0" err="1"/>
              <a:t>tradeoff</a:t>
            </a:r>
            <a:r>
              <a:rPr lang="en-US" b="1" dirty="0"/>
              <a:t> between bias and variance</a:t>
            </a:r>
            <a:r>
              <a:rPr lang="en-US" dirty="0"/>
              <a:t>.</a:t>
            </a:r>
            <a:endParaRPr lang="en-US"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EVALUATING PERFORMANCE OF A MODEL</a:t>
            </a:r>
          </a:p>
        </p:txBody>
      </p:sp>
      <p:sp>
        <p:nvSpPr>
          <p:cNvPr id="3" name="Content Placeholder 2"/>
          <p:cNvSpPr>
            <a:spLocks noGrp="1"/>
          </p:cNvSpPr>
          <p:nvPr>
            <p:ph idx="1"/>
          </p:nvPr>
        </p:nvSpPr>
        <p:spPr>
          <a:xfrm>
            <a:off x="228600" y="1066800"/>
            <a:ext cx="8610600" cy="5486400"/>
          </a:xfrm>
        </p:spPr>
        <p:txBody>
          <a:bodyPr>
            <a:normAutofit fontScale="47500" lnSpcReduction="20000"/>
          </a:bodyPr>
          <a:lstStyle/>
          <a:p>
            <a:pPr>
              <a:lnSpc>
                <a:spcPct val="170000"/>
              </a:lnSpc>
              <a:spcBef>
                <a:spcPts val="0"/>
              </a:spcBef>
              <a:buNone/>
            </a:pPr>
            <a:r>
              <a:rPr lang="en-US" sz="3800" b="1" u="sng" dirty="0">
                <a:solidFill>
                  <a:srgbClr val="2207E9"/>
                </a:solidFill>
              </a:rPr>
              <a:t>Supervised learning – classification:</a:t>
            </a:r>
          </a:p>
          <a:p>
            <a:pPr>
              <a:lnSpc>
                <a:spcPct val="170000"/>
              </a:lnSpc>
              <a:spcBef>
                <a:spcPts val="0"/>
              </a:spcBef>
            </a:pPr>
            <a:r>
              <a:rPr lang="en-US" dirty="0"/>
              <a:t>The responsibility of the classification model is to </a:t>
            </a:r>
            <a:r>
              <a:rPr lang="en-US" b="1" dirty="0"/>
              <a:t>assign class label </a:t>
            </a:r>
            <a:r>
              <a:rPr lang="en-US" dirty="0"/>
              <a:t>to the </a:t>
            </a:r>
            <a:r>
              <a:rPr lang="en-US" b="1" dirty="0"/>
              <a:t>target feature based </a:t>
            </a:r>
            <a:r>
              <a:rPr lang="en-US" dirty="0"/>
              <a:t>on the </a:t>
            </a:r>
            <a:r>
              <a:rPr lang="en-US" b="1" dirty="0"/>
              <a:t>value of the predictor features</a:t>
            </a:r>
            <a:r>
              <a:rPr lang="en-US" dirty="0"/>
              <a:t>.</a:t>
            </a:r>
          </a:p>
          <a:p>
            <a:pPr>
              <a:lnSpc>
                <a:spcPct val="170000"/>
              </a:lnSpc>
              <a:spcBef>
                <a:spcPts val="0"/>
              </a:spcBef>
            </a:pPr>
            <a:r>
              <a:rPr lang="en-US" dirty="0"/>
              <a:t>To </a:t>
            </a:r>
            <a:r>
              <a:rPr lang="en-US" b="1" dirty="0">
                <a:solidFill>
                  <a:srgbClr val="0000FA"/>
                </a:solidFill>
              </a:rPr>
              <a:t>evaluate the performance of the model</a:t>
            </a:r>
            <a:r>
              <a:rPr lang="en-US" dirty="0"/>
              <a:t>, the </a:t>
            </a:r>
            <a:r>
              <a:rPr lang="en-US" b="1" dirty="0">
                <a:solidFill>
                  <a:srgbClr val="0000FA"/>
                </a:solidFill>
              </a:rPr>
              <a:t>number of correct classifications </a:t>
            </a:r>
            <a:r>
              <a:rPr lang="en-US" dirty="0"/>
              <a:t>or predictions made by the </a:t>
            </a:r>
            <a:r>
              <a:rPr lang="en-US" b="1" dirty="0">
                <a:solidFill>
                  <a:srgbClr val="0000FA"/>
                </a:solidFill>
              </a:rPr>
              <a:t>model has to be recorded</a:t>
            </a:r>
            <a:r>
              <a:rPr lang="en-US" dirty="0"/>
              <a:t>. </a:t>
            </a:r>
          </a:p>
          <a:p>
            <a:pPr>
              <a:lnSpc>
                <a:spcPct val="170000"/>
              </a:lnSpc>
              <a:spcBef>
                <a:spcPts val="0"/>
              </a:spcBef>
            </a:pPr>
            <a:r>
              <a:rPr lang="en-US" dirty="0"/>
              <a:t>A classification is </a:t>
            </a:r>
            <a:r>
              <a:rPr lang="en-US" b="1" dirty="0"/>
              <a:t>said to be correct  </a:t>
            </a:r>
            <a:r>
              <a:rPr lang="en-US" dirty="0"/>
              <a:t>if, say for example, it has been </a:t>
            </a:r>
            <a:r>
              <a:rPr lang="en-US" b="1" dirty="0"/>
              <a:t>predicted by the model</a:t>
            </a:r>
            <a:r>
              <a:rPr lang="en-US" dirty="0"/>
              <a:t> that the team </a:t>
            </a:r>
            <a:r>
              <a:rPr lang="en-US" b="1" dirty="0"/>
              <a:t>will win </a:t>
            </a:r>
            <a:r>
              <a:rPr lang="en-US" dirty="0"/>
              <a:t>and it has </a:t>
            </a:r>
            <a:r>
              <a:rPr lang="en-US" b="1" dirty="0"/>
              <a:t>actually won</a:t>
            </a:r>
            <a:r>
              <a:rPr lang="en-US" dirty="0"/>
              <a:t>.</a:t>
            </a:r>
          </a:p>
          <a:p>
            <a:pPr>
              <a:lnSpc>
                <a:spcPct val="170000"/>
              </a:lnSpc>
              <a:spcBef>
                <a:spcPts val="0"/>
              </a:spcBef>
            </a:pPr>
            <a:r>
              <a:rPr lang="en-US" dirty="0"/>
              <a:t>Based on the </a:t>
            </a:r>
            <a:r>
              <a:rPr lang="en-US" b="1" dirty="0">
                <a:solidFill>
                  <a:srgbClr val="0000FA"/>
                </a:solidFill>
              </a:rPr>
              <a:t>number of correct and incorrect classifications </a:t>
            </a:r>
            <a:r>
              <a:rPr lang="en-US" dirty="0"/>
              <a:t>or predictions made by a model, the </a:t>
            </a:r>
            <a:r>
              <a:rPr lang="en-US" b="1" dirty="0">
                <a:solidFill>
                  <a:srgbClr val="0000FA"/>
                </a:solidFill>
              </a:rPr>
              <a:t>accuracy of the model </a:t>
            </a:r>
            <a:r>
              <a:rPr lang="en-US" b="1" dirty="0"/>
              <a:t>is calculated</a:t>
            </a:r>
            <a:r>
              <a:rPr lang="en-US" dirty="0"/>
              <a:t>.</a:t>
            </a:r>
          </a:p>
          <a:p>
            <a:pPr>
              <a:lnSpc>
                <a:spcPct val="170000"/>
              </a:lnSpc>
              <a:spcBef>
                <a:spcPts val="0"/>
              </a:spcBef>
            </a:pPr>
            <a:r>
              <a:rPr lang="en-US" b="1" dirty="0"/>
              <a:t>99% accuracy </a:t>
            </a:r>
            <a:r>
              <a:rPr lang="en-US" dirty="0"/>
              <a:t>in case of a sports win predictor model may be </a:t>
            </a:r>
            <a:r>
              <a:rPr lang="en-US" b="1" dirty="0"/>
              <a:t>reasonably good </a:t>
            </a:r>
            <a:r>
              <a:rPr lang="en-US" dirty="0"/>
              <a:t>but the same number may not be acceptable as a good threshold when the learning problem deals with predicting a critical illness. In this case, even the </a:t>
            </a:r>
            <a:r>
              <a:rPr lang="en-US" b="1" dirty="0"/>
              <a:t>1% incorrect prediction </a:t>
            </a:r>
            <a:r>
              <a:rPr lang="en-US" dirty="0"/>
              <a:t>may </a:t>
            </a:r>
            <a:r>
              <a:rPr lang="en-US" b="1" dirty="0"/>
              <a:t>lead to loss of many lives</a:t>
            </a:r>
            <a:r>
              <a:rPr lang="en-US" dirty="0"/>
              <a:t>.  </a:t>
            </a:r>
          </a:p>
          <a:p>
            <a:pPr>
              <a:lnSpc>
                <a:spcPct val="170000"/>
              </a:lnSpc>
              <a:spcBef>
                <a:spcPts val="0"/>
              </a:spcBef>
            </a:pPr>
            <a:r>
              <a:rPr lang="en-US" dirty="0"/>
              <a:t>we need </a:t>
            </a:r>
            <a:r>
              <a:rPr lang="en-US" b="1" dirty="0">
                <a:solidFill>
                  <a:srgbClr val="0000FA"/>
                </a:solidFill>
              </a:rPr>
              <a:t>to look more closely at the model accuracy</a:t>
            </a:r>
            <a:r>
              <a:rPr lang="en-US" dirty="0">
                <a:solidFill>
                  <a:srgbClr val="0000FA"/>
                </a:solidFill>
              </a:rPr>
              <a:t> </a:t>
            </a:r>
            <a:r>
              <a:rPr lang="en-US" dirty="0"/>
              <a:t>and also at the same time look at other measures of performance of a model like </a:t>
            </a:r>
            <a:r>
              <a:rPr lang="en-US" b="1" dirty="0">
                <a:solidFill>
                  <a:srgbClr val="0000FA"/>
                </a:solidFill>
              </a:rPr>
              <a:t>sensitivity, specificity, precision</a:t>
            </a:r>
            <a:r>
              <a:rPr lang="en-US" dirty="0"/>
              <a:t>, etc</a:t>
            </a:r>
            <a:endParaRPr lang="en-US" dirty="0">
              <a:solidFill>
                <a:srgbClr val="2207E9"/>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172200"/>
          </a:xfrm>
        </p:spPr>
        <p:txBody>
          <a:bodyPr>
            <a:normAutofit fontScale="70000" lnSpcReduction="20000"/>
          </a:bodyPr>
          <a:lstStyle/>
          <a:p>
            <a:pPr>
              <a:lnSpc>
                <a:spcPct val="170000"/>
              </a:lnSpc>
              <a:spcBef>
                <a:spcPts val="0"/>
              </a:spcBef>
              <a:buNone/>
            </a:pPr>
            <a:r>
              <a:rPr lang="en-US" dirty="0"/>
              <a:t>Example:</a:t>
            </a:r>
          </a:p>
          <a:p>
            <a:pPr>
              <a:lnSpc>
                <a:spcPct val="170000"/>
              </a:lnSpc>
              <a:spcBef>
                <a:spcPts val="0"/>
              </a:spcBef>
              <a:buNone/>
            </a:pPr>
            <a:r>
              <a:rPr lang="en-US" dirty="0"/>
              <a:t>There are </a:t>
            </a:r>
            <a:r>
              <a:rPr lang="en-US" b="1" dirty="0"/>
              <a:t>four possibilities </a:t>
            </a:r>
            <a:r>
              <a:rPr lang="en-US" dirty="0"/>
              <a:t>with regards to the </a:t>
            </a:r>
            <a:r>
              <a:rPr lang="en-US" b="1" dirty="0"/>
              <a:t>cricket match win/loss </a:t>
            </a:r>
            <a:r>
              <a:rPr lang="en-US" dirty="0"/>
              <a:t>prediction:</a:t>
            </a:r>
          </a:p>
          <a:p>
            <a:pPr>
              <a:lnSpc>
                <a:spcPct val="170000"/>
              </a:lnSpc>
              <a:spcBef>
                <a:spcPts val="0"/>
              </a:spcBef>
              <a:buNone/>
            </a:pPr>
            <a:r>
              <a:rPr lang="en-US" dirty="0"/>
              <a:t>1. the model predicted win and the team won - </a:t>
            </a:r>
            <a:r>
              <a:rPr lang="en-US" dirty="0">
                <a:solidFill>
                  <a:srgbClr val="0000FA"/>
                </a:solidFill>
              </a:rPr>
              <a:t>True Positive (TP) case</a:t>
            </a:r>
          </a:p>
          <a:p>
            <a:pPr>
              <a:lnSpc>
                <a:spcPct val="170000"/>
              </a:lnSpc>
              <a:spcBef>
                <a:spcPts val="0"/>
              </a:spcBef>
              <a:buNone/>
            </a:pPr>
            <a:r>
              <a:rPr lang="en-US" dirty="0"/>
              <a:t>2. the model predicted win and the team lost - </a:t>
            </a:r>
            <a:r>
              <a:rPr lang="en-US" dirty="0">
                <a:solidFill>
                  <a:srgbClr val="0000FA"/>
                </a:solidFill>
              </a:rPr>
              <a:t>False Positive (FP) case</a:t>
            </a:r>
          </a:p>
          <a:p>
            <a:pPr>
              <a:lnSpc>
                <a:spcPct val="170000"/>
              </a:lnSpc>
              <a:spcBef>
                <a:spcPts val="0"/>
              </a:spcBef>
              <a:buNone/>
            </a:pPr>
            <a:r>
              <a:rPr lang="en-US" dirty="0"/>
              <a:t>3. the model predicted loss and the team won -</a:t>
            </a:r>
            <a:r>
              <a:rPr lang="en-US" dirty="0">
                <a:solidFill>
                  <a:srgbClr val="0000FA"/>
                </a:solidFill>
              </a:rPr>
              <a:t>False Negative (FN) case</a:t>
            </a:r>
          </a:p>
          <a:p>
            <a:pPr>
              <a:lnSpc>
                <a:spcPct val="170000"/>
              </a:lnSpc>
              <a:spcBef>
                <a:spcPts val="0"/>
              </a:spcBef>
              <a:buNone/>
            </a:pPr>
            <a:r>
              <a:rPr lang="en-US" dirty="0"/>
              <a:t>4. the model predicted loss and the team lost - </a:t>
            </a:r>
            <a:r>
              <a:rPr lang="en-US" dirty="0">
                <a:solidFill>
                  <a:srgbClr val="0000FA"/>
                </a:solidFill>
              </a:rPr>
              <a:t>True Negative(TN) cases</a:t>
            </a:r>
          </a:p>
          <a:p>
            <a:pPr>
              <a:lnSpc>
                <a:spcPct val="170000"/>
              </a:lnSpc>
              <a:spcBef>
                <a:spcPts val="0"/>
              </a:spcBef>
            </a:pPr>
            <a:r>
              <a:rPr lang="en-US" dirty="0"/>
              <a:t>obvious class of interest is ‘win’.</a:t>
            </a:r>
          </a:p>
          <a:p>
            <a:pPr>
              <a:lnSpc>
                <a:spcPct val="170000"/>
              </a:lnSpc>
              <a:spcBef>
                <a:spcPts val="0"/>
              </a:spcBef>
            </a:pPr>
            <a:r>
              <a:rPr lang="en-US" dirty="0"/>
              <a:t>The first case, i.e. the model predicted win and the team won is a case where the model has </a:t>
            </a:r>
            <a:r>
              <a:rPr lang="en-US" b="1" dirty="0"/>
              <a:t>correctly classified data instances as the class of interest</a:t>
            </a:r>
            <a:r>
              <a:rPr lang="en-US" dirty="0"/>
              <a:t>. These cases are referred as </a:t>
            </a:r>
            <a:r>
              <a:rPr lang="en-US" b="1" dirty="0"/>
              <a:t>True Positive (TP) </a:t>
            </a:r>
            <a:r>
              <a:rPr lang="en-US" dirty="0"/>
              <a:t>cases.</a:t>
            </a:r>
          </a:p>
          <a:p>
            <a:pPr>
              <a:lnSpc>
                <a:spcPct val="170000"/>
              </a:lnSpc>
              <a:spcBef>
                <a:spcPts val="0"/>
              </a:spcBef>
            </a:pP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PDF) Naive Bayes approach to predict the winner of an ODI cricket game"/>
          <p:cNvPicPr>
            <a:picLocks noChangeAspect="1" noChangeArrowheads="1"/>
          </p:cNvPicPr>
          <p:nvPr/>
        </p:nvPicPr>
        <p:blipFill>
          <a:blip r:embed="rId2"/>
          <a:srcRect/>
          <a:stretch>
            <a:fillRect/>
          </a:stretch>
        </p:blipFill>
        <p:spPr bwMode="auto">
          <a:xfrm>
            <a:off x="1295400" y="762000"/>
            <a:ext cx="5638800" cy="5638802"/>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534400" cy="6248400"/>
          </a:xfrm>
        </p:spPr>
        <p:txBody>
          <a:bodyPr>
            <a:noAutofit/>
          </a:bodyPr>
          <a:lstStyle/>
          <a:p>
            <a:pPr>
              <a:lnSpc>
                <a:spcPct val="170000"/>
              </a:lnSpc>
              <a:spcBef>
                <a:spcPts val="0"/>
              </a:spcBef>
            </a:pPr>
            <a:r>
              <a:rPr lang="en-US" sz="1800" dirty="0"/>
              <a:t>For any classification model, </a:t>
            </a:r>
            <a:r>
              <a:rPr lang="en-US" sz="1800" b="1" dirty="0"/>
              <a:t>model accuracy is given by total number of correct  classifications  </a:t>
            </a:r>
            <a:r>
              <a:rPr lang="en-US" sz="1800" dirty="0"/>
              <a:t>( either as the class of interest, i.e. True Positive or as not the class of interest, </a:t>
            </a:r>
            <a:r>
              <a:rPr lang="en-US" sz="1800" dirty="0" err="1"/>
              <a:t>i.e.True</a:t>
            </a:r>
            <a:r>
              <a:rPr lang="en-US" sz="1800" dirty="0"/>
              <a:t> Negative) </a:t>
            </a:r>
            <a:r>
              <a:rPr lang="en-US" sz="1800" b="1" dirty="0"/>
              <a:t>divided by total number of classifications done. </a:t>
            </a:r>
            <a:r>
              <a:rPr lang="en-US" sz="1800" b="1" dirty="0">
                <a:solidFill>
                  <a:srgbClr val="2207E9"/>
                </a:solidFill>
              </a:rPr>
              <a:t>(dividing the number of correct predictions by the total number of samples)</a:t>
            </a:r>
          </a:p>
          <a:p>
            <a:pPr>
              <a:lnSpc>
                <a:spcPct val="170000"/>
              </a:lnSpc>
              <a:spcBef>
                <a:spcPts val="0"/>
              </a:spcBef>
            </a:pPr>
            <a:endParaRPr lang="en-US" sz="1800" dirty="0"/>
          </a:p>
          <a:p>
            <a:pPr>
              <a:lnSpc>
                <a:spcPct val="170000"/>
              </a:lnSpc>
              <a:spcBef>
                <a:spcPts val="0"/>
              </a:spcBef>
              <a:buNone/>
            </a:pPr>
            <a:endParaRPr lang="en-US" sz="1800" dirty="0"/>
          </a:p>
          <a:p>
            <a:pPr>
              <a:lnSpc>
                <a:spcPct val="170000"/>
              </a:lnSpc>
              <a:spcBef>
                <a:spcPts val="0"/>
              </a:spcBef>
            </a:pPr>
            <a:endParaRPr lang="en-US" sz="1800" dirty="0"/>
          </a:p>
          <a:p>
            <a:pPr>
              <a:lnSpc>
                <a:spcPct val="170000"/>
              </a:lnSpc>
              <a:spcBef>
                <a:spcPts val="0"/>
              </a:spcBef>
            </a:pPr>
            <a:r>
              <a:rPr lang="en-US" sz="1800" dirty="0"/>
              <a:t>A </a:t>
            </a:r>
            <a:r>
              <a:rPr lang="en-US" sz="1800" b="1" dirty="0"/>
              <a:t>matrix containing correct and incorrect predictions in the form</a:t>
            </a:r>
            <a:r>
              <a:rPr lang="en-US" sz="1800" dirty="0"/>
              <a:t> of </a:t>
            </a:r>
            <a:r>
              <a:rPr lang="en-US" sz="1800" b="1" dirty="0"/>
              <a:t>TPs, FPs, FNs and TNs </a:t>
            </a:r>
            <a:r>
              <a:rPr lang="en-US" sz="1800" dirty="0"/>
              <a:t>is known as </a:t>
            </a:r>
            <a:r>
              <a:rPr lang="en-US" sz="1800" dirty="0">
                <a:solidFill>
                  <a:srgbClr val="2207E9"/>
                </a:solidFill>
              </a:rPr>
              <a:t>c</a:t>
            </a:r>
            <a:r>
              <a:rPr lang="en-US" sz="1800" b="1" dirty="0">
                <a:solidFill>
                  <a:srgbClr val="2207E9"/>
                </a:solidFill>
              </a:rPr>
              <a:t>onfusion matrix. </a:t>
            </a:r>
          </a:p>
          <a:p>
            <a:pPr>
              <a:lnSpc>
                <a:spcPct val="170000"/>
              </a:lnSpc>
              <a:spcBef>
                <a:spcPts val="0"/>
              </a:spcBef>
            </a:pPr>
            <a:r>
              <a:rPr lang="en-US" sz="1800" b="1" dirty="0"/>
              <a:t>The win/loss prediction of cricket match has two </a:t>
            </a:r>
            <a:r>
              <a:rPr lang="en-US" sz="1800" dirty="0"/>
              <a:t>classes of interest – win and loss. </a:t>
            </a:r>
          </a:p>
          <a:p>
            <a:pPr>
              <a:lnSpc>
                <a:spcPct val="170000"/>
              </a:lnSpc>
              <a:spcBef>
                <a:spcPts val="0"/>
              </a:spcBef>
            </a:pPr>
            <a:r>
              <a:rPr lang="en-US" sz="1800" dirty="0"/>
              <a:t>So, it will generate a 2 × 2 confusion matrix. </a:t>
            </a:r>
          </a:p>
          <a:p>
            <a:pPr>
              <a:lnSpc>
                <a:spcPct val="170000"/>
              </a:lnSpc>
              <a:spcBef>
                <a:spcPts val="0"/>
              </a:spcBef>
            </a:pPr>
            <a:r>
              <a:rPr lang="en-US" sz="1800" dirty="0"/>
              <a:t>If a classification problem involving three classes, the confusion matrix would be 3 × 3,etc.</a:t>
            </a:r>
            <a:endParaRPr lang="en-US" sz="1800" b="1" dirty="0"/>
          </a:p>
        </p:txBody>
      </p:sp>
      <p:pic>
        <p:nvPicPr>
          <p:cNvPr id="1026" name="Picture 2"/>
          <p:cNvPicPr>
            <a:picLocks noChangeAspect="1" noChangeArrowheads="1"/>
          </p:cNvPicPr>
          <p:nvPr/>
        </p:nvPicPr>
        <p:blipFill>
          <a:blip r:embed="rId2"/>
          <a:srcRect/>
          <a:stretch>
            <a:fillRect/>
          </a:stretch>
        </p:blipFill>
        <p:spPr bwMode="auto">
          <a:xfrm>
            <a:off x="1371600" y="2514600"/>
            <a:ext cx="6054634" cy="68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r="5634"/>
          <a:stretch>
            <a:fillRect/>
          </a:stretch>
        </p:blipFill>
        <p:spPr bwMode="auto">
          <a:xfrm>
            <a:off x="152400" y="228600"/>
            <a:ext cx="5105400" cy="1524000"/>
          </a:xfrm>
          <a:prstGeom prst="rect">
            <a:avLst/>
          </a:prstGeom>
          <a:noFill/>
          <a:ln w="9525">
            <a:noFill/>
            <a:miter lim="800000"/>
            <a:headEnd/>
            <a:tailEnd/>
          </a:ln>
          <a:effectLst/>
        </p:spPr>
      </p:pic>
      <p:sp>
        <p:nvSpPr>
          <p:cNvPr id="3" name="Content Placeholder 2"/>
          <p:cNvSpPr>
            <a:spLocks noGrp="1"/>
          </p:cNvSpPr>
          <p:nvPr>
            <p:ph idx="1"/>
          </p:nvPr>
        </p:nvSpPr>
        <p:spPr>
          <a:xfrm>
            <a:off x="5410200" y="381000"/>
            <a:ext cx="3733800" cy="1371600"/>
          </a:xfrm>
        </p:spPr>
        <p:txBody>
          <a:bodyPr>
            <a:normAutofit fontScale="62500" lnSpcReduction="20000"/>
          </a:bodyPr>
          <a:lstStyle/>
          <a:p>
            <a:r>
              <a:rPr lang="en-US" dirty="0"/>
              <a:t>In the given confusion matrix, total count of </a:t>
            </a:r>
            <a:r>
              <a:rPr lang="en-US" b="1" dirty="0">
                <a:solidFill>
                  <a:srgbClr val="0000FA"/>
                </a:solidFill>
              </a:rPr>
              <a:t>TPs = 85</a:t>
            </a:r>
            <a:r>
              <a:rPr lang="en-US" dirty="0"/>
              <a:t>, count of </a:t>
            </a:r>
            <a:r>
              <a:rPr lang="en-US" b="1" dirty="0">
                <a:solidFill>
                  <a:srgbClr val="0000FA"/>
                </a:solidFill>
              </a:rPr>
              <a:t>FPs = 4</a:t>
            </a:r>
            <a:r>
              <a:rPr lang="en-US" dirty="0"/>
              <a:t>, count of </a:t>
            </a:r>
            <a:r>
              <a:rPr lang="en-US" b="1" dirty="0">
                <a:solidFill>
                  <a:srgbClr val="0000FA"/>
                </a:solidFill>
              </a:rPr>
              <a:t>FNs = 2 </a:t>
            </a:r>
            <a:r>
              <a:rPr lang="en-US" dirty="0"/>
              <a:t>and count of </a:t>
            </a:r>
            <a:r>
              <a:rPr lang="en-US" b="1" dirty="0">
                <a:solidFill>
                  <a:srgbClr val="0000FA"/>
                </a:solidFill>
              </a:rPr>
              <a:t>TNs = 9</a:t>
            </a:r>
            <a:r>
              <a:rPr lang="en-US" dirty="0"/>
              <a:t>. </a:t>
            </a:r>
          </a:p>
        </p:txBody>
      </p:sp>
      <p:pic>
        <p:nvPicPr>
          <p:cNvPr id="1027" name="Picture 3"/>
          <p:cNvPicPr>
            <a:picLocks noChangeAspect="1" noChangeArrowheads="1"/>
          </p:cNvPicPr>
          <p:nvPr/>
        </p:nvPicPr>
        <p:blipFill>
          <a:blip r:embed="rId3"/>
          <a:srcRect/>
          <a:stretch>
            <a:fillRect/>
          </a:stretch>
        </p:blipFill>
        <p:spPr bwMode="auto">
          <a:xfrm>
            <a:off x="304800" y="1905000"/>
            <a:ext cx="8537608" cy="1219200"/>
          </a:xfrm>
          <a:prstGeom prst="rect">
            <a:avLst/>
          </a:prstGeom>
          <a:noFill/>
          <a:ln w="9525">
            <a:noFill/>
            <a:miter lim="800000"/>
            <a:headEnd/>
            <a:tailEnd/>
          </a:ln>
          <a:effectLst/>
        </p:spPr>
      </p:pic>
      <p:sp>
        <p:nvSpPr>
          <p:cNvPr id="6" name="Rectangle 5"/>
          <p:cNvSpPr/>
          <p:nvPr/>
        </p:nvSpPr>
        <p:spPr>
          <a:xfrm>
            <a:off x="228600" y="3040559"/>
            <a:ext cx="8915400" cy="769441"/>
          </a:xfrm>
          <a:prstGeom prst="rect">
            <a:avLst/>
          </a:prstGeom>
        </p:spPr>
        <p:txBody>
          <a:bodyPr wrap="square">
            <a:spAutoFit/>
          </a:bodyPr>
          <a:lstStyle/>
          <a:p>
            <a:pPr>
              <a:buFont typeface="Wingdings" pitchFamily="2" charset="2"/>
              <a:buChar char="Ø"/>
            </a:pPr>
            <a:r>
              <a:rPr lang="en-US" sz="2200" dirty="0">
                <a:latin typeface="Times New Roman" pitchFamily="18" charset="0"/>
                <a:cs typeface="Times New Roman" pitchFamily="18" charset="0"/>
              </a:rPr>
              <a:t>The </a:t>
            </a:r>
            <a:r>
              <a:rPr lang="en-US" sz="2200" b="1" dirty="0">
                <a:solidFill>
                  <a:srgbClr val="2207E9"/>
                </a:solidFill>
                <a:latin typeface="Times New Roman" pitchFamily="18" charset="0"/>
                <a:cs typeface="Times New Roman" pitchFamily="18" charset="0"/>
              </a:rPr>
              <a:t>percentage of misclassifications </a:t>
            </a:r>
            <a:r>
              <a:rPr lang="en-US" sz="2200" dirty="0">
                <a:latin typeface="Times New Roman" pitchFamily="18" charset="0"/>
                <a:cs typeface="Times New Roman" pitchFamily="18" charset="0"/>
              </a:rPr>
              <a:t>is indicated using error rate which is measured as </a:t>
            </a:r>
          </a:p>
        </p:txBody>
      </p:sp>
      <p:pic>
        <p:nvPicPr>
          <p:cNvPr id="1028" name="Picture 4"/>
          <p:cNvPicPr>
            <a:picLocks noChangeAspect="1" noChangeArrowheads="1"/>
          </p:cNvPicPr>
          <p:nvPr/>
        </p:nvPicPr>
        <p:blipFill>
          <a:blip r:embed="rId4"/>
          <a:srcRect/>
          <a:stretch>
            <a:fillRect/>
          </a:stretch>
        </p:blipFill>
        <p:spPr bwMode="auto">
          <a:xfrm>
            <a:off x="1295400" y="3962400"/>
            <a:ext cx="4648200" cy="1134309"/>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762000" y="4876800"/>
            <a:ext cx="7805057" cy="1676400"/>
          </a:xfrm>
          <a:prstGeom prst="rect">
            <a:avLst/>
          </a:prstGeom>
          <a:noFill/>
          <a:ln w="9525">
            <a:noFill/>
            <a:miter lim="800000"/>
            <a:headEnd/>
            <a:tailEnd/>
          </a:ln>
          <a:effectLst/>
        </p:spPr>
      </p:pic>
      <p:sp>
        <p:nvSpPr>
          <p:cNvPr id="8" name="TextBox 7"/>
          <p:cNvSpPr txBox="1"/>
          <p:nvPr/>
        </p:nvSpPr>
        <p:spPr>
          <a:xfrm>
            <a:off x="2895600" y="838200"/>
            <a:ext cx="457200" cy="369332"/>
          </a:xfrm>
          <a:prstGeom prst="rect">
            <a:avLst/>
          </a:prstGeom>
          <a:noFill/>
        </p:spPr>
        <p:txBody>
          <a:bodyPr wrap="square" rtlCol="0">
            <a:spAutoFit/>
          </a:bodyPr>
          <a:lstStyle/>
          <a:p>
            <a:r>
              <a:rPr lang="en-US" b="1" dirty="0">
                <a:solidFill>
                  <a:srgbClr val="C00000"/>
                </a:solidFill>
              </a:rPr>
              <a:t>TP</a:t>
            </a:r>
          </a:p>
        </p:txBody>
      </p:sp>
      <p:sp>
        <p:nvSpPr>
          <p:cNvPr id="9" name="TextBox 8"/>
          <p:cNvSpPr txBox="1"/>
          <p:nvPr/>
        </p:nvSpPr>
        <p:spPr>
          <a:xfrm>
            <a:off x="4648200" y="849868"/>
            <a:ext cx="533400" cy="369332"/>
          </a:xfrm>
          <a:prstGeom prst="rect">
            <a:avLst/>
          </a:prstGeom>
          <a:noFill/>
        </p:spPr>
        <p:txBody>
          <a:bodyPr wrap="square" rtlCol="0">
            <a:spAutoFit/>
          </a:bodyPr>
          <a:lstStyle/>
          <a:p>
            <a:r>
              <a:rPr lang="en-US" b="1" dirty="0">
                <a:solidFill>
                  <a:srgbClr val="C00000"/>
                </a:solidFill>
              </a:rPr>
              <a:t>FP</a:t>
            </a:r>
          </a:p>
        </p:txBody>
      </p:sp>
      <p:sp>
        <p:nvSpPr>
          <p:cNvPr id="10" name="TextBox 9"/>
          <p:cNvSpPr txBox="1"/>
          <p:nvPr/>
        </p:nvSpPr>
        <p:spPr>
          <a:xfrm>
            <a:off x="4648200" y="1143000"/>
            <a:ext cx="533400" cy="369332"/>
          </a:xfrm>
          <a:prstGeom prst="rect">
            <a:avLst/>
          </a:prstGeom>
          <a:noFill/>
        </p:spPr>
        <p:txBody>
          <a:bodyPr wrap="square" rtlCol="0">
            <a:spAutoFit/>
          </a:bodyPr>
          <a:lstStyle/>
          <a:p>
            <a:r>
              <a:rPr lang="en-US" b="1" dirty="0">
                <a:solidFill>
                  <a:srgbClr val="C00000"/>
                </a:solidFill>
              </a:rPr>
              <a:t>TN</a:t>
            </a:r>
          </a:p>
        </p:txBody>
      </p:sp>
      <p:sp>
        <p:nvSpPr>
          <p:cNvPr id="11" name="TextBox 10"/>
          <p:cNvSpPr txBox="1"/>
          <p:nvPr/>
        </p:nvSpPr>
        <p:spPr>
          <a:xfrm>
            <a:off x="2895600" y="1143000"/>
            <a:ext cx="533400" cy="369332"/>
          </a:xfrm>
          <a:prstGeom prst="rect">
            <a:avLst/>
          </a:prstGeom>
          <a:noFill/>
        </p:spPr>
        <p:txBody>
          <a:bodyPr wrap="square" rtlCol="0">
            <a:spAutoFit/>
          </a:bodyPr>
          <a:lstStyle/>
          <a:p>
            <a:r>
              <a:rPr lang="en-US" b="1" dirty="0">
                <a:solidFill>
                  <a:srgbClr val="C00000"/>
                </a:solidFill>
              </a:rPr>
              <a:t>FN</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324600"/>
          </a:xfrm>
        </p:spPr>
        <p:txBody>
          <a:bodyPr>
            <a:normAutofit/>
          </a:bodyPr>
          <a:lstStyle/>
          <a:p>
            <a:pPr>
              <a:buNone/>
            </a:pPr>
            <a:r>
              <a:rPr lang="en-US" b="1" u="sng" dirty="0">
                <a:solidFill>
                  <a:srgbClr val="C00000"/>
                </a:solidFill>
              </a:rPr>
              <a:t>Accuracy:</a:t>
            </a:r>
          </a:p>
          <a:p>
            <a:r>
              <a:rPr lang="en-US" dirty="0"/>
              <a:t>It’s the </a:t>
            </a:r>
            <a:r>
              <a:rPr lang="en-US" b="1" dirty="0">
                <a:solidFill>
                  <a:srgbClr val="2207E9"/>
                </a:solidFill>
              </a:rPr>
              <a:t>ratio of the correctly labeled</a:t>
            </a:r>
            <a:r>
              <a:rPr lang="en-US" dirty="0"/>
              <a:t> subjects to the </a:t>
            </a:r>
            <a:r>
              <a:rPr lang="en-US" b="1" dirty="0">
                <a:solidFill>
                  <a:srgbClr val="2207E9"/>
                </a:solidFill>
              </a:rPr>
              <a:t>whole pool </a:t>
            </a:r>
            <a:r>
              <a:rPr lang="en-US" dirty="0"/>
              <a:t>of subjects.</a:t>
            </a:r>
            <a:br>
              <a:rPr lang="en-US" dirty="0"/>
            </a:br>
            <a:endParaRPr lang="en-US" b="1" dirty="0"/>
          </a:p>
          <a:p>
            <a:pPr>
              <a:buNone/>
            </a:pPr>
            <a:r>
              <a:rPr lang="en-US" b="1" dirty="0"/>
              <a:t>How many students did we correctly label out of all the students?</a:t>
            </a:r>
          </a:p>
          <a:p>
            <a:pPr>
              <a:buNone/>
            </a:pPr>
            <a:r>
              <a:rPr lang="en-US" dirty="0"/>
              <a:t/>
            </a:r>
            <a:br>
              <a:rPr lang="en-US" dirty="0"/>
            </a:br>
            <a:r>
              <a:rPr lang="en-US" b="1" i="1" dirty="0"/>
              <a:t>Accuracy = (TP+TN)/(TP+FP+FN+TN)</a:t>
            </a:r>
            <a:br>
              <a:rPr lang="en-US" b="1" i="1" dirty="0"/>
            </a:br>
            <a:r>
              <a:rPr lang="en-US" dirty="0"/>
              <a:t>numerator: all correctly labeled subject (All </a:t>
            </a:r>
            <a:r>
              <a:rPr lang="en-US" dirty="0" err="1"/>
              <a:t>trues</a:t>
            </a:r>
            <a:r>
              <a:rPr lang="en-US" dirty="0"/>
              <a:t>)</a:t>
            </a:r>
            <a:br>
              <a:rPr lang="en-US" dirty="0"/>
            </a:br>
            <a:r>
              <a:rPr lang="en-US" dirty="0"/>
              <a:t>denominator: all subjects</a:t>
            </a:r>
          </a:p>
          <a:p>
            <a:pPr>
              <a:buNone/>
            </a:pPr>
            <a:endParaRPr lang="en-US" dirty="0"/>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2057400"/>
          </a:xfrm>
        </p:spPr>
        <p:txBody>
          <a:bodyPr>
            <a:noAutofit/>
          </a:bodyPr>
          <a:lstStyle/>
          <a:p>
            <a:r>
              <a:rPr lang="en-US" sz="1800" dirty="0"/>
              <a:t>Kappa or </a:t>
            </a:r>
            <a:r>
              <a:rPr lang="en-US" sz="1800" b="1" dirty="0"/>
              <a:t>Cohen's Kappa  </a:t>
            </a:r>
            <a:r>
              <a:rPr lang="en-US" sz="1800" dirty="0"/>
              <a:t>value of a model indicates the </a:t>
            </a:r>
            <a:r>
              <a:rPr lang="en-US" sz="1800" b="1" dirty="0">
                <a:solidFill>
                  <a:srgbClr val="2207E9"/>
                </a:solidFill>
              </a:rPr>
              <a:t>adjusted the model accuracy. </a:t>
            </a:r>
          </a:p>
          <a:p>
            <a:r>
              <a:rPr lang="en-US" sz="1800" dirty="0"/>
              <a:t>The kappa coefficient </a:t>
            </a:r>
            <a:r>
              <a:rPr lang="en-US" sz="1800" b="1" dirty="0"/>
              <a:t>measures the agreement between classification and truth values.</a:t>
            </a:r>
          </a:p>
          <a:p>
            <a:r>
              <a:rPr lang="en-US" sz="1800" dirty="0"/>
              <a:t>The kappa statistic is used to </a:t>
            </a:r>
            <a:r>
              <a:rPr lang="en-US" sz="1800" b="1" dirty="0">
                <a:solidFill>
                  <a:srgbClr val="2207E9"/>
                </a:solidFill>
              </a:rPr>
              <a:t>control only those instances </a:t>
            </a:r>
            <a:r>
              <a:rPr lang="en-US" sz="1800" dirty="0"/>
              <a:t>that may have been correctly classified by chance. </a:t>
            </a:r>
            <a:r>
              <a:rPr lang="en-US" sz="1800" dirty="0">
                <a:solidFill>
                  <a:srgbClr val="C00000"/>
                </a:solidFill>
              </a:rPr>
              <a:t> </a:t>
            </a:r>
            <a:r>
              <a:rPr lang="en-US" sz="1800" b="1" dirty="0">
                <a:solidFill>
                  <a:srgbClr val="C00000"/>
                </a:solidFill>
              </a:rPr>
              <a:t>Kappa = (total accuracy – random accuracy) / (1- random accuracy)</a:t>
            </a:r>
            <a:r>
              <a:rPr lang="en-US" sz="1800" dirty="0">
                <a:solidFill>
                  <a:srgbClr val="C00000"/>
                </a:solidFill>
              </a:rPr>
              <a:t>.</a:t>
            </a:r>
            <a:endParaRPr lang="en-US" sz="1800" b="1" dirty="0">
              <a:solidFill>
                <a:srgbClr val="C00000"/>
              </a:solidFill>
            </a:endParaRPr>
          </a:p>
        </p:txBody>
      </p:sp>
      <p:pic>
        <p:nvPicPr>
          <p:cNvPr id="2050" name="Picture 2"/>
          <p:cNvPicPr>
            <a:picLocks noChangeAspect="1" noChangeArrowheads="1"/>
          </p:cNvPicPr>
          <p:nvPr/>
        </p:nvPicPr>
        <p:blipFill>
          <a:blip r:embed="rId2"/>
          <a:srcRect t="16667"/>
          <a:stretch>
            <a:fillRect/>
          </a:stretch>
        </p:blipFill>
        <p:spPr bwMode="auto">
          <a:xfrm>
            <a:off x="2286000" y="2133600"/>
            <a:ext cx="3352800" cy="766354"/>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57200" y="2886616"/>
            <a:ext cx="8229600" cy="36837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1026" name="AutoShape 2" descr="Chapter 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Chapter 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0" name="Picture 6" descr="slope-intercept form"/>
          <p:cNvPicPr>
            <a:picLocks noChangeAspect="1" noChangeArrowheads="1"/>
          </p:cNvPicPr>
          <p:nvPr/>
        </p:nvPicPr>
        <p:blipFill>
          <a:blip r:embed="rId2"/>
          <a:srcRect/>
          <a:stretch>
            <a:fillRect/>
          </a:stretch>
        </p:blipFill>
        <p:spPr bwMode="auto">
          <a:xfrm>
            <a:off x="838200" y="1219200"/>
            <a:ext cx="5791200" cy="4462074"/>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04799" y="457200"/>
            <a:ext cx="8730199" cy="3810000"/>
          </a:xfrm>
          <a:prstGeom prst="rect">
            <a:avLst/>
          </a:prstGeom>
          <a:noFill/>
          <a:ln w="9525">
            <a:noFill/>
            <a:miter lim="800000"/>
            <a:headEnd/>
            <a:tailEnd/>
          </a:ln>
          <a:effectLst/>
        </p:spPr>
      </p:pic>
      <p:sp>
        <p:nvSpPr>
          <p:cNvPr id="5" name="Rectangle 4"/>
          <p:cNvSpPr/>
          <p:nvPr/>
        </p:nvSpPr>
        <p:spPr>
          <a:xfrm>
            <a:off x="457200" y="4267200"/>
            <a:ext cx="8534400" cy="2268826"/>
          </a:xfrm>
          <a:prstGeom prst="rect">
            <a:avLst/>
          </a:prstGeom>
        </p:spPr>
        <p:txBody>
          <a:bodyPr wrap="square">
            <a:spAutoFit/>
          </a:bodyPr>
          <a:lstStyle/>
          <a:p>
            <a:pPr>
              <a:lnSpc>
                <a:spcPct val="150000"/>
              </a:lnSpc>
              <a:buFont typeface="Arial" pitchFamily="34" charset="0"/>
              <a:buChar char="•"/>
            </a:pPr>
            <a:r>
              <a:rPr lang="en-US" sz="1600" dirty="0">
                <a:latin typeface="Times New Roman" pitchFamily="18" charset="0"/>
                <a:cs typeface="Times New Roman" pitchFamily="18" charset="0"/>
              </a:rPr>
              <a:t>Kappa value can be </a:t>
            </a:r>
            <a:r>
              <a:rPr lang="en-US" sz="1600" b="1" dirty="0">
                <a:latin typeface="Times New Roman" pitchFamily="18" charset="0"/>
                <a:cs typeface="Times New Roman" pitchFamily="18" charset="0"/>
              </a:rPr>
              <a:t>1 at the maximum</a:t>
            </a:r>
            <a:r>
              <a:rPr lang="en-US" sz="1600" dirty="0">
                <a:latin typeface="Times New Roman" pitchFamily="18" charset="0"/>
                <a:cs typeface="Times New Roman" pitchFamily="18" charset="0"/>
              </a:rPr>
              <a:t>, which represents </a:t>
            </a:r>
            <a:r>
              <a:rPr lang="en-US" sz="1600" b="1" dirty="0">
                <a:latin typeface="Times New Roman" pitchFamily="18" charset="0"/>
                <a:cs typeface="Times New Roman" pitchFamily="18" charset="0"/>
              </a:rPr>
              <a:t>perfect agreement</a:t>
            </a:r>
            <a:r>
              <a:rPr lang="en-US" sz="1600" dirty="0">
                <a:latin typeface="Times New Roman" pitchFamily="18" charset="0"/>
                <a:cs typeface="Times New Roman" pitchFamily="18" charset="0"/>
              </a:rPr>
              <a:t> between </a:t>
            </a:r>
            <a:r>
              <a:rPr lang="en-US" sz="1600" b="1" dirty="0">
                <a:latin typeface="Times New Roman" pitchFamily="18" charset="0"/>
                <a:cs typeface="Times New Roman" pitchFamily="18" charset="0"/>
              </a:rPr>
              <a:t>model’s prediction and actual values.</a:t>
            </a:r>
          </a:p>
          <a:p>
            <a:pPr>
              <a:lnSpc>
                <a:spcPct val="150000"/>
              </a:lnSpc>
              <a:buFont typeface="Arial" pitchFamily="34" charset="0"/>
              <a:buChar char="•"/>
            </a:pPr>
            <a:r>
              <a:rPr lang="en-US" sz="1600" dirty="0">
                <a:latin typeface="Times New Roman" pitchFamily="18" charset="0"/>
                <a:cs typeface="Times New Roman" pitchFamily="18" charset="0"/>
              </a:rPr>
              <a:t>a kappa of less than 0.4 is considered poor</a:t>
            </a:r>
          </a:p>
          <a:p>
            <a:pPr>
              <a:lnSpc>
                <a:spcPct val="150000"/>
              </a:lnSpc>
              <a:buFont typeface="Arial" pitchFamily="34" charset="0"/>
              <a:buChar char="•"/>
            </a:pPr>
            <a:r>
              <a:rPr lang="en-US" sz="1600" dirty="0">
                <a:latin typeface="Times New Roman" pitchFamily="18" charset="0"/>
                <a:cs typeface="Times New Roman" pitchFamily="18" charset="0"/>
              </a:rPr>
              <a:t>Kappa values of 0.4 to 0.75 are considered moderate to good and a kappa of </a:t>
            </a:r>
            <a:r>
              <a:rPr lang="en-US" sz="1600" b="1" dirty="0">
                <a:latin typeface="Times New Roman" pitchFamily="18" charset="0"/>
                <a:cs typeface="Times New Roman" pitchFamily="18" charset="0"/>
              </a:rPr>
              <a:t>&gt;0.75</a:t>
            </a:r>
            <a:r>
              <a:rPr lang="en-US" sz="1600" dirty="0">
                <a:latin typeface="Times New Roman" pitchFamily="18" charset="0"/>
                <a:cs typeface="Times New Roman" pitchFamily="18" charset="0"/>
              </a:rPr>
              <a:t> represents excellent agreement.</a:t>
            </a:r>
          </a:p>
          <a:p>
            <a:pPr>
              <a:lnSpc>
                <a:spcPct val="150000"/>
              </a:lnSpc>
              <a:buFont typeface="Arial" pitchFamily="34" charset="0"/>
              <a:buChar char="•"/>
            </a:pPr>
            <a:r>
              <a:rPr lang="en-US" sz="1600" dirty="0"/>
              <a:t>0 represents no agreement</a:t>
            </a:r>
            <a:endParaRPr lang="en-US" sz="1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22" name="Picture 2"/>
          <p:cNvPicPr>
            <a:picLocks noChangeAspect="1" noChangeArrowheads="1"/>
          </p:cNvPicPr>
          <p:nvPr/>
        </p:nvPicPr>
        <p:blipFill>
          <a:blip r:embed="rId2"/>
          <a:srcRect/>
          <a:stretch>
            <a:fillRect/>
          </a:stretch>
        </p:blipFill>
        <p:spPr bwMode="auto">
          <a:xfrm>
            <a:off x="76199" y="304800"/>
            <a:ext cx="8848933" cy="632460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400800"/>
          </a:xfrm>
        </p:spPr>
        <p:txBody>
          <a:bodyPr>
            <a:normAutofit fontScale="85000" lnSpcReduction="10000"/>
          </a:bodyPr>
          <a:lstStyle/>
          <a:p>
            <a:pPr>
              <a:lnSpc>
                <a:spcPct val="170000"/>
              </a:lnSpc>
              <a:spcBef>
                <a:spcPts val="0"/>
              </a:spcBef>
            </a:pPr>
            <a:r>
              <a:rPr lang="en-US" b="1" dirty="0"/>
              <a:t>Misclassification happens </a:t>
            </a:r>
            <a:r>
              <a:rPr lang="en-US" dirty="0"/>
              <a:t>more in problems from </a:t>
            </a:r>
            <a:r>
              <a:rPr lang="en-US" b="1" dirty="0">
                <a:solidFill>
                  <a:srgbClr val="2207E9"/>
                </a:solidFill>
              </a:rPr>
              <a:t>medical domains like disease prediction</a:t>
            </a:r>
            <a:r>
              <a:rPr lang="en-US" b="1" dirty="0"/>
              <a:t> </a:t>
            </a:r>
            <a:r>
              <a:rPr lang="en-US" dirty="0"/>
              <a:t>problem. </a:t>
            </a:r>
          </a:p>
          <a:p>
            <a:pPr>
              <a:lnSpc>
                <a:spcPct val="170000"/>
              </a:lnSpc>
              <a:spcBef>
                <a:spcPts val="0"/>
              </a:spcBef>
            </a:pPr>
            <a:r>
              <a:rPr lang="en-US" dirty="0"/>
              <a:t>For example, if a tumor is </a:t>
            </a:r>
            <a:r>
              <a:rPr lang="en-US" b="1" dirty="0"/>
              <a:t>malignant but wrongly classified as benign</a:t>
            </a:r>
            <a:r>
              <a:rPr lang="en-US" dirty="0"/>
              <a:t> by the classifier - misclassification is fatal.</a:t>
            </a:r>
          </a:p>
          <a:p>
            <a:pPr>
              <a:lnSpc>
                <a:spcPct val="170000"/>
              </a:lnSpc>
              <a:spcBef>
                <a:spcPts val="0"/>
              </a:spcBef>
            </a:pPr>
            <a:r>
              <a:rPr lang="en-US" dirty="0"/>
              <a:t> In these problems there are </a:t>
            </a:r>
            <a:r>
              <a:rPr lang="en-US" b="1" dirty="0">
                <a:solidFill>
                  <a:srgbClr val="2207E9"/>
                </a:solidFill>
              </a:rPr>
              <a:t>some measures </a:t>
            </a:r>
            <a:r>
              <a:rPr lang="en-US" b="1" dirty="0"/>
              <a:t>of model </a:t>
            </a:r>
            <a:r>
              <a:rPr lang="en-US" dirty="0"/>
              <a:t>performance which are </a:t>
            </a:r>
            <a:r>
              <a:rPr lang="en-US" b="1" dirty="0">
                <a:solidFill>
                  <a:srgbClr val="2207E9"/>
                </a:solidFill>
              </a:rPr>
              <a:t>more important than accuracy</a:t>
            </a:r>
            <a:r>
              <a:rPr lang="en-US" dirty="0"/>
              <a:t>. </a:t>
            </a:r>
          </a:p>
          <a:p>
            <a:pPr>
              <a:lnSpc>
                <a:spcPct val="170000"/>
              </a:lnSpc>
              <a:spcBef>
                <a:spcPts val="0"/>
              </a:spcBef>
            </a:pPr>
            <a:r>
              <a:rPr lang="en-US" dirty="0"/>
              <a:t>Two such critical measurements are </a:t>
            </a:r>
            <a:r>
              <a:rPr lang="en-US" b="1" dirty="0">
                <a:solidFill>
                  <a:srgbClr val="2207E9"/>
                </a:solidFill>
              </a:rPr>
              <a:t>sensitivity and specificity</a:t>
            </a:r>
            <a:r>
              <a:rPr lang="en-US" b="1" dirty="0"/>
              <a:t> </a:t>
            </a:r>
            <a:r>
              <a:rPr lang="en-US" dirty="0"/>
              <a:t>of the model</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28600" y="426452"/>
            <a:ext cx="8915400" cy="3876841"/>
          </a:xfrm>
          <a:prstGeom prst="rect">
            <a:avLst/>
          </a:prstGeom>
          <a:noFill/>
          <a:ln w="9525">
            <a:noFill/>
            <a:miter lim="800000"/>
            <a:headEnd/>
            <a:tailEnd/>
          </a:ln>
          <a:effectLst/>
        </p:spPr>
      </p:pic>
      <p:sp>
        <p:nvSpPr>
          <p:cNvPr id="5" name="Rectangle 4"/>
          <p:cNvSpPr/>
          <p:nvPr/>
        </p:nvSpPr>
        <p:spPr>
          <a:xfrm>
            <a:off x="381000" y="4133433"/>
            <a:ext cx="8305800" cy="2800767"/>
          </a:xfrm>
          <a:prstGeom prst="rect">
            <a:avLst/>
          </a:prstGeom>
        </p:spPr>
        <p:txBody>
          <a:bodyPr wrap="square">
            <a:spAutoFit/>
          </a:bodyPr>
          <a:lstStyle/>
          <a:p>
            <a:r>
              <a:rPr lang="en-US" sz="2200" b="1" u="sng" dirty="0">
                <a:latin typeface="Times New Roman" pitchFamily="18" charset="0"/>
                <a:cs typeface="Times New Roman" pitchFamily="18" charset="0"/>
              </a:rPr>
              <a:t>Another example: </a:t>
            </a:r>
          </a:p>
          <a:p>
            <a:pPr>
              <a:buFont typeface="Arial" pitchFamily="34" charset="0"/>
              <a:buChar char="•"/>
            </a:pPr>
            <a:r>
              <a:rPr lang="en-US" sz="2200" dirty="0">
                <a:latin typeface="Times New Roman" pitchFamily="18" charset="0"/>
                <a:cs typeface="Times New Roman" pitchFamily="18" charset="0"/>
              </a:rPr>
              <a:t>The </a:t>
            </a:r>
            <a:r>
              <a:rPr lang="en-US" sz="2200" dirty="0">
                <a:solidFill>
                  <a:srgbClr val="0000FA"/>
                </a:solidFill>
                <a:latin typeface="Times New Roman" pitchFamily="18" charset="0"/>
                <a:cs typeface="Times New Roman" pitchFamily="18" charset="0"/>
              </a:rPr>
              <a:t>malignancy prediction of </a:t>
            </a:r>
            <a:r>
              <a:rPr lang="en-US" sz="2200" dirty="0" err="1">
                <a:solidFill>
                  <a:srgbClr val="0000FA"/>
                </a:solidFill>
                <a:latin typeface="Times New Roman" pitchFamily="18" charset="0"/>
                <a:cs typeface="Times New Roman" pitchFamily="18" charset="0"/>
              </a:rPr>
              <a:t>tumours</a:t>
            </a:r>
            <a:r>
              <a:rPr lang="en-US" sz="2200" dirty="0">
                <a:latin typeface="Times New Roman" pitchFamily="18" charset="0"/>
                <a:cs typeface="Times New Roman" pitchFamily="18" charset="0"/>
              </a:rPr>
              <a:t>, class of interest is ‘</a:t>
            </a:r>
            <a:r>
              <a:rPr lang="en-US" sz="2200" b="1" dirty="0">
                <a:latin typeface="Times New Roman" pitchFamily="18" charset="0"/>
                <a:cs typeface="Times New Roman" pitchFamily="18" charset="0"/>
              </a:rPr>
              <a:t>malignant</a:t>
            </a:r>
            <a:r>
              <a:rPr lang="en-US" sz="2200" dirty="0">
                <a:latin typeface="Times New Roman" pitchFamily="18" charset="0"/>
                <a:cs typeface="Times New Roman" pitchFamily="18" charset="0"/>
              </a:rPr>
              <a:t>’. </a:t>
            </a:r>
          </a:p>
          <a:p>
            <a:pPr>
              <a:lnSpc>
                <a:spcPct val="150000"/>
              </a:lnSpc>
              <a:buFont typeface="Arial" pitchFamily="34" charset="0"/>
              <a:buChar char="•"/>
            </a:pPr>
            <a:r>
              <a:rPr lang="en-US" sz="2200" b="1" dirty="0">
                <a:latin typeface="Times New Roman" pitchFamily="18" charset="0"/>
                <a:cs typeface="Times New Roman" pitchFamily="18" charset="0"/>
              </a:rPr>
              <a:t>Sensitivity measure gives </a:t>
            </a:r>
            <a:r>
              <a:rPr lang="en-US" sz="2200" dirty="0">
                <a:latin typeface="Times New Roman" pitchFamily="18" charset="0"/>
                <a:cs typeface="Times New Roman" pitchFamily="18" charset="0"/>
              </a:rPr>
              <a:t>the </a:t>
            </a:r>
            <a:r>
              <a:rPr lang="en-US" sz="2200" b="1" dirty="0">
                <a:solidFill>
                  <a:srgbClr val="0000FA"/>
                </a:solidFill>
                <a:latin typeface="Times New Roman" pitchFamily="18" charset="0"/>
                <a:cs typeface="Times New Roman" pitchFamily="18" charset="0"/>
              </a:rPr>
              <a:t>proportion of </a:t>
            </a:r>
            <a:r>
              <a:rPr lang="en-US" sz="2200" b="1" dirty="0" err="1">
                <a:solidFill>
                  <a:srgbClr val="0000FA"/>
                </a:solidFill>
                <a:latin typeface="Times New Roman" pitchFamily="18" charset="0"/>
                <a:cs typeface="Times New Roman" pitchFamily="18" charset="0"/>
              </a:rPr>
              <a:t>tumours</a:t>
            </a:r>
            <a:r>
              <a:rPr lang="en-US" sz="2200" b="1" dirty="0">
                <a:solidFill>
                  <a:srgbClr val="0000FA"/>
                </a:solidFill>
                <a:latin typeface="Times New Roman" pitchFamily="18" charset="0"/>
                <a:cs typeface="Times New Roman" pitchFamily="18" charset="0"/>
              </a:rPr>
              <a:t> </a:t>
            </a:r>
            <a:r>
              <a:rPr lang="en-US" sz="2200" dirty="0">
                <a:latin typeface="Times New Roman" pitchFamily="18" charset="0"/>
                <a:cs typeface="Times New Roman" pitchFamily="18" charset="0"/>
              </a:rPr>
              <a:t>which are </a:t>
            </a:r>
            <a:r>
              <a:rPr lang="en-US" sz="2200" b="1" dirty="0">
                <a:solidFill>
                  <a:srgbClr val="0000FA"/>
                </a:solidFill>
                <a:latin typeface="Times New Roman" pitchFamily="18" charset="0"/>
                <a:cs typeface="Times New Roman" pitchFamily="18" charset="0"/>
              </a:rPr>
              <a:t>actually malignant </a:t>
            </a:r>
            <a:r>
              <a:rPr lang="en-US" sz="2200" dirty="0">
                <a:latin typeface="Times New Roman" pitchFamily="18" charset="0"/>
                <a:cs typeface="Times New Roman" pitchFamily="18" charset="0"/>
              </a:rPr>
              <a:t>and have been predicted as malignant.</a:t>
            </a:r>
          </a:p>
          <a:p>
            <a:pPr>
              <a:lnSpc>
                <a:spcPct val="150000"/>
              </a:lnSpc>
              <a:buFont typeface="Arial" pitchFamily="34" charset="0"/>
              <a:buChar char="•"/>
            </a:pPr>
            <a:r>
              <a:rPr lang="en-US" sz="2200" dirty="0">
                <a:latin typeface="Times New Roman" pitchFamily="18" charset="0"/>
                <a:cs typeface="Times New Roman" pitchFamily="18" charset="0"/>
              </a:rPr>
              <a:t>A </a:t>
            </a:r>
            <a:r>
              <a:rPr lang="en-US" sz="2200" b="1" dirty="0">
                <a:latin typeface="Times New Roman" pitchFamily="18" charset="0"/>
                <a:cs typeface="Times New Roman" pitchFamily="18" charset="0"/>
              </a:rPr>
              <a:t>high value of sensitivity </a:t>
            </a:r>
            <a:r>
              <a:rPr lang="en-US" sz="2200" dirty="0">
                <a:latin typeface="Times New Roman" pitchFamily="18" charset="0"/>
                <a:cs typeface="Times New Roman" pitchFamily="18" charset="0"/>
              </a:rPr>
              <a:t>is </a:t>
            </a:r>
            <a:r>
              <a:rPr lang="en-US" sz="2200" b="1" dirty="0">
                <a:latin typeface="Times New Roman" pitchFamily="18" charset="0"/>
                <a:cs typeface="Times New Roman" pitchFamily="18" charset="0"/>
              </a:rPr>
              <a:t>more desirable </a:t>
            </a:r>
            <a:r>
              <a:rPr lang="en-US" sz="2200" dirty="0">
                <a:latin typeface="Times New Roman" pitchFamily="18" charset="0"/>
                <a:cs typeface="Times New Roman" pitchFamily="18" charset="0"/>
              </a:rPr>
              <a:t>than a high value of </a:t>
            </a:r>
            <a:r>
              <a:rPr lang="en-US" sz="2200" b="1" dirty="0">
                <a:latin typeface="Times New Roman" pitchFamily="18" charset="0"/>
                <a:cs typeface="Times New Roman" pitchFamily="18" charset="0"/>
              </a:rPr>
              <a:t>accuracy</a:t>
            </a:r>
            <a:r>
              <a:rPr lang="en-US" sz="2200" dirty="0">
                <a:latin typeface="Times New Roman" pitchFamily="18" charset="0"/>
                <a:cs typeface="Times New Roman" pitchFamily="18" charset="0"/>
              </a:rPr>
              <a:t>. </a:t>
            </a:r>
          </a:p>
        </p:txBody>
      </p:sp>
      <p:sp>
        <p:nvSpPr>
          <p:cNvPr id="4" name="Rectangle 3"/>
          <p:cNvSpPr/>
          <p:nvPr/>
        </p:nvSpPr>
        <p:spPr>
          <a:xfrm>
            <a:off x="762000" y="1295400"/>
            <a:ext cx="2286000" cy="1323439"/>
          </a:xfrm>
          <a:prstGeom prst="rect">
            <a:avLst/>
          </a:prstGeom>
        </p:spPr>
        <p:txBody>
          <a:bodyPr wrap="square">
            <a:spAutoFit/>
          </a:bodyPr>
          <a:lstStyle/>
          <a:p>
            <a:pPr>
              <a:buFont typeface="Arial" pitchFamily="34" charset="0"/>
              <a:buChar char="•"/>
            </a:pPr>
            <a:r>
              <a:rPr lang="en-US" sz="2000" b="1" dirty="0">
                <a:solidFill>
                  <a:srgbClr val="0000FA"/>
                </a:solidFill>
                <a:latin typeface="Times New Roman" pitchFamily="18" charset="0"/>
                <a:cs typeface="Times New Roman" pitchFamily="18" charset="0"/>
              </a:rPr>
              <a:t>classifying the 1’s correctly is more important than classifying the 0’s.</a:t>
            </a:r>
          </a:p>
        </p:txBody>
      </p:sp>
      <p:sp>
        <p:nvSpPr>
          <p:cNvPr id="6" name="TextBox 5"/>
          <p:cNvSpPr txBox="1"/>
          <p:nvPr/>
        </p:nvSpPr>
        <p:spPr>
          <a:xfrm>
            <a:off x="3886200" y="-76200"/>
            <a:ext cx="2819400" cy="707886"/>
          </a:xfrm>
          <a:prstGeom prst="rect">
            <a:avLst/>
          </a:prstGeom>
          <a:noFill/>
        </p:spPr>
        <p:txBody>
          <a:bodyPr wrap="square" rtlCol="0">
            <a:spAutoFit/>
          </a:bodyPr>
          <a:lstStyle/>
          <a:p>
            <a:r>
              <a:rPr lang="en-US" sz="4000" b="1" dirty="0">
                <a:solidFill>
                  <a:srgbClr val="C00000"/>
                </a:solidFill>
              </a:rPr>
              <a:t>Sensitivity</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324600"/>
          </a:xfrm>
        </p:spPr>
        <p:txBody>
          <a:bodyPr>
            <a:normAutofit fontScale="55000" lnSpcReduction="20000"/>
          </a:bodyPr>
          <a:lstStyle/>
          <a:p>
            <a:pPr>
              <a:lnSpc>
                <a:spcPct val="170000"/>
              </a:lnSpc>
              <a:spcBef>
                <a:spcPts val="0"/>
              </a:spcBef>
            </a:pPr>
            <a:r>
              <a:rPr lang="en-US" sz="5100" b="1" u="sng" dirty="0">
                <a:solidFill>
                  <a:srgbClr val="C00000"/>
                </a:solidFill>
              </a:rPr>
              <a:t>Specificity</a:t>
            </a:r>
            <a:r>
              <a:rPr lang="en-US" dirty="0"/>
              <a:t> is also another good measure to </a:t>
            </a:r>
            <a:r>
              <a:rPr lang="en-US" b="1" dirty="0"/>
              <a:t>indicate a good balance </a:t>
            </a:r>
            <a:r>
              <a:rPr lang="en-US" dirty="0"/>
              <a:t>of a model being </a:t>
            </a:r>
            <a:r>
              <a:rPr lang="en-US" b="1" dirty="0"/>
              <a:t>excessively conservative or excessively aggressive</a:t>
            </a:r>
            <a:r>
              <a:rPr lang="en-US" dirty="0"/>
              <a:t>. </a:t>
            </a:r>
          </a:p>
          <a:p>
            <a:pPr>
              <a:lnSpc>
                <a:spcPct val="170000"/>
              </a:lnSpc>
              <a:spcBef>
                <a:spcPts val="0"/>
              </a:spcBef>
            </a:pPr>
            <a:r>
              <a:rPr lang="en-US" dirty="0"/>
              <a:t>Specificity of a model measures the </a:t>
            </a:r>
            <a:r>
              <a:rPr lang="en-US" b="1" dirty="0"/>
              <a:t>proportion of negative </a:t>
            </a:r>
            <a:r>
              <a:rPr lang="en-US" dirty="0"/>
              <a:t>examples which have been </a:t>
            </a:r>
            <a:r>
              <a:rPr lang="en-US" b="1" dirty="0"/>
              <a:t>correctly classified</a:t>
            </a:r>
            <a:r>
              <a:rPr lang="en-US" dirty="0"/>
              <a:t>.</a:t>
            </a:r>
          </a:p>
          <a:p>
            <a:pPr>
              <a:lnSpc>
                <a:spcPct val="170000"/>
              </a:lnSpc>
              <a:spcBef>
                <a:spcPts val="0"/>
              </a:spcBef>
            </a:pPr>
            <a:r>
              <a:rPr lang="en-US" dirty="0"/>
              <a:t>In the context, of </a:t>
            </a:r>
            <a:r>
              <a:rPr lang="en-US" b="1" dirty="0">
                <a:solidFill>
                  <a:srgbClr val="2207E9"/>
                </a:solidFill>
              </a:rPr>
              <a:t>malignancy prediction of </a:t>
            </a:r>
            <a:r>
              <a:rPr lang="en-US" b="1" dirty="0" err="1">
                <a:solidFill>
                  <a:srgbClr val="2207E9"/>
                </a:solidFill>
              </a:rPr>
              <a:t>tumours</a:t>
            </a:r>
            <a:r>
              <a:rPr lang="en-US" dirty="0"/>
              <a:t>, specificity gives the </a:t>
            </a:r>
            <a:r>
              <a:rPr lang="en-US" b="1" dirty="0"/>
              <a:t>proportion of benign </a:t>
            </a:r>
            <a:r>
              <a:rPr lang="en-US" b="1" dirty="0" err="1"/>
              <a:t>tumours</a:t>
            </a:r>
            <a:r>
              <a:rPr lang="en-US" b="1" dirty="0"/>
              <a:t> </a:t>
            </a:r>
            <a:r>
              <a:rPr lang="en-US" dirty="0"/>
              <a:t>which have been </a:t>
            </a:r>
            <a:r>
              <a:rPr lang="en-US" b="1" dirty="0"/>
              <a:t>correctly classified.</a:t>
            </a:r>
          </a:p>
          <a:p>
            <a:pPr>
              <a:lnSpc>
                <a:spcPct val="170000"/>
              </a:lnSpc>
              <a:spcBef>
                <a:spcPts val="0"/>
              </a:spcBef>
            </a:pPr>
            <a:r>
              <a:rPr lang="en-US" dirty="0"/>
              <a:t>In context of the above confusion matrix for the </a:t>
            </a:r>
            <a:r>
              <a:rPr lang="en-US" b="1" dirty="0">
                <a:solidFill>
                  <a:srgbClr val="2207E9"/>
                </a:solidFill>
              </a:rPr>
              <a:t>cricket match win prediction</a:t>
            </a:r>
            <a:r>
              <a:rPr lang="en-US" b="1" dirty="0"/>
              <a:t> </a:t>
            </a:r>
            <a:r>
              <a:rPr lang="en-US" dirty="0"/>
              <a:t>problem</a:t>
            </a:r>
            <a:endParaRPr lang="en-US" b="1" dirty="0"/>
          </a:p>
          <a:p>
            <a:pPr>
              <a:lnSpc>
                <a:spcPct val="170000"/>
              </a:lnSpc>
              <a:spcBef>
                <a:spcPts val="0"/>
              </a:spcBef>
            </a:pPr>
            <a:endParaRPr lang="en-US" b="1" dirty="0"/>
          </a:p>
          <a:p>
            <a:pPr>
              <a:lnSpc>
                <a:spcPct val="170000"/>
              </a:lnSpc>
              <a:spcBef>
                <a:spcPts val="0"/>
              </a:spcBef>
            </a:pPr>
            <a:endParaRPr lang="en-US" dirty="0"/>
          </a:p>
          <a:p>
            <a:pPr>
              <a:lnSpc>
                <a:spcPct val="170000"/>
              </a:lnSpc>
              <a:spcBef>
                <a:spcPts val="0"/>
              </a:spcBef>
            </a:pPr>
            <a:r>
              <a:rPr lang="en-US" dirty="0"/>
              <a:t>A </a:t>
            </a:r>
            <a:r>
              <a:rPr lang="en-US" b="1" dirty="0"/>
              <a:t>higher value of specificity </a:t>
            </a:r>
            <a:r>
              <a:rPr lang="en-US" dirty="0"/>
              <a:t>will indicate a </a:t>
            </a:r>
            <a:r>
              <a:rPr lang="en-US" b="1" dirty="0"/>
              <a:t>better model performance</a:t>
            </a:r>
            <a:r>
              <a:rPr lang="en-US" dirty="0"/>
              <a:t>. </a:t>
            </a:r>
          </a:p>
          <a:p>
            <a:pPr>
              <a:lnSpc>
                <a:spcPct val="170000"/>
              </a:lnSpc>
              <a:spcBef>
                <a:spcPts val="0"/>
              </a:spcBef>
            </a:pPr>
            <a:r>
              <a:rPr lang="en-US" dirty="0"/>
              <a:t>It’s understandable that a </a:t>
            </a:r>
            <a:r>
              <a:rPr lang="en-US" b="1" dirty="0"/>
              <a:t>conservative approach to reduce False Negatives</a:t>
            </a:r>
            <a:r>
              <a:rPr lang="en-US" dirty="0"/>
              <a:t> might actually </a:t>
            </a:r>
            <a:r>
              <a:rPr lang="en-US" b="1" dirty="0"/>
              <a:t>push up the number of FP</a:t>
            </a:r>
            <a:r>
              <a:rPr lang="en-US" dirty="0"/>
              <a:t>s. </a:t>
            </a:r>
          </a:p>
          <a:p>
            <a:pPr>
              <a:lnSpc>
                <a:spcPct val="170000"/>
              </a:lnSpc>
              <a:spcBef>
                <a:spcPts val="0"/>
              </a:spcBef>
            </a:pPr>
            <a:r>
              <a:rPr lang="en-US" dirty="0"/>
              <a:t>Reason: model, in order to reduce FNs, is going to </a:t>
            </a:r>
            <a:r>
              <a:rPr lang="en-US" b="1" dirty="0"/>
              <a:t>classify more </a:t>
            </a:r>
            <a:r>
              <a:rPr lang="en-US" b="1" dirty="0" err="1"/>
              <a:t>tumours</a:t>
            </a:r>
            <a:r>
              <a:rPr lang="en-US" b="1" dirty="0"/>
              <a:t> as malignant. </a:t>
            </a:r>
          </a:p>
        </p:txBody>
      </p:sp>
      <p:pic>
        <p:nvPicPr>
          <p:cNvPr id="5122" name="Picture 2"/>
          <p:cNvPicPr>
            <a:picLocks noChangeAspect="1" noChangeArrowheads="1"/>
          </p:cNvPicPr>
          <p:nvPr/>
        </p:nvPicPr>
        <p:blipFill>
          <a:blip r:embed="rId2"/>
          <a:srcRect/>
          <a:stretch>
            <a:fillRect/>
          </a:stretch>
        </p:blipFill>
        <p:spPr bwMode="auto">
          <a:xfrm>
            <a:off x="1371600" y="3505200"/>
            <a:ext cx="4943475" cy="771525"/>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normAutofit fontScale="92500" lnSpcReduction="20000"/>
          </a:bodyPr>
          <a:lstStyle/>
          <a:p>
            <a:pPr>
              <a:lnSpc>
                <a:spcPct val="150000"/>
              </a:lnSpc>
              <a:spcBef>
                <a:spcPts val="0"/>
              </a:spcBef>
              <a:buNone/>
            </a:pPr>
            <a:r>
              <a:rPr lang="en-US" b="1" u="sng" dirty="0"/>
              <a:t>Specificity</a:t>
            </a:r>
          </a:p>
          <a:p>
            <a:pPr>
              <a:lnSpc>
                <a:spcPct val="150000"/>
              </a:lnSpc>
              <a:spcBef>
                <a:spcPts val="0"/>
              </a:spcBef>
              <a:buNone/>
            </a:pPr>
            <a:r>
              <a:rPr lang="en-US" dirty="0"/>
              <a:t>Specificity is the </a:t>
            </a:r>
            <a:r>
              <a:rPr lang="en-US" b="1" dirty="0"/>
              <a:t>correctly</a:t>
            </a:r>
            <a:r>
              <a:rPr lang="en-US" dirty="0"/>
              <a:t> -</a:t>
            </a:r>
            <a:r>
              <a:rPr lang="en-US" dirty="0" err="1"/>
              <a:t>ve</a:t>
            </a:r>
            <a:r>
              <a:rPr lang="en-US" dirty="0"/>
              <a:t> labeled by the program to all who are healthy in reality.</a:t>
            </a:r>
            <a:br>
              <a:rPr lang="en-US" dirty="0"/>
            </a:br>
            <a:endParaRPr lang="en-US" b="1" dirty="0"/>
          </a:p>
          <a:p>
            <a:pPr>
              <a:lnSpc>
                <a:spcPct val="150000"/>
              </a:lnSpc>
              <a:spcBef>
                <a:spcPts val="0"/>
              </a:spcBef>
              <a:buNone/>
            </a:pPr>
            <a:r>
              <a:rPr lang="en-US" b="1" dirty="0"/>
              <a:t>Of all the people who are healthy, how many of those did we correctly predict?</a:t>
            </a:r>
            <a:br>
              <a:rPr lang="en-US" b="1" dirty="0"/>
            </a:br>
            <a:r>
              <a:rPr lang="en-US" b="1" i="1" dirty="0"/>
              <a:t>Specificity = TN/(TN+FP)</a:t>
            </a:r>
            <a:br>
              <a:rPr lang="en-US" b="1" i="1" dirty="0"/>
            </a:br>
            <a:r>
              <a:rPr lang="en-US" dirty="0"/>
              <a:t>numerator: -</a:t>
            </a:r>
            <a:r>
              <a:rPr lang="en-US" dirty="0" err="1"/>
              <a:t>ve</a:t>
            </a:r>
            <a:r>
              <a:rPr lang="en-US" dirty="0"/>
              <a:t> labeled healthy people.</a:t>
            </a:r>
            <a:br>
              <a:rPr lang="en-US" dirty="0"/>
            </a:br>
            <a:r>
              <a:rPr lang="en-US" dirty="0"/>
              <a:t>denominator: all people who are healthy in reality (whether +</a:t>
            </a:r>
            <a:r>
              <a:rPr lang="en-US" dirty="0" err="1"/>
              <a:t>ve</a:t>
            </a:r>
            <a:r>
              <a:rPr lang="en-US" dirty="0"/>
              <a:t> or -</a:t>
            </a:r>
            <a:r>
              <a:rPr lang="en-US" dirty="0" err="1"/>
              <a:t>ve</a:t>
            </a:r>
            <a:r>
              <a:rPr lang="en-US" dirty="0"/>
              <a:t> labeled)</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915400" cy="5181600"/>
          </a:xfrm>
        </p:spPr>
        <p:txBody>
          <a:bodyPr>
            <a:normAutofit fontScale="62500" lnSpcReduction="20000"/>
          </a:bodyPr>
          <a:lstStyle/>
          <a:p>
            <a:pPr>
              <a:lnSpc>
                <a:spcPct val="170000"/>
              </a:lnSpc>
              <a:spcBef>
                <a:spcPts val="0"/>
              </a:spcBef>
            </a:pPr>
            <a:r>
              <a:rPr lang="en-US" dirty="0"/>
              <a:t>Two other performance measures of a supervised learning model similar to sensitivity and specificity. </a:t>
            </a:r>
          </a:p>
          <a:p>
            <a:pPr>
              <a:lnSpc>
                <a:spcPct val="170000"/>
              </a:lnSpc>
              <a:spcBef>
                <a:spcPts val="0"/>
              </a:spcBef>
              <a:buFont typeface="Wingdings" pitchFamily="2" charset="2"/>
              <a:buChar char="Ø"/>
            </a:pPr>
            <a:r>
              <a:rPr lang="en-US" b="1" dirty="0"/>
              <a:t>Precision</a:t>
            </a:r>
          </a:p>
          <a:p>
            <a:pPr>
              <a:lnSpc>
                <a:spcPct val="170000"/>
              </a:lnSpc>
              <a:spcBef>
                <a:spcPts val="0"/>
              </a:spcBef>
              <a:buFont typeface="Wingdings" pitchFamily="2" charset="2"/>
              <a:buChar char="Ø"/>
            </a:pPr>
            <a:r>
              <a:rPr lang="en-US" b="1" dirty="0"/>
              <a:t> recall</a:t>
            </a:r>
            <a:endParaRPr lang="en-US" dirty="0"/>
          </a:p>
          <a:p>
            <a:pPr>
              <a:lnSpc>
                <a:spcPct val="170000"/>
              </a:lnSpc>
              <a:spcBef>
                <a:spcPts val="0"/>
              </a:spcBef>
            </a:pPr>
            <a:r>
              <a:rPr lang="en-US" sz="4000" b="1" u="sng" dirty="0">
                <a:solidFill>
                  <a:srgbClr val="C00000"/>
                </a:solidFill>
              </a:rPr>
              <a:t>Precision</a:t>
            </a:r>
            <a:r>
              <a:rPr lang="en-US" dirty="0"/>
              <a:t> indicates the </a:t>
            </a:r>
            <a:r>
              <a:rPr lang="en-US" b="1" dirty="0"/>
              <a:t>reliability</a:t>
            </a:r>
            <a:r>
              <a:rPr lang="en-US" dirty="0"/>
              <a:t> of a model </a:t>
            </a:r>
            <a:r>
              <a:rPr lang="en-US" b="1" dirty="0"/>
              <a:t>in predicting </a:t>
            </a:r>
            <a:r>
              <a:rPr lang="en-US" b="1" dirty="0">
                <a:solidFill>
                  <a:srgbClr val="0000FA"/>
                </a:solidFill>
              </a:rPr>
              <a:t>a class of interest.</a:t>
            </a:r>
          </a:p>
          <a:p>
            <a:pPr>
              <a:lnSpc>
                <a:spcPct val="170000"/>
              </a:lnSpc>
              <a:spcBef>
                <a:spcPts val="0"/>
              </a:spcBef>
            </a:pPr>
            <a:r>
              <a:rPr lang="en-US" dirty="0"/>
              <a:t>When the model is </a:t>
            </a:r>
            <a:r>
              <a:rPr lang="en-US" b="1" dirty="0"/>
              <a:t>related to win / loss prediction </a:t>
            </a:r>
            <a:r>
              <a:rPr lang="en-US" dirty="0"/>
              <a:t>of cricket, precision indicates </a:t>
            </a:r>
            <a:r>
              <a:rPr lang="en-US" b="1" dirty="0"/>
              <a:t>how often it predicts the win correctly.</a:t>
            </a:r>
          </a:p>
          <a:p>
            <a:pPr>
              <a:lnSpc>
                <a:spcPct val="170000"/>
              </a:lnSpc>
              <a:spcBef>
                <a:spcPts val="0"/>
              </a:spcBef>
            </a:pPr>
            <a:r>
              <a:rPr lang="en-US" dirty="0"/>
              <a:t>In context of the above confusion matrix for the cricket match win prediction problem</a:t>
            </a:r>
          </a:p>
        </p:txBody>
      </p:sp>
      <p:pic>
        <p:nvPicPr>
          <p:cNvPr id="1027" name="Picture 3"/>
          <p:cNvPicPr>
            <a:picLocks noChangeAspect="1" noChangeArrowheads="1"/>
          </p:cNvPicPr>
          <p:nvPr/>
        </p:nvPicPr>
        <p:blipFill>
          <a:blip r:embed="rId2"/>
          <a:srcRect t="23529" b="10924"/>
          <a:stretch>
            <a:fillRect/>
          </a:stretch>
        </p:blipFill>
        <p:spPr bwMode="auto">
          <a:xfrm>
            <a:off x="1524000" y="5105400"/>
            <a:ext cx="5486400" cy="685800"/>
          </a:xfrm>
          <a:prstGeom prst="rect">
            <a:avLst/>
          </a:prstGeom>
          <a:noFill/>
          <a:ln w="9525">
            <a:noFill/>
            <a:miter lim="800000"/>
            <a:headEnd/>
            <a:tailEnd/>
          </a:ln>
          <a:effectLst/>
        </p:spPr>
      </p:pic>
      <p:sp>
        <p:nvSpPr>
          <p:cNvPr id="6" name="Rectangle 5"/>
          <p:cNvSpPr/>
          <p:nvPr/>
        </p:nvSpPr>
        <p:spPr>
          <a:xfrm>
            <a:off x="0" y="6211669"/>
            <a:ext cx="9144000" cy="523220"/>
          </a:xfrm>
          <a:prstGeom prst="rect">
            <a:avLst/>
          </a:prstGeom>
        </p:spPr>
        <p:txBody>
          <a:bodyPr wrap="square">
            <a:spAutoFit/>
          </a:bodyPr>
          <a:lstStyle/>
          <a:p>
            <a:r>
              <a:rPr lang="en-US" sz="2800" b="1" dirty="0">
                <a:solidFill>
                  <a:srgbClr val="2207E9"/>
                </a:solidFill>
              </a:rPr>
              <a:t>model with higher precision is perceived to be more reliable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2286000"/>
          </a:xfrm>
        </p:spPr>
        <p:txBody>
          <a:bodyPr>
            <a:normAutofit fontScale="77500" lnSpcReduction="20000"/>
          </a:bodyPr>
          <a:lstStyle/>
          <a:p>
            <a:pPr>
              <a:lnSpc>
                <a:spcPct val="150000"/>
              </a:lnSpc>
              <a:spcBef>
                <a:spcPts val="0"/>
              </a:spcBef>
            </a:pPr>
            <a:r>
              <a:rPr lang="en-US" b="1" dirty="0">
                <a:solidFill>
                  <a:srgbClr val="C00000"/>
                </a:solidFill>
              </a:rPr>
              <a:t>Recall</a:t>
            </a:r>
            <a:r>
              <a:rPr lang="en-US" dirty="0"/>
              <a:t> indicates the </a:t>
            </a:r>
            <a:r>
              <a:rPr lang="en-US" b="1" dirty="0">
                <a:solidFill>
                  <a:srgbClr val="2207E9"/>
                </a:solidFill>
              </a:rPr>
              <a:t>proportion</a:t>
            </a:r>
            <a:r>
              <a:rPr lang="en-US" b="1" dirty="0"/>
              <a:t> of </a:t>
            </a:r>
            <a:r>
              <a:rPr lang="en-US" b="1" dirty="0">
                <a:solidFill>
                  <a:srgbClr val="2207E9"/>
                </a:solidFill>
              </a:rPr>
              <a:t>correct prediction of positives</a:t>
            </a:r>
            <a:r>
              <a:rPr lang="en-US" b="1" dirty="0"/>
              <a:t> to the </a:t>
            </a:r>
            <a:r>
              <a:rPr lang="en-US" b="1" dirty="0">
                <a:solidFill>
                  <a:srgbClr val="2207E9"/>
                </a:solidFill>
              </a:rPr>
              <a:t>total number of positives.</a:t>
            </a:r>
          </a:p>
          <a:p>
            <a:pPr>
              <a:lnSpc>
                <a:spcPct val="150000"/>
              </a:lnSpc>
              <a:spcBef>
                <a:spcPts val="0"/>
              </a:spcBef>
            </a:pPr>
            <a:r>
              <a:rPr lang="en-US" dirty="0"/>
              <a:t> In case of win/loss prediction of cricket, recall resembles what </a:t>
            </a:r>
            <a:r>
              <a:rPr lang="en-US" b="1" dirty="0"/>
              <a:t>proportion of the total wins</a:t>
            </a:r>
            <a:r>
              <a:rPr lang="en-US" dirty="0"/>
              <a:t> were predicted correctly. </a:t>
            </a:r>
          </a:p>
        </p:txBody>
      </p:sp>
      <p:pic>
        <p:nvPicPr>
          <p:cNvPr id="2050" name="Picture 2"/>
          <p:cNvPicPr>
            <a:picLocks noChangeAspect="1" noChangeArrowheads="1"/>
          </p:cNvPicPr>
          <p:nvPr/>
        </p:nvPicPr>
        <p:blipFill>
          <a:blip r:embed="rId2"/>
          <a:srcRect/>
          <a:stretch>
            <a:fillRect/>
          </a:stretch>
        </p:blipFill>
        <p:spPr bwMode="auto">
          <a:xfrm>
            <a:off x="381000" y="2743200"/>
            <a:ext cx="8220042" cy="3429000"/>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915400" cy="3657600"/>
          </a:xfrm>
        </p:spPr>
        <p:txBody>
          <a:bodyPr>
            <a:noAutofit/>
          </a:bodyPr>
          <a:lstStyle/>
          <a:p>
            <a:pPr>
              <a:lnSpc>
                <a:spcPct val="170000"/>
              </a:lnSpc>
              <a:spcBef>
                <a:spcPts val="0"/>
              </a:spcBef>
              <a:buNone/>
            </a:pPr>
            <a:r>
              <a:rPr lang="en-US" sz="2400" b="1" u="sng" dirty="0">
                <a:solidFill>
                  <a:srgbClr val="C00000"/>
                </a:solidFill>
              </a:rPr>
              <a:t>F-measure/F1 score/F Score:</a:t>
            </a:r>
          </a:p>
          <a:p>
            <a:pPr>
              <a:lnSpc>
                <a:spcPct val="170000"/>
              </a:lnSpc>
              <a:spcBef>
                <a:spcPts val="0"/>
              </a:spcBef>
            </a:pPr>
            <a:r>
              <a:rPr lang="en-US" sz="1600" dirty="0"/>
              <a:t>F-measure is another measure of model performance which </a:t>
            </a:r>
            <a:r>
              <a:rPr lang="en-US" sz="1600" b="1" dirty="0">
                <a:solidFill>
                  <a:srgbClr val="0000FA"/>
                </a:solidFill>
              </a:rPr>
              <a:t>combines the precision and recall</a:t>
            </a:r>
            <a:r>
              <a:rPr lang="en-US" sz="1600" dirty="0">
                <a:solidFill>
                  <a:srgbClr val="0000FA"/>
                </a:solidFill>
              </a:rPr>
              <a:t>. </a:t>
            </a:r>
          </a:p>
          <a:p>
            <a:pPr>
              <a:lnSpc>
                <a:spcPct val="170000"/>
              </a:lnSpc>
              <a:spcBef>
                <a:spcPts val="0"/>
              </a:spcBef>
            </a:pPr>
            <a:r>
              <a:rPr lang="en-US" sz="1600" dirty="0"/>
              <a:t>It takes the </a:t>
            </a:r>
            <a:r>
              <a:rPr lang="en-US" sz="1600" b="1" dirty="0"/>
              <a:t>harmonic mean of precision and recall </a:t>
            </a:r>
            <a:r>
              <a:rPr lang="en-US" sz="1600" dirty="0"/>
              <a:t>as calculated as </a:t>
            </a:r>
          </a:p>
          <a:p>
            <a:pPr>
              <a:lnSpc>
                <a:spcPct val="170000"/>
              </a:lnSpc>
              <a:spcBef>
                <a:spcPts val="0"/>
              </a:spcBef>
            </a:pPr>
            <a:r>
              <a:rPr lang="en-US" sz="1600" dirty="0">
                <a:solidFill>
                  <a:srgbClr val="0000FA"/>
                </a:solidFill>
              </a:rPr>
              <a:t> </a:t>
            </a:r>
            <a:r>
              <a:rPr lang="en-US" sz="1600" b="1" dirty="0">
                <a:solidFill>
                  <a:srgbClr val="0000FA"/>
                </a:solidFill>
              </a:rPr>
              <a:t>H = 2/ (1/a + 1/b) or </a:t>
            </a:r>
            <a:r>
              <a:rPr lang="en-US" sz="1600" dirty="0">
                <a:solidFill>
                  <a:srgbClr val="0000FA"/>
                </a:solidFill>
              </a:rPr>
              <a:t> </a:t>
            </a:r>
            <a:r>
              <a:rPr lang="en-US" sz="1600" b="1" dirty="0">
                <a:solidFill>
                  <a:srgbClr val="0000FA"/>
                </a:solidFill>
              </a:rPr>
              <a:t>H = 2ab/(</a:t>
            </a:r>
            <a:r>
              <a:rPr lang="en-US" sz="1600" b="1" dirty="0" err="1">
                <a:solidFill>
                  <a:srgbClr val="0000FA"/>
                </a:solidFill>
              </a:rPr>
              <a:t>a+b</a:t>
            </a:r>
            <a:r>
              <a:rPr lang="en-US" sz="1600" b="1" dirty="0">
                <a:solidFill>
                  <a:srgbClr val="0000FA"/>
                </a:solidFill>
              </a:rPr>
              <a:t>)</a:t>
            </a:r>
          </a:p>
          <a:p>
            <a:pPr>
              <a:lnSpc>
                <a:spcPct val="170000"/>
              </a:lnSpc>
              <a:spcBef>
                <a:spcPts val="0"/>
              </a:spcBef>
            </a:pPr>
            <a:r>
              <a:rPr lang="en-US" sz="1600" b="1" i="1" dirty="0"/>
              <a:t>F1 Score = 2*(Recall * Precision) / (Recall + Precision)</a:t>
            </a:r>
          </a:p>
          <a:p>
            <a:pPr>
              <a:lnSpc>
                <a:spcPct val="170000"/>
              </a:lnSpc>
              <a:spcBef>
                <a:spcPts val="0"/>
              </a:spcBef>
            </a:pPr>
            <a:r>
              <a:rPr lang="en-US" sz="1600" dirty="0"/>
              <a:t>It is calculated by dividing the number of observations by the reciprocal of each number in the series</a:t>
            </a:r>
            <a:endParaRPr lang="en-US" sz="1600" b="1" i="1" dirty="0"/>
          </a:p>
          <a:p>
            <a:pPr>
              <a:lnSpc>
                <a:spcPct val="170000"/>
              </a:lnSpc>
              <a:spcBef>
                <a:spcPts val="0"/>
              </a:spcBef>
            </a:pPr>
            <a:r>
              <a:rPr lang="en-US" sz="1600" dirty="0"/>
              <a:t>F1 Score is best if there is some </a:t>
            </a:r>
            <a:r>
              <a:rPr lang="en-US" sz="1600" b="1" dirty="0"/>
              <a:t>sort of balanc</a:t>
            </a:r>
            <a:r>
              <a:rPr lang="en-US" sz="1600" dirty="0"/>
              <a:t>e between precision (p) &amp; recall (r) in the system. Oppositely F1 Score </a:t>
            </a:r>
            <a:r>
              <a:rPr lang="en-US" sz="1600" b="1" dirty="0"/>
              <a:t>isn’t so high </a:t>
            </a:r>
            <a:r>
              <a:rPr lang="en-US" sz="1600" dirty="0"/>
              <a:t>if </a:t>
            </a:r>
            <a:r>
              <a:rPr lang="en-US" sz="1600" b="1" dirty="0"/>
              <a:t>one measure is improved at the expense </a:t>
            </a:r>
            <a:r>
              <a:rPr lang="en-US" sz="1600" dirty="0"/>
              <a:t>of the other.</a:t>
            </a:r>
          </a:p>
        </p:txBody>
      </p:sp>
      <p:pic>
        <p:nvPicPr>
          <p:cNvPr id="3074" name="Picture 2"/>
          <p:cNvPicPr>
            <a:picLocks noChangeAspect="1" noChangeArrowheads="1"/>
          </p:cNvPicPr>
          <p:nvPr/>
        </p:nvPicPr>
        <p:blipFill>
          <a:blip r:embed="rId2"/>
          <a:srcRect/>
          <a:stretch>
            <a:fillRect/>
          </a:stretch>
        </p:blipFill>
        <p:spPr bwMode="auto">
          <a:xfrm>
            <a:off x="1066800" y="3609975"/>
            <a:ext cx="6500290" cy="3019425"/>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descr="terminology - What is the best way to remember the difference between  sensitivity, specificity, precision, accuracy, and recall? - Cross Validated"/>
          <p:cNvPicPr>
            <a:picLocks noChangeAspect="1" noChangeArrowheads="1"/>
          </p:cNvPicPr>
          <p:nvPr/>
        </p:nvPicPr>
        <p:blipFill>
          <a:blip r:embed="rId2"/>
          <a:srcRect/>
          <a:stretch>
            <a:fillRect/>
          </a:stretch>
        </p:blipFill>
        <p:spPr bwMode="auto">
          <a:xfrm>
            <a:off x="152400" y="1143000"/>
            <a:ext cx="8787205" cy="4953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610600" cy="6096000"/>
          </a:xfrm>
        </p:spPr>
        <p:txBody>
          <a:bodyPr>
            <a:normAutofit fontScale="70000" lnSpcReduction="20000"/>
          </a:bodyPr>
          <a:lstStyle/>
          <a:p>
            <a:pPr marL="72390">
              <a:lnSpc>
                <a:spcPct val="170000"/>
              </a:lnSpc>
              <a:spcBef>
                <a:spcPts val="0"/>
              </a:spcBef>
              <a:buClr>
                <a:srgbClr val="000000"/>
              </a:buClr>
            </a:pPr>
            <a:r>
              <a:rPr lang="en-US" altLang="x-none" dirty="0">
                <a:sym typeface="Calibri" panose="020F0502020204030204" pitchFamily="34" charset="0"/>
              </a:rPr>
              <a:t>when the </a:t>
            </a:r>
            <a:r>
              <a:rPr lang="en-US" altLang="x-none" b="1" dirty="0">
                <a:solidFill>
                  <a:srgbClr val="0000FA"/>
                </a:solidFill>
                <a:sym typeface="Calibri" panose="020F0502020204030204" pitchFamily="34" charset="0"/>
              </a:rPr>
              <a:t>problem is related to prediction </a:t>
            </a:r>
            <a:r>
              <a:rPr lang="en-US" altLang="x-none" dirty="0">
                <a:sym typeface="Calibri" panose="020F0502020204030204" pitchFamily="34" charset="0"/>
              </a:rPr>
              <a:t>and the </a:t>
            </a:r>
            <a:r>
              <a:rPr lang="en-US" altLang="x-none" b="1" dirty="0">
                <a:sym typeface="Calibri" panose="020F0502020204030204" pitchFamily="34" charset="0"/>
              </a:rPr>
              <a:t>target field is </a:t>
            </a:r>
            <a:r>
              <a:rPr lang="en-US" altLang="x-none" b="1" dirty="0">
                <a:solidFill>
                  <a:srgbClr val="0000FA"/>
                </a:solidFill>
                <a:sym typeface="Calibri" panose="020F0502020204030204" pitchFamily="34" charset="0"/>
              </a:rPr>
              <a:t>numeric and continuou</a:t>
            </a:r>
            <a:r>
              <a:rPr lang="en-US" altLang="x-none" dirty="0">
                <a:solidFill>
                  <a:srgbClr val="0000FA"/>
                </a:solidFill>
                <a:sym typeface="Calibri" panose="020F0502020204030204" pitchFamily="34" charset="0"/>
              </a:rPr>
              <a:t>s</a:t>
            </a:r>
            <a:r>
              <a:rPr lang="en-US" altLang="x-none" dirty="0">
                <a:sym typeface="Calibri" panose="020F0502020204030204" pitchFamily="34" charset="0"/>
              </a:rPr>
              <a:t>, the </a:t>
            </a:r>
            <a:r>
              <a:rPr lang="en-US" altLang="x-none" b="1" dirty="0">
                <a:sym typeface="Calibri" panose="020F0502020204030204" pitchFamily="34" charset="0"/>
              </a:rPr>
              <a:t>regression model</a:t>
            </a:r>
            <a:r>
              <a:rPr lang="en-US" altLang="x-none" dirty="0">
                <a:sym typeface="Calibri" panose="020F0502020204030204" pitchFamily="34" charset="0"/>
              </a:rPr>
              <a:t> is assigned.</a:t>
            </a:r>
          </a:p>
          <a:p>
            <a:pPr marL="72390">
              <a:lnSpc>
                <a:spcPct val="170000"/>
              </a:lnSpc>
              <a:spcBef>
                <a:spcPts val="0"/>
              </a:spcBef>
              <a:buClr>
                <a:srgbClr val="000000"/>
              </a:buClr>
            </a:pPr>
            <a:r>
              <a:rPr lang="en-US" altLang="x-none" dirty="0">
                <a:sym typeface="Calibri" panose="020F0502020204030204" pitchFamily="34" charset="0"/>
              </a:rPr>
              <a:t>The process of </a:t>
            </a:r>
            <a:r>
              <a:rPr lang="en-US" altLang="x-none" b="1" dirty="0">
                <a:sym typeface="Calibri" panose="020F0502020204030204" pitchFamily="34" charset="0"/>
              </a:rPr>
              <a:t>assigning a model</a:t>
            </a:r>
            <a:r>
              <a:rPr lang="en-US" altLang="x-none" dirty="0">
                <a:sym typeface="Calibri" panose="020F0502020204030204" pitchFamily="34" charset="0"/>
              </a:rPr>
              <a:t>, and </a:t>
            </a:r>
            <a:r>
              <a:rPr lang="en-US" altLang="x-none" b="1" dirty="0">
                <a:sym typeface="Calibri" panose="020F0502020204030204" pitchFamily="34" charset="0"/>
              </a:rPr>
              <a:t>fitting a specific model to a data set</a:t>
            </a:r>
            <a:r>
              <a:rPr lang="en-US" altLang="x-none" dirty="0">
                <a:sym typeface="Calibri" panose="020F0502020204030204" pitchFamily="34" charset="0"/>
              </a:rPr>
              <a:t> is called </a:t>
            </a:r>
            <a:r>
              <a:rPr lang="en-US" altLang="x-none" b="1" dirty="0">
                <a:solidFill>
                  <a:srgbClr val="2207E9"/>
                </a:solidFill>
                <a:sym typeface="Calibri" panose="020F0502020204030204" pitchFamily="34" charset="0"/>
              </a:rPr>
              <a:t>model training</a:t>
            </a:r>
            <a:r>
              <a:rPr lang="en-US" altLang="x-none" dirty="0">
                <a:sym typeface="Calibri" panose="020F0502020204030204" pitchFamily="34" charset="0"/>
              </a:rPr>
              <a:t>. </a:t>
            </a:r>
          </a:p>
          <a:p>
            <a:pPr marL="72390">
              <a:lnSpc>
                <a:spcPct val="170000"/>
              </a:lnSpc>
              <a:spcBef>
                <a:spcPts val="0"/>
              </a:spcBef>
              <a:buClr>
                <a:srgbClr val="000000"/>
              </a:buClr>
              <a:buNone/>
            </a:pPr>
            <a:r>
              <a:rPr lang="en-US" altLang="x-none" b="1" u="sng" dirty="0">
                <a:solidFill>
                  <a:srgbClr val="C00000"/>
                </a:solidFill>
                <a:sym typeface="Calibri" panose="020F0502020204030204" pitchFamily="34" charset="0"/>
              </a:rPr>
              <a:t>Bias:</a:t>
            </a:r>
          </a:p>
          <a:p>
            <a:pPr marL="72390">
              <a:lnSpc>
                <a:spcPct val="170000"/>
              </a:lnSpc>
              <a:spcBef>
                <a:spcPts val="0"/>
              </a:spcBef>
              <a:buClr>
                <a:srgbClr val="000000"/>
              </a:buClr>
            </a:pPr>
            <a:r>
              <a:rPr lang="en-US" altLang="x-none" dirty="0">
                <a:sym typeface="Calibri" panose="020F0502020204030204" pitchFamily="34" charset="0"/>
              </a:rPr>
              <a:t>If the outcome is systematically incorrect, the learning is said to have a </a:t>
            </a:r>
            <a:r>
              <a:rPr lang="en-US" altLang="x-none" dirty="0">
                <a:solidFill>
                  <a:srgbClr val="0000FA"/>
                </a:solidFill>
                <a:sym typeface="Calibri" panose="020F0502020204030204" pitchFamily="34" charset="0"/>
              </a:rPr>
              <a:t>bias</a:t>
            </a:r>
            <a:r>
              <a:rPr lang="en-US" altLang="x-none" dirty="0">
                <a:sym typeface="Calibri" panose="020F0502020204030204" pitchFamily="34" charset="0"/>
              </a:rPr>
              <a:t>.</a:t>
            </a:r>
          </a:p>
          <a:p>
            <a:pPr marL="72390">
              <a:lnSpc>
                <a:spcPct val="170000"/>
              </a:lnSpc>
              <a:spcBef>
                <a:spcPts val="0"/>
              </a:spcBef>
              <a:buClr>
                <a:srgbClr val="000000"/>
              </a:buClr>
            </a:pPr>
            <a:r>
              <a:rPr lang="en-US" b="1" i="1" dirty="0">
                <a:solidFill>
                  <a:srgbClr val="2207E9"/>
                </a:solidFill>
              </a:rPr>
              <a:t>While making predictions</a:t>
            </a:r>
            <a:r>
              <a:rPr lang="en-US" b="1" i="1" dirty="0"/>
              <a:t>, a difference occurs between </a:t>
            </a:r>
            <a:r>
              <a:rPr lang="en-US" b="1" i="1" dirty="0">
                <a:solidFill>
                  <a:srgbClr val="2207E9"/>
                </a:solidFill>
              </a:rPr>
              <a:t>prediction values</a:t>
            </a:r>
            <a:r>
              <a:rPr lang="en-US" b="1" i="1" dirty="0"/>
              <a:t> made by the model and </a:t>
            </a:r>
            <a:r>
              <a:rPr lang="en-US" b="1" i="1" dirty="0">
                <a:solidFill>
                  <a:srgbClr val="2207E9"/>
                </a:solidFill>
              </a:rPr>
              <a:t>actual values/expected values</a:t>
            </a:r>
            <a:r>
              <a:rPr lang="en-US" dirty="0"/>
              <a:t>, </a:t>
            </a:r>
            <a:r>
              <a:rPr lang="en-US" b="1" i="1" dirty="0"/>
              <a:t>and this </a:t>
            </a:r>
            <a:r>
              <a:rPr lang="en-US" b="1" i="1" dirty="0">
                <a:solidFill>
                  <a:srgbClr val="2207E9"/>
                </a:solidFill>
              </a:rPr>
              <a:t>difference</a:t>
            </a:r>
            <a:r>
              <a:rPr lang="en-US" b="1" i="1" dirty="0"/>
              <a:t> is known as bias errors or Errors due to bias</a:t>
            </a:r>
            <a:r>
              <a:rPr lang="en-US" dirty="0"/>
              <a:t>.</a:t>
            </a:r>
            <a:endParaRPr lang="en-US" altLang="x-none" dirty="0">
              <a:sym typeface="Calibri" panose="020F0502020204030204" pitchFamily="34" charset="0"/>
            </a:endParaRPr>
          </a:p>
          <a:p>
            <a:r>
              <a:rPr lang="en-US" dirty="0"/>
              <a:t>https://www.javatpoint.com/bias-and-variance-in-machine-learning</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Autofit/>
          </a:bodyPr>
          <a:lstStyle/>
          <a:p>
            <a:pPr>
              <a:lnSpc>
                <a:spcPct val="170000"/>
              </a:lnSpc>
              <a:spcBef>
                <a:spcPts val="0"/>
              </a:spcBef>
              <a:buNone/>
            </a:pPr>
            <a:r>
              <a:rPr lang="en-US" sz="1600" b="1" u="sng" dirty="0"/>
              <a:t>Precision:</a:t>
            </a:r>
          </a:p>
          <a:p>
            <a:pPr>
              <a:lnSpc>
                <a:spcPct val="170000"/>
              </a:lnSpc>
              <a:spcBef>
                <a:spcPts val="0"/>
              </a:spcBef>
            </a:pPr>
            <a:r>
              <a:rPr lang="en-US" sz="1600" dirty="0"/>
              <a:t>Precision is the </a:t>
            </a:r>
            <a:r>
              <a:rPr lang="en-US" sz="1600" b="1" dirty="0"/>
              <a:t>ratio of the correctly +</a:t>
            </a:r>
            <a:r>
              <a:rPr lang="en-US" sz="1600" b="1" dirty="0" err="1"/>
              <a:t>ve</a:t>
            </a:r>
            <a:r>
              <a:rPr lang="en-US" sz="1600" b="1" dirty="0"/>
              <a:t> labeled </a:t>
            </a:r>
            <a:r>
              <a:rPr lang="en-US" sz="1600" dirty="0"/>
              <a:t>by our program to all +</a:t>
            </a:r>
            <a:r>
              <a:rPr lang="en-US" sz="1600" dirty="0" err="1"/>
              <a:t>ve</a:t>
            </a:r>
            <a:r>
              <a:rPr lang="en-US" sz="1600" dirty="0"/>
              <a:t> labeled.</a:t>
            </a:r>
            <a:br>
              <a:rPr lang="en-US" sz="1600" dirty="0"/>
            </a:br>
            <a:endParaRPr lang="en-US" sz="1600" dirty="0"/>
          </a:p>
          <a:p>
            <a:pPr>
              <a:lnSpc>
                <a:spcPct val="170000"/>
              </a:lnSpc>
              <a:spcBef>
                <a:spcPts val="0"/>
              </a:spcBef>
              <a:buNone/>
            </a:pPr>
            <a:r>
              <a:rPr lang="en-US" sz="1600" b="1" dirty="0"/>
              <a:t>How many of those who we labeled as diabetic are actually diabetic?</a:t>
            </a:r>
          </a:p>
          <a:p>
            <a:pPr>
              <a:lnSpc>
                <a:spcPct val="170000"/>
              </a:lnSpc>
              <a:spcBef>
                <a:spcPts val="0"/>
              </a:spcBef>
              <a:buNone/>
            </a:pPr>
            <a:r>
              <a:rPr lang="en-US" sz="1600" b="1" dirty="0"/>
              <a:t/>
            </a:r>
            <a:br>
              <a:rPr lang="en-US" sz="1600" b="1" dirty="0"/>
            </a:br>
            <a:r>
              <a:rPr lang="en-US" sz="1600" b="1" i="1" dirty="0"/>
              <a:t>Precision = TP/(TP+FP)</a:t>
            </a:r>
            <a:br>
              <a:rPr lang="en-US" sz="1600" b="1" i="1" dirty="0"/>
            </a:br>
            <a:r>
              <a:rPr lang="en-US" sz="1600" dirty="0"/>
              <a:t>numerator: +</a:t>
            </a:r>
            <a:r>
              <a:rPr lang="en-US" sz="1600" dirty="0" err="1"/>
              <a:t>ve</a:t>
            </a:r>
            <a:r>
              <a:rPr lang="en-US" sz="1600" dirty="0"/>
              <a:t> labeled diabetic people.</a:t>
            </a:r>
            <a:br>
              <a:rPr lang="en-US" sz="1600" dirty="0"/>
            </a:br>
            <a:r>
              <a:rPr lang="en-US" sz="1600" dirty="0"/>
              <a:t>denominator: all +</a:t>
            </a:r>
            <a:r>
              <a:rPr lang="en-US" sz="1600" dirty="0" err="1"/>
              <a:t>ve</a:t>
            </a:r>
            <a:r>
              <a:rPr lang="en-US" sz="1600" dirty="0"/>
              <a:t> labeled by our program (whether they’re diabetic or not in reality).</a:t>
            </a:r>
          </a:p>
          <a:p>
            <a:pPr>
              <a:lnSpc>
                <a:spcPct val="170000"/>
              </a:lnSpc>
              <a:spcBef>
                <a:spcPts val="0"/>
              </a:spcBef>
              <a:buNone/>
            </a:pPr>
            <a:r>
              <a:rPr lang="en-US" sz="1600" b="1" u="sng" dirty="0">
                <a:solidFill>
                  <a:srgbClr val="C00000"/>
                </a:solidFill>
              </a:rPr>
              <a:t>Recall (aka Sensitivity)</a:t>
            </a:r>
          </a:p>
          <a:p>
            <a:pPr>
              <a:lnSpc>
                <a:spcPct val="170000"/>
              </a:lnSpc>
              <a:spcBef>
                <a:spcPts val="0"/>
              </a:spcBef>
              <a:buNone/>
            </a:pPr>
            <a:r>
              <a:rPr lang="en-US" sz="1600" dirty="0"/>
              <a:t>Recall is the ratio of the correctly +</a:t>
            </a:r>
            <a:r>
              <a:rPr lang="en-US" sz="1600" dirty="0" err="1"/>
              <a:t>ve</a:t>
            </a:r>
            <a:r>
              <a:rPr lang="en-US" sz="1600" dirty="0"/>
              <a:t> labeled by our program to all who are diabetic in reality</a:t>
            </a:r>
          </a:p>
          <a:p>
            <a:pPr>
              <a:lnSpc>
                <a:spcPct val="170000"/>
              </a:lnSpc>
              <a:spcBef>
                <a:spcPts val="0"/>
              </a:spcBef>
              <a:buNone/>
            </a:pPr>
            <a:r>
              <a:rPr lang="en-US" sz="1600" b="1" dirty="0"/>
              <a:t>Of all the people who are diabetic, how many of those we correctly predict?</a:t>
            </a:r>
          </a:p>
          <a:p>
            <a:pPr>
              <a:lnSpc>
                <a:spcPct val="170000"/>
              </a:lnSpc>
              <a:spcBef>
                <a:spcPts val="0"/>
              </a:spcBef>
              <a:buNone/>
            </a:pPr>
            <a:r>
              <a:rPr lang="en-US" sz="1600" b="1" i="1" dirty="0"/>
              <a:t>Recall = TP/(TP+FN)</a:t>
            </a:r>
          </a:p>
          <a:p>
            <a:pPr>
              <a:lnSpc>
                <a:spcPct val="170000"/>
              </a:lnSpc>
              <a:spcBef>
                <a:spcPts val="0"/>
              </a:spcBef>
              <a:buNone/>
            </a:pPr>
            <a:r>
              <a:rPr lang="en-US" sz="1600" dirty="0"/>
              <a:t>numerator: +</a:t>
            </a:r>
            <a:r>
              <a:rPr lang="en-US" sz="1600" dirty="0" err="1"/>
              <a:t>ve</a:t>
            </a:r>
            <a:r>
              <a:rPr lang="en-US" sz="1600" dirty="0"/>
              <a:t> labeled diabetic people.</a:t>
            </a:r>
            <a:br>
              <a:rPr lang="en-US" sz="1600" dirty="0"/>
            </a:br>
            <a:r>
              <a:rPr lang="en-US" sz="1600" dirty="0"/>
              <a:t>denominator: all people who are diabetic (whether detected by our program or not)</a:t>
            </a:r>
          </a:p>
          <a:p>
            <a:pPr>
              <a:lnSpc>
                <a:spcPct val="170000"/>
              </a:lnSpc>
              <a:spcBef>
                <a:spcPts val="0"/>
              </a:spcBef>
              <a:buNone/>
            </a:pPr>
            <a:endParaRPr lang="en-US" sz="1600" dirty="0"/>
          </a:p>
          <a:p>
            <a:pPr>
              <a:lnSpc>
                <a:spcPct val="170000"/>
              </a:lnSpc>
              <a:spcBef>
                <a:spcPts val="0"/>
              </a:spcBef>
            </a:pPr>
            <a:endParaRPr lang="en-US" sz="16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b="1" dirty="0">
                <a:solidFill>
                  <a:srgbClr val="C00000"/>
                </a:solidFill>
              </a:rPr>
              <a:t>Receiver operating characteristic (ROC) curves</a:t>
            </a:r>
          </a:p>
        </p:txBody>
      </p:sp>
      <p:sp>
        <p:nvSpPr>
          <p:cNvPr id="3" name="Content Placeholder 2"/>
          <p:cNvSpPr>
            <a:spLocks noGrp="1"/>
          </p:cNvSpPr>
          <p:nvPr>
            <p:ph idx="1"/>
          </p:nvPr>
        </p:nvSpPr>
        <p:spPr>
          <a:xfrm>
            <a:off x="152400" y="1143000"/>
            <a:ext cx="8763000" cy="5562600"/>
          </a:xfrm>
        </p:spPr>
        <p:txBody>
          <a:bodyPr>
            <a:normAutofit fontScale="70000" lnSpcReduction="20000"/>
          </a:bodyPr>
          <a:lstStyle/>
          <a:p>
            <a:pPr>
              <a:lnSpc>
                <a:spcPct val="160000"/>
              </a:lnSpc>
              <a:spcBef>
                <a:spcPts val="0"/>
              </a:spcBef>
            </a:pPr>
            <a:r>
              <a:rPr lang="en-US" b="1" dirty="0">
                <a:solidFill>
                  <a:srgbClr val="0000FA"/>
                </a:solidFill>
              </a:rPr>
              <a:t>visualization</a:t>
            </a:r>
            <a:r>
              <a:rPr lang="en-US" b="1" dirty="0"/>
              <a:t> is an easier </a:t>
            </a:r>
            <a:r>
              <a:rPr lang="en-US" dirty="0"/>
              <a:t>and more </a:t>
            </a:r>
            <a:r>
              <a:rPr lang="en-US" b="1" dirty="0"/>
              <a:t>effective way to </a:t>
            </a:r>
            <a:r>
              <a:rPr lang="en-US" b="1" dirty="0">
                <a:solidFill>
                  <a:srgbClr val="0000FA"/>
                </a:solidFill>
              </a:rPr>
              <a:t>understand the model performance</a:t>
            </a:r>
            <a:r>
              <a:rPr lang="en-US" dirty="0"/>
              <a:t>. </a:t>
            </a:r>
          </a:p>
          <a:p>
            <a:pPr>
              <a:lnSpc>
                <a:spcPct val="160000"/>
              </a:lnSpc>
              <a:spcBef>
                <a:spcPts val="0"/>
              </a:spcBef>
            </a:pPr>
            <a:r>
              <a:rPr lang="en-US" dirty="0"/>
              <a:t>The Receiver Operating Characteristic (ROC) curve is </a:t>
            </a:r>
            <a:r>
              <a:rPr lang="en-US" b="1" dirty="0"/>
              <a:t>an evaluation metric for </a:t>
            </a:r>
            <a:r>
              <a:rPr lang="en-US" b="1" dirty="0">
                <a:solidFill>
                  <a:srgbClr val="0000FA"/>
                </a:solidFill>
              </a:rPr>
              <a:t>binary classification problems</a:t>
            </a:r>
            <a:r>
              <a:rPr lang="en-US" dirty="0">
                <a:solidFill>
                  <a:srgbClr val="0000FA"/>
                </a:solidFill>
              </a:rPr>
              <a:t>.</a:t>
            </a:r>
          </a:p>
          <a:p>
            <a:pPr>
              <a:lnSpc>
                <a:spcPct val="160000"/>
              </a:lnSpc>
              <a:spcBef>
                <a:spcPts val="0"/>
              </a:spcBef>
            </a:pPr>
            <a:r>
              <a:rPr lang="en-US" b="1" dirty="0"/>
              <a:t>comparing the efficiency of two </a:t>
            </a:r>
            <a:r>
              <a:rPr lang="en-US" dirty="0"/>
              <a:t>models.</a:t>
            </a:r>
          </a:p>
          <a:p>
            <a:pPr>
              <a:lnSpc>
                <a:spcPct val="160000"/>
              </a:lnSpc>
              <a:spcBef>
                <a:spcPts val="0"/>
              </a:spcBef>
            </a:pPr>
            <a:r>
              <a:rPr lang="en-US" dirty="0"/>
              <a:t>is </a:t>
            </a:r>
            <a:r>
              <a:rPr lang="en-US" b="1" dirty="0">
                <a:solidFill>
                  <a:srgbClr val="0000FA"/>
                </a:solidFill>
              </a:rPr>
              <a:t>a graph </a:t>
            </a:r>
            <a:r>
              <a:rPr lang="en-US" dirty="0"/>
              <a:t>showing the </a:t>
            </a:r>
            <a:r>
              <a:rPr lang="en-US" b="1" dirty="0">
                <a:solidFill>
                  <a:srgbClr val="0000FA"/>
                </a:solidFill>
              </a:rPr>
              <a:t>performance of a classification model </a:t>
            </a:r>
            <a:r>
              <a:rPr lang="en-US" dirty="0"/>
              <a:t>at all classification thresholds. </a:t>
            </a:r>
          </a:p>
          <a:p>
            <a:pPr>
              <a:lnSpc>
                <a:spcPct val="160000"/>
              </a:lnSpc>
              <a:spcBef>
                <a:spcPts val="0"/>
              </a:spcBef>
            </a:pPr>
            <a:r>
              <a:rPr lang="en-US" dirty="0"/>
              <a:t> It is a </a:t>
            </a:r>
            <a:r>
              <a:rPr lang="en-US" b="1" dirty="0">
                <a:solidFill>
                  <a:srgbClr val="FF0000"/>
                </a:solidFill>
              </a:rPr>
              <a:t>probability curve </a:t>
            </a:r>
            <a:r>
              <a:rPr lang="en-US" dirty="0"/>
              <a:t>that plots the </a:t>
            </a:r>
            <a:r>
              <a:rPr lang="en-US" b="1" dirty="0"/>
              <a:t>TPR against FPR </a:t>
            </a:r>
            <a:r>
              <a:rPr lang="en-US" dirty="0"/>
              <a:t>at various threshold values and essentially separates the 'signal' from the 'noise'.</a:t>
            </a:r>
          </a:p>
          <a:p>
            <a:pPr>
              <a:lnSpc>
                <a:spcPct val="160000"/>
              </a:lnSpc>
              <a:spcBef>
                <a:spcPts val="0"/>
              </a:spcBef>
            </a:pPr>
            <a:r>
              <a:rPr lang="en-US" dirty="0"/>
              <a:t>Receiver Operating Characteristic (ROC) curve helps in </a:t>
            </a:r>
            <a:r>
              <a:rPr lang="en-US" b="1" dirty="0">
                <a:solidFill>
                  <a:srgbClr val="0000FA"/>
                </a:solidFill>
              </a:rPr>
              <a:t>visualizing the performance of a classification model.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91528" y="533400"/>
            <a:ext cx="7638072" cy="5381625"/>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4191000"/>
          </a:xfrm>
        </p:spPr>
        <p:txBody>
          <a:bodyPr>
            <a:normAutofit fontScale="70000" lnSpcReduction="20000"/>
          </a:bodyPr>
          <a:lstStyle/>
          <a:p>
            <a:pPr>
              <a:lnSpc>
                <a:spcPct val="160000"/>
              </a:lnSpc>
              <a:spcBef>
                <a:spcPts val="0"/>
              </a:spcBef>
            </a:pPr>
            <a:r>
              <a:rPr lang="en-US" dirty="0"/>
              <a:t>true positives are those cases where the model has </a:t>
            </a:r>
            <a:r>
              <a:rPr lang="en-US" b="1" dirty="0">
                <a:solidFill>
                  <a:srgbClr val="0000FA"/>
                </a:solidFill>
              </a:rPr>
              <a:t>correctly classified </a:t>
            </a:r>
            <a:r>
              <a:rPr lang="en-US" dirty="0"/>
              <a:t>data instances as the </a:t>
            </a:r>
            <a:r>
              <a:rPr lang="en-US" b="1" dirty="0">
                <a:solidFill>
                  <a:srgbClr val="0000FA"/>
                </a:solidFill>
              </a:rPr>
              <a:t>class of interest</a:t>
            </a:r>
            <a:r>
              <a:rPr lang="en-US" dirty="0"/>
              <a:t>.</a:t>
            </a:r>
          </a:p>
          <a:p>
            <a:pPr>
              <a:lnSpc>
                <a:spcPct val="160000"/>
              </a:lnSpc>
              <a:spcBef>
                <a:spcPts val="0"/>
              </a:spcBef>
            </a:pPr>
            <a:r>
              <a:rPr lang="en-US" dirty="0"/>
              <a:t>Example: the model has correctly classified the </a:t>
            </a:r>
            <a:r>
              <a:rPr lang="en-US" b="1" dirty="0" err="1"/>
              <a:t>tumours</a:t>
            </a:r>
            <a:r>
              <a:rPr lang="en-US" b="1" dirty="0"/>
              <a:t> as malignant</a:t>
            </a:r>
            <a:r>
              <a:rPr lang="en-US" dirty="0"/>
              <a:t>, in case of a </a:t>
            </a:r>
            <a:r>
              <a:rPr lang="en-US" dirty="0" err="1"/>
              <a:t>tumour</a:t>
            </a:r>
            <a:r>
              <a:rPr lang="en-US" dirty="0"/>
              <a:t> malignancy prediction problem</a:t>
            </a:r>
          </a:p>
          <a:p>
            <a:pPr>
              <a:lnSpc>
                <a:spcPct val="160000"/>
              </a:lnSpc>
              <a:spcBef>
                <a:spcPts val="0"/>
              </a:spcBef>
            </a:pPr>
            <a:r>
              <a:rPr lang="en-US" dirty="0"/>
              <a:t>FPs are those cases where the model </a:t>
            </a:r>
            <a:r>
              <a:rPr lang="en-US" b="1" dirty="0">
                <a:solidFill>
                  <a:srgbClr val="0000FA"/>
                </a:solidFill>
              </a:rPr>
              <a:t>incorrectly classified </a:t>
            </a:r>
            <a:r>
              <a:rPr lang="en-US" dirty="0"/>
              <a:t>data instances as the </a:t>
            </a:r>
            <a:r>
              <a:rPr lang="en-US" b="1" dirty="0">
                <a:solidFill>
                  <a:srgbClr val="0000FA"/>
                </a:solidFill>
              </a:rPr>
              <a:t>class of interest</a:t>
            </a:r>
            <a:r>
              <a:rPr lang="en-US" dirty="0"/>
              <a:t>.</a:t>
            </a:r>
          </a:p>
          <a:p>
            <a:pPr>
              <a:lnSpc>
                <a:spcPct val="160000"/>
              </a:lnSpc>
              <a:spcBef>
                <a:spcPts val="0"/>
              </a:spcBef>
            </a:pPr>
            <a:r>
              <a:rPr lang="en-US" dirty="0"/>
              <a:t>the model has incorrectly classified the </a:t>
            </a:r>
            <a:r>
              <a:rPr lang="en-US" dirty="0" err="1"/>
              <a:t>tumours</a:t>
            </a:r>
            <a:r>
              <a:rPr lang="en-US" dirty="0"/>
              <a:t> as malignant, i.e. </a:t>
            </a:r>
            <a:r>
              <a:rPr lang="en-US" dirty="0" err="1"/>
              <a:t>tumours</a:t>
            </a:r>
            <a:r>
              <a:rPr lang="en-US" dirty="0"/>
              <a:t> which are </a:t>
            </a:r>
            <a:r>
              <a:rPr lang="en-US" b="1" dirty="0"/>
              <a:t>actually benign have been classified as malignant. </a:t>
            </a:r>
            <a:endParaRPr lang="en-US" b="1" dirty="0">
              <a:solidFill>
                <a:srgbClr val="0000FA"/>
              </a:solidFill>
            </a:endParaRPr>
          </a:p>
          <a:p>
            <a:endParaRPr lang="en-US" dirty="0"/>
          </a:p>
        </p:txBody>
      </p:sp>
      <p:pic>
        <p:nvPicPr>
          <p:cNvPr id="1026" name="Picture 2"/>
          <p:cNvPicPr>
            <a:picLocks noChangeAspect="1" noChangeArrowheads="1"/>
          </p:cNvPicPr>
          <p:nvPr/>
        </p:nvPicPr>
        <p:blipFill>
          <a:blip r:embed="rId2"/>
          <a:srcRect/>
          <a:stretch>
            <a:fillRect/>
          </a:stretch>
        </p:blipFill>
        <p:spPr bwMode="auto">
          <a:xfrm>
            <a:off x="806278" y="4572000"/>
            <a:ext cx="5630048" cy="2057400"/>
          </a:xfrm>
          <a:prstGeom prst="rect">
            <a:avLst/>
          </a:prstGeom>
          <a:noFill/>
          <a:ln w="9525">
            <a:noFill/>
            <a:miter lim="800000"/>
            <a:headEnd/>
            <a:tailEnd/>
          </a:ln>
          <a:effectLst/>
        </p:spPr>
      </p:pic>
      <p:sp>
        <p:nvSpPr>
          <p:cNvPr id="5" name="Rectangle 4"/>
          <p:cNvSpPr/>
          <p:nvPr/>
        </p:nvSpPr>
        <p:spPr>
          <a:xfrm>
            <a:off x="6248400" y="4800600"/>
            <a:ext cx="1885516" cy="369332"/>
          </a:xfrm>
          <a:prstGeom prst="rect">
            <a:avLst/>
          </a:prstGeom>
        </p:spPr>
        <p:txBody>
          <a:bodyPr wrap="none">
            <a:spAutoFit/>
          </a:bodyPr>
          <a:lstStyle/>
          <a:p>
            <a:r>
              <a:rPr lang="en-US" b="1" dirty="0"/>
              <a:t>Recall /Sensitivity</a:t>
            </a:r>
          </a:p>
        </p:txBody>
      </p:sp>
      <p:sp>
        <p:nvSpPr>
          <p:cNvPr id="6" name="Rectangle 5"/>
          <p:cNvSpPr/>
          <p:nvPr/>
        </p:nvSpPr>
        <p:spPr>
          <a:xfrm>
            <a:off x="6324600" y="5791200"/>
            <a:ext cx="2300630" cy="646331"/>
          </a:xfrm>
          <a:prstGeom prst="rect">
            <a:avLst/>
          </a:prstGeom>
        </p:spPr>
        <p:txBody>
          <a:bodyPr wrap="none">
            <a:spAutoFit/>
          </a:bodyPr>
          <a:lstStyle/>
          <a:p>
            <a:r>
              <a:rPr lang="en-US" b="1" dirty="0"/>
              <a:t>1-specificity </a:t>
            </a:r>
          </a:p>
          <a:p>
            <a:r>
              <a:rPr lang="en-US" b="1" dirty="0"/>
              <a:t>Specificity =TN/TN+FP</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553200"/>
          </a:xfrm>
        </p:spPr>
        <p:txBody>
          <a:bodyPr>
            <a:noAutofit/>
          </a:bodyPr>
          <a:lstStyle/>
          <a:p>
            <a:pPr>
              <a:lnSpc>
                <a:spcPct val="150000"/>
              </a:lnSpc>
              <a:spcBef>
                <a:spcPts val="0"/>
              </a:spcBef>
            </a:pPr>
            <a:r>
              <a:rPr lang="en-US" sz="1900" b="1" dirty="0"/>
              <a:t>ROC is a </a:t>
            </a:r>
            <a:r>
              <a:rPr lang="en-US" sz="1900" b="1" dirty="0">
                <a:solidFill>
                  <a:srgbClr val="0000FA"/>
                </a:solidFill>
              </a:rPr>
              <a:t>probability curve </a:t>
            </a:r>
            <a:r>
              <a:rPr lang="en-US" sz="1900" b="1" dirty="0"/>
              <a:t>and AUC(</a:t>
            </a:r>
            <a:r>
              <a:rPr lang="en-US" sz="2000" dirty="0"/>
              <a:t> Area Under the Curve)</a:t>
            </a:r>
            <a:r>
              <a:rPr lang="en-US" sz="1900" b="1" dirty="0"/>
              <a:t> represents the degree or </a:t>
            </a:r>
            <a:r>
              <a:rPr lang="en-US" sz="1900" b="1" dirty="0">
                <a:solidFill>
                  <a:srgbClr val="0000FA"/>
                </a:solidFill>
              </a:rPr>
              <a:t>measure of </a:t>
            </a:r>
            <a:r>
              <a:rPr lang="en-US" sz="1900" b="1" dirty="0" err="1">
                <a:solidFill>
                  <a:srgbClr val="0000FA"/>
                </a:solidFill>
              </a:rPr>
              <a:t>separability</a:t>
            </a:r>
            <a:r>
              <a:rPr lang="en-US" sz="1900" dirty="0"/>
              <a:t>.</a:t>
            </a:r>
          </a:p>
          <a:p>
            <a:pPr>
              <a:lnSpc>
                <a:spcPct val="150000"/>
              </a:lnSpc>
              <a:spcBef>
                <a:spcPts val="0"/>
              </a:spcBef>
            </a:pPr>
            <a:r>
              <a:rPr lang="en-US" sz="1900" dirty="0"/>
              <a:t> It tells how much the model is </a:t>
            </a:r>
            <a:r>
              <a:rPr lang="en-US" sz="1900" b="1" dirty="0">
                <a:solidFill>
                  <a:srgbClr val="0000FA"/>
                </a:solidFill>
              </a:rPr>
              <a:t>capable of distinguishing between classes</a:t>
            </a:r>
            <a:r>
              <a:rPr lang="en-US" sz="1900" dirty="0"/>
              <a:t>. </a:t>
            </a:r>
          </a:p>
          <a:p>
            <a:pPr>
              <a:lnSpc>
                <a:spcPct val="150000"/>
              </a:lnSpc>
              <a:spcBef>
                <a:spcPts val="0"/>
              </a:spcBef>
            </a:pPr>
            <a:r>
              <a:rPr lang="en-US" sz="1900" dirty="0"/>
              <a:t>It is also written as AUROC (</a:t>
            </a:r>
            <a:r>
              <a:rPr lang="en-US" sz="1900" b="1" dirty="0"/>
              <a:t>Area Under the</a:t>
            </a:r>
            <a:r>
              <a:rPr lang="en-US" sz="1900" dirty="0"/>
              <a:t> </a:t>
            </a:r>
            <a:r>
              <a:rPr lang="en-US" sz="1900" b="1" dirty="0"/>
              <a:t>Receiver Operating Characteristics</a:t>
            </a:r>
            <a:r>
              <a:rPr lang="en-US" sz="1900" dirty="0"/>
              <a:t>)</a:t>
            </a:r>
          </a:p>
          <a:p>
            <a:pPr>
              <a:lnSpc>
                <a:spcPct val="150000"/>
              </a:lnSpc>
              <a:spcBef>
                <a:spcPts val="0"/>
              </a:spcBef>
            </a:pPr>
            <a:r>
              <a:rPr lang="en-US" sz="1900" dirty="0"/>
              <a:t>An </a:t>
            </a:r>
            <a:r>
              <a:rPr lang="en-US" sz="1900" b="1" dirty="0">
                <a:solidFill>
                  <a:srgbClr val="C00000"/>
                </a:solidFill>
              </a:rPr>
              <a:t>excellent model </a:t>
            </a:r>
            <a:r>
              <a:rPr lang="en-US" sz="1900" dirty="0"/>
              <a:t>has </a:t>
            </a:r>
            <a:r>
              <a:rPr lang="en-US" sz="1900" b="1" dirty="0">
                <a:solidFill>
                  <a:srgbClr val="0000FA"/>
                </a:solidFill>
              </a:rPr>
              <a:t>AUC near to the 1 </a:t>
            </a:r>
            <a:r>
              <a:rPr lang="en-US" sz="1900" dirty="0"/>
              <a:t>which means it has a </a:t>
            </a:r>
            <a:r>
              <a:rPr lang="en-US" sz="1900" b="1" dirty="0">
                <a:solidFill>
                  <a:srgbClr val="0000FA"/>
                </a:solidFill>
              </a:rPr>
              <a:t>good measure of </a:t>
            </a:r>
            <a:r>
              <a:rPr lang="en-US" sz="1900" b="1" dirty="0" err="1">
                <a:solidFill>
                  <a:srgbClr val="0000FA"/>
                </a:solidFill>
              </a:rPr>
              <a:t>separability</a:t>
            </a:r>
            <a:r>
              <a:rPr lang="en-US" sz="1900" dirty="0"/>
              <a:t>.(predicting </a:t>
            </a:r>
            <a:r>
              <a:rPr lang="en-US" sz="1900" b="1" dirty="0">
                <a:solidFill>
                  <a:srgbClr val="0000FA"/>
                </a:solidFill>
              </a:rPr>
              <a:t>0 classes as 0 </a:t>
            </a:r>
            <a:r>
              <a:rPr lang="en-US" sz="1900" dirty="0"/>
              <a:t>and </a:t>
            </a:r>
            <a:r>
              <a:rPr lang="en-US" sz="1900" b="1" dirty="0">
                <a:solidFill>
                  <a:srgbClr val="0000FA"/>
                </a:solidFill>
              </a:rPr>
              <a:t>1 classes as 1.)</a:t>
            </a:r>
            <a:endParaRPr lang="en-US" sz="1900" dirty="0"/>
          </a:p>
          <a:p>
            <a:pPr>
              <a:lnSpc>
                <a:spcPct val="150000"/>
              </a:lnSpc>
              <a:spcBef>
                <a:spcPts val="0"/>
              </a:spcBef>
            </a:pPr>
            <a:r>
              <a:rPr lang="en-US" sz="1900" dirty="0"/>
              <a:t> A </a:t>
            </a:r>
            <a:r>
              <a:rPr lang="en-US" sz="1900" b="1" dirty="0">
                <a:solidFill>
                  <a:srgbClr val="C00000"/>
                </a:solidFill>
              </a:rPr>
              <a:t>poor model </a:t>
            </a:r>
            <a:r>
              <a:rPr lang="en-US" sz="1900" dirty="0"/>
              <a:t>has an </a:t>
            </a:r>
            <a:r>
              <a:rPr lang="en-US" sz="1900" b="1" dirty="0">
                <a:solidFill>
                  <a:srgbClr val="0000FA"/>
                </a:solidFill>
              </a:rPr>
              <a:t>AUC near 0 </a:t>
            </a:r>
            <a:r>
              <a:rPr lang="en-US" sz="1900" dirty="0"/>
              <a:t>which means it has the </a:t>
            </a:r>
            <a:r>
              <a:rPr lang="en-US" sz="1900" b="1" dirty="0">
                <a:solidFill>
                  <a:srgbClr val="0000FA"/>
                </a:solidFill>
              </a:rPr>
              <a:t>worst measure of </a:t>
            </a:r>
            <a:r>
              <a:rPr lang="en-US" sz="1900" b="1" dirty="0" err="1">
                <a:solidFill>
                  <a:srgbClr val="0000FA"/>
                </a:solidFill>
              </a:rPr>
              <a:t>separability</a:t>
            </a:r>
            <a:r>
              <a:rPr lang="en-US" sz="1900" dirty="0"/>
              <a:t>.(means it is </a:t>
            </a:r>
            <a:r>
              <a:rPr lang="en-US" sz="1900" b="1" dirty="0">
                <a:solidFill>
                  <a:srgbClr val="0000FA"/>
                </a:solidFill>
              </a:rPr>
              <a:t>reciprocating </a:t>
            </a:r>
            <a:r>
              <a:rPr lang="en-US" sz="1900" dirty="0"/>
              <a:t>the result. It is predicting </a:t>
            </a:r>
            <a:r>
              <a:rPr lang="en-US" sz="1900" b="1" dirty="0">
                <a:solidFill>
                  <a:srgbClr val="0000FA"/>
                </a:solidFill>
              </a:rPr>
              <a:t>0s as 1s</a:t>
            </a:r>
            <a:r>
              <a:rPr lang="en-US" sz="1900" dirty="0"/>
              <a:t> and </a:t>
            </a:r>
            <a:r>
              <a:rPr lang="en-US" sz="1900" b="1" dirty="0">
                <a:solidFill>
                  <a:srgbClr val="0000FA"/>
                </a:solidFill>
              </a:rPr>
              <a:t>1s as 0s. </a:t>
            </a:r>
            <a:r>
              <a:rPr lang="en-US" sz="1900" dirty="0"/>
              <a:t>)</a:t>
            </a:r>
          </a:p>
          <a:p>
            <a:pPr>
              <a:lnSpc>
                <a:spcPct val="150000"/>
              </a:lnSpc>
              <a:spcBef>
                <a:spcPts val="0"/>
              </a:spcBef>
            </a:pPr>
            <a:r>
              <a:rPr lang="en-US" sz="1900" dirty="0"/>
              <a:t>And when </a:t>
            </a:r>
            <a:r>
              <a:rPr lang="en-US" sz="1900" b="1" dirty="0">
                <a:solidFill>
                  <a:srgbClr val="0000FA"/>
                </a:solidFill>
              </a:rPr>
              <a:t>AUC is 0.5</a:t>
            </a:r>
            <a:r>
              <a:rPr lang="en-US" sz="1900" dirty="0"/>
              <a:t>, it means the model has </a:t>
            </a:r>
            <a:r>
              <a:rPr lang="en-US" sz="1900" b="1" dirty="0">
                <a:solidFill>
                  <a:srgbClr val="0000FA"/>
                </a:solidFill>
              </a:rPr>
              <a:t>no class separation capacity</a:t>
            </a:r>
            <a:r>
              <a:rPr lang="en-US" sz="1900" dirty="0"/>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685800" y="1828800"/>
            <a:ext cx="7315200" cy="3581400"/>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https://towardsdatascience.com/accuracy-recall-precision-f-score-specificity-which-to-optimize-on-867d3f11124</a:t>
            </a:r>
            <a:endParaRPr lang="en-US" dirty="0"/>
          </a:p>
          <a:p>
            <a:r>
              <a:rPr lang="en-US" dirty="0">
                <a:hlinkClick r:id="rId3"/>
              </a:rPr>
              <a:t>https://www.analyticsvidhya.com/blog/2020/06/auc-roc-curve-machine-learning/#:~:text=The%20Receiver%20Operator%20Characteristic%20(ROC,'%20from%20the%20'noise</a:t>
            </a:r>
            <a:r>
              <a:rPr lang="en-US" dirty="0"/>
              <a:t>'. (roc-</a:t>
            </a:r>
            <a:r>
              <a:rPr lang="en-US" dirty="0" err="1"/>
              <a:t>auc</a:t>
            </a:r>
            <a:r>
              <a:rPr lang="en-US" dirty="0"/>
              <a:t> curve code)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solidFill>
                  <a:srgbClr val="C00000"/>
                </a:solidFill>
              </a:rPr>
              <a:t>Supervised learning – regression</a:t>
            </a:r>
          </a:p>
        </p:txBody>
      </p:sp>
      <p:sp>
        <p:nvSpPr>
          <p:cNvPr id="3" name="Content Placeholder 2"/>
          <p:cNvSpPr>
            <a:spLocks noGrp="1"/>
          </p:cNvSpPr>
          <p:nvPr>
            <p:ph idx="1"/>
          </p:nvPr>
        </p:nvSpPr>
        <p:spPr>
          <a:xfrm>
            <a:off x="457200" y="1143000"/>
            <a:ext cx="8686800" cy="1143000"/>
          </a:xfrm>
        </p:spPr>
        <p:txBody>
          <a:bodyPr>
            <a:normAutofit fontScale="70000" lnSpcReduction="20000"/>
          </a:bodyPr>
          <a:lstStyle/>
          <a:p>
            <a:pPr>
              <a:lnSpc>
                <a:spcPct val="160000"/>
              </a:lnSpc>
              <a:spcBef>
                <a:spcPts val="0"/>
              </a:spcBef>
            </a:pPr>
            <a:r>
              <a:rPr lang="en-US" dirty="0"/>
              <a:t>It ensures that the </a:t>
            </a:r>
            <a:r>
              <a:rPr lang="en-US" b="1" dirty="0">
                <a:solidFill>
                  <a:srgbClr val="0000FA"/>
                </a:solidFill>
              </a:rPr>
              <a:t>difference between predicted and actual values is low </a:t>
            </a:r>
            <a:r>
              <a:rPr lang="en-US" dirty="0"/>
              <a:t>can be considered as a </a:t>
            </a:r>
            <a:r>
              <a:rPr lang="en-US" b="1" dirty="0">
                <a:solidFill>
                  <a:srgbClr val="0000FA"/>
                </a:solidFill>
              </a:rPr>
              <a:t>good model</a:t>
            </a:r>
            <a:r>
              <a:rPr lang="en-US" dirty="0"/>
              <a:t>.</a:t>
            </a:r>
          </a:p>
          <a:p>
            <a:pPr>
              <a:lnSpc>
                <a:spcPct val="160000"/>
              </a:lnSpc>
              <a:spcBef>
                <a:spcPts val="0"/>
              </a:spcBef>
            </a:pPr>
            <a:endParaRPr lang="en-US" dirty="0"/>
          </a:p>
        </p:txBody>
      </p:sp>
      <p:pic>
        <p:nvPicPr>
          <p:cNvPr id="4" name="Picture 2"/>
          <p:cNvPicPr>
            <a:picLocks noChangeAspect="1" noChangeArrowheads="1"/>
          </p:cNvPicPr>
          <p:nvPr/>
        </p:nvPicPr>
        <p:blipFill>
          <a:blip r:embed="rId2"/>
          <a:srcRect/>
          <a:stretch>
            <a:fillRect/>
          </a:stretch>
        </p:blipFill>
        <p:spPr bwMode="auto">
          <a:xfrm>
            <a:off x="4800600" y="2667000"/>
            <a:ext cx="4143376" cy="3873992"/>
          </a:xfrm>
          <a:prstGeom prst="rect">
            <a:avLst/>
          </a:prstGeom>
          <a:noFill/>
          <a:ln w="9525">
            <a:noFill/>
            <a:miter lim="800000"/>
            <a:headEnd/>
            <a:tailEnd/>
          </a:ln>
          <a:effectLst/>
        </p:spPr>
      </p:pic>
      <p:sp>
        <p:nvSpPr>
          <p:cNvPr id="5" name="Rectangle 4"/>
          <p:cNvSpPr/>
          <p:nvPr/>
        </p:nvSpPr>
        <p:spPr>
          <a:xfrm>
            <a:off x="228600" y="2362200"/>
            <a:ext cx="4572000" cy="2308324"/>
          </a:xfrm>
          <a:prstGeom prst="rect">
            <a:avLst/>
          </a:prstGeom>
        </p:spPr>
        <p:txBody>
          <a:bodyPr wrap="square">
            <a:spAutoFit/>
          </a:bodyPr>
          <a:lstStyle/>
          <a:p>
            <a:pPr>
              <a:lnSpc>
                <a:spcPct val="160000"/>
              </a:lnSpc>
              <a:spcBef>
                <a:spcPts val="0"/>
              </a:spcBef>
              <a:buFont typeface="Arial" pitchFamily="34" charset="0"/>
              <a:buChar char="•"/>
            </a:pPr>
            <a:r>
              <a:rPr lang="en-US" b="1" dirty="0">
                <a:latin typeface="Times New Roman" pitchFamily="18" charset="0"/>
                <a:cs typeface="Times New Roman" pitchFamily="18" charset="0"/>
              </a:rPr>
              <a:t>Residuals in statistics</a:t>
            </a:r>
            <a:r>
              <a:rPr lang="en-US" dirty="0">
                <a:latin typeface="Times New Roman" pitchFamily="18" charset="0"/>
                <a:cs typeface="Times New Roman" pitchFamily="18" charset="0"/>
              </a:rPr>
              <a:t> or machine learning are the </a:t>
            </a:r>
            <a:r>
              <a:rPr lang="en-US" b="1" dirty="0">
                <a:solidFill>
                  <a:srgbClr val="0000FA"/>
                </a:solidFill>
                <a:latin typeface="Times New Roman" pitchFamily="18" charset="0"/>
                <a:cs typeface="Times New Roman" pitchFamily="18" charset="0"/>
              </a:rPr>
              <a:t>difference/distance between an observed data value and a fitted or predicted data value</a:t>
            </a:r>
            <a:r>
              <a:rPr lang="en-US" dirty="0">
                <a:latin typeface="Times New Roman" pitchFamily="18" charset="0"/>
                <a:cs typeface="Times New Roman" pitchFamily="18" charset="0"/>
              </a:rPr>
              <a:t>. They are also known as </a:t>
            </a:r>
            <a:r>
              <a:rPr lang="en-US" b="1" dirty="0">
                <a:latin typeface="Times New Roman" pitchFamily="18" charset="0"/>
                <a:cs typeface="Times New Roman" pitchFamily="18" charset="0"/>
              </a:rPr>
              <a:t>error</a:t>
            </a:r>
            <a:r>
              <a:rPr lang="en-US" dirty="0">
                <a:latin typeface="Times New Roman" pitchFamily="18" charset="0"/>
                <a:cs typeface="Times New Roman" pitchFamily="18" charset="0"/>
              </a:rPr>
              <a:t>s.</a:t>
            </a:r>
          </a:p>
          <a:p>
            <a:pPr>
              <a:lnSpc>
                <a:spcPct val="160000"/>
              </a:lnSpc>
              <a:spcBef>
                <a:spcPts val="0"/>
              </a:spcBef>
              <a:buFont typeface="Arial" pitchFamily="34" charset="0"/>
              <a:buChar char="•"/>
            </a:pPr>
            <a:endParaRPr lang="en-US" dirty="0">
              <a:latin typeface="Times New Roman" pitchFamily="18" charset="0"/>
              <a:cs typeface="Times New Roman" pitchFamily="18" charset="0"/>
            </a:endParaRPr>
          </a:p>
        </p:txBody>
      </p:sp>
      <p:sp>
        <p:nvSpPr>
          <p:cNvPr id="6" name="Rectangle 5"/>
          <p:cNvSpPr/>
          <p:nvPr/>
        </p:nvSpPr>
        <p:spPr>
          <a:xfrm>
            <a:off x="652703" y="5498564"/>
            <a:ext cx="4018631" cy="646331"/>
          </a:xfrm>
          <a:prstGeom prst="rect">
            <a:avLst/>
          </a:prstGeom>
        </p:spPr>
        <p:txBody>
          <a:bodyPr wrap="square">
            <a:spAutoFit/>
          </a:bodyPr>
          <a:lstStyle/>
          <a:p>
            <a:r>
              <a:rPr lang="en-US" b="1" dirty="0" smtClean="0">
                <a:solidFill>
                  <a:srgbClr val="C00000"/>
                </a:solidFill>
                <a:latin typeface="Times New Roman" pitchFamily="18" charset="0"/>
                <a:cs typeface="Times New Roman" pitchFamily="18" charset="0"/>
              </a:rPr>
              <a:t>residual value is less   =&gt; well fitted regression model</a:t>
            </a:r>
            <a:endParaRPr lang="en-US" dirty="0">
              <a:solidFill>
                <a:srgbClr val="C0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610600" cy="5410200"/>
          </a:xfrm>
        </p:spPr>
        <p:txBody>
          <a:bodyPr>
            <a:normAutofit fontScale="62500" lnSpcReduction="20000"/>
          </a:bodyPr>
          <a:lstStyle/>
          <a:p>
            <a:pPr>
              <a:lnSpc>
                <a:spcPct val="170000"/>
              </a:lnSpc>
              <a:spcBef>
                <a:spcPts val="0"/>
              </a:spcBef>
            </a:pPr>
            <a:r>
              <a:rPr lang="en-US" sz="4000" b="1" dirty="0"/>
              <a:t>R-squared</a:t>
            </a:r>
            <a:r>
              <a:rPr lang="en-US" dirty="0"/>
              <a:t> is a good statistical measure to </a:t>
            </a:r>
            <a:r>
              <a:rPr lang="en-US" b="1" dirty="0">
                <a:solidFill>
                  <a:srgbClr val="0000FA"/>
                </a:solidFill>
              </a:rPr>
              <a:t>evaluate the model fitness</a:t>
            </a:r>
            <a:r>
              <a:rPr lang="en-US" dirty="0"/>
              <a:t>.</a:t>
            </a:r>
          </a:p>
          <a:p>
            <a:pPr>
              <a:lnSpc>
                <a:spcPct val="170000"/>
              </a:lnSpc>
              <a:spcBef>
                <a:spcPts val="0"/>
              </a:spcBef>
            </a:pPr>
            <a:r>
              <a:rPr lang="en-US" dirty="0"/>
              <a:t>It is also known as the </a:t>
            </a:r>
            <a:r>
              <a:rPr lang="en-US" b="1" dirty="0">
                <a:solidFill>
                  <a:srgbClr val="0000FA"/>
                </a:solidFill>
              </a:rPr>
              <a:t>coefficient of determination</a:t>
            </a:r>
            <a:r>
              <a:rPr lang="en-US" dirty="0"/>
              <a:t>, or for multiple regression, the </a:t>
            </a:r>
            <a:r>
              <a:rPr lang="en-US" b="1" dirty="0">
                <a:solidFill>
                  <a:srgbClr val="0000FA"/>
                </a:solidFill>
              </a:rPr>
              <a:t>coefficient of multiple determination</a:t>
            </a:r>
            <a:r>
              <a:rPr lang="en-US" dirty="0"/>
              <a:t>. </a:t>
            </a:r>
          </a:p>
          <a:p>
            <a:pPr>
              <a:lnSpc>
                <a:spcPct val="170000"/>
              </a:lnSpc>
              <a:spcBef>
                <a:spcPts val="0"/>
              </a:spcBef>
            </a:pPr>
            <a:r>
              <a:rPr lang="en-US" dirty="0"/>
              <a:t>The R-squared value </a:t>
            </a:r>
            <a:r>
              <a:rPr lang="en-US" b="1" dirty="0">
                <a:solidFill>
                  <a:srgbClr val="0000FA"/>
                </a:solidFill>
              </a:rPr>
              <a:t>lies between 0 to 1 (0%–100%) </a:t>
            </a:r>
            <a:r>
              <a:rPr lang="en-US" dirty="0"/>
              <a:t>with a larger value (close to 1) representing a </a:t>
            </a:r>
            <a:r>
              <a:rPr lang="en-US" b="1" dirty="0">
                <a:solidFill>
                  <a:srgbClr val="0000FA"/>
                </a:solidFill>
              </a:rPr>
              <a:t>better fit.</a:t>
            </a:r>
          </a:p>
          <a:p>
            <a:pPr>
              <a:lnSpc>
                <a:spcPct val="170000"/>
              </a:lnSpc>
              <a:spcBef>
                <a:spcPts val="0"/>
              </a:spcBef>
            </a:pPr>
            <a:endParaRPr lang="en-US" dirty="0"/>
          </a:p>
          <a:p>
            <a:pPr>
              <a:lnSpc>
                <a:spcPct val="170000"/>
              </a:lnSpc>
              <a:spcBef>
                <a:spcPts val="0"/>
              </a:spcBef>
            </a:pPr>
            <a:r>
              <a:rPr lang="en-US" dirty="0"/>
              <a:t>Sum of Squares Total (SST) = squared differences of each observation from</a:t>
            </a:r>
          </a:p>
          <a:p>
            <a:pPr>
              <a:lnSpc>
                <a:spcPct val="170000"/>
              </a:lnSpc>
              <a:spcBef>
                <a:spcPts val="0"/>
              </a:spcBef>
              <a:buNone/>
            </a:pPr>
            <a:r>
              <a:rPr lang="en-US" dirty="0"/>
              <a:t>    overall mean. where y̅ is the mean </a:t>
            </a:r>
            <a:br>
              <a:rPr lang="en-US" dirty="0"/>
            </a:br>
            <a:endParaRPr lang="en-US" dirty="0"/>
          </a:p>
          <a:p>
            <a:pPr>
              <a:lnSpc>
                <a:spcPct val="170000"/>
              </a:lnSpc>
              <a:spcBef>
                <a:spcPts val="0"/>
              </a:spcBef>
            </a:pPr>
            <a:r>
              <a:rPr lang="en-US" dirty="0"/>
              <a:t>Sum of Squared Errors (SSE) (of prediction) = sum of the</a:t>
            </a:r>
          </a:p>
        </p:txBody>
      </p:sp>
      <p:pic>
        <p:nvPicPr>
          <p:cNvPr id="8194" name="Picture 2"/>
          <p:cNvPicPr>
            <a:picLocks noChangeAspect="1" noChangeArrowheads="1"/>
          </p:cNvPicPr>
          <p:nvPr/>
        </p:nvPicPr>
        <p:blipFill>
          <a:blip r:embed="rId2"/>
          <a:srcRect/>
          <a:stretch>
            <a:fillRect/>
          </a:stretch>
        </p:blipFill>
        <p:spPr bwMode="auto">
          <a:xfrm>
            <a:off x="5029200" y="2667000"/>
            <a:ext cx="1905000" cy="752475"/>
          </a:xfrm>
          <a:prstGeom prst="rect">
            <a:avLst/>
          </a:prstGeom>
          <a:noFill/>
          <a:ln w="9525">
            <a:noFill/>
            <a:miter lim="800000"/>
            <a:headEnd/>
            <a:tailEnd/>
          </a:ln>
          <a:effectLst/>
        </p:spPr>
      </p:pic>
      <p:pic>
        <p:nvPicPr>
          <p:cNvPr id="8196" name="Picture 4"/>
          <p:cNvPicPr>
            <a:picLocks noChangeAspect="1" noChangeArrowheads="1"/>
          </p:cNvPicPr>
          <p:nvPr/>
        </p:nvPicPr>
        <p:blipFill>
          <a:blip r:embed="rId3"/>
          <a:srcRect l="33256" r="35335" b="-12500"/>
          <a:stretch>
            <a:fillRect/>
          </a:stretch>
        </p:blipFill>
        <p:spPr bwMode="auto">
          <a:xfrm>
            <a:off x="4724400" y="3962400"/>
            <a:ext cx="1295400" cy="685800"/>
          </a:xfrm>
          <a:prstGeom prst="rect">
            <a:avLst/>
          </a:prstGeom>
          <a:noFill/>
          <a:ln w="9525">
            <a:noFill/>
            <a:miter lim="800000"/>
            <a:headEnd/>
            <a:tailEnd/>
          </a:ln>
          <a:effectLst/>
        </p:spPr>
      </p:pic>
      <p:pic>
        <p:nvPicPr>
          <p:cNvPr id="8197" name="Picture 5"/>
          <p:cNvPicPr>
            <a:picLocks noChangeAspect="1" noChangeArrowheads="1"/>
          </p:cNvPicPr>
          <p:nvPr/>
        </p:nvPicPr>
        <p:blipFill>
          <a:blip r:embed="rId4"/>
          <a:srcRect/>
          <a:stretch>
            <a:fillRect/>
          </a:stretch>
        </p:blipFill>
        <p:spPr bwMode="auto">
          <a:xfrm>
            <a:off x="762000" y="5429250"/>
            <a:ext cx="6305550" cy="1047750"/>
          </a:xfrm>
          <a:prstGeom prst="rect">
            <a:avLst/>
          </a:prstGeom>
          <a:noFill/>
          <a:ln w="9525">
            <a:noFill/>
            <a:miter lim="800000"/>
            <a:headEnd/>
            <a:tailEnd/>
          </a:ln>
          <a:effectLst/>
        </p:spPr>
      </p:pic>
      <p:sp>
        <p:nvSpPr>
          <p:cNvPr id="6" name="Rectangle 5"/>
          <p:cNvSpPr/>
          <p:nvPr/>
        </p:nvSpPr>
        <p:spPr>
          <a:xfrm>
            <a:off x="685800" y="4495800"/>
            <a:ext cx="184731" cy="369332"/>
          </a:xfrm>
          <a:prstGeom prst="rect">
            <a:avLst/>
          </a:prstGeom>
        </p:spPr>
        <p:txBody>
          <a:bodyPr wrap="none">
            <a:spAutoFit/>
          </a:bodyPr>
          <a:lstStyle/>
          <a:p>
            <a:r>
              <a:rPr lang="en-US" dirty="0"/>
              <a:t>̅</a:t>
            </a:r>
          </a:p>
        </p:txBody>
      </p:sp>
      <p:sp>
        <p:nvSpPr>
          <p:cNvPr id="7" name="Rectangle 6"/>
          <p:cNvSpPr/>
          <p:nvPr/>
        </p:nvSpPr>
        <p:spPr>
          <a:xfrm>
            <a:off x="3200400" y="0"/>
            <a:ext cx="2362200" cy="646331"/>
          </a:xfrm>
          <a:prstGeom prst="rect">
            <a:avLst/>
          </a:prstGeom>
        </p:spPr>
        <p:txBody>
          <a:bodyPr wrap="square">
            <a:spAutoFit/>
          </a:bodyPr>
          <a:lstStyle/>
          <a:p>
            <a:r>
              <a:rPr lang="en-US" sz="3600" b="1" dirty="0">
                <a:solidFill>
                  <a:srgbClr val="C00000"/>
                </a:solidFill>
              </a:rPr>
              <a:t>R-squared</a:t>
            </a:r>
            <a:endParaRPr lang="en-US" sz="3600" dirty="0">
              <a:solidFill>
                <a:srgbClr val="C0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04799" y="609600"/>
            <a:ext cx="5335747" cy="3276600"/>
          </a:xfrm>
          <a:prstGeom prst="rect">
            <a:avLst/>
          </a:prstGeom>
          <a:noFill/>
          <a:ln w="9525">
            <a:noFill/>
            <a:miter lim="800000"/>
            <a:headEnd/>
            <a:tailEnd/>
          </a:ln>
          <a:effectLst/>
        </p:spPr>
      </p:pic>
      <p:sp>
        <p:nvSpPr>
          <p:cNvPr id="5" name="Rectangle 4"/>
          <p:cNvSpPr/>
          <p:nvPr/>
        </p:nvSpPr>
        <p:spPr>
          <a:xfrm>
            <a:off x="5715000" y="4267200"/>
            <a:ext cx="3378200" cy="2031325"/>
          </a:xfrm>
          <a:prstGeom prst="rect">
            <a:avLst/>
          </a:prstGeom>
        </p:spPr>
        <p:txBody>
          <a:bodyPr wrap="square">
            <a:spAutoFit/>
          </a:bodyPr>
          <a:lstStyle/>
          <a:p>
            <a:pPr algn="just" fontAlgn="base"/>
            <a:r>
              <a:rPr lang="en-US" dirty="0">
                <a:latin typeface="Times New Roman" pitchFamily="18" charset="0"/>
                <a:cs typeface="Times New Roman" pitchFamily="18" charset="0"/>
              </a:rPr>
              <a:t>The residual sum of squares is calculated by the summation of squares of perpendicular distance between </a:t>
            </a:r>
            <a:r>
              <a:rPr lang="en-US" b="1" dirty="0">
                <a:latin typeface="Times New Roman" pitchFamily="18" charset="0"/>
                <a:cs typeface="Times New Roman" pitchFamily="18" charset="0"/>
              </a:rPr>
              <a:t>data points and the best-fitted line.</a:t>
            </a:r>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6" name="Rectangle 5"/>
          <p:cNvSpPr/>
          <p:nvPr/>
        </p:nvSpPr>
        <p:spPr>
          <a:xfrm>
            <a:off x="5638800" y="990600"/>
            <a:ext cx="3352800" cy="1477328"/>
          </a:xfrm>
          <a:prstGeom prst="rect">
            <a:avLst/>
          </a:prstGeom>
        </p:spPr>
        <p:txBody>
          <a:bodyPr wrap="square">
            <a:spAutoFit/>
          </a:bodyPr>
          <a:lstStyle/>
          <a:p>
            <a:pPr algn="just"/>
            <a:r>
              <a:rPr lang="en-US" dirty="0">
                <a:latin typeface="Times New Roman" pitchFamily="18" charset="0"/>
                <a:cs typeface="Times New Roman" pitchFamily="18" charset="0"/>
              </a:rPr>
              <a:t>The total sum of squares is calculated by </a:t>
            </a:r>
            <a:r>
              <a:rPr lang="en-US" b="1" dirty="0">
                <a:latin typeface="Times New Roman" pitchFamily="18" charset="0"/>
                <a:cs typeface="Times New Roman" pitchFamily="18" charset="0"/>
              </a:rPr>
              <a:t>summation of squares </a:t>
            </a:r>
            <a:r>
              <a:rPr lang="en-US" dirty="0">
                <a:latin typeface="Times New Roman" pitchFamily="18" charset="0"/>
                <a:cs typeface="Times New Roman" pitchFamily="18" charset="0"/>
              </a:rPr>
              <a:t>of </a:t>
            </a:r>
            <a:r>
              <a:rPr lang="en-US" b="1" dirty="0">
                <a:latin typeface="Times New Roman" pitchFamily="18" charset="0"/>
                <a:cs typeface="Times New Roman" pitchFamily="18" charset="0"/>
              </a:rPr>
              <a:t>perpendicular distance </a:t>
            </a:r>
            <a:r>
              <a:rPr lang="en-US" dirty="0">
                <a:latin typeface="Times New Roman" pitchFamily="18" charset="0"/>
                <a:cs typeface="Times New Roman" pitchFamily="18" charset="0"/>
              </a:rPr>
              <a:t>between </a:t>
            </a:r>
            <a:r>
              <a:rPr lang="en-US" b="1" dirty="0">
                <a:latin typeface="Times New Roman" pitchFamily="18" charset="0"/>
                <a:cs typeface="Times New Roman" pitchFamily="18" charset="0"/>
              </a:rPr>
              <a:t>data points and the average line</a:t>
            </a:r>
            <a:r>
              <a:rPr lang="en-US" dirty="0">
                <a:latin typeface="Times New Roman" pitchFamily="18" charset="0"/>
                <a:cs typeface="Times New Roman" pitchFamily="18" charset="0"/>
              </a:rPr>
              <a:t>.</a:t>
            </a:r>
          </a:p>
        </p:txBody>
      </p:sp>
      <p:pic>
        <p:nvPicPr>
          <p:cNvPr id="1027" name="Picture 3"/>
          <p:cNvPicPr>
            <a:picLocks noChangeAspect="1" noChangeArrowheads="1"/>
          </p:cNvPicPr>
          <p:nvPr/>
        </p:nvPicPr>
        <p:blipFill>
          <a:blip r:embed="rId3"/>
          <a:srcRect/>
          <a:stretch>
            <a:fillRect/>
          </a:stretch>
        </p:blipFill>
        <p:spPr bwMode="auto">
          <a:xfrm>
            <a:off x="152400" y="3715428"/>
            <a:ext cx="5181600" cy="3066372"/>
          </a:xfrm>
          <a:prstGeom prst="rect">
            <a:avLst/>
          </a:prstGeom>
          <a:noFill/>
          <a:ln w="9525">
            <a:noFill/>
            <a:miter lim="800000"/>
            <a:headEnd/>
            <a:tailEnd/>
          </a:ln>
          <a:effectLst/>
        </p:spPr>
      </p:pic>
      <p:sp>
        <p:nvSpPr>
          <p:cNvPr id="7" name="Rectangle 6"/>
          <p:cNvSpPr/>
          <p:nvPr/>
        </p:nvSpPr>
        <p:spPr>
          <a:xfrm>
            <a:off x="228600" y="152400"/>
            <a:ext cx="8610600" cy="646331"/>
          </a:xfrm>
          <a:prstGeom prst="rect">
            <a:avLst/>
          </a:prstGeom>
        </p:spPr>
        <p:txBody>
          <a:bodyPr wrap="square">
            <a:spAutoFit/>
          </a:bodyPr>
          <a:lstStyle/>
          <a:p>
            <a:pPr>
              <a:buFont typeface="Arial" pitchFamily="34" charset="0"/>
              <a:buChar char="•"/>
            </a:pPr>
            <a:r>
              <a:rPr lang="en-US" b="1" dirty="0"/>
              <a:t>R-square is a comparison of the residual sum of squares </a:t>
            </a:r>
            <a:r>
              <a:rPr lang="en-US" b="1" i="1" dirty="0"/>
              <a:t>(</a:t>
            </a:r>
            <a:r>
              <a:rPr lang="en-US" b="1" i="1" dirty="0" err="1"/>
              <a:t>SS</a:t>
            </a:r>
            <a:r>
              <a:rPr lang="en-US" b="1" i="1" baseline="-25000" dirty="0" err="1"/>
              <a:t>res</a:t>
            </a:r>
            <a:r>
              <a:rPr lang="en-US" b="1" i="1" dirty="0" smtClean="0"/>
              <a:t>) or SSE</a:t>
            </a:r>
            <a:r>
              <a:rPr lang="en-US" b="1" dirty="0"/>
              <a:t> with the total sum of squares</a:t>
            </a:r>
            <a:r>
              <a:rPr lang="en-US" b="1" i="1" dirty="0"/>
              <a:t>(</a:t>
            </a:r>
            <a:r>
              <a:rPr lang="en-US" b="1" i="1" dirty="0" err="1"/>
              <a:t>SS</a:t>
            </a:r>
            <a:r>
              <a:rPr lang="en-US" b="1" i="1" baseline="-25000" dirty="0" err="1"/>
              <a:t>tot</a:t>
            </a:r>
            <a:r>
              <a:rPr lang="en-US" b="1" i="1" dirty="0" smtClean="0"/>
              <a:t>) or SST</a:t>
            </a:r>
            <a:r>
              <a:rPr lang="en-US" b="1" dirty="0" smtClean="0"/>
              <a:t>.</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Selecting a Model</a:t>
            </a:r>
          </a:p>
        </p:txBody>
      </p:sp>
      <p:sp>
        <p:nvSpPr>
          <p:cNvPr id="3" name="Content Placeholder 2"/>
          <p:cNvSpPr>
            <a:spLocks noGrp="1"/>
          </p:cNvSpPr>
          <p:nvPr>
            <p:ph idx="1"/>
          </p:nvPr>
        </p:nvSpPr>
        <p:spPr>
          <a:xfrm>
            <a:off x="152400" y="914400"/>
            <a:ext cx="8839200" cy="5791200"/>
          </a:xfrm>
        </p:spPr>
        <p:txBody>
          <a:bodyPr>
            <a:normAutofit fontScale="55000" lnSpcReduction="20000"/>
          </a:bodyPr>
          <a:lstStyle/>
          <a:p>
            <a:pPr marL="0">
              <a:lnSpc>
                <a:spcPct val="170000"/>
              </a:lnSpc>
              <a:spcBef>
                <a:spcPts val="0"/>
              </a:spcBef>
              <a:buClr>
                <a:srgbClr val="000000"/>
              </a:buClr>
              <a:buNone/>
            </a:pPr>
            <a:r>
              <a:rPr lang="en-US" altLang="x-none" b="1" dirty="0">
                <a:solidFill>
                  <a:srgbClr val="0000FA"/>
                </a:solidFill>
                <a:ea typeface="Arial" panose="020B0604020202020204"/>
                <a:sym typeface="Calibri" panose="020F0502020204030204" pitchFamily="34" charset="0"/>
              </a:rPr>
              <a:t>Input variables: </a:t>
            </a:r>
          </a:p>
          <a:p>
            <a:pPr marL="0">
              <a:lnSpc>
                <a:spcPct val="170000"/>
              </a:lnSpc>
              <a:spcBef>
                <a:spcPts val="0"/>
              </a:spcBef>
              <a:buClr>
                <a:srgbClr val="000000"/>
              </a:buClr>
            </a:pPr>
            <a:r>
              <a:rPr lang="en-US" altLang="x-none" dirty="0">
                <a:ea typeface="Arial" panose="020B0604020202020204"/>
                <a:sym typeface="Calibri" panose="020F0502020204030204" pitchFamily="34" charset="0"/>
              </a:rPr>
              <a:t>Also called </a:t>
            </a:r>
            <a:r>
              <a:rPr lang="en-US" altLang="x-none" b="1" dirty="0">
                <a:solidFill>
                  <a:srgbClr val="C00000"/>
                </a:solidFill>
                <a:ea typeface="Arial" panose="020B0604020202020204"/>
                <a:sym typeface="Calibri" panose="020F0502020204030204" pitchFamily="34" charset="0"/>
              </a:rPr>
              <a:t>predictors, attributes, features, independent variables, or simply variables.</a:t>
            </a:r>
          </a:p>
          <a:p>
            <a:pPr marL="0">
              <a:lnSpc>
                <a:spcPct val="170000"/>
              </a:lnSpc>
              <a:spcBef>
                <a:spcPts val="0"/>
              </a:spcBef>
              <a:buClr>
                <a:srgbClr val="000000"/>
              </a:buClr>
            </a:pPr>
            <a:r>
              <a:rPr lang="en-US" altLang="x-none" dirty="0">
                <a:ea typeface="Arial" panose="020B0604020202020204"/>
                <a:sym typeface="Calibri" panose="020F0502020204030204" pitchFamily="34" charset="0"/>
              </a:rPr>
              <a:t>Input variables can be denoted by X, </a:t>
            </a:r>
          </a:p>
          <a:p>
            <a:pPr marL="0">
              <a:lnSpc>
                <a:spcPct val="170000"/>
              </a:lnSpc>
              <a:spcBef>
                <a:spcPts val="0"/>
              </a:spcBef>
              <a:buClr>
                <a:srgbClr val="000000"/>
              </a:buClr>
            </a:pPr>
            <a:r>
              <a:rPr lang="en-US" altLang="x-none" dirty="0">
                <a:ea typeface="Arial" panose="020B0604020202020204"/>
                <a:sym typeface="Calibri" panose="020F0502020204030204" pitchFamily="34" charset="0"/>
              </a:rPr>
              <a:t>while individual input variables are represented as X1, X2, X3, …, </a:t>
            </a:r>
            <a:r>
              <a:rPr lang="en-US" altLang="x-none" dirty="0" err="1">
                <a:ea typeface="Arial" panose="020B0604020202020204"/>
                <a:sym typeface="Calibri" panose="020F0502020204030204" pitchFamily="34" charset="0"/>
              </a:rPr>
              <a:t>Xn</a:t>
            </a:r>
            <a:endParaRPr lang="en-US" altLang="x-none" dirty="0">
              <a:ea typeface="Arial" panose="020B0604020202020204"/>
              <a:sym typeface="Calibri" panose="020F0502020204030204" pitchFamily="34" charset="0"/>
            </a:endParaRPr>
          </a:p>
          <a:p>
            <a:pPr marL="0">
              <a:lnSpc>
                <a:spcPct val="170000"/>
              </a:lnSpc>
              <a:spcBef>
                <a:spcPts val="0"/>
              </a:spcBef>
              <a:buClr>
                <a:srgbClr val="000000"/>
              </a:buClr>
              <a:buNone/>
            </a:pPr>
            <a:r>
              <a:rPr lang="en-US" altLang="x-none" b="1" dirty="0">
                <a:solidFill>
                  <a:srgbClr val="0000FA"/>
                </a:solidFill>
                <a:sym typeface="Calibri" panose="020F0502020204030204" pitchFamily="34" charset="0"/>
              </a:rPr>
              <a:t>Output variables </a:t>
            </a:r>
          </a:p>
          <a:p>
            <a:pPr marL="0">
              <a:lnSpc>
                <a:spcPct val="170000"/>
              </a:lnSpc>
              <a:spcBef>
                <a:spcPts val="0"/>
              </a:spcBef>
              <a:buClr>
                <a:srgbClr val="000000"/>
              </a:buClr>
            </a:pPr>
            <a:r>
              <a:rPr lang="en-US" altLang="x-none" dirty="0">
                <a:ea typeface="Arial" panose="020B0604020202020204"/>
                <a:sym typeface="Calibri" panose="020F0502020204030204" pitchFamily="34" charset="0"/>
              </a:rPr>
              <a:t>Also called </a:t>
            </a:r>
            <a:r>
              <a:rPr lang="en-US" altLang="x-none" b="1" dirty="0">
                <a:solidFill>
                  <a:srgbClr val="C00000"/>
                </a:solidFill>
                <a:ea typeface="Arial" panose="020B0604020202020204"/>
                <a:sym typeface="Calibri" panose="020F0502020204030204" pitchFamily="34" charset="0"/>
              </a:rPr>
              <a:t>response or dependent variable</a:t>
            </a:r>
          </a:p>
          <a:p>
            <a:pPr marL="0">
              <a:lnSpc>
                <a:spcPct val="170000"/>
              </a:lnSpc>
              <a:spcBef>
                <a:spcPts val="0"/>
              </a:spcBef>
              <a:buClr>
                <a:srgbClr val="000000"/>
              </a:buClr>
            </a:pPr>
            <a:r>
              <a:rPr lang="en-US" altLang="x-none" dirty="0">
                <a:ea typeface="Arial" panose="020B0604020202020204"/>
                <a:sym typeface="Calibri" panose="020F0502020204030204" pitchFamily="34" charset="0"/>
              </a:rPr>
              <a:t>output variable by symbol Y</a:t>
            </a:r>
          </a:p>
          <a:p>
            <a:pPr marL="0">
              <a:lnSpc>
                <a:spcPct val="170000"/>
              </a:lnSpc>
              <a:spcBef>
                <a:spcPts val="0"/>
              </a:spcBef>
              <a:buClr>
                <a:srgbClr val="000000"/>
              </a:buClr>
            </a:pPr>
            <a:r>
              <a:rPr lang="en-US" altLang="x-none" dirty="0">
                <a:ea typeface="Arial" panose="020B0604020202020204"/>
                <a:sym typeface="Calibri" panose="020F0502020204030204" pitchFamily="34" charset="0"/>
              </a:rPr>
              <a:t>The relationship between X and Y is represented in the general form</a:t>
            </a:r>
          </a:p>
          <a:p>
            <a:pPr marL="0">
              <a:lnSpc>
                <a:spcPct val="170000"/>
              </a:lnSpc>
              <a:spcBef>
                <a:spcPts val="0"/>
              </a:spcBef>
              <a:buClr>
                <a:srgbClr val="000000"/>
              </a:buClr>
            </a:pPr>
            <a:r>
              <a:rPr lang="en-US" altLang="x-none" b="1" dirty="0">
                <a:solidFill>
                  <a:srgbClr val="2207E9"/>
                </a:solidFill>
                <a:ea typeface="Arial" panose="020B0604020202020204"/>
                <a:sym typeface="Calibri" panose="020F0502020204030204" pitchFamily="34" charset="0"/>
              </a:rPr>
              <a:t> Y = f (X) + e</a:t>
            </a:r>
          </a:p>
          <a:p>
            <a:pPr marL="0">
              <a:lnSpc>
                <a:spcPct val="170000"/>
              </a:lnSpc>
              <a:spcBef>
                <a:spcPts val="0"/>
              </a:spcBef>
              <a:buClr>
                <a:srgbClr val="000000"/>
              </a:buClr>
            </a:pPr>
            <a:r>
              <a:rPr lang="en-US" altLang="x-none" dirty="0">
                <a:ea typeface="Arial" panose="020B0604020202020204"/>
                <a:sym typeface="Calibri" panose="020F0502020204030204" pitchFamily="34" charset="0"/>
              </a:rPr>
              <a:t>where ‘f ’ is the </a:t>
            </a:r>
            <a:r>
              <a:rPr lang="en-US" altLang="x-none" b="1" dirty="0">
                <a:ea typeface="Arial" panose="020B0604020202020204"/>
                <a:sym typeface="Calibri" panose="020F0502020204030204" pitchFamily="34" charset="0"/>
              </a:rPr>
              <a:t>target function </a:t>
            </a:r>
            <a:r>
              <a:rPr lang="en-US" altLang="x-none" dirty="0">
                <a:ea typeface="Arial" panose="020B0604020202020204"/>
                <a:sym typeface="Calibri" panose="020F0502020204030204" pitchFamily="34" charset="0"/>
              </a:rPr>
              <a:t>and ‘e’ is a random error term.</a:t>
            </a:r>
          </a:p>
          <a:p>
            <a:pPr marL="0">
              <a:lnSpc>
                <a:spcPct val="170000"/>
              </a:lnSpc>
              <a:spcBef>
                <a:spcPts val="0"/>
              </a:spcBef>
              <a:buClr>
                <a:srgbClr val="000000"/>
              </a:buClr>
            </a:pPr>
            <a:r>
              <a:rPr lang="en-US" dirty="0"/>
              <a:t>A </a:t>
            </a:r>
            <a:r>
              <a:rPr lang="en-US" b="1" dirty="0"/>
              <a:t>target function</a:t>
            </a:r>
            <a:r>
              <a:rPr lang="en-US" dirty="0"/>
              <a:t>, in machine learning, is a method for solving a problem that an AI algorithm parses its training data to find</a:t>
            </a:r>
            <a:endParaRPr lang="en-US" altLang="x-none" dirty="0">
              <a:ea typeface="Arial" panose="020B0604020202020204"/>
              <a:sym typeface="Calibri" panose="020F0502020204030204" pitchFamily="34" charset="0"/>
            </a:endParaRPr>
          </a:p>
          <a:p>
            <a:pPr>
              <a:lnSpc>
                <a:spcPct val="170000"/>
              </a:lnSpc>
              <a:spcBef>
                <a:spcPts val="0"/>
              </a:spcBef>
            </a:pP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Unsupervised learning - clustering</a:t>
            </a:r>
          </a:p>
        </p:txBody>
      </p:sp>
      <p:sp>
        <p:nvSpPr>
          <p:cNvPr id="3" name="Content Placeholder 2"/>
          <p:cNvSpPr>
            <a:spLocks noGrp="1"/>
          </p:cNvSpPr>
          <p:nvPr>
            <p:ph idx="1"/>
          </p:nvPr>
        </p:nvSpPr>
        <p:spPr>
          <a:xfrm>
            <a:off x="457200" y="1219200"/>
            <a:ext cx="8458200" cy="5334000"/>
          </a:xfrm>
        </p:spPr>
        <p:txBody>
          <a:bodyPr>
            <a:normAutofit fontScale="62500" lnSpcReduction="20000"/>
          </a:bodyPr>
          <a:lstStyle/>
          <a:p>
            <a:pPr>
              <a:lnSpc>
                <a:spcPct val="170000"/>
              </a:lnSpc>
              <a:spcBef>
                <a:spcPts val="0"/>
              </a:spcBef>
            </a:pPr>
            <a:r>
              <a:rPr lang="en-US" b="1" dirty="0">
                <a:solidFill>
                  <a:srgbClr val="0000FA"/>
                </a:solidFill>
              </a:rPr>
              <a:t>grouping unlabelled data </a:t>
            </a:r>
            <a:r>
              <a:rPr lang="en-US" dirty="0"/>
              <a:t>is called Clustering</a:t>
            </a:r>
          </a:p>
          <a:p>
            <a:pPr>
              <a:lnSpc>
                <a:spcPct val="170000"/>
              </a:lnSpc>
              <a:spcBef>
                <a:spcPts val="0"/>
              </a:spcBef>
            </a:pPr>
            <a:r>
              <a:rPr lang="en-US" dirty="0" smtClean="0"/>
              <a:t>Clustering </a:t>
            </a:r>
            <a:r>
              <a:rPr lang="en-US" dirty="0"/>
              <a:t>analysis uses similarity metrics to </a:t>
            </a:r>
            <a:r>
              <a:rPr lang="en-US" b="1" dirty="0"/>
              <a:t>group data points that are close to each other </a:t>
            </a:r>
            <a:r>
              <a:rPr lang="en-US" dirty="0"/>
              <a:t>and </a:t>
            </a:r>
            <a:r>
              <a:rPr lang="en-US" b="1" dirty="0"/>
              <a:t>separate the ones which are farther apart</a:t>
            </a:r>
            <a:r>
              <a:rPr lang="en-US" dirty="0"/>
              <a:t>. It is a widely used technique for market segmentation, pattern recognition, and image processing.</a:t>
            </a:r>
          </a:p>
          <a:p>
            <a:pPr>
              <a:lnSpc>
                <a:spcPct val="170000"/>
              </a:lnSpc>
              <a:spcBef>
                <a:spcPts val="0"/>
              </a:spcBef>
            </a:pPr>
            <a:r>
              <a:rPr lang="en-US" dirty="0"/>
              <a:t>The two inherent </a:t>
            </a:r>
            <a:r>
              <a:rPr lang="en-US" b="1" dirty="0"/>
              <a:t>challenges</a:t>
            </a:r>
            <a:r>
              <a:rPr lang="en-US" dirty="0"/>
              <a:t> which lie in the </a:t>
            </a:r>
            <a:r>
              <a:rPr lang="en-US" b="1" dirty="0"/>
              <a:t>process of clustering</a:t>
            </a:r>
            <a:r>
              <a:rPr lang="en-US" dirty="0"/>
              <a:t>:</a:t>
            </a:r>
          </a:p>
          <a:p>
            <a:pPr>
              <a:lnSpc>
                <a:spcPct val="170000"/>
              </a:lnSpc>
              <a:spcBef>
                <a:spcPts val="0"/>
              </a:spcBef>
              <a:buFont typeface="Wingdings" pitchFamily="2" charset="2"/>
              <a:buChar char="ü"/>
            </a:pPr>
            <a:r>
              <a:rPr lang="en-US" dirty="0"/>
              <a:t> It is generally </a:t>
            </a:r>
            <a:r>
              <a:rPr lang="en-US" b="1" dirty="0">
                <a:solidFill>
                  <a:srgbClr val="2207E9"/>
                </a:solidFill>
              </a:rPr>
              <a:t>not known how many clusters can be formulated</a:t>
            </a:r>
            <a:r>
              <a:rPr lang="en-US" dirty="0"/>
              <a:t> from a particular data set. It is completely open-ended in most cases and provided as a user input to a clustering algorithm.</a:t>
            </a:r>
          </a:p>
          <a:p>
            <a:pPr>
              <a:lnSpc>
                <a:spcPct val="170000"/>
              </a:lnSpc>
              <a:spcBef>
                <a:spcPts val="0"/>
              </a:spcBef>
              <a:buFont typeface="Wingdings" pitchFamily="2" charset="2"/>
              <a:buChar char="ü"/>
            </a:pPr>
            <a:r>
              <a:rPr lang="en-US" dirty="0"/>
              <a:t> Even if the number of clusters is given, the same number of clusters can be formed with different groups of data instances.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10600" cy="6248400"/>
          </a:xfrm>
        </p:spPr>
        <p:txBody>
          <a:bodyPr>
            <a:normAutofit/>
          </a:bodyPr>
          <a:lstStyle/>
          <a:p>
            <a:pPr>
              <a:lnSpc>
                <a:spcPct val="170000"/>
              </a:lnSpc>
              <a:spcBef>
                <a:spcPts val="0"/>
              </a:spcBef>
              <a:buNone/>
            </a:pPr>
            <a:r>
              <a:rPr lang="en-US" sz="1600" dirty="0"/>
              <a:t>popular approaches for cluster quality evaluation:</a:t>
            </a:r>
          </a:p>
          <a:p>
            <a:pPr>
              <a:lnSpc>
                <a:spcPct val="170000"/>
              </a:lnSpc>
              <a:spcBef>
                <a:spcPts val="0"/>
              </a:spcBef>
              <a:buNone/>
            </a:pPr>
            <a:r>
              <a:rPr lang="en-US" sz="1600" b="1" u="sng" dirty="0">
                <a:solidFill>
                  <a:srgbClr val="C00000"/>
                </a:solidFill>
              </a:rPr>
              <a:t>Internal evaluation:</a:t>
            </a:r>
          </a:p>
          <a:p>
            <a:pPr>
              <a:lnSpc>
                <a:spcPct val="170000"/>
              </a:lnSpc>
              <a:spcBef>
                <a:spcPts val="0"/>
              </a:spcBef>
              <a:buNone/>
            </a:pPr>
            <a:r>
              <a:rPr lang="en-US" sz="1600" b="1" dirty="0">
                <a:solidFill>
                  <a:srgbClr val="0000FA"/>
                </a:solidFill>
              </a:rPr>
              <a:t>measure cluster quality </a:t>
            </a:r>
            <a:r>
              <a:rPr lang="en-US" sz="1600" dirty="0"/>
              <a:t>based on </a:t>
            </a:r>
          </a:p>
          <a:p>
            <a:pPr>
              <a:lnSpc>
                <a:spcPct val="170000"/>
              </a:lnSpc>
              <a:spcBef>
                <a:spcPts val="0"/>
              </a:spcBef>
            </a:pPr>
            <a:r>
              <a:rPr lang="en-US" sz="1600" dirty="0">
                <a:solidFill>
                  <a:srgbClr val="0000FA"/>
                </a:solidFill>
              </a:rPr>
              <a:t>homogeneity </a:t>
            </a:r>
            <a:r>
              <a:rPr lang="en-US" sz="1600" dirty="0"/>
              <a:t>of data belonging to the </a:t>
            </a:r>
            <a:r>
              <a:rPr lang="en-US" sz="1600" dirty="0">
                <a:solidFill>
                  <a:srgbClr val="0000FA"/>
                </a:solidFill>
              </a:rPr>
              <a:t>same cluster</a:t>
            </a:r>
          </a:p>
          <a:p>
            <a:pPr>
              <a:lnSpc>
                <a:spcPct val="170000"/>
              </a:lnSpc>
              <a:spcBef>
                <a:spcPts val="0"/>
              </a:spcBef>
            </a:pPr>
            <a:r>
              <a:rPr lang="en-US" sz="1600" dirty="0">
                <a:solidFill>
                  <a:srgbClr val="0000FA"/>
                </a:solidFill>
              </a:rPr>
              <a:t>heterogeneity</a:t>
            </a:r>
            <a:r>
              <a:rPr lang="en-US" sz="1600" dirty="0"/>
              <a:t> of data belonging to </a:t>
            </a:r>
            <a:r>
              <a:rPr lang="en-US" sz="1600" dirty="0">
                <a:solidFill>
                  <a:srgbClr val="0000FA"/>
                </a:solidFill>
              </a:rPr>
              <a:t>different clusters</a:t>
            </a:r>
            <a:r>
              <a:rPr lang="en-US" sz="1600" dirty="0"/>
              <a:t>. </a:t>
            </a:r>
          </a:p>
          <a:p>
            <a:pPr>
              <a:lnSpc>
                <a:spcPct val="170000"/>
              </a:lnSpc>
              <a:spcBef>
                <a:spcPts val="0"/>
              </a:spcBef>
            </a:pPr>
            <a:r>
              <a:rPr lang="en-US" sz="1600" dirty="0"/>
              <a:t>The homogeneity/heterogeneity is decided by some </a:t>
            </a:r>
            <a:r>
              <a:rPr lang="en-US" sz="1600" b="1" dirty="0">
                <a:solidFill>
                  <a:srgbClr val="0000FA"/>
                </a:solidFill>
              </a:rPr>
              <a:t>similarity measure</a:t>
            </a:r>
          </a:p>
          <a:p>
            <a:pPr>
              <a:lnSpc>
                <a:spcPct val="170000"/>
              </a:lnSpc>
              <a:spcBef>
                <a:spcPts val="0"/>
              </a:spcBef>
              <a:buNone/>
            </a:pPr>
            <a:endParaRPr lang="en-US" sz="1600" dirty="0">
              <a:solidFill>
                <a:srgbClr val="0000FA"/>
              </a:solidFill>
            </a:endParaRPr>
          </a:p>
          <a:p>
            <a:pPr>
              <a:lnSpc>
                <a:spcPct val="170000"/>
              </a:lnSpc>
              <a:spcBef>
                <a:spcPts val="0"/>
              </a:spcBef>
              <a:buNone/>
            </a:pPr>
            <a:r>
              <a:rPr lang="en-US" sz="1600" dirty="0"/>
              <a:t>example, </a:t>
            </a:r>
            <a:r>
              <a:rPr lang="en-US" sz="1600" b="1" dirty="0">
                <a:solidFill>
                  <a:srgbClr val="C00000"/>
                </a:solidFill>
              </a:rPr>
              <a:t>silhouette coefficient</a:t>
            </a:r>
            <a:r>
              <a:rPr lang="en-US" sz="1600" b="1" dirty="0"/>
              <a:t>, which is one of the most popular internal </a:t>
            </a:r>
            <a:r>
              <a:rPr lang="en-US" sz="1600" dirty="0"/>
              <a:t>evaluation methods, </a:t>
            </a:r>
            <a:r>
              <a:rPr lang="en-US" sz="1600" dirty="0">
                <a:solidFill>
                  <a:srgbClr val="0000FA"/>
                </a:solidFill>
              </a:rPr>
              <a:t>uses distance</a:t>
            </a:r>
            <a:r>
              <a:rPr lang="en-US" sz="1600" dirty="0"/>
              <a:t> (Euclidean or Manhattan distances most commonly used) </a:t>
            </a:r>
            <a:r>
              <a:rPr lang="en-US" sz="1600" dirty="0">
                <a:solidFill>
                  <a:srgbClr val="0000FA"/>
                </a:solidFill>
              </a:rPr>
              <a:t>between data elements </a:t>
            </a:r>
            <a:r>
              <a:rPr lang="en-US" sz="1600" dirty="0"/>
              <a:t>as a </a:t>
            </a:r>
            <a:r>
              <a:rPr lang="en-US" sz="1600" dirty="0">
                <a:solidFill>
                  <a:srgbClr val="0000FA"/>
                </a:solidFill>
              </a:rPr>
              <a:t>similarity measure</a:t>
            </a:r>
            <a:r>
              <a:rPr lang="en-US" sz="1600" dirty="0"/>
              <a:t>. </a:t>
            </a:r>
          </a:p>
          <a:p>
            <a:pPr>
              <a:lnSpc>
                <a:spcPct val="170000"/>
              </a:lnSpc>
              <a:spcBef>
                <a:spcPts val="0"/>
              </a:spcBef>
              <a:buNone/>
            </a:pPr>
            <a:r>
              <a:rPr lang="en-US" sz="1600" b="1" dirty="0" smtClean="0"/>
              <a:t>Internal </a:t>
            </a:r>
            <a:r>
              <a:rPr lang="en-US" sz="1600" b="1" dirty="0"/>
              <a:t>Evaluation: </a:t>
            </a:r>
            <a:r>
              <a:rPr lang="en-US" sz="1600" dirty="0"/>
              <a:t>Internal evaluation is based on the data that is clustered, which includes computing </a:t>
            </a:r>
            <a:r>
              <a:rPr lang="en-US" sz="1600" dirty="0">
                <a:solidFill>
                  <a:srgbClr val="2207E9"/>
                </a:solidFill>
              </a:rPr>
              <a:t>the inter- and intra-cluster distances</a:t>
            </a:r>
            <a:r>
              <a:rPr lang="en-US" sz="1600" dirty="0"/>
              <a:t>. </a:t>
            </a:r>
            <a:endParaRPr lang="en-US" sz="1600" dirty="0" smtClean="0"/>
          </a:p>
          <a:p>
            <a:pPr>
              <a:lnSpc>
                <a:spcPct val="170000"/>
              </a:lnSpc>
              <a:spcBef>
                <a:spcPts val="0"/>
              </a:spcBef>
              <a:buNone/>
            </a:pPr>
            <a:r>
              <a:rPr lang="en-US" sz="1600" dirty="0" smtClean="0"/>
              <a:t>The</a:t>
            </a:r>
            <a:r>
              <a:rPr lang="en-US" sz="1600" dirty="0" smtClean="0">
                <a:solidFill>
                  <a:srgbClr val="2207E9"/>
                </a:solidFill>
              </a:rPr>
              <a:t> </a:t>
            </a:r>
            <a:r>
              <a:rPr lang="en-US" sz="1600" dirty="0">
                <a:solidFill>
                  <a:srgbClr val="2207E9"/>
                </a:solidFill>
              </a:rPr>
              <a:t>best score is assigned to a model if there is a high similarity</a:t>
            </a:r>
            <a:r>
              <a:rPr lang="en-US" sz="1600" dirty="0"/>
              <a:t> within the inter-cluster points and a low similarity between intra-cluster points.</a:t>
            </a:r>
          </a:p>
          <a:p>
            <a:pPr>
              <a:lnSpc>
                <a:spcPct val="170000"/>
              </a:lnSpc>
              <a:spcBef>
                <a:spcPts val="0"/>
              </a:spcBef>
              <a:buNone/>
            </a:pPr>
            <a:endParaRPr lang="en-US" sz="16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4572000" cy="6248400"/>
          </a:xfrm>
        </p:spPr>
        <p:txBody>
          <a:bodyPr>
            <a:normAutofit fontScale="47500" lnSpcReduction="20000"/>
          </a:bodyPr>
          <a:lstStyle/>
          <a:p>
            <a:pPr>
              <a:lnSpc>
                <a:spcPct val="170000"/>
              </a:lnSpc>
              <a:spcBef>
                <a:spcPts val="0"/>
              </a:spcBef>
              <a:buNone/>
            </a:pPr>
            <a:r>
              <a:rPr lang="en-US" b="1" dirty="0"/>
              <a:t> </a:t>
            </a:r>
            <a:r>
              <a:rPr lang="en-US" b="1" dirty="0">
                <a:solidFill>
                  <a:srgbClr val="C00000"/>
                </a:solidFill>
              </a:rPr>
              <a:t>Silhouette score</a:t>
            </a:r>
          </a:p>
          <a:p>
            <a:pPr>
              <a:lnSpc>
                <a:spcPct val="170000"/>
              </a:lnSpc>
              <a:spcBef>
                <a:spcPts val="0"/>
              </a:spcBef>
            </a:pPr>
            <a:r>
              <a:rPr lang="en-US" dirty="0"/>
              <a:t>The below formula tells us how to calculate the silhouette score </a:t>
            </a:r>
            <a:r>
              <a:rPr lang="en-US" dirty="0">
                <a:solidFill>
                  <a:srgbClr val="0000FA"/>
                </a:solidFill>
              </a:rPr>
              <a:t>for one data point</a:t>
            </a:r>
            <a:r>
              <a:rPr lang="en-US" dirty="0"/>
              <a:t>. </a:t>
            </a:r>
          </a:p>
          <a:p>
            <a:pPr>
              <a:lnSpc>
                <a:spcPct val="170000"/>
              </a:lnSpc>
              <a:spcBef>
                <a:spcPts val="0"/>
              </a:spcBef>
            </a:pPr>
            <a:r>
              <a:rPr lang="en-US" dirty="0"/>
              <a:t>The </a:t>
            </a:r>
            <a:r>
              <a:rPr lang="en-US" dirty="0">
                <a:solidFill>
                  <a:srgbClr val="0000FA"/>
                </a:solidFill>
              </a:rPr>
              <a:t>overall silhouette </a:t>
            </a:r>
            <a:r>
              <a:rPr lang="en-US" dirty="0"/>
              <a:t>score is calculated by </a:t>
            </a:r>
            <a:r>
              <a:rPr lang="en-US" dirty="0">
                <a:solidFill>
                  <a:srgbClr val="0000FA"/>
                </a:solidFill>
              </a:rPr>
              <a:t>taking the mean</a:t>
            </a:r>
            <a:r>
              <a:rPr lang="en-US" dirty="0"/>
              <a:t>.</a:t>
            </a:r>
          </a:p>
          <a:p>
            <a:pPr>
              <a:lnSpc>
                <a:spcPct val="170000"/>
              </a:lnSpc>
              <a:spcBef>
                <a:spcPts val="0"/>
              </a:spcBef>
            </a:pPr>
            <a:r>
              <a:rPr lang="en-US" i="1" dirty="0">
                <a:solidFill>
                  <a:srgbClr val="0000FA"/>
                </a:solidFill>
              </a:rPr>
              <a:t>b(</a:t>
            </a:r>
            <a:r>
              <a:rPr lang="en-US" i="1" dirty="0" err="1">
                <a:solidFill>
                  <a:srgbClr val="0000FA"/>
                </a:solidFill>
              </a:rPr>
              <a:t>i</a:t>
            </a:r>
            <a:r>
              <a:rPr lang="en-US" i="1" dirty="0">
                <a:solidFill>
                  <a:srgbClr val="0000FA"/>
                </a:solidFill>
              </a:rPr>
              <a:t>)</a:t>
            </a:r>
            <a:r>
              <a:rPr lang="en-US" dirty="0"/>
              <a:t> represents the average distance of point </a:t>
            </a:r>
            <a:r>
              <a:rPr lang="en-US" dirty="0" err="1"/>
              <a:t>i</a:t>
            </a:r>
            <a:r>
              <a:rPr lang="en-US" dirty="0"/>
              <a:t> to all the </a:t>
            </a:r>
            <a:r>
              <a:rPr lang="en-US" dirty="0">
                <a:solidFill>
                  <a:srgbClr val="0000FA"/>
                </a:solidFill>
              </a:rPr>
              <a:t>points in the nearest cluster.</a:t>
            </a:r>
          </a:p>
          <a:p>
            <a:pPr>
              <a:lnSpc>
                <a:spcPct val="170000"/>
              </a:lnSpc>
              <a:spcBef>
                <a:spcPts val="0"/>
              </a:spcBef>
            </a:pPr>
            <a:r>
              <a:rPr lang="en-US" i="1" dirty="0">
                <a:solidFill>
                  <a:srgbClr val="0000FA"/>
                </a:solidFill>
              </a:rPr>
              <a:t>a(</a:t>
            </a:r>
            <a:r>
              <a:rPr lang="en-US" i="1" dirty="0" err="1">
                <a:solidFill>
                  <a:srgbClr val="0000FA"/>
                </a:solidFill>
              </a:rPr>
              <a:t>i</a:t>
            </a:r>
            <a:r>
              <a:rPr lang="en-US" i="1" dirty="0">
                <a:solidFill>
                  <a:srgbClr val="0000FA"/>
                </a:solidFill>
              </a:rPr>
              <a:t>)</a:t>
            </a:r>
            <a:r>
              <a:rPr lang="en-US" dirty="0"/>
              <a:t> represents the average distance of point </a:t>
            </a:r>
            <a:r>
              <a:rPr lang="en-US" dirty="0" err="1"/>
              <a:t>i</a:t>
            </a:r>
            <a:r>
              <a:rPr lang="en-US" dirty="0"/>
              <a:t> to all the other </a:t>
            </a:r>
            <a:r>
              <a:rPr lang="en-US" dirty="0">
                <a:solidFill>
                  <a:srgbClr val="0000FA"/>
                </a:solidFill>
              </a:rPr>
              <a:t>points in its own cluster.</a:t>
            </a:r>
          </a:p>
          <a:p>
            <a:pPr>
              <a:lnSpc>
                <a:spcPct val="170000"/>
              </a:lnSpc>
              <a:spcBef>
                <a:spcPts val="0"/>
              </a:spcBef>
            </a:pPr>
            <a:r>
              <a:rPr lang="en-US" dirty="0"/>
              <a:t>The silhouette score varies between +1 and -1, +1 being the best score and -1 being the worst. </a:t>
            </a:r>
          </a:p>
          <a:p>
            <a:pPr>
              <a:lnSpc>
                <a:spcPct val="170000"/>
              </a:lnSpc>
              <a:spcBef>
                <a:spcPts val="0"/>
              </a:spcBef>
            </a:pPr>
            <a:r>
              <a:rPr lang="en-US" dirty="0">
                <a:solidFill>
                  <a:srgbClr val="0000FA"/>
                </a:solidFill>
              </a:rPr>
              <a:t>0</a:t>
            </a:r>
            <a:r>
              <a:rPr lang="en-US" dirty="0"/>
              <a:t> indicates an </a:t>
            </a:r>
            <a:r>
              <a:rPr lang="en-US" dirty="0">
                <a:solidFill>
                  <a:srgbClr val="0000FA"/>
                </a:solidFill>
              </a:rPr>
              <a:t>overlapping cluster </a:t>
            </a:r>
          </a:p>
          <a:p>
            <a:pPr>
              <a:lnSpc>
                <a:spcPct val="170000"/>
              </a:lnSpc>
              <a:spcBef>
                <a:spcPts val="0"/>
              </a:spcBef>
            </a:pPr>
            <a:r>
              <a:rPr lang="en-US" dirty="0">
                <a:solidFill>
                  <a:srgbClr val="0000FA"/>
                </a:solidFill>
              </a:rPr>
              <a:t>negative values </a:t>
            </a:r>
            <a:r>
              <a:rPr lang="en-US" dirty="0"/>
              <a:t>indicate that the </a:t>
            </a:r>
            <a:r>
              <a:rPr lang="en-US" dirty="0">
                <a:solidFill>
                  <a:srgbClr val="0000FA"/>
                </a:solidFill>
              </a:rPr>
              <a:t>point is assigned </a:t>
            </a:r>
            <a:r>
              <a:rPr lang="en-US" dirty="0"/>
              <a:t>to the </a:t>
            </a:r>
            <a:r>
              <a:rPr lang="en-US" dirty="0">
                <a:solidFill>
                  <a:srgbClr val="0000FA"/>
                </a:solidFill>
              </a:rPr>
              <a:t>wrong cluster</a:t>
            </a:r>
            <a:r>
              <a:rPr lang="en-US" dirty="0"/>
              <a:t>.</a:t>
            </a:r>
          </a:p>
          <a:p>
            <a:pPr>
              <a:lnSpc>
                <a:spcPct val="170000"/>
              </a:lnSpc>
              <a:spcBef>
                <a:spcPts val="0"/>
              </a:spcBef>
            </a:pPr>
            <a:endParaRPr lang="en-US" dirty="0"/>
          </a:p>
        </p:txBody>
      </p:sp>
      <p:sp>
        <p:nvSpPr>
          <p:cNvPr id="97282" name="AutoShape 2" descr="https://miro.medium.com/max/1400/1*bbRua0bIXUfALDy9ZWBqYQ.png"/>
          <p:cNvSpPr>
            <a:spLocks noChangeAspect="1" noChangeArrowheads="1"/>
          </p:cNvSpPr>
          <p:nvPr/>
        </p:nvSpPr>
        <p:spPr bwMode="auto">
          <a:xfrm>
            <a:off x="0" y="-30480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7283" name="Picture 3"/>
          <p:cNvPicPr>
            <a:picLocks noChangeAspect="1" noChangeArrowheads="1"/>
          </p:cNvPicPr>
          <p:nvPr/>
        </p:nvPicPr>
        <p:blipFill>
          <a:blip r:embed="rId2"/>
          <a:srcRect/>
          <a:stretch>
            <a:fillRect/>
          </a:stretch>
        </p:blipFill>
        <p:spPr bwMode="auto">
          <a:xfrm>
            <a:off x="5181600" y="5029200"/>
            <a:ext cx="2457450" cy="742950"/>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4895850" y="685800"/>
            <a:ext cx="4248150" cy="3714750"/>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610600" cy="2895600"/>
          </a:xfrm>
        </p:spPr>
        <p:txBody>
          <a:bodyPr>
            <a:normAutofit fontScale="47500" lnSpcReduction="20000"/>
          </a:bodyPr>
          <a:lstStyle/>
          <a:p>
            <a:pPr>
              <a:lnSpc>
                <a:spcPct val="170000"/>
              </a:lnSpc>
              <a:spcBef>
                <a:spcPts val="0"/>
              </a:spcBef>
              <a:buNone/>
            </a:pPr>
            <a:r>
              <a:rPr lang="en-US" b="1" u="sng" dirty="0">
                <a:solidFill>
                  <a:srgbClr val="C00000"/>
                </a:solidFill>
              </a:rPr>
              <a:t>External evaluation:</a:t>
            </a:r>
          </a:p>
          <a:p>
            <a:pPr>
              <a:lnSpc>
                <a:spcPct val="170000"/>
              </a:lnSpc>
              <a:spcBef>
                <a:spcPts val="0"/>
              </a:spcBef>
              <a:buNone/>
            </a:pPr>
            <a:r>
              <a:rPr lang="en-US" dirty="0"/>
              <a:t>External evaluation is </a:t>
            </a:r>
            <a:r>
              <a:rPr lang="en-US" dirty="0">
                <a:solidFill>
                  <a:srgbClr val="0000FA"/>
                </a:solidFill>
              </a:rPr>
              <a:t>based on data not used </a:t>
            </a:r>
            <a:r>
              <a:rPr lang="en-US" dirty="0"/>
              <a:t>for clustering, which could include </a:t>
            </a:r>
            <a:r>
              <a:rPr lang="en-US" dirty="0">
                <a:solidFill>
                  <a:srgbClr val="0000FA"/>
                </a:solidFill>
              </a:rPr>
              <a:t>external benchmarks.</a:t>
            </a:r>
            <a:r>
              <a:rPr lang="en-US" dirty="0"/>
              <a:t>(based on this others can be measured)</a:t>
            </a:r>
          </a:p>
          <a:p>
            <a:pPr>
              <a:lnSpc>
                <a:spcPct val="170000"/>
              </a:lnSpc>
              <a:spcBef>
                <a:spcPts val="0"/>
              </a:spcBef>
              <a:buNone/>
            </a:pPr>
            <a:r>
              <a:rPr lang="en-US" b="1" dirty="0"/>
              <a:t>purity is one </a:t>
            </a:r>
            <a:r>
              <a:rPr lang="en-US" dirty="0"/>
              <a:t>of the most popular measures of cluster algorithms :</a:t>
            </a:r>
            <a:endParaRPr lang="en-US" dirty="0">
              <a:solidFill>
                <a:srgbClr val="0000FA"/>
              </a:solidFill>
            </a:endParaRPr>
          </a:p>
          <a:p>
            <a:pPr>
              <a:lnSpc>
                <a:spcPct val="170000"/>
              </a:lnSpc>
              <a:spcBef>
                <a:spcPts val="0"/>
              </a:spcBef>
            </a:pPr>
            <a:r>
              <a:rPr lang="en-US" dirty="0"/>
              <a:t>The ratio between the </a:t>
            </a:r>
            <a:r>
              <a:rPr lang="en-US" b="1" dirty="0">
                <a:solidFill>
                  <a:srgbClr val="0000FA"/>
                </a:solidFill>
              </a:rPr>
              <a:t>most common class in the cluster </a:t>
            </a:r>
            <a:r>
              <a:rPr lang="en-US" dirty="0"/>
              <a:t>and the </a:t>
            </a:r>
            <a:r>
              <a:rPr lang="en-US" b="1" dirty="0">
                <a:solidFill>
                  <a:srgbClr val="0000FA"/>
                </a:solidFill>
              </a:rPr>
              <a:t>size of the cluster</a:t>
            </a:r>
          </a:p>
          <a:p>
            <a:pPr>
              <a:lnSpc>
                <a:spcPct val="170000"/>
              </a:lnSpc>
              <a:spcBef>
                <a:spcPts val="0"/>
              </a:spcBef>
            </a:pPr>
            <a:r>
              <a:rPr lang="en-US" dirty="0">
                <a:solidFill>
                  <a:srgbClr val="0000FA"/>
                </a:solidFill>
              </a:rPr>
              <a:t>Assign a label </a:t>
            </a:r>
            <a:r>
              <a:rPr lang="en-US" dirty="0"/>
              <a:t>to </a:t>
            </a:r>
            <a:r>
              <a:rPr lang="en-US" dirty="0">
                <a:solidFill>
                  <a:srgbClr val="0000FA"/>
                </a:solidFill>
              </a:rPr>
              <a:t>each cluster based on </a:t>
            </a:r>
            <a:r>
              <a:rPr lang="en-US" dirty="0"/>
              <a:t>the </a:t>
            </a:r>
            <a:r>
              <a:rPr lang="en-US" dirty="0">
                <a:solidFill>
                  <a:srgbClr val="0000FA"/>
                </a:solidFill>
              </a:rPr>
              <a:t>most frequent class </a:t>
            </a:r>
            <a:r>
              <a:rPr lang="en-US" dirty="0"/>
              <a:t>in it. </a:t>
            </a:r>
          </a:p>
          <a:p>
            <a:pPr>
              <a:lnSpc>
                <a:spcPct val="170000"/>
              </a:lnSpc>
              <a:spcBef>
                <a:spcPts val="0"/>
              </a:spcBef>
            </a:pPr>
            <a:r>
              <a:rPr lang="en-US" dirty="0"/>
              <a:t>Then the purity becomes the number of correctly matched class and cluster labels divided by the number of total data points.</a:t>
            </a:r>
            <a:endParaRPr lang="en-US" b="1" u="sng" dirty="0">
              <a:solidFill>
                <a:srgbClr val="C00000"/>
              </a:solidFill>
            </a:endParaRPr>
          </a:p>
        </p:txBody>
      </p:sp>
      <p:sp>
        <p:nvSpPr>
          <p:cNvPr id="2050" name="AutoShape 2" descr="Solved 1) (40 points) Consider the following 3 clusters. a. | Chegg.co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srcRect l="5085"/>
          <a:stretch>
            <a:fillRect/>
          </a:stretch>
        </p:blipFill>
        <p:spPr bwMode="auto">
          <a:xfrm>
            <a:off x="228600" y="4408532"/>
            <a:ext cx="3657600" cy="1763668"/>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228601" y="2847560"/>
            <a:ext cx="2743200" cy="581439"/>
          </a:xfrm>
          <a:prstGeom prst="rect">
            <a:avLst/>
          </a:prstGeom>
          <a:noFill/>
          <a:ln w="9525">
            <a:noFill/>
            <a:miter lim="800000"/>
            <a:headEnd/>
            <a:tailEnd/>
          </a:ln>
          <a:effectLst/>
        </p:spPr>
      </p:pic>
      <p:sp>
        <p:nvSpPr>
          <p:cNvPr id="2054" name="AutoShape 6" descr="Hierarchical Clustering - ppt video online downloa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8" name="Picture 10" descr="IAT 355 Clustering SCHOOL OF INTERACTIVE ARTS TECHNOLOGY"/>
          <p:cNvPicPr>
            <a:picLocks noChangeAspect="1" noChangeArrowheads="1"/>
          </p:cNvPicPr>
          <p:nvPr/>
        </p:nvPicPr>
        <p:blipFill>
          <a:blip r:embed="rId4"/>
          <a:srcRect l="8889" t="22372" r="6667"/>
          <a:stretch>
            <a:fillRect/>
          </a:stretch>
        </p:blipFill>
        <p:spPr bwMode="auto">
          <a:xfrm>
            <a:off x="3886200" y="2667000"/>
            <a:ext cx="5257801" cy="4158417"/>
          </a:xfrm>
          <a:prstGeom prst="rect">
            <a:avLst/>
          </a:prstGeom>
          <a:noFill/>
        </p:spPr>
      </p:pic>
      <p:sp>
        <p:nvSpPr>
          <p:cNvPr id="10" name="Rectangle 9"/>
          <p:cNvSpPr/>
          <p:nvPr/>
        </p:nvSpPr>
        <p:spPr>
          <a:xfrm>
            <a:off x="0" y="3352800"/>
            <a:ext cx="3733800" cy="1200329"/>
          </a:xfrm>
          <a:prstGeom prst="rect">
            <a:avLst/>
          </a:prstGeom>
        </p:spPr>
        <p:txBody>
          <a:bodyPr wrap="square">
            <a:spAutoFit/>
          </a:bodyPr>
          <a:lstStyle/>
          <a:p>
            <a:r>
              <a:rPr lang="en-US" i="1" dirty="0"/>
              <a:t>Where, n’ data instances and ‘c’ known class labels which</a:t>
            </a:r>
          </a:p>
          <a:p>
            <a:r>
              <a:rPr lang="en-US" dirty="0"/>
              <a:t>generates ‘</a:t>
            </a:r>
            <a:r>
              <a:rPr lang="en-US" i="1" dirty="0"/>
              <a:t>k’ clusters, purity is measured as</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15400" cy="487362"/>
          </a:xfrm>
        </p:spPr>
        <p:txBody>
          <a:bodyPr>
            <a:normAutofit fontScale="90000"/>
          </a:bodyPr>
          <a:lstStyle/>
          <a:p>
            <a:r>
              <a:rPr lang="en-US" dirty="0">
                <a:solidFill>
                  <a:srgbClr val="C00000"/>
                </a:solidFill>
              </a:rPr>
              <a:t>IMPROVING PERFORMANCE OF A MODEL</a:t>
            </a:r>
          </a:p>
        </p:txBody>
      </p:sp>
      <p:sp>
        <p:nvSpPr>
          <p:cNvPr id="3" name="Content Placeholder 2"/>
          <p:cNvSpPr>
            <a:spLocks noGrp="1"/>
          </p:cNvSpPr>
          <p:nvPr>
            <p:ph idx="1"/>
          </p:nvPr>
        </p:nvSpPr>
        <p:spPr>
          <a:xfrm>
            <a:off x="228600" y="990600"/>
            <a:ext cx="8686800" cy="5638800"/>
          </a:xfrm>
        </p:spPr>
        <p:txBody>
          <a:bodyPr>
            <a:normAutofit/>
          </a:bodyPr>
          <a:lstStyle/>
          <a:p>
            <a:pPr>
              <a:buNone/>
            </a:pPr>
            <a:r>
              <a:rPr lang="en-US" sz="2800" dirty="0"/>
              <a:t>Model selection is done </a:t>
            </a:r>
            <a:r>
              <a:rPr lang="en-US" sz="2800" dirty="0" smtClean="0"/>
              <a:t>on several aspects</a:t>
            </a:r>
            <a:r>
              <a:rPr lang="en-US" sz="2800" dirty="0"/>
              <a:t>:</a:t>
            </a:r>
          </a:p>
          <a:p>
            <a:pPr>
              <a:buNone/>
            </a:pPr>
            <a:r>
              <a:rPr lang="en-US" sz="2800" dirty="0"/>
              <a:t>1. </a:t>
            </a:r>
            <a:r>
              <a:rPr lang="en-US" sz="2800" dirty="0">
                <a:solidFill>
                  <a:srgbClr val="2207E9"/>
                </a:solidFill>
              </a:rPr>
              <a:t>Type of learning </a:t>
            </a:r>
            <a:r>
              <a:rPr lang="en-US" sz="2800" dirty="0"/>
              <a:t>the task in hand, i.e. supervised or unsupervised</a:t>
            </a:r>
          </a:p>
          <a:p>
            <a:pPr>
              <a:buNone/>
            </a:pPr>
            <a:r>
              <a:rPr lang="en-US" sz="2800" dirty="0"/>
              <a:t>2. </a:t>
            </a:r>
            <a:r>
              <a:rPr lang="en-US" sz="2800" dirty="0">
                <a:solidFill>
                  <a:srgbClr val="2207E9"/>
                </a:solidFill>
              </a:rPr>
              <a:t>Type of the data</a:t>
            </a:r>
            <a:r>
              <a:rPr lang="en-US" sz="2800" dirty="0"/>
              <a:t>, i.e. categorical or numeric</a:t>
            </a:r>
          </a:p>
          <a:p>
            <a:pPr>
              <a:buNone/>
            </a:pPr>
            <a:r>
              <a:rPr lang="en-US" sz="2800" dirty="0"/>
              <a:t>3. Sometimes on the </a:t>
            </a:r>
            <a:r>
              <a:rPr lang="en-US" sz="2800" dirty="0">
                <a:solidFill>
                  <a:srgbClr val="2207E9"/>
                </a:solidFill>
              </a:rPr>
              <a:t>problem domain</a:t>
            </a:r>
          </a:p>
          <a:p>
            <a:pPr>
              <a:buNone/>
            </a:pPr>
            <a:r>
              <a:rPr lang="en-US" sz="2800" dirty="0"/>
              <a:t>4. Above all, </a:t>
            </a:r>
            <a:r>
              <a:rPr lang="en-US" sz="2800" dirty="0">
                <a:solidFill>
                  <a:srgbClr val="2207E9"/>
                </a:solidFill>
              </a:rPr>
              <a:t>experience in working with different models </a:t>
            </a:r>
            <a:r>
              <a:rPr lang="en-US" sz="2800" dirty="0"/>
              <a:t>to solve problems of diverse domains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382000" cy="5638800"/>
          </a:xfrm>
        </p:spPr>
        <p:txBody>
          <a:bodyPr>
            <a:normAutofit fontScale="70000" lnSpcReduction="20000"/>
          </a:bodyPr>
          <a:lstStyle/>
          <a:p>
            <a:pPr>
              <a:lnSpc>
                <a:spcPct val="170000"/>
              </a:lnSpc>
              <a:spcBef>
                <a:spcPts val="0"/>
              </a:spcBef>
              <a:buNone/>
            </a:pPr>
            <a:r>
              <a:rPr lang="en-US" b="1" u="sng" dirty="0"/>
              <a:t>First Approach:</a:t>
            </a:r>
          </a:p>
          <a:p>
            <a:pPr>
              <a:lnSpc>
                <a:spcPct val="170000"/>
              </a:lnSpc>
              <a:spcBef>
                <a:spcPts val="0"/>
              </a:spcBef>
            </a:pPr>
            <a:r>
              <a:rPr lang="en-US" b="1" dirty="0"/>
              <a:t>Model parameter tuning is the </a:t>
            </a:r>
            <a:r>
              <a:rPr lang="en-US" dirty="0"/>
              <a:t>process of adjusting the model fitting options.</a:t>
            </a:r>
          </a:p>
          <a:p>
            <a:pPr>
              <a:lnSpc>
                <a:spcPct val="170000"/>
              </a:lnSpc>
              <a:spcBef>
                <a:spcPts val="0"/>
              </a:spcBef>
            </a:pPr>
            <a:r>
              <a:rPr lang="en-US" dirty="0" err="1"/>
              <a:t>hyperparameter</a:t>
            </a:r>
            <a:r>
              <a:rPr lang="en-US" dirty="0"/>
              <a:t> optimization or tuning is the problem of </a:t>
            </a:r>
            <a:r>
              <a:rPr lang="en-US" b="1" dirty="0">
                <a:solidFill>
                  <a:srgbClr val="0000FA"/>
                </a:solidFill>
              </a:rPr>
              <a:t>choosing a set of optimal </a:t>
            </a:r>
            <a:r>
              <a:rPr lang="en-US" b="1" dirty="0" err="1">
                <a:solidFill>
                  <a:srgbClr val="0000FA"/>
                </a:solidFill>
              </a:rPr>
              <a:t>hyperparameters</a:t>
            </a:r>
            <a:r>
              <a:rPr lang="en-US" b="1" dirty="0">
                <a:solidFill>
                  <a:srgbClr val="0000FA"/>
                </a:solidFill>
              </a:rPr>
              <a:t> </a:t>
            </a:r>
            <a:r>
              <a:rPr lang="en-US" dirty="0"/>
              <a:t>for a learning algorithm.</a:t>
            </a:r>
          </a:p>
          <a:p>
            <a:pPr>
              <a:lnSpc>
                <a:spcPct val="170000"/>
              </a:lnSpc>
              <a:spcBef>
                <a:spcPts val="0"/>
              </a:spcBef>
            </a:pPr>
            <a:r>
              <a:rPr lang="en-US" dirty="0"/>
              <a:t>Model tuning is also known as </a:t>
            </a:r>
            <a:r>
              <a:rPr lang="en-US" b="1" dirty="0" err="1">
                <a:solidFill>
                  <a:srgbClr val="0000FA"/>
                </a:solidFill>
              </a:rPr>
              <a:t>hyperparameter</a:t>
            </a:r>
            <a:r>
              <a:rPr lang="en-US" b="1" dirty="0">
                <a:solidFill>
                  <a:srgbClr val="0000FA"/>
                </a:solidFill>
              </a:rPr>
              <a:t> optimization</a:t>
            </a:r>
            <a:r>
              <a:rPr lang="en-US" dirty="0"/>
              <a:t>. </a:t>
            </a:r>
          </a:p>
          <a:p>
            <a:pPr>
              <a:lnSpc>
                <a:spcPct val="170000"/>
              </a:lnSpc>
              <a:spcBef>
                <a:spcPts val="0"/>
              </a:spcBef>
            </a:pPr>
            <a:r>
              <a:rPr lang="en-US" dirty="0"/>
              <a:t>using different values of ‘</a:t>
            </a:r>
            <a:r>
              <a:rPr lang="en-US" i="1" dirty="0"/>
              <a:t>k’ or </a:t>
            </a:r>
            <a:r>
              <a:rPr lang="en-US" i="1" dirty="0">
                <a:solidFill>
                  <a:srgbClr val="0000FA"/>
                </a:solidFill>
              </a:rPr>
              <a:t>the number of nearest </a:t>
            </a:r>
            <a:r>
              <a:rPr lang="en-US" dirty="0" err="1">
                <a:solidFill>
                  <a:srgbClr val="0000FA"/>
                </a:solidFill>
              </a:rPr>
              <a:t>neighbours</a:t>
            </a:r>
            <a:r>
              <a:rPr lang="en-US" dirty="0"/>
              <a:t> to be considered, the model can be tuned</a:t>
            </a:r>
          </a:p>
        </p:txBody>
      </p:sp>
      <p:sp>
        <p:nvSpPr>
          <p:cNvPr id="4" name="Title 1"/>
          <p:cNvSpPr txBox="1">
            <a:spLocks/>
          </p:cNvSpPr>
          <p:nvPr/>
        </p:nvSpPr>
        <p:spPr>
          <a:xfrm>
            <a:off x="0" y="274638"/>
            <a:ext cx="8915400" cy="487362"/>
          </a:xfrm>
          <a:prstGeom prst="rect">
            <a:avLst/>
          </a:prstGeom>
        </p:spPr>
        <p:txBody>
          <a:bodyPr vert="horz" lIns="91440" tIns="45720" rIns="91440" bIns="45720" rtlCol="0" anchor="ct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a:ln>
                  <a:noFill/>
                </a:ln>
                <a:solidFill>
                  <a:srgbClr val="C00000"/>
                </a:solidFill>
                <a:effectLst/>
                <a:uLnTx/>
                <a:uFillTx/>
                <a:latin typeface="+mj-lt"/>
                <a:ea typeface="+mj-ea"/>
                <a:cs typeface="+mj-cs"/>
              </a:rPr>
              <a:t>IMPROVING PERFORMANCE OF A MODEL</a:t>
            </a:r>
            <a:endParaRPr kumimoji="0" lang="en-US" sz="4400" b="0" i="0" u="none" strike="noStrike" kern="1200" cap="none" spc="0" normalizeH="0" baseline="0" noProof="0" dirty="0">
              <a:ln>
                <a:noFill/>
              </a:ln>
              <a:solidFill>
                <a:srgbClr val="C00000"/>
              </a:solidFill>
              <a:effectLst/>
              <a:uLnTx/>
              <a:uFillTx/>
              <a:latin typeface="+mj-lt"/>
              <a:ea typeface="+mj-ea"/>
              <a:cs typeface="+mj-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686800" cy="2819399"/>
          </a:xfrm>
        </p:spPr>
        <p:txBody>
          <a:bodyPr>
            <a:normAutofit fontScale="47500" lnSpcReduction="20000"/>
          </a:bodyPr>
          <a:lstStyle/>
          <a:p>
            <a:pPr>
              <a:lnSpc>
                <a:spcPct val="170000"/>
              </a:lnSpc>
              <a:spcBef>
                <a:spcPts val="0"/>
              </a:spcBef>
              <a:buNone/>
            </a:pPr>
            <a:r>
              <a:rPr lang="en-US" b="1" u="sng" dirty="0"/>
              <a:t>Another approach:</a:t>
            </a:r>
          </a:p>
          <a:p>
            <a:pPr>
              <a:lnSpc>
                <a:spcPct val="170000"/>
              </a:lnSpc>
              <a:spcBef>
                <a:spcPts val="0"/>
              </a:spcBef>
            </a:pPr>
            <a:r>
              <a:rPr lang="en-US" dirty="0"/>
              <a:t>To increase the performance of one model, </a:t>
            </a:r>
            <a:r>
              <a:rPr lang="en-US" dirty="0">
                <a:solidFill>
                  <a:srgbClr val="0000FA"/>
                </a:solidFill>
              </a:rPr>
              <a:t>several models may be combined together </a:t>
            </a:r>
            <a:r>
              <a:rPr lang="en-US" dirty="0"/>
              <a:t>with </a:t>
            </a:r>
            <a:r>
              <a:rPr lang="en-US" b="1" dirty="0"/>
              <a:t>diverse strengths </a:t>
            </a:r>
            <a:r>
              <a:rPr lang="en-US" dirty="0"/>
              <a:t>is known as</a:t>
            </a:r>
            <a:r>
              <a:rPr lang="en-US" dirty="0">
                <a:solidFill>
                  <a:srgbClr val="0000FA"/>
                </a:solidFill>
              </a:rPr>
              <a:t> </a:t>
            </a:r>
            <a:r>
              <a:rPr lang="en-US" b="1" dirty="0">
                <a:solidFill>
                  <a:srgbClr val="0000FA"/>
                </a:solidFill>
              </a:rPr>
              <a:t>ensemble.</a:t>
            </a:r>
          </a:p>
          <a:p>
            <a:pPr>
              <a:lnSpc>
                <a:spcPct val="170000"/>
              </a:lnSpc>
              <a:spcBef>
                <a:spcPts val="0"/>
              </a:spcBef>
            </a:pPr>
            <a:r>
              <a:rPr lang="en-US" dirty="0"/>
              <a:t>most popular ensemble models is </a:t>
            </a:r>
            <a:r>
              <a:rPr lang="en-US" b="1" dirty="0"/>
              <a:t>bootstrap aggregating or bagging </a:t>
            </a:r>
            <a:r>
              <a:rPr lang="en-US"/>
              <a:t>uses </a:t>
            </a:r>
            <a:r>
              <a:rPr lang="en-US" smtClean="0"/>
              <a:t>bootstrap sampling </a:t>
            </a:r>
            <a:r>
              <a:rPr lang="en-US" dirty="0"/>
              <a:t>method to generate multiple training data sets.</a:t>
            </a:r>
          </a:p>
          <a:p>
            <a:pPr>
              <a:lnSpc>
                <a:spcPct val="170000"/>
              </a:lnSpc>
              <a:spcBef>
                <a:spcPts val="0"/>
              </a:spcBef>
            </a:pPr>
            <a:r>
              <a:rPr lang="en-US" b="1" dirty="0"/>
              <a:t>Boosting(</a:t>
            </a:r>
            <a:r>
              <a:rPr lang="en-US" dirty="0"/>
              <a:t>weaker learning models are trained on </a:t>
            </a:r>
            <a:r>
              <a:rPr lang="en-US" dirty="0" err="1"/>
              <a:t>resampled</a:t>
            </a:r>
            <a:r>
              <a:rPr lang="en-US" dirty="0"/>
              <a:t> data)</a:t>
            </a:r>
            <a:r>
              <a:rPr lang="en-US" b="1" dirty="0"/>
              <a:t>, Adaptive boosting or </a:t>
            </a:r>
            <a:r>
              <a:rPr lang="en-US" b="1" dirty="0" err="1"/>
              <a:t>AdaBoost</a:t>
            </a:r>
            <a:r>
              <a:rPr lang="en-US" b="1" dirty="0"/>
              <a:t>, Random forest (</a:t>
            </a:r>
            <a:r>
              <a:rPr lang="en-US" dirty="0"/>
              <a:t>ensemble of decision trees)</a:t>
            </a:r>
            <a:endParaRPr lang="en-US" dirty="0">
              <a:solidFill>
                <a:srgbClr val="0000FA"/>
              </a:solidFill>
            </a:endParaRPr>
          </a:p>
        </p:txBody>
      </p:sp>
      <p:pic>
        <p:nvPicPr>
          <p:cNvPr id="96258" name="Picture 2"/>
          <p:cNvPicPr>
            <a:picLocks noChangeAspect="1" noChangeArrowheads="1"/>
          </p:cNvPicPr>
          <p:nvPr/>
        </p:nvPicPr>
        <p:blipFill>
          <a:blip r:embed="rId2"/>
          <a:srcRect/>
          <a:stretch>
            <a:fillRect/>
          </a:stretch>
        </p:blipFill>
        <p:spPr bwMode="auto">
          <a:xfrm>
            <a:off x="76200" y="2679032"/>
            <a:ext cx="5181600" cy="2693068"/>
          </a:xfrm>
          <a:prstGeom prst="rect">
            <a:avLst/>
          </a:prstGeom>
          <a:noFill/>
          <a:ln w="9525">
            <a:noFill/>
            <a:miter lim="800000"/>
            <a:headEnd/>
            <a:tailEnd/>
          </a:ln>
          <a:effectLst/>
        </p:spPr>
      </p:pic>
      <p:pic>
        <p:nvPicPr>
          <p:cNvPr id="96260" name="Picture 4" descr="Unbalanced Datasets &amp; What To Do About Them"/>
          <p:cNvPicPr>
            <a:picLocks noChangeAspect="1" noChangeArrowheads="1"/>
          </p:cNvPicPr>
          <p:nvPr/>
        </p:nvPicPr>
        <p:blipFill>
          <a:blip r:embed="rId3"/>
          <a:srcRect t="6202"/>
          <a:stretch>
            <a:fillRect/>
          </a:stretch>
        </p:blipFill>
        <p:spPr bwMode="auto">
          <a:xfrm>
            <a:off x="3429000" y="4552949"/>
            <a:ext cx="5705475" cy="2305051"/>
          </a:xfrm>
          <a:prstGeom prst="rect">
            <a:avLst/>
          </a:prstGeom>
          <a:noFill/>
        </p:spPr>
      </p:pic>
      <p:sp>
        <p:nvSpPr>
          <p:cNvPr id="96262" name="AutoShape 6" descr="https://cdn.analyticsvidhya.com/wp-content/uploads/2018/05/Screenshot-from-2018-05-08-13-11-49.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6264" name="AutoShape 8" descr="https://cdn.analyticsvidhya.com/wp-content/uploads/2018/05/Screenshot-from-2018-05-08-13-11-49.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6265" name="Picture 9"/>
          <p:cNvPicPr>
            <a:picLocks noChangeAspect="1" noChangeArrowheads="1"/>
          </p:cNvPicPr>
          <p:nvPr/>
        </p:nvPicPr>
        <p:blipFill>
          <a:blip r:embed="rId4"/>
          <a:srcRect/>
          <a:stretch>
            <a:fillRect/>
          </a:stretch>
        </p:blipFill>
        <p:spPr bwMode="auto">
          <a:xfrm>
            <a:off x="5791200" y="2209800"/>
            <a:ext cx="2943225" cy="2362200"/>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solidFill>
                  <a:srgbClr val="C00000"/>
                </a:solidFill>
              </a:rPr>
              <a:t>Basics of Feature Engineering</a:t>
            </a:r>
          </a:p>
        </p:txBody>
      </p:sp>
      <p:sp>
        <p:nvSpPr>
          <p:cNvPr id="3" name="Content Placeholder 2"/>
          <p:cNvSpPr>
            <a:spLocks noGrp="1"/>
          </p:cNvSpPr>
          <p:nvPr>
            <p:ph idx="1"/>
          </p:nvPr>
        </p:nvSpPr>
        <p:spPr>
          <a:xfrm>
            <a:off x="304800" y="1295400"/>
            <a:ext cx="8610600" cy="5334000"/>
          </a:xfrm>
        </p:spPr>
        <p:txBody>
          <a:bodyPr>
            <a:normAutofit fontScale="70000" lnSpcReduction="20000"/>
          </a:bodyPr>
          <a:lstStyle/>
          <a:p>
            <a:pPr>
              <a:lnSpc>
                <a:spcPct val="160000"/>
              </a:lnSpc>
              <a:spcBef>
                <a:spcPts val="0"/>
              </a:spcBef>
            </a:pPr>
            <a:r>
              <a:rPr lang="en-US" dirty="0"/>
              <a:t>Another very important aspect of machine learning, that is feature engineering.</a:t>
            </a:r>
          </a:p>
          <a:p>
            <a:pPr>
              <a:lnSpc>
                <a:spcPct val="160000"/>
              </a:lnSpc>
              <a:spcBef>
                <a:spcPts val="0"/>
              </a:spcBef>
            </a:pPr>
            <a:r>
              <a:rPr lang="en-US" dirty="0"/>
              <a:t>FE is not a core of ML ,it is an allied task </a:t>
            </a:r>
            <a:r>
              <a:rPr lang="en-US" b="1" dirty="0">
                <a:solidFill>
                  <a:srgbClr val="0000FA"/>
                </a:solidFill>
              </a:rPr>
              <a:t>need to perform </a:t>
            </a:r>
            <a:r>
              <a:rPr lang="en-US" dirty="0"/>
              <a:t>to make </a:t>
            </a:r>
            <a:r>
              <a:rPr lang="en-US" b="1" dirty="0">
                <a:solidFill>
                  <a:srgbClr val="0000FA"/>
                </a:solidFill>
              </a:rPr>
              <a:t>learning more effective</a:t>
            </a:r>
            <a:r>
              <a:rPr lang="en-US" dirty="0"/>
              <a:t>.</a:t>
            </a:r>
          </a:p>
          <a:p>
            <a:pPr>
              <a:lnSpc>
                <a:spcPct val="160000"/>
              </a:lnSpc>
              <a:spcBef>
                <a:spcPts val="0"/>
              </a:spcBef>
            </a:pPr>
            <a:r>
              <a:rPr lang="en-US" dirty="0"/>
              <a:t>is a part of the </a:t>
            </a:r>
            <a:r>
              <a:rPr lang="en-US" b="1" dirty="0">
                <a:solidFill>
                  <a:srgbClr val="0000FA"/>
                </a:solidFill>
              </a:rPr>
              <a:t>preparatory activities</a:t>
            </a:r>
          </a:p>
          <a:p>
            <a:pPr>
              <a:lnSpc>
                <a:spcPct val="160000"/>
              </a:lnSpc>
              <a:spcBef>
                <a:spcPts val="0"/>
              </a:spcBef>
            </a:pPr>
            <a:r>
              <a:rPr lang="en-US" dirty="0"/>
              <a:t>It is responsible for </a:t>
            </a:r>
            <a:r>
              <a:rPr lang="en-US" b="1" dirty="0">
                <a:solidFill>
                  <a:srgbClr val="0000FA"/>
                </a:solidFill>
              </a:rPr>
              <a:t>taking raw input data </a:t>
            </a:r>
            <a:r>
              <a:rPr lang="en-US" dirty="0"/>
              <a:t>and </a:t>
            </a:r>
            <a:r>
              <a:rPr lang="en-US" b="1" dirty="0">
                <a:solidFill>
                  <a:srgbClr val="0000FA"/>
                </a:solidFill>
              </a:rPr>
              <a:t>converting</a:t>
            </a:r>
            <a:r>
              <a:rPr lang="en-US" dirty="0"/>
              <a:t> that to </a:t>
            </a:r>
            <a:r>
              <a:rPr lang="en-US" b="1" dirty="0">
                <a:solidFill>
                  <a:srgbClr val="0000FA"/>
                </a:solidFill>
              </a:rPr>
              <a:t>well-aligned features </a:t>
            </a:r>
            <a:r>
              <a:rPr lang="en-US" dirty="0"/>
              <a:t>which are </a:t>
            </a:r>
            <a:r>
              <a:rPr lang="en-US" b="1" dirty="0">
                <a:solidFill>
                  <a:srgbClr val="0000FA"/>
                </a:solidFill>
              </a:rPr>
              <a:t>ready to </a:t>
            </a:r>
            <a:r>
              <a:rPr lang="en-US" dirty="0"/>
              <a:t>be used by the </a:t>
            </a:r>
            <a:r>
              <a:rPr lang="en-US" b="1" dirty="0">
                <a:solidFill>
                  <a:srgbClr val="0000FA"/>
                </a:solidFill>
              </a:rPr>
              <a:t>machine learning models.</a:t>
            </a:r>
          </a:p>
          <a:p>
            <a:pPr>
              <a:lnSpc>
                <a:spcPct val="160000"/>
              </a:lnSpc>
              <a:spcBef>
                <a:spcPts val="0"/>
              </a:spcBef>
              <a:buNone/>
            </a:pPr>
            <a:r>
              <a:rPr lang="en-US" dirty="0"/>
              <a:t>Three key components –</a:t>
            </a:r>
          </a:p>
          <a:p>
            <a:pPr>
              <a:lnSpc>
                <a:spcPct val="160000"/>
              </a:lnSpc>
              <a:spcBef>
                <a:spcPts val="0"/>
              </a:spcBef>
            </a:pPr>
            <a:r>
              <a:rPr lang="en-US" dirty="0"/>
              <a:t>feature construction, feature selection, and feature transformation</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411162"/>
          </a:xfrm>
        </p:spPr>
        <p:txBody>
          <a:bodyPr>
            <a:normAutofit fontScale="90000"/>
          </a:bodyPr>
          <a:lstStyle/>
          <a:p>
            <a:r>
              <a:rPr lang="en-US" dirty="0">
                <a:solidFill>
                  <a:srgbClr val="C00000"/>
                </a:solidFill>
              </a:rPr>
              <a:t>Feature</a:t>
            </a:r>
          </a:p>
        </p:txBody>
      </p:sp>
      <p:sp>
        <p:nvSpPr>
          <p:cNvPr id="3" name="Content Placeholder 2"/>
          <p:cNvSpPr>
            <a:spLocks noGrp="1"/>
          </p:cNvSpPr>
          <p:nvPr>
            <p:ph idx="1"/>
          </p:nvPr>
        </p:nvSpPr>
        <p:spPr>
          <a:xfrm>
            <a:off x="304800" y="1143000"/>
            <a:ext cx="8610600" cy="2895600"/>
          </a:xfrm>
        </p:spPr>
        <p:txBody>
          <a:bodyPr>
            <a:normAutofit fontScale="62500" lnSpcReduction="20000"/>
          </a:bodyPr>
          <a:lstStyle/>
          <a:p>
            <a:pPr>
              <a:lnSpc>
                <a:spcPct val="160000"/>
              </a:lnSpc>
              <a:spcBef>
                <a:spcPts val="0"/>
              </a:spcBef>
            </a:pPr>
            <a:r>
              <a:rPr lang="en-US" dirty="0"/>
              <a:t>A feature is an </a:t>
            </a:r>
            <a:r>
              <a:rPr lang="en-US" dirty="0">
                <a:solidFill>
                  <a:srgbClr val="0000FA"/>
                </a:solidFill>
              </a:rPr>
              <a:t>attribute of a data set </a:t>
            </a:r>
            <a:r>
              <a:rPr lang="en-US" dirty="0"/>
              <a:t>that is used in a machine learning process.</a:t>
            </a:r>
          </a:p>
          <a:p>
            <a:pPr>
              <a:lnSpc>
                <a:spcPct val="160000"/>
              </a:lnSpc>
              <a:spcBef>
                <a:spcPts val="0"/>
              </a:spcBef>
            </a:pPr>
            <a:r>
              <a:rPr lang="en-US" dirty="0">
                <a:solidFill>
                  <a:srgbClr val="0000FA"/>
                </a:solidFill>
              </a:rPr>
              <a:t>selection of the subset of features </a:t>
            </a:r>
            <a:r>
              <a:rPr lang="en-US" dirty="0"/>
              <a:t>which are meaningful for machine learning is a </a:t>
            </a:r>
            <a:r>
              <a:rPr lang="en-US" dirty="0">
                <a:solidFill>
                  <a:srgbClr val="0000FA"/>
                </a:solidFill>
              </a:rPr>
              <a:t>sub-area of feature engineering.</a:t>
            </a:r>
          </a:p>
          <a:p>
            <a:pPr>
              <a:lnSpc>
                <a:spcPct val="160000"/>
              </a:lnSpc>
              <a:spcBef>
                <a:spcPts val="0"/>
              </a:spcBef>
            </a:pPr>
            <a:r>
              <a:rPr lang="en-US" dirty="0"/>
              <a:t>The features in a data set are also called its </a:t>
            </a:r>
            <a:r>
              <a:rPr lang="en-US" dirty="0">
                <a:solidFill>
                  <a:srgbClr val="0000FA"/>
                </a:solidFill>
              </a:rPr>
              <a:t>dimensions</a:t>
            </a:r>
            <a:r>
              <a:rPr lang="en-US" dirty="0"/>
              <a:t>. So a data set having ‘</a:t>
            </a:r>
            <a:r>
              <a:rPr lang="en-US" i="1" dirty="0">
                <a:solidFill>
                  <a:srgbClr val="0000FA"/>
                </a:solidFill>
              </a:rPr>
              <a:t>n’ </a:t>
            </a:r>
            <a:r>
              <a:rPr lang="en-US" dirty="0">
                <a:solidFill>
                  <a:srgbClr val="0000FA"/>
                </a:solidFill>
              </a:rPr>
              <a:t>features </a:t>
            </a:r>
            <a:r>
              <a:rPr lang="en-US" dirty="0"/>
              <a:t>is called an </a:t>
            </a:r>
            <a:r>
              <a:rPr lang="en-US" i="1" dirty="0">
                <a:solidFill>
                  <a:srgbClr val="0000FA"/>
                </a:solidFill>
              </a:rPr>
              <a:t>n-dimensional data set</a:t>
            </a:r>
            <a:r>
              <a:rPr lang="en-US" i="1" dirty="0"/>
              <a:t>.</a:t>
            </a:r>
            <a:endParaRPr lang="en-US" dirty="0"/>
          </a:p>
        </p:txBody>
      </p:sp>
      <p:pic>
        <p:nvPicPr>
          <p:cNvPr id="99330" name="Picture 2"/>
          <p:cNvPicPr>
            <a:picLocks noChangeAspect="1" noChangeArrowheads="1"/>
          </p:cNvPicPr>
          <p:nvPr/>
        </p:nvPicPr>
        <p:blipFill>
          <a:blip r:embed="rId2"/>
          <a:srcRect l="2488" r="4199"/>
          <a:stretch>
            <a:fillRect/>
          </a:stretch>
        </p:blipFill>
        <p:spPr bwMode="auto">
          <a:xfrm>
            <a:off x="381000" y="4267200"/>
            <a:ext cx="5715000" cy="2200275"/>
          </a:xfrm>
          <a:prstGeom prst="rect">
            <a:avLst/>
          </a:prstGeom>
          <a:noFill/>
          <a:ln w="9525">
            <a:noFill/>
            <a:miter lim="800000"/>
            <a:headEnd/>
            <a:tailEnd/>
          </a:ln>
          <a:effectLst/>
        </p:spPr>
      </p:pic>
      <p:sp>
        <p:nvSpPr>
          <p:cNvPr id="5" name="TextBox 4"/>
          <p:cNvSpPr txBox="1"/>
          <p:nvPr/>
        </p:nvSpPr>
        <p:spPr>
          <a:xfrm>
            <a:off x="6248400" y="4267200"/>
            <a:ext cx="1447800" cy="923330"/>
          </a:xfrm>
          <a:prstGeom prst="rect">
            <a:avLst/>
          </a:prstGeom>
          <a:noFill/>
        </p:spPr>
        <p:txBody>
          <a:bodyPr wrap="square" rtlCol="0">
            <a:spAutoFit/>
          </a:bodyPr>
          <a:lstStyle/>
          <a:p>
            <a:r>
              <a:rPr lang="en-US" b="1" dirty="0">
                <a:solidFill>
                  <a:srgbClr val="008000"/>
                </a:solidFill>
              </a:rPr>
              <a:t>Class variable - Species</a:t>
            </a:r>
          </a:p>
        </p:txBody>
      </p:sp>
      <p:sp>
        <p:nvSpPr>
          <p:cNvPr id="6" name="Rectangle 5"/>
          <p:cNvSpPr/>
          <p:nvPr/>
        </p:nvSpPr>
        <p:spPr>
          <a:xfrm>
            <a:off x="1676400" y="3276600"/>
            <a:ext cx="1971822" cy="369332"/>
          </a:xfrm>
          <a:prstGeom prst="rect">
            <a:avLst/>
          </a:prstGeom>
        </p:spPr>
        <p:txBody>
          <a:bodyPr wrap="none">
            <a:spAutoFit/>
          </a:bodyPr>
          <a:lstStyle/>
          <a:p>
            <a:r>
              <a:rPr lang="en-US" b="1" dirty="0">
                <a:solidFill>
                  <a:srgbClr val="008000"/>
                </a:solidFill>
              </a:rPr>
              <a:t>predictor variables</a:t>
            </a:r>
          </a:p>
        </p:txBody>
      </p:sp>
      <p:sp>
        <p:nvSpPr>
          <p:cNvPr id="7" name="Left Brace 6"/>
          <p:cNvSpPr/>
          <p:nvPr/>
        </p:nvSpPr>
        <p:spPr>
          <a:xfrm rot="5400000">
            <a:off x="2362200" y="1524000"/>
            <a:ext cx="762000" cy="4876800"/>
          </a:xfrm>
          <a:prstGeom prst="leftBrace">
            <a:avLst>
              <a:gd name="adj1" fmla="val 8333"/>
              <a:gd name="adj2" fmla="val 5031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6400800" y="5334000"/>
            <a:ext cx="2743200" cy="369332"/>
          </a:xfrm>
          <a:prstGeom prst="rect">
            <a:avLst/>
          </a:prstGeom>
          <a:noFill/>
        </p:spPr>
        <p:txBody>
          <a:bodyPr wrap="square" rtlCol="0">
            <a:spAutoFit/>
          </a:bodyPr>
          <a:lstStyle/>
          <a:p>
            <a:r>
              <a:rPr lang="en-US" b="1" dirty="0">
                <a:solidFill>
                  <a:srgbClr val="008000"/>
                </a:solidFill>
              </a:rPr>
              <a:t>5 dimensional dataset</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a:solidFill>
                  <a:srgbClr val="C00000"/>
                </a:solidFill>
              </a:rPr>
              <a:t>Feature engineering</a:t>
            </a:r>
          </a:p>
        </p:txBody>
      </p:sp>
      <p:sp>
        <p:nvSpPr>
          <p:cNvPr id="3" name="Content Placeholder 2"/>
          <p:cNvSpPr>
            <a:spLocks noGrp="1"/>
          </p:cNvSpPr>
          <p:nvPr>
            <p:ph idx="1"/>
          </p:nvPr>
        </p:nvSpPr>
        <p:spPr>
          <a:xfrm>
            <a:off x="228600" y="914400"/>
            <a:ext cx="8686800" cy="5638800"/>
          </a:xfrm>
        </p:spPr>
        <p:txBody>
          <a:bodyPr>
            <a:normAutofit fontScale="85000" lnSpcReduction="10000"/>
          </a:bodyPr>
          <a:lstStyle/>
          <a:p>
            <a:pPr>
              <a:lnSpc>
                <a:spcPct val="150000"/>
              </a:lnSpc>
              <a:spcBef>
                <a:spcPts val="0"/>
              </a:spcBef>
            </a:pPr>
            <a:r>
              <a:rPr lang="en-US" dirty="0"/>
              <a:t>Feature engineering refers to the process of </a:t>
            </a:r>
            <a:r>
              <a:rPr lang="en-US" dirty="0">
                <a:solidFill>
                  <a:srgbClr val="2207E9"/>
                </a:solidFill>
              </a:rPr>
              <a:t>translating a data set into features </a:t>
            </a:r>
            <a:r>
              <a:rPr lang="en-US" dirty="0"/>
              <a:t>such that these features are </a:t>
            </a:r>
            <a:r>
              <a:rPr lang="en-US" dirty="0">
                <a:solidFill>
                  <a:srgbClr val="2207E9"/>
                </a:solidFill>
              </a:rPr>
              <a:t>able to represent the data set more effectively</a:t>
            </a:r>
            <a:r>
              <a:rPr lang="en-US" dirty="0"/>
              <a:t> and result in a better learning performance</a:t>
            </a:r>
            <a:r>
              <a:rPr lang="en-US" dirty="0" smtClean="0"/>
              <a:t>.</a:t>
            </a:r>
          </a:p>
          <a:p>
            <a:pPr>
              <a:lnSpc>
                <a:spcPct val="150000"/>
              </a:lnSpc>
              <a:spcBef>
                <a:spcPts val="0"/>
              </a:spcBef>
              <a:buNone/>
            </a:pPr>
            <a:endParaRPr lang="en-US" dirty="0"/>
          </a:p>
          <a:p>
            <a:pPr>
              <a:lnSpc>
                <a:spcPct val="150000"/>
              </a:lnSpc>
              <a:spcBef>
                <a:spcPts val="0"/>
              </a:spcBef>
              <a:buNone/>
            </a:pPr>
            <a:r>
              <a:rPr lang="en-US" dirty="0"/>
              <a:t>It has two major elements</a:t>
            </a:r>
            <a:r>
              <a:rPr lang="en-US" dirty="0" smtClean="0"/>
              <a:t>:</a:t>
            </a:r>
          </a:p>
          <a:p>
            <a:pPr>
              <a:lnSpc>
                <a:spcPct val="150000"/>
              </a:lnSpc>
              <a:spcBef>
                <a:spcPts val="0"/>
              </a:spcBef>
              <a:buNone/>
            </a:pPr>
            <a:endParaRPr lang="en-US" dirty="0"/>
          </a:p>
          <a:p>
            <a:pPr>
              <a:lnSpc>
                <a:spcPct val="150000"/>
              </a:lnSpc>
              <a:spcBef>
                <a:spcPts val="0"/>
              </a:spcBef>
            </a:pPr>
            <a:r>
              <a:rPr lang="en-US" dirty="0"/>
              <a:t>1. feature transformation</a:t>
            </a:r>
          </a:p>
          <a:p>
            <a:pPr>
              <a:lnSpc>
                <a:spcPct val="150000"/>
              </a:lnSpc>
              <a:spcBef>
                <a:spcPts val="0"/>
              </a:spcBef>
            </a:pPr>
            <a:r>
              <a:rPr lang="en-US" dirty="0"/>
              <a:t>2. feature subset selection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rmAutofit fontScale="90000"/>
          </a:bodyPr>
          <a:lstStyle/>
          <a:p>
            <a:r>
              <a:rPr lang="en-US" dirty="0">
                <a:solidFill>
                  <a:srgbClr val="2207E9"/>
                </a:solidFill>
              </a:rPr>
              <a:t>Other functions</a:t>
            </a:r>
          </a:p>
        </p:txBody>
      </p:sp>
      <p:sp>
        <p:nvSpPr>
          <p:cNvPr id="3" name="Content Placeholder 2"/>
          <p:cNvSpPr>
            <a:spLocks noGrp="1"/>
          </p:cNvSpPr>
          <p:nvPr>
            <p:ph idx="1"/>
          </p:nvPr>
        </p:nvSpPr>
        <p:spPr>
          <a:xfrm>
            <a:off x="304800" y="609600"/>
            <a:ext cx="8839200" cy="6019800"/>
          </a:xfrm>
        </p:spPr>
        <p:txBody>
          <a:bodyPr>
            <a:noAutofit/>
          </a:bodyPr>
          <a:lstStyle/>
          <a:p>
            <a:pPr marL="0">
              <a:lnSpc>
                <a:spcPct val="170000"/>
              </a:lnSpc>
              <a:spcBef>
                <a:spcPts val="0"/>
              </a:spcBef>
              <a:buClr>
                <a:srgbClr val="000000"/>
              </a:buClr>
              <a:buNone/>
            </a:pPr>
            <a:r>
              <a:rPr lang="en-US" altLang="x-none" sz="1400" b="1" dirty="0">
                <a:solidFill>
                  <a:srgbClr val="0000FA"/>
                </a:solidFill>
                <a:ea typeface="Arial" panose="020B0604020202020204"/>
                <a:sym typeface="Calibri" panose="020F0502020204030204" pitchFamily="34" charset="0"/>
              </a:rPr>
              <a:t>Cost Function</a:t>
            </a:r>
            <a:r>
              <a:rPr lang="en-US" altLang="x-none" sz="1400" dirty="0">
                <a:ea typeface="Arial" panose="020B0604020202020204"/>
                <a:sym typeface="Calibri" panose="020F0502020204030204" pitchFamily="34" charset="0"/>
              </a:rPr>
              <a:t> (or Error function)</a:t>
            </a:r>
          </a:p>
          <a:p>
            <a:pPr>
              <a:lnSpc>
                <a:spcPct val="170000"/>
              </a:lnSpc>
              <a:spcBef>
                <a:spcPts val="0"/>
              </a:spcBef>
            </a:pPr>
            <a:r>
              <a:rPr lang="en-US" sz="1400" dirty="0"/>
              <a:t>A </a:t>
            </a:r>
            <a:r>
              <a:rPr lang="en-US" sz="1400" b="1" dirty="0"/>
              <a:t>function</a:t>
            </a:r>
            <a:r>
              <a:rPr lang="en-US" sz="1400" dirty="0"/>
              <a:t> that </a:t>
            </a:r>
            <a:r>
              <a:rPr lang="en-US" sz="1400" b="1" dirty="0"/>
              <a:t>measures the performance </a:t>
            </a:r>
            <a:r>
              <a:rPr lang="en-US" sz="1400" dirty="0"/>
              <a:t>of a Machine Learning model </a:t>
            </a:r>
            <a:r>
              <a:rPr lang="en-US" sz="1400" b="1" dirty="0"/>
              <a:t>for given data.</a:t>
            </a:r>
          </a:p>
          <a:p>
            <a:pPr>
              <a:lnSpc>
                <a:spcPct val="170000"/>
              </a:lnSpc>
              <a:spcBef>
                <a:spcPts val="0"/>
              </a:spcBef>
            </a:pPr>
            <a:r>
              <a:rPr lang="en-US" sz="1400" dirty="0"/>
              <a:t>helps to </a:t>
            </a:r>
            <a:r>
              <a:rPr lang="en-US" sz="1400" b="1" dirty="0"/>
              <a:t>measure the extent to </a:t>
            </a:r>
            <a:r>
              <a:rPr lang="en-US" sz="1400" dirty="0"/>
              <a:t>which the </a:t>
            </a:r>
            <a:r>
              <a:rPr lang="en-US" sz="1400" b="1" dirty="0"/>
              <a:t>model is going wrong in estimating the relationship between X and Y. </a:t>
            </a:r>
          </a:p>
          <a:p>
            <a:pPr marL="72390">
              <a:lnSpc>
                <a:spcPct val="170000"/>
              </a:lnSpc>
              <a:spcBef>
                <a:spcPts val="0"/>
              </a:spcBef>
              <a:buClr>
                <a:srgbClr val="000000"/>
              </a:buClr>
            </a:pPr>
            <a:r>
              <a:rPr lang="en-US" altLang="x-none" sz="1400" dirty="0">
                <a:ea typeface="Arial" panose="020B0604020202020204"/>
                <a:sym typeface="Calibri" panose="020F0502020204030204" pitchFamily="34" charset="0"/>
              </a:rPr>
              <a:t>It calculates the </a:t>
            </a:r>
            <a:r>
              <a:rPr lang="en-US" altLang="x-none" sz="1400" b="1" dirty="0">
                <a:ea typeface="Arial" panose="020B0604020202020204"/>
                <a:sym typeface="Calibri" panose="020F0502020204030204" pitchFamily="34" charset="0"/>
              </a:rPr>
              <a:t>difference between the expected value and predicted value </a:t>
            </a:r>
            <a:r>
              <a:rPr lang="en-US" altLang="x-none" sz="1400" dirty="0">
                <a:ea typeface="Arial" panose="020B0604020202020204"/>
                <a:sym typeface="Calibri" panose="020F0502020204030204" pitchFamily="34" charset="0"/>
              </a:rPr>
              <a:t>and represents it as a </a:t>
            </a:r>
            <a:r>
              <a:rPr lang="en-US" altLang="x-none" sz="1400" b="1" dirty="0">
                <a:ea typeface="Arial" panose="020B0604020202020204"/>
                <a:sym typeface="Calibri" panose="020F0502020204030204" pitchFamily="34" charset="0"/>
              </a:rPr>
              <a:t>single real number</a:t>
            </a:r>
            <a:r>
              <a:rPr lang="en-US" altLang="x-none" sz="1400" dirty="0">
                <a:ea typeface="Arial" panose="020B0604020202020204"/>
                <a:sym typeface="Calibri" panose="020F0502020204030204" pitchFamily="34" charset="0"/>
              </a:rPr>
              <a:t>.(</a:t>
            </a:r>
            <a:r>
              <a:rPr lang="en-US" sz="1400" b="1" dirty="0">
                <a:solidFill>
                  <a:srgbClr val="CC0066"/>
                </a:solidFill>
              </a:rPr>
              <a:t>Error = actual value – predicted value)</a:t>
            </a:r>
            <a:endParaRPr lang="en-US" altLang="x-none" sz="1400" dirty="0">
              <a:ea typeface="Arial" panose="020B0604020202020204"/>
              <a:sym typeface="Calibri" panose="020F0502020204030204" pitchFamily="34" charset="0"/>
            </a:endParaRPr>
          </a:p>
          <a:p>
            <a:pPr marL="72390">
              <a:lnSpc>
                <a:spcPct val="170000"/>
              </a:lnSpc>
              <a:spcBef>
                <a:spcPts val="0"/>
              </a:spcBef>
              <a:buClr>
                <a:srgbClr val="000000"/>
              </a:buClr>
              <a:buNone/>
            </a:pPr>
            <a:r>
              <a:rPr lang="en-US" altLang="x-none" sz="1400" b="1" dirty="0">
                <a:solidFill>
                  <a:srgbClr val="0000FA"/>
                </a:solidFill>
                <a:ea typeface="Arial" panose="020B0604020202020204"/>
                <a:sym typeface="Calibri" panose="020F0502020204030204" pitchFamily="34" charset="0"/>
              </a:rPr>
              <a:t>Loss function </a:t>
            </a:r>
          </a:p>
          <a:p>
            <a:pPr marL="0">
              <a:lnSpc>
                <a:spcPct val="170000"/>
              </a:lnSpc>
              <a:spcBef>
                <a:spcPts val="0"/>
              </a:spcBef>
              <a:buClr>
                <a:srgbClr val="000000"/>
              </a:buClr>
            </a:pPr>
            <a:r>
              <a:rPr lang="en-US" altLang="x-none" sz="1400" b="1" dirty="0">
                <a:solidFill>
                  <a:srgbClr val="0000FA"/>
                </a:solidFill>
                <a:ea typeface="Arial" panose="020B0604020202020204"/>
                <a:sym typeface="Calibri" panose="020F0502020204030204" pitchFamily="34" charset="0"/>
              </a:rPr>
              <a:t> </a:t>
            </a:r>
            <a:r>
              <a:rPr lang="en-US" altLang="x-none" sz="1400" dirty="0">
                <a:ea typeface="Arial" panose="020B0604020202020204"/>
                <a:sym typeface="Calibri" panose="020F0502020204030204" pitchFamily="34" charset="0"/>
              </a:rPr>
              <a:t>It's a method of evaluating how well your algorithm models your dataset.</a:t>
            </a:r>
          </a:p>
          <a:p>
            <a:pPr marL="0">
              <a:lnSpc>
                <a:spcPct val="170000"/>
              </a:lnSpc>
              <a:spcBef>
                <a:spcPts val="0"/>
              </a:spcBef>
              <a:buClr>
                <a:srgbClr val="000000"/>
              </a:buClr>
            </a:pPr>
            <a:r>
              <a:rPr lang="en-US" altLang="x-none" sz="1400" dirty="0">
                <a:ea typeface="Arial" panose="020B0604020202020204"/>
                <a:sym typeface="Calibri" panose="020F0502020204030204" pitchFamily="34" charset="0"/>
              </a:rPr>
              <a:t>Similar to cost function but the </a:t>
            </a:r>
            <a:r>
              <a:rPr lang="en-US" sz="1400" dirty="0"/>
              <a:t>only difference is</a:t>
            </a:r>
          </a:p>
          <a:p>
            <a:pPr marL="0">
              <a:lnSpc>
                <a:spcPct val="170000"/>
              </a:lnSpc>
              <a:spcBef>
                <a:spcPts val="0"/>
              </a:spcBef>
              <a:buClr>
                <a:srgbClr val="000000"/>
              </a:buClr>
            </a:pPr>
            <a:r>
              <a:rPr lang="en-US" sz="1400" dirty="0"/>
              <a:t>loss function is usually a </a:t>
            </a:r>
            <a:r>
              <a:rPr lang="en-US" sz="1400" dirty="0">
                <a:solidFill>
                  <a:srgbClr val="2207E9"/>
                </a:solidFill>
              </a:rPr>
              <a:t>function defined on </a:t>
            </a:r>
            <a:r>
              <a:rPr lang="en-US" sz="1400" b="1" dirty="0">
                <a:solidFill>
                  <a:srgbClr val="2207E9"/>
                </a:solidFill>
              </a:rPr>
              <a:t>a data point</a:t>
            </a:r>
            <a:r>
              <a:rPr lang="en-US" sz="1400" dirty="0"/>
              <a:t>, while </a:t>
            </a:r>
            <a:r>
              <a:rPr lang="en-US" sz="1400" dirty="0">
                <a:solidFill>
                  <a:srgbClr val="2207E9"/>
                </a:solidFill>
              </a:rPr>
              <a:t>cost function is for the </a:t>
            </a:r>
            <a:r>
              <a:rPr lang="en-US" sz="1400" b="1" dirty="0">
                <a:solidFill>
                  <a:srgbClr val="2207E9"/>
                </a:solidFill>
              </a:rPr>
              <a:t>entire training data set</a:t>
            </a:r>
            <a:r>
              <a:rPr lang="en-US" sz="1400" dirty="0"/>
              <a:t>.</a:t>
            </a:r>
          </a:p>
          <a:p>
            <a:pPr>
              <a:lnSpc>
                <a:spcPct val="170000"/>
              </a:lnSpc>
              <a:spcBef>
                <a:spcPts val="0"/>
              </a:spcBef>
              <a:buNone/>
            </a:pPr>
            <a:r>
              <a:rPr lang="en-US" sz="1400" b="1" dirty="0">
                <a:solidFill>
                  <a:srgbClr val="0000FA"/>
                </a:solidFill>
              </a:rPr>
              <a:t>Objective </a:t>
            </a:r>
            <a:r>
              <a:rPr lang="en-US" sz="1400" b="1" dirty="0" err="1">
                <a:solidFill>
                  <a:srgbClr val="0000FA"/>
                </a:solidFill>
              </a:rPr>
              <a:t>Fucntion</a:t>
            </a:r>
            <a:r>
              <a:rPr lang="en-US" sz="1400" b="1" dirty="0">
                <a:solidFill>
                  <a:srgbClr val="0000FA"/>
                </a:solidFill>
              </a:rPr>
              <a:t>:</a:t>
            </a:r>
          </a:p>
          <a:p>
            <a:pPr>
              <a:lnSpc>
                <a:spcPct val="170000"/>
              </a:lnSpc>
              <a:spcBef>
                <a:spcPts val="0"/>
              </a:spcBef>
              <a:buNone/>
            </a:pPr>
            <a:r>
              <a:rPr lang="en-US" sz="1400" dirty="0"/>
              <a:t>Goal of ML is </a:t>
            </a:r>
            <a:r>
              <a:rPr lang="en-US" sz="1400" b="1" dirty="0"/>
              <a:t>minimizing Objective </a:t>
            </a:r>
            <a:r>
              <a:rPr lang="en-US" sz="1400" b="1" dirty="0" err="1"/>
              <a:t>fucntion</a:t>
            </a:r>
            <a:r>
              <a:rPr lang="en-US" sz="1400" b="1" dirty="0"/>
              <a:t> </a:t>
            </a:r>
            <a:r>
              <a:rPr lang="en-US" sz="1400" dirty="0"/>
              <a:t>– so that </a:t>
            </a:r>
            <a:r>
              <a:rPr lang="en-US" sz="1400" b="1" dirty="0"/>
              <a:t>reduce the loss</a:t>
            </a:r>
            <a:r>
              <a:rPr lang="en-US" sz="1400" dirty="0"/>
              <a:t>, so </a:t>
            </a:r>
            <a:r>
              <a:rPr lang="en-US" sz="1400" b="1" dirty="0"/>
              <a:t>accuracy improved</a:t>
            </a:r>
            <a:endParaRPr lang="en-US" sz="1400" b="1" dirty="0">
              <a:solidFill>
                <a:srgbClr val="0000FA"/>
              </a:solidFill>
            </a:endParaRPr>
          </a:p>
          <a:p>
            <a:pPr>
              <a:lnSpc>
                <a:spcPct val="170000"/>
              </a:lnSpc>
              <a:spcBef>
                <a:spcPts val="0"/>
              </a:spcBef>
            </a:pPr>
            <a:r>
              <a:rPr lang="en-US" sz="1400" dirty="0"/>
              <a:t>However, we need to have a way to evaluate the quality or optimality of a solution. This is done using objective </a:t>
            </a:r>
            <a:r>
              <a:rPr lang="en-US" sz="1400" b="1" dirty="0"/>
              <a:t>function(score function). </a:t>
            </a:r>
          </a:p>
          <a:p>
            <a:pPr>
              <a:lnSpc>
                <a:spcPct val="170000"/>
              </a:lnSpc>
              <a:spcBef>
                <a:spcPts val="0"/>
              </a:spcBef>
            </a:pPr>
            <a:r>
              <a:rPr lang="en-US" sz="1400" dirty="0"/>
              <a:t> Objective function takes in data and model (along with parameters) as input and returns a value. </a:t>
            </a:r>
          </a:p>
          <a:p>
            <a:pPr>
              <a:lnSpc>
                <a:spcPct val="170000"/>
              </a:lnSpc>
              <a:spcBef>
                <a:spcPts val="0"/>
              </a:spcBef>
            </a:pPr>
            <a:r>
              <a:rPr lang="en-US" sz="1400" dirty="0"/>
              <a:t>Target is to </a:t>
            </a:r>
            <a:r>
              <a:rPr lang="en-US" sz="1400" b="1" dirty="0"/>
              <a:t>find values of model parameter </a:t>
            </a:r>
            <a:r>
              <a:rPr lang="en-US" sz="1400" dirty="0"/>
              <a:t>to </a:t>
            </a:r>
            <a:r>
              <a:rPr lang="en-US" sz="1400" b="1" dirty="0"/>
              <a:t>maximize or minimize the return value</a:t>
            </a:r>
            <a:r>
              <a:rPr lang="en-US" sz="1400" dirty="0"/>
              <a:t>. When the objective is to minimize the value, it becomes synonymous to cost function. </a:t>
            </a:r>
          </a:p>
          <a:p>
            <a:pPr marL="400050" lvl="1">
              <a:lnSpc>
                <a:spcPct val="170000"/>
              </a:lnSpc>
              <a:spcBef>
                <a:spcPts val="0"/>
              </a:spcBef>
              <a:buClr>
                <a:srgbClr val="000000"/>
              </a:buClr>
            </a:pPr>
            <a:endParaRPr lang="en-US" sz="14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629400"/>
          </a:xfrm>
        </p:spPr>
        <p:txBody>
          <a:bodyPr>
            <a:normAutofit lnSpcReduction="10000"/>
          </a:bodyPr>
          <a:lstStyle/>
          <a:p>
            <a:pPr>
              <a:lnSpc>
                <a:spcPct val="170000"/>
              </a:lnSpc>
              <a:spcBef>
                <a:spcPts val="0"/>
              </a:spcBef>
              <a:buNone/>
            </a:pPr>
            <a:r>
              <a:rPr lang="en-US" sz="2400" b="1" u="sng" dirty="0">
                <a:solidFill>
                  <a:srgbClr val="C00000"/>
                </a:solidFill>
              </a:rPr>
              <a:t>Feature transformation </a:t>
            </a:r>
            <a:r>
              <a:rPr lang="en-US" sz="1600" dirty="0"/>
              <a:t>transforms the data – structured or unstructured, </a:t>
            </a:r>
            <a:r>
              <a:rPr lang="en-US" sz="1600" dirty="0">
                <a:solidFill>
                  <a:srgbClr val="2207E9"/>
                </a:solidFill>
              </a:rPr>
              <a:t>into a new set of features.</a:t>
            </a:r>
          </a:p>
          <a:p>
            <a:pPr>
              <a:lnSpc>
                <a:spcPct val="170000"/>
              </a:lnSpc>
              <a:spcBef>
                <a:spcPts val="0"/>
              </a:spcBef>
              <a:buNone/>
            </a:pPr>
            <a:r>
              <a:rPr lang="en-US" sz="1600" dirty="0"/>
              <a:t>Two variants of feature transformation:</a:t>
            </a:r>
          </a:p>
          <a:p>
            <a:pPr>
              <a:lnSpc>
                <a:spcPct val="170000"/>
              </a:lnSpc>
              <a:spcBef>
                <a:spcPts val="0"/>
              </a:spcBef>
              <a:buNone/>
            </a:pPr>
            <a:r>
              <a:rPr lang="en-US" sz="1600" dirty="0"/>
              <a:t>1. feature construction</a:t>
            </a:r>
          </a:p>
          <a:p>
            <a:pPr>
              <a:lnSpc>
                <a:spcPct val="170000"/>
              </a:lnSpc>
              <a:spcBef>
                <a:spcPts val="0"/>
              </a:spcBef>
              <a:buNone/>
            </a:pPr>
            <a:r>
              <a:rPr lang="en-US" sz="1600" dirty="0"/>
              <a:t>2. feature extraction</a:t>
            </a:r>
          </a:p>
          <a:p>
            <a:pPr>
              <a:lnSpc>
                <a:spcPct val="170000"/>
              </a:lnSpc>
              <a:spcBef>
                <a:spcPts val="0"/>
              </a:spcBef>
            </a:pPr>
            <a:r>
              <a:rPr lang="en-US" sz="1600" dirty="0"/>
              <a:t>Both are sometimes known as </a:t>
            </a:r>
            <a:r>
              <a:rPr lang="en-US" sz="1600" dirty="0">
                <a:solidFill>
                  <a:srgbClr val="2207E9"/>
                </a:solidFill>
              </a:rPr>
              <a:t>feature discovery</a:t>
            </a:r>
            <a:r>
              <a:rPr lang="en-US" sz="1600" dirty="0"/>
              <a:t>.</a:t>
            </a:r>
          </a:p>
          <a:p>
            <a:pPr>
              <a:lnSpc>
                <a:spcPct val="170000"/>
              </a:lnSpc>
              <a:spcBef>
                <a:spcPts val="0"/>
              </a:spcBef>
              <a:buNone/>
            </a:pPr>
            <a:r>
              <a:rPr lang="en-US" sz="1600" b="1" dirty="0">
                <a:solidFill>
                  <a:srgbClr val="C00000"/>
                </a:solidFill>
              </a:rPr>
              <a:t>Feature construction </a:t>
            </a:r>
            <a:r>
              <a:rPr lang="en-US" sz="1600" b="1" dirty="0"/>
              <a:t>process :</a:t>
            </a:r>
            <a:r>
              <a:rPr lang="en-US" sz="1600" dirty="0"/>
              <a:t> through which a </a:t>
            </a:r>
            <a:r>
              <a:rPr lang="en-US" sz="1600" b="1" dirty="0">
                <a:solidFill>
                  <a:srgbClr val="2207E9"/>
                </a:solidFill>
              </a:rPr>
              <a:t>set of new features is created </a:t>
            </a:r>
            <a:r>
              <a:rPr lang="en-US" sz="1600" dirty="0"/>
              <a:t>. </a:t>
            </a:r>
            <a:endParaRPr lang="en-US" sz="1600" dirty="0" smtClean="0"/>
          </a:p>
          <a:p>
            <a:pPr>
              <a:lnSpc>
                <a:spcPct val="170000"/>
              </a:lnSpc>
              <a:spcBef>
                <a:spcPts val="0"/>
              </a:spcBef>
            </a:pPr>
            <a:r>
              <a:rPr lang="en-US" sz="1600" dirty="0" smtClean="0"/>
              <a:t>Hence</a:t>
            </a:r>
            <a:r>
              <a:rPr lang="en-US" sz="1600" dirty="0"/>
              <a:t>, if there are ‘</a:t>
            </a:r>
            <a:r>
              <a:rPr lang="en-US" sz="1600" i="1" dirty="0"/>
              <a:t>n’ features or dimensions in a data set, after feature </a:t>
            </a:r>
            <a:r>
              <a:rPr lang="en-US" sz="1600" dirty="0"/>
              <a:t>construction ‘</a:t>
            </a:r>
            <a:r>
              <a:rPr lang="en-US" sz="1600" i="1" dirty="0"/>
              <a:t>m’ more features or dimensions may get added.</a:t>
            </a:r>
          </a:p>
          <a:p>
            <a:pPr>
              <a:lnSpc>
                <a:spcPct val="170000"/>
              </a:lnSpc>
              <a:spcBef>
                <a:spcPts val="0"/>
              </a:spcBef>
            </a:pPr>
            <a:r>
              <a:rPr lang="en-US" sz="1600" dirty="0"/>
              <a:t>So at the end, the data set will become ‘</a:t>
            </a:r>
            <a:r>
              <a:rPr lang="en-US" sz="1600" i="1" dirty="0"/>
              <a:t>n + m’ dimensional</a:t>
            </a:r>
            <a:r>
              <a:rPr lang="en-US" sz="1600" i="1" dirty="0" smtClean="0"/>
              <a:t>.</a:t>
            </a:r>
          </a:p>
          <a:p>
            <a:pPr>
              <a:lnSpc>
                <a:spcPct val="170000"/>
              </a:lnSpc>
              <a:spcBef>
                <a:spcPts val="0"/>
              </a:spcBef>
            </a:pPr>
            <a:endParaRPr lang="en-US" sz="1600" i="1" dirty="0" smtClean="0"/>
          </a:p>
          <a:p>
            <a:pPr>
              <a:lnSpc>
                <a:spcPct val="170000"/>
              </a:lnSpc>
              <a:spcBef>
                <a:spcPts val="0"/>
              </a:spcBef>
            </a:pPr>
            <a:endParaRPr lang="en-US" sz="1600" i="1" dirty="0" smtClean="0"/>
          </a:p>
          <a:p>
            <a:pPr>
              <a:lnSpc>
                <a:spcPct val="170000"/>
              </a:lnSpc>
              <a:spcBef>
                <a:spcPts val="0"/>
              </a:spcBef>
            </a:pPr>
            <a:endParaRPr lang="en-US" sz="1600" i="1" dirty="0" smtClean="0"/>
          </a:p>
          <a:p>
            <a:pPr>
              <a:lnSpc>
                <a:spcPct val="170000"/>
              </a:lnSpc>
              <a:spcBef>
                <a:spcPts val="0"/>
              </a:spcBef>
            </a:pPr>
            <a:endParaRPr lang="en-US" sz="1600" i="1" dirty="0"/>
          </a:p>
          <a:p>
            <a:pPr>
              <a:lnSpc>
                <a:spcPct val="170000"/>
              </a:lnSpc>
              <a:spcBef>
                <a:spcPts val="0"/>
              </a:spcBef>
              <a:buNone/>
            </a:pPr>
            <a:r>
              <a:rPr lang="en-US" sz="1600" b="1" dirty="0">
                <a:solidFill>
                  <a:srgbClr val="C00000"/>
                </a:solidFill>
              </a:rPr>
              <a:t>Feature extraction</a:t>
            </a:r>
            <a:r>
              <a:rPr lang="en-US" sz="1600" b="1" dirty="0"/>
              <a:t> is the </a:t>
            </a:r>
            <a:r>
              <a:rPr lang="en-US" sz="1600" b="1" dirty="0">
                <a:solidFill>
                  <a:srgbClr val="2207E9"/>
                </a:solidFill>
              </a:rPr>
              <a:t>process of extracting or creating a new set of features </a:t>
            </a:r>
            <a:r>
              <a:rPr lang="en-US" sz="1600" dirty="0"/>
              <a:t>from the original set of features using some </a:t>
            </a:r>
            <a:r>
              <a:rPr lang="en-US" sz="1600" b="1" dirty="0">
                <a:solidFill>
                  <a:srgbClr val="2207E9"/>
                </a:solidFill>
              </a:rPr>
              <a:t>functional mapping</a:t>
            </a:r>
            <a:r>
              <a:rPr lang="en-US" sz="1600" dirty="0" smtClean="0"/>
              <a:t>.</a:t>
            </a:r>
          </a:p>
          <a:p>
            <a:pPr>
              <a:lnSpc>
                <a:spcPct val="170000"/>
              </a:lnSpc>
              <a:spcBef>
                <a:spcPts val="0"/>
              </a:spcBef>
              <a:buNone/>
            </a:pPr>
            <a:endParaRPr lang="en-US" sz="1600" dirty="0"/>
          </a:p>
        </p:txBody>
      </p:sp>
      <p:pic>
        <p:nvPicPr>
          <p:cNvPr id="1026" name="Picture 2"/>
          <p:cNvPicPr>
            <a:picLocks noChangeAspect="1" noChangeArrowheads="1"/>
          </p:cNvPicPr>
          <p:nvPr/>
        </p:nvPicPr>
        <p:blipFill>
          <a:blip r:embed="rId2"/>
          <a:srcRect t="3240" r="1282" b="45406"/>
          <a:stretch>
            <a:fillRect/>
          </a:stretch>
        </p:blipFill>
        <p:spPr bwMode="auto">
          <a:xfrm>
            <a:off x="609600" y="4343400"/>
            <a:ext cx="6324600" cy="12076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610600" cy="5943600"/>
          </a:xfrm>
        </p:spPr>
        <p:txBody>
          <a:bodyPr>
            <a:normAutofit fontScale="70000" lnSpcReduction="20000"/>
          </a:bodyPr>
          <a:lstStyle/>
          <a:p>
            <a:pPr>
              <a:lnSpc>
                <a:spcPct val="160000"/>
              </a:lnSpc>
              <a:spcBef>
                <a:spcPts val="0"/>
              </a:spcBef>
              <a:buNone/>
            </a:pPr>
            <a:r>
              <a:rPr lang="en-US" b="1" dirty="0" smtClean="0">
                <a:solidFill>
                  <a:srgbClr val="C00000"/>
                </a:solidFill>
              </a:rPr>
              <a:t>Feature subset selection</a:t>
            </a:r>
            <a:endParaRPr lang="en-US" dirty="0" smtClean="0"/>
          </a:p>
          <a:p>
            <a:pPr>
              <a:lnSpc>
                <a:spcPct val="160000"/>
              </a:lnSpc>
              <a:spcBef>
                <a:spcPts val="0"/>
              </a:spcBef>
            </a:pPr>
            <a:r>
              <a:rPr lang="en-US" dirty="0" smtClean="0"/>
              <a:t>Unlike </a:t>
            </a:r>
            <a:r>
              <a:rPr lang="en-US" dirty="0"/>
              <a:t>feature transformation, in case of </a:t>
            </a:r>
            <a:r>
              <a:rPr lang="en-US" b="1" dirty="0"/>
              <a:t>feature subset selection (or simply feature selection) </a:t>
            </a:r>
            <a:r>
              <a:rPr lang="en-US" b="1" dirty="0">
                <a:solidFill>
                  <a:srgbClr val="2207E9"/>
                </a:solidFill>
              </a:rPr>
              <a:t>no new feature</a:t>
            </a:r>
            <a:r>
              <a:rPr lang="en-US" b="1" dirty="0"/>
              <a:t> is </a:t>
            </a:r>
            <a:r>
              <a:rPr lang="en-US" dirty="0"/>
              <a:t>generated.</a:t>
            </a:r>
          </a:p>
          <a:p>
            <a:pPr>
              <a:lnSpc>
                <a:spcPct val="160000"/>
              </a:lnSpc>
              <a:spcBef>
                <a:spcPts val="0"/>
              </a:spcBef>
            </a:pPr>
            <a:r>
              <a:rPr lang="en-US" dirty="0"/>
              <a:t>The objective of feature selection is to </a:t>
            </a:r>
            <a:r>
              <a:rPr lang="en-US" b="1" dirty="0">
                <a:solidFill>
                  <a:srgbClr val="2207E9"/>
                </a:solidFill>
              </a:rPr>
              <a:t>derive a subset of features from the full feature set </a:t>
            </a:r>
            <a:r>
              <a:rPr lang="en-US" dirty="0"/>
              <a:t>which is </a:t>
            </a:r>
            <a:r>
              <a:rPr lang="en-US" dirty="0" smtClean="0"/>
              <a:t>most meaningful </a:t>
            </a:r>
            <a:r>
              <a:rPr lang="en-US" dirty="0"/>
              <a:t>in the context of a specific machine </a:t>
            </a:r>
            <a:r>
              <a:rPr lang="en-US" dirty="0" smtClean="0"/>
              <a:t>learning problem</a:t>
            </a:r>
            <a:r>
              <a:rPr lang="en-US" dirty="0"/>
              <a:t>. </a:t>
            </a:r>
            <a:endParaRPr lang="en-US" dirty="0" smtClean="0"/>
          </a:p>
          <a:p>
            <a:pPr>
              <a:lnSpc>
                <a:spcPct val="160000"/>
              </a:lnSpc>
              <a:spcBef>
                <a:spcPts val="0"/>
              </a:spcBef>
            </a:pPr>
            <a:r>
              <a:rPr lang="en-US" dirty="0" smtClean="0"/>
              <a:t>So</a:t>
            </a:r>
            <a:r>
              <a:rPr lang="en-US" dirty="0"/>
              <a:t>, essentially the job of feature selection is to </a:t>
            </a:r>
            <a:r>
              <a:rPr lang="en-US" dirty="0" smtClean="0"/>
              <a:t>derive a </a:t>
            </a:r>
            <a:r>
              <a:rPr lang="en-US" dirty="0"/>
              <a:t>subset </a:t>
            </a:r>
            <a:endParaRPr lang="en-US" dirty="0" smtClean="0"/>
          </a:p>
          <a:p>
            <a:pPr>
              <a:lnSpc>
                <a:spcPct val="160000"/>
              </a:lnSpc>
              <a:spcBef>
                <a:spcPts val="0"/>
              </a:spcBef>
            </a:pPr>
            <a:endParaRPr lang="en-US" i="1" dirty="0" smtClean="0"/>
          </a:p>
          <a:p>
            <a:pPr>
              <a:lnSpc>
                <a:spcPct val="160000"/>
              </a:lnSpc>
              <a:spcBef>
                <a:spcPts val="0"/>
              </a:spcBef>
            </a:pPr>
            <a:r>
              <a:rPr lang="en-US" i="1" dirty="0" smtClean="0"/>
              <a:t>where </a:t>
            </a:r>
            <a:r>
              <a:rPr lang="en-US" i="1" dirty="0"/>
              <a:t>m &lt; n</a:t>
            </a:r>
            <a:r>
              <a:rPr lang="en-US" i="1" dirty="0" smtClean="0"/>
              <a:t>, </a:t>
            </a:r>
            <a:r>
              <a:rPr lang="en-US" dirty="0" smtClean="0"/>
              <a:t>such </a:t>
            </a:r>
            <a:r>
              <a:rPr lang="en-US" dirty="0"/>
              <a:t>that </a:t>
            </a:r>
            <a:r>
              <a:rPr lang="en-US" i="1" dirty="0"/>
              <a:t>F is most meaningful and gets the best result for </a:t>
            </a:r>
            <a:r>
              <a:rPr lang="en-US" i="1" dirty="0" smtClean="0"/>
              <a:t>a </a:t>
            </a:r>
            <a:r>
              <a:rPr lang="en-US" dirty="0" smtClean="0"/>
              <a:t>machine </a:t>
            </a:r>
            <a:r>
              <a:rPr lang="en-US" dirty="0"/>
              <a:t>learning problem</a:t>
            </a:r>
            <a:r>
              <a:rPr lang="en-US" dirty="0" smtClean="0"/>
              <a:t>.</a:t>
            </a:r>
          </a:p>
          <a:p>
            <a:pPr>
              <a:lnSpc>
                <a:spcPct val="160000"/>
              </a:lnSpc>
              <a:spcBef>
                <a:spcPts val="0"/>
              </a:spcBef>
            </a:pPr>
            <a:endParaRPr lang="en-US" dirty="0"/>
          </a:p>
        </p:txBody>
      </p:sp>
      <p:pic>
        <p:nvPicPr>
          <p:cNvPr id="2050" name="Picture 2"/>
          <p:cNvPicPr>
            <a:picLocks noChangeAspect="1" noChangeArrowheads="1"/>
          </p:cNvPicPr>
          <p:nvPr/>
        </p:nvPicPr>
        <p:blipFill>
          <a:blip r:embed="rId2"/>
          <a:srcRect/>
          <a:stretch>
            <a:fillRect/>
          </a:stretch>
        </p:blipFill>
        <p:spPr bwMode="auto">
          <a:xfrm>
            <a:off x="2286000" y="4038600"/>
            <a:ext cx="4105275" cy="3810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3352800" y="4648200"/>
            <a:ext cx="295275" cy="314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FEATURE TRANSFORMATION </a:t>
            </a:r>
            <a:endParaRPr lang="en-US" b="1" dirty="0">
              <a:solidFill>
                <a:srgbClr val="C00000"/>
              </a:solidFill>
            </a:endParaRPr>
          </a:p>
        </p:txBody>
      </p:sp>
      <p:sp>
        <p:nvSpPr>
          <p:cNvPr id="3" name="Content Placeholder 2"/>
          <p:cNvSpPr>
            <a:spLocks noGrp="1"/>
          </p:cNvSpPr>
          <p:nvPr>
            <p:ph idx="1"/>
          </p:nvPr>
        </p:nvSpPr>
        <p:spPr>
          <a:xfrm>
            <a:off x="304800" y="1295400"/>
            <a:ext cx="8610600" cy="5334000"/>
          </a:xfrm>
        </p:spPr>
        <p:txBody>
          <a:bodyPr>
            <a:normAutofit fontScale="47500" lnSpcReduction="20000"/>
          </a:bodyPr>
          <a:lstStyle/>
          <a:p>
            <a:pPr>
              <a:lnSpc>
                <a:spcPct val="170000"/>
              </a:lnSpc>
              <a:spcBef>
                <a:spcPts val="0"/>
              </a:spcBef>
              <a:buNone/>
            </a:pPr>
            <a:r>
              <a:rPr lang="en-US" dirty="0" smtClean="0"/>
              <a:t>two distinct goals of feature transformation</a:t>
            </a:r>
          </a:p>
          <a:p>
            <a:pPr>
              <a:lnSpc>
                <a:spcPct val="170000"/>
              </a:lnSpc>
              <a:spcBef>
                <a:spcPts val="0"/>
              </a:spcBef>
            </a:pPr>
            <a:r>
              <a:rPr lang="en-US" dirty="0" smtClean="0"/>
              <a:t>Achieving </a:t>
            </a:r>
            <a:r>
              <a:rPr lang="en-US" b="1" dirty="0" smtClean="0">
                <a:solidFill>
                  <a:srgbClr val="2207E9"/>
                </a:solidFill>
              </a:rPr>
              <a:t>best reconstruction </a:t>
            </a:r>
            <a:r>
              <a:rPr lang="en-US" dirty="0" smtClean="0"/>
              <a:t>of the </a:t>
            </a:r>
            <a:r>
              <a:rPr lang="en-US" b="1" dirty="0" smtClean="0">
                <a:solidFill>
                  <a:srgbClr val="2207E9"/>
                </a:solidFill>
              </a:rPr>
              <a:t>original features</a:t>
            </a:r>
            <a:r>
              <a:rPr lang="en-US" dirty="0" smtClean="0"/>
              <a:t> in the data set </a:t>
            </a:r>
          </a:p>
          <a:p>
            <a:pPr>
              <a:lnSpc>
                <a:spcPct val="170000"/>
              </a:lnSpc>
              <a:spcBef>
                <a:spcPts val="0"/>
              </a:spcBef>
            </a:pPr>
            <a:r>
              <a:rPr lang="en-US" b="1" dirty="0" smtClean="0">
                <a:solidFill>
                  <a:srgbClr val="2207E9"/>
                </a:solidFill>
              </a:rPr>
              <a:t>Achieving highest efficiency in the learning</a:t>
            </a:r>
            <a:r>
              <a:rPr lang="en-US" dirty="0" smtClean="0"/>
              <a:t> task</a:t>
            </a:r>
          </a:p>
          <a:p>
            <a:pPr>
              <a:lnSpc>
                <a:spcPct val="170000"/>
              </a:lnSpc>
              <a:spcBef>
                <a:spcPts val="0"/>
              </a:spcBef>
              <a:buNone/>
            </a:pPr>
            <a:r>
              <a:rPr lang="en-US" sz="5900" b="1" u="sng" dirty="0" smtClean="0">
                <a:solidFill>
                  <a:srgbClr val="C00000"/>
                </a:solidFill>
              </a:rPr>
              <a:t>Feature construction :</a:t>
            </a:r>
          </a:p>
          <a:p>
            <a:pPr>
              <a:lnSpc>
                <a:spcPct val="170000"/>
              </a:lnSpc>
              <a:spcBef>
                <a:spcPts val="0"/>
              </a:spcBef>
            </a:pPr>
            <a:r>
              <a:rPr lang="en-US" dirty="0" smtClean="0"/>
              <a:t>Feature construction involves transforming a given set of input features to generate a new set of more powerful features.</a:t>
            </a:r>
          </a:p>
          <a:p>
            <a:pPr>
              <a:lnSpc>
                <a:spcPct val="170000"/>
              </a:lnSpc>
              <a:spcBef>
                <a:spcPts val="0"/>
              </a:spcBef>
            </a:pPr>
            <a:r>
              <a:rPr lang="en-US" dirty="0" smtClean="0"/>
              <a:t>The data set has </a:t>
            </a:r>
            <a:r>
              <a:rPr lang="en-US" b="1" dirty="0" smtClean="0"/>
              <a:t>three features </a:t>
            </a:r>
            <a:r>
              <a:rPr lang="en-US" dirty="0" smtClean="0"/>
              <a:t>– </a:t>
            </a:r>
          </a:p>
          <a:p>
            <a:pPr lvl="1">
              <a:lnSpc>
                <a:spcPct val="170000"/>
              </a:lnSpc>
              <a:spcBef>
                <a:spcPts val="0"/>
              </a:spcBef>
              <a:buFont typeface="Courier New" pitchFamily="49" charset="0"/>
              <a:buChar char="o"/>
            </a:pPr>
            <a:r>
              <a:rPr lang="en-US" dirty="0" smtClean="0"/>
              <a:t>apartment length</a:t>
            </a:r>
          </a:p>
          <a:p>
            <a:pPr lvl="1">
              <a:lnSpc>
                <a:spcPct val="170000"/>
              </a:lnSpc>
              <a:spcBef>
                <a:spcPts val="0"/>
              </a:spcBef>
              <a:buFont typeface="Courier New" pitchFamily="49" charset="0"/>
              <a:buChar char="o"/>
            </a:pPr>
            <a:r>
              <a:rPr lang="en-US" dirty="0" smtClean="0"/>
              <a:t> apartment breadth</a:t>
            </a:r>
          </a:p>
          <a:p>
            <a:pPr lvl="1">
              <a:lnSpc>
                <a:spcPct val="170000"/>
              </a:lnSpc>
              <a:spcBef>
                <a:spcPts val="0"/>
              </a:spcBef>
              <a:buFont typeface="Courier New" pitchFamily="49" charset="0"/>
              <a:buChar char="o"/>
            </a:pPr>
            <a:r>
              <a:rPr lang="en-US" dirty="0" smtClean="0"/>
              <a:t> price of the apartment</a:t>
            </a:r>
          </a:p>
          <a:p>
            <a:pPr>
              <a:lnSpc>
                <a:spcPct val="170000"/>
              </a:lnSpc>
              <a:spcBef>
                <a:spcPts val="0"/>
              </a:spcBef>
            </a:pPr>
            <a:r>
              <a:rPr lang="en-US" dirty="0" smtClean="0"/>
              <a:t>Instead of having length and breadth, </a:t>
            </a:r>
            <a:r>
              <a:rPr lang="en-US" b="1" dirty="0" smtClean="0">
                <a:solidFill>
                  <a:srgbClr val="2207E9"/>
                </a:solidFill>
              </a:rPr>
              <a:t>area of the apartment </a:t>
            </a:r>
            <a:r>
              <a:rPr lang="en-US" dirty="0" smtClean="0"/>
              <a:t>is more </a:t>
            </a:r>
            <a:r>
              <a:rPr lang="en-US" b="1" dirty="0" smtClean="0">
                <a:solidFill>
                  <a:srgbClr val="2207E9"/>
                </a:solidFill>
              </a:rPr>
              <a:t>convenient to predict the price</a:t>
            </a:r>
            <a:r>
              <a:rPr lang="en-US" dirty="0" smtClean="0"/>
              <a:t>, which is </a:t>
            </a:r>
            <a:r>
              <a:rPr lang="en-US" b="1" dirty="0" smtClean="0">
                <a:solidFill>
                  <a:srgbClr val="2207E9"/>
                </a:solidFill>
              </a:rPr>
              <a:t>not an existing feature</a:t>
            </a:r>
          </a:p>
          <a:p>
            <a:pPr>
              <a:lnSpc>
                <a:spcPct val="170000"/>
              </a:lnSpc>
              <a:spcBef>
                <a:spcPts val="0"/>
              </a:spcBef>
            </a:pPr>
            <a:r>
              <a:rPr lang="en-US" b="1" dirty="0" smtClean="0">
                <a:solidFill>
                  <a:srgbClr val="2207E9"/>
                </a:solidFill>
              </a:rPr>
              <a:t>Transform the three dimensional data set </a:t>
            </a:r>
            <a:r>
              <a:rPr lang="en-US" dirty="0" smtClean="0"/>
              <a:t>to a </a:t>
            </a:r>
            <a:r>
              <a:rPr lang="en-US" b="1" dirty="0" smtClean="0">
                <a:solidFill>
                  <a:srgbClr val="2207E9"/>
                </a:solidFill>
              </a:rPr>
              <a:t>four-dimensional data </a:t>
            </a:r>
            <a:r>
              <a:rPr lang="en-US" dirty="0" smtClean="0"/>
              <a:t>set, with the </a:t>
            </a:r>
            <a:r>
              <a:rPr lang="en-US" b="1" dirty="0" smtClean="0">
                <a:solidFill>
                  <a:srgbClr val="2207E9"/>
                </a:solidFill>
              </a:rPr>
              <a:t>newly ‘discovered</a:t>
            </a:r>
            <a:r>
              <a:rPr lang="en-US" dirty="0" smtClean="0"/>
              <a:t>’ feature apartment area </a:t>
            </a:r>
            <a:r>
              <a:rPr lang="en-US" b="1" dirty="0" smtClean="0">
                <a:solidFill>
                  <a:srgbClr val="2207E9"/>
                </a:solidFill>
              </a:rPr>
              <a:t>being added </a:t>
            </a:r>
            <a:r>
              <a:rPr lang="en-US" dirty="0" smtClean="0"/>
              <a:t>to the original data set.</a:t>
            </a:r>
            <a:endParaRPr lang="en-US" b="1" dirty="0">
              <a:solidFill>
                <a:srgbClr val="2207E9"/>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038600"/>
            <a:ext cx="8458200" cy="2667000"/>
          </a:xfrm>
        </p:spPr>
        <p:txBody>
          <a:bodyPr>
            <a:normAutofit fontScale="62500" lnSpcReduction="20000"/>
          </a:bodyPr>
          <a:lstStyle/>
          <a:p>
            <a:pPr>
              <a:lnSpc>
                <a:spcPct val="160000"/>
              </a:lnSpc>
              <a:spcBef>
                <a:spcPts val="0"/>
              </a:spcBef>
              <a:buNone/>
            </a:pPr>
            <a:r>
              <a:rPr lang="en-US" dirty="0" smtClean="0"/>
              <a:t>certain situations where feature construction is an essential activity :</a:t>
            </a:r>
          </a:p>
          <a:p>
            <a:pPr>
              <a:lnSpc>
                <a:spcPct val="160000"/>
              </a:lnSpc>
              <a:spcBef>
                <a:spcPts val="0"/>
              </a:spcBef>
            </a:pPr>
            <a:r>
              <a:rPr lang="en-US" dirty="0" smtClean="0"/>
              <a:t>when features </a:t>
            </a:r>
            <a:r>
              <a:rPr lang="en-US" b="1" dirty="0" smtClean="0">
                <a:solidFill>
                  <a:srgbClr val="2207E9"/>
                </a:solidFill>
              </a:rPr>
              <a:t>have categorical value </a:t>
            </a:r>
            <a:r>
              <a:rPr lang="en-US" dirty="0" smtClean="0"/>
              <a:t>and machine learning </a:t>
            </a:r>
            <a:r>
              <a:rPr lang="en-US" b="1" dirty="0" smtClean="0">
                <a:solidFill>
                  <a:srgbClr val="2207E9"/>
                </a:solidFill>
              </a:rPr>
              <a:t>needs numeric value inputs </a:t>
            </a:r>
          </a:p>
          <a:p>
            <a:pPr>
              <a:lnSpc>
                <a:spcPct val="160000"/>
              </a:lnSpc>
              <a:spcBef>
                <a:spcPts val="0"/>
              </a:spcBef>
            </a:pPr>
            <a:r>
              <a:rPr lang="en-US" dirty="0" smtClean="0"/>
              <a:t>when features </a:t>
            </a:r>
            <a:r>
              <a:rPr lang="en-US" b="1" dirty="0" smtClean="0">
                <a:solidFill>
                  <a:srgbClr val="2207E9"/>
                </a:solidFill>
              </a:rPr>
              <a:t>having numeric </a:t>
            </a:r>
            <a:r>
              <a:rPr lang="en-US" dirty="0" smtClean="0"/>
              <a:t>(continuous) values and need to be converted to </a:t>
            </a:r>
            <a:r>
              <a:rPr lang="en-US" b="1" dirty="0" smtClean="0">
                <a:solidFill>
                  <a:srgbClr val="2207E9"/>
                </a:solidFill>
              </a:rPr>
              <a:t>ordinal values </a:t>
            </a:r>
          </a:p>
          <a:p>
            <a:pPr>
              <a:lnSpc>
                <a:spcPct val="160000"/>
              </a:lnSpc>
              <a:spcBef>
                <a:spcPts val="0"/>
              </a:spcBef>
            </a:pPr>
            <a:r>
              <a:rPr lang="en-US" dirty="0" smtClean="0"/>
              <a:t>when </a:t>
            </a:r>
            <a:r>
              <a:rPr lang="en-US" b="1" dirty="0" smtClean="0">
                <a:solidFill>
                  <a:srgbClr val="2207E9"/>
                </a:solidFill>
              </a:rPr>
              <a:t>text-specific feature </a:t>
            </a:r>
            <a:r>
              <a:rPr lang="en-US" dirty="0" smtClean="0"/>
              <a:t>construction needs to be done.</a:t>
            </a:r>
            <a:endParaRPr lang="en-US" dirty="0"/>
          </a:p>
        </p:txBody>
      </p:sp>
      <p:pic>
        <p:nvPicPr>
          <p:cNvPr id="6" name="Picture 5"/>
          <p:cNvPicPr>
            <a:picLocks noChangeAspect="1" noChangeArrowheads="1"/>
          </p:cNvPicPr>
          <p:nvPr/>
        </p:nvPicPr>
        <p:blipFill>
          <a:blip r:embed="rId2"/>
          <a:srcRect/>
          <a:stretch>
            <a:fillRect/>
          </a:stretch>
        </p:blipFill>
        <p:spPr bwMode="auto">
          <a:xfrm>
            <a:off x="381000" y="129822"/>
            <a:ext cx="8472054" cy="34515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686800" cy="5943600"/>
          </a:xfrm>
        </p:spPr>
        <p:txBody>
          <a:bodyPr>
            <a:normAutofit fontScale="62500" lnSpcReduction="20000"/>
          </a:bodyPr>
          <a:lstStyle/>
          <a:p>
            <a:pPr>
              <a:lnSpc>
                <a:spcPct val="150000"/>
              </a:lnSpc>
              <a:spcBef>
                <a:spcPts val="0"/>
              </a:spcBef>
              <a:buNone/>
            </a:pPr>
            <a:r>
              <a:rPr lang="en-US" b="1" u="sng" dirty="0" smtClean="0">
                <a:solidFill>
                  <a:srgbClr val="C00000"/>
                </a:solidFill>
              </a:rPr>
              <a:t>Encoding categorical (nominal) variables:</a:t>
            </a:r>
          </a:p>
          <a:p>
            <a:pPr lvl="1">
              <a:lnSpc>
                <a:spcPct val="150000"/>
              </a:lnSpc>
              <a:spcBef>
                <a:spcPts val="0"/>
              </a:spcBef>
            </a:pPr>
            <a:r>
              <a:rPr lang="en-US" dirty="0" smtClean="0"/>
              <a:t>the data set has features age, city of origin, parents athlete (i.e. indicate whether any one of the parents was an athlete) and Chance of Win.</a:t>
            </a:r>
          </a:p>
          <a:p>
            <a:pPr>
              <a:lnSpc>
                <a:spcPct val="150000"/>
              </a:lnSpc>
              <a:spcBef>
                <a:spcPts val="0"/>
              </a:spcBef>
            </a:pPr>
            <a:r>
              <a:rPr lang="en-US" dirty="0" smtClean="0"/>
              <a:t>classification algorithm (like </a:t>
            </a:r>
            <a:r>
              <a:rPr lang="en-US" dirty="0" err="1" smtClean="0"/>
              <a:t>kNN</a:t>
            </a:r>
            <a:r>
              <a:rPr lang="en-US" dirty="0" smtClean="0"/>
              <a:t>) or a regression algorithm, </a:t>
            </a:r>
            <a:r>
              <a:rPr lang="en-US" b="1" dirty="0" smtClean="0">
                <a:solidFill>
                  <a:srgbClr val="2207E9"/>
                </a:solidFill>
              </a:rPr>
              <a:t>requires numerical figures </a:t>
            </a:r>
            <a:r>
              <a:rPr lang="en-US" dirty="0" smtClean="0"/>
              <a:t>to learn from.</a:t>
            </a:r>
          </a:p>
          <a:p>
            <a:pPr>
              <a:lnSpc>
                <a:spcPct val="150000"/>
              </a:lnSpc>
              <a:spcBef>
                <a:spcPts val="0"/>
              </a:spcBef>
            </a:pPr>
            <a:r>
              <a:rPr lang="en-US" dirty="0" smtClean="0"/>
              <a:t>City of origin, Parents athlete, and Chance of win, which are </a:t>
            </a:r>
            <a:r>
              <a:rPr lang="en-US" b="1" dirty="0" smtClean="0">
                <a:solidFill>
                  <a:srgbClr val="2207E9"/>
                </a:solidFill>
              </a:rPr>
              <a:t>categorical in nature.</a:t>
            </a:r>
          </a:p>
          <a:p>
            <a:pPr>
              <a:lnSpc>
                <a:spcPct val="150000"/>
              </a:lnSpc>
              <a:spcBef>
                <a:spcPts val="0"/>
              </a:spcBef>
            </a:pPr>
            <a:r>
              <a:rPr lang="en-US" dirty="0" smtClean="0"/>
              <a:t>feature construction can be used </a:t>
            </a:r>
            <a:r>
              <a:rPr lang="en-US" b="1" dirty="0" smtClean="0">
                <a:solidFill>
                  <a:srgbClr val="2207E9"/>
                </a:solidFill>
              </a:rPr>
              <a:t>to create new dummy features</a:t>
            </a:r>
            <a:r>
              <a:rPr lang="en-US" dirty="0" smtClean="0"/>
              <a:t> which are </a:t>
            </a:r>
            <a:r>
              <a:rPr lang="en-US" b="1" dirty="0" smtClean="0">
                <a:solidFill>
                  <a:srgbClr val="2207E9"/>
                </a:solidFill>
              </a:rPr>
              <a:t>usable by machine learning algorithms</a:t>
            </a:r>
            <a:r>
              <a:rPr lang="en-US" dirty="0" smtClean="0"/>
              <a:t>.</a:t>
            </a:r>
          </a:p>
          <a:p>
            <a:pPr>
              <a:lnSpc>
                <a:spcPct val="150000"/>
              </a:lnSpc>
              <a:spcBef>
                <a:spcPts val="0"/>
              </a:spcBef>
            </a:pPr>
            <a:r>
              <a:rPr lang="en-US" dirty="0" smtClean="0"/>
              <a:t>Parents athlete’ and ‘Chance of win’ in the original data set can </a:t>
            </a:r>
            <a:r>
              <a:rPr lang="en-US" b="1" dirty="0" smtClean="0">
                <a:solidFill>
                  <a:srgbClr val="2207E9"/>
                </a:solidFill>
              </a:rPr>
              <a:t>have two values only</a:t>
            </a:r>
            <a:r>
              <a:rPr lang="en-US" dirty="0" smtClean="0"/>
              <a:t>.</a:t>
            </a:r>
          </a:p>
          <a:p>
            <a:pPr>
              <a:lnSpc>
                <a:spcPct val="150000"/>
              </a:lnSpc>
              <a:spcBef>
                <a:spcPts val="0"/>
              </a:spcBef>
            </a:pPr>
            <a:r>
              <a:rPr lang="en-US" dirty="0" smtClean="0"/>
              <a:t> So creating two features from them is a </a:t>
            </a:r>
            <a:r>
              <a:rPr lang="en-US" b="1" dirty="0" smtClean="0">
                <a:solidFill>
                  <a:srgbClr val="2207E9"/>
                </a:solidFill>
              </a:rPr>
              <a:t>kind of duplication</a:t>
            </a:r>
            <a:r>
              <a:rPr lang="en-US" dirty="0" smtClean="0"/>
              <a:t>, since the value of </a:t>
            </a:r>
            <a:r>
              <a:rPr lang="en-US" b="1" dirty="0" smtClean="0">
                <a:solidFill>
                  <a:srgbClr val="2207E9"/>
                </a:solidFill>
              </a:rPr>
              <a:t>one feature can be decided from the value of the other.</a:t>
            </a:r>
            <a:r>
              <a:rPr lang="en-US" dirty="0" smtClean="0"/>
              <a:t> </a:t>
            </a:r>
          </a:p>
          <a:p>
            <a:pPr>
              <a:lnSpc>
                <a:spcPct val="150000"/>
              </a:lnSpc>
              <a:spcBef>
                <a:spcPts val="0"/>
              </a:spcBef>
            </a:pPr>
            <a:r>
              <a:rPr lang="en-US" dirty="0" smtClean="0"/>
              <a:t>To avoid this duplication, we can just leave one feature and </a:t>
            </a:r>
            <a:r>
              <a:rPr lang="en-US" dirty="0" smtClean="0">
                <a:solidFill>
                  <a:srgbClr val="2207E9"/>
                </a:solidFill>
              </a:rPr>
              <a:t>eliminate the other</a:t>
            </a:r>
            <a:endParaRPr lang="en-US" b="1" dirty="0">
              <a:solidFill>
                <a:srgbClr val="2207E9"/>
              </a:solidFill>
            </a:endParaRPr>
          </a:p>
        </p:txBody>
      </p:sp>
      <p:sp>
        <p:nvSpPr>
          <p:cNvPr id="4" name="Rectangle 3"/>
          <p:cNvSpPr/>
          <p:nvPr/>
        </p:nvSpPr>
        <p:spPr>
          <a:xfrm>
            <a:off x="3276600" y="76200"/>
            <a:ext cx="3452420" cy="736484"/>
          </a:xfrm>
          <a:prstGeom prst="rect">
            <a:avLst/>
          </a:prstGeom>
        </p:spPr>
        <p:txBody>
          <a:bodyPr wrap="none">
            <a:spAutoFit/>
          </a:bodyPr>
          <a:lstStyle/>
          <a:p>
            <a:pPr>
              <a:lnSpc>
                <a:spcPct val="170000"/>
              </a:lnSpc>
              <a:spcBef>
                <a:spcPts val="0"/>
              </a:spcBef>
              <a:buNone/>
            </a:pPr>
            <a:r>
              <a:rPr lang="en-US" sz="2800" b="1" dirty="0" smtClean="0">
                <a:solidFill>
                  <a:srgbClr val="C00000"/>
                </a:solidFill>
              </a:rPr>
              <a:t>Feature construction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747838" y="200025"/>
            <a:ext cx="5648325" cy="6457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534400" cy="2667000"/>
          </a:xfrm>
        </p:spPr>
        <p:txBody>
          <a:bodyPr>
            <a:normAutofit fontScale="55000" lnSpcReduction="20000"/>
          </a:bodyPr>
          <a:lstStyle/>
          <a:p>
            <a:pPr>
              <a:lnSpc>
                <a:spcPct val="170000"/>
              </a:lnSpc>
              <a:spcBef>
                <a:spcPts val="0"/>
              </a:spcBef>
              <a:buNone/>
            </a:pPr>
            <a:r>
              <a:rPr lang="en-US" b="1" u="sng" dirty="0" smtClean="0">
                <a:solidFill>
                  <a:srgbClr val="C00000"/>
                </a:solidFill>
              </a:rPr>
              <a:t>Encoding categorical (ordinal) variables:</a:t>
            </a:r>
          </a:p>
          <a:p>
            <a:pPr>
              <a:lnSpc>
                <a:spcPct val="170000"/>
              </a:lnSpc>
              <a:spcBef>
                <a:spcPts val="0"/>
              </a:spcBef>
            </a:pPr>
            <a:r>
              <a:rPr lang="en-US" dirty="0" smtClean="0"/>
              <a:t>there are three variable – science marks, </a:t>
            </a:r>
            <a:r>
              <a:rPr lang="en-US" dirty="0" err="1" smtClean="0"/>
              <a:t>maths</a:t>
            </a:r>
            <a:r>
              <a:rPr lang="en-US" dirty="0" smtClean="0"/>
              <a:t> marks and grade.</a:t>
            </a:r>
          </a:p>
          <a:p>
            <a:pPr>
              <a:lnSpc>
                <a:spcPct val="170000"/>
              </a:lnSpc>
              <a:spcBef>
                <a:spcPts val="0"/>
              </a:spcBef>
            </a:pPr>
            <a:r>
              <a:rPr lang="en-US" dirty="0" smtClean="0"/>
              <a:t>the grade is an ordinal variable with values A, B, C, and D.</a:t>
            </a:r>
          </a:p>
          <a:p>
            <a:pPr>
              <a:lnSpc>
                <a:spcPct val="170000"/>
              </a:lnSpc>
              <a:spcBef>
                <a:spcPts val="0"/>
              </a:spcBef>
            </a:pPr>
            <a:r>
              <a:rPr lang="en-US" dirty="0" smtClean="0"/>
              <a:t>To transform this variable to a numeric variable, we can create a feature </a:t>
            </a:r>
            <a:r>
              <a:rPr lang="en-US" b="1" dirty="0" err="1" smtClean="0">
                <a:solidFill>
                  <a:srgbClr val="0000FA"/>
                </a:solidFill>
              </a:rPr>
              <a:t>num_grade</a:t>
            </a:r>
            <a:r>
              <a:rPr lang="en-US" b="1" dirty="0" smtClean="0">
                <a:solidFill>
                  <a:srgbClr val="0000FA"/>
                </a:solidFill>
              </a:rPr>
              <a:t> mapping a numeric value against each ordinal value.</a:t>
            </a:r>
          </a:p>
          <a:p>
            <a:pPr>
              <a:lnSpc>
                <a:spcPct val="170000"/>
              </a:lnSpc>
              <a:spcBef>
                <a:spcPts val="0"/>
              </a:spcBef>
            </a:pPr>
            <a:r>
              <a:rPr lang="en-US" dirty="0" smtClean="0"/>
              <a:t>grades </a:t>
            </a:r>
            <a:r>
              <a:rPr lang="en-US" b="1" dirty="0" smtClean="0">
                <a:solidFill>
                  <a:srgbClr val="0000FA"/>
                </a:solidFill>
              </a:rPr>
              <a:t>A, B, C, and D </a:t>
            </a:r>
            <a:r>
              <a:rPr lang="en-US" dirty="0" smtClean="0"/>
              <a:t>is </a:t>
            </a:r>
            <a:r>
              <a:rPr lang="en-US" b="1" dirty="0" smtClean="0">
                <a:solidFill>
                  <a:srgbClr val="0000FA"/>
                </a:solidFill>
              </a:rPr>
              <a:t>mapped to values 1, 2, 3, and 4 </a:t>
            </a:r>
            <a:endParaRPr lang="en-US" b="1" dirty="0">
              <a:solidFill>
                <a:srgbClr val="0000FA"/>
              </a:solidFill>
            </a:endParaRPr>
          </a:p>
        </p:txBody>
      </p:sp>
      <p:pic>
        <p:nvPicPr>
          <p:cNvPr id="3074" name="Picture 2"/>
          <p:cNvPicPr>
            <a:picLocks noChangeAspect="1" noChangeArrowheads="1"/>
          </p:cNvPicPr>
          <p:nvPr/>
        </p:nvPicPr>
        <p:blipFill>
          <a:blip r:embed="rId2"/>
          <a:srcRect/>
          <a:stretch>
            <a:fillRect/>
          </a:stretch>
        </p:blipFill>
        <p:spPr bwMode="auto">
          <a:xfrm>
            <a:off x="914400" y="3657600"/>
            <a:ext cx="6953324" cy="2971800"/>
          </a:xfrm>
          <a:prstGeom prst="rect">
            <a:avLst/>
          </a:prstGeom>
          <a:noFill/>
          <a:ln w="9525">
            <a:noFill/>
            <a:miter lim="800000"/>
            <a:headEnd/>
            <a:tailEnd/>
          </a:ln>
          <a:effectLst/>
        </p:spPr>
      </p:pic>
      <p:sp>
        <p:nvSpPr>
          <p:cNvPr id="4" name="Rectangle 3"/>
          <p:cNvSpPr/>
          <p:nvPr/>
        </p:nvSpPr>
        <p:spPr>
          <a:xfrm>
            <a:off x="3276600" y="76200"/>
            <a:ext cx="3452420" cy="736484"/>
          </a:xfrm>
          <a:prstGeom prst="rect">
            <a:avLst/>
          </a:prstGeom>
        </p:spPr>
        <p:txBody>
          <a:bodyPr wrap="none">
            <a:spAutoFit/>
          </a:bodyPr>
          <a:lstStyle/>
          <a:p>
            <a:pPr>
              <a:lnSpc>
                <a:spcPct val="170000"/>
              </a:lnSpc>
              <a:spcBef>
                <a:spcPts val="0"/>
              </a:spcBef>
              <a:buNone/>
            </a:pPr>
            <a:r>
              <a:rPr lang="en-US" sz="2800" b="1" dirty="0" smtClean="0">
                <a:solidFill>
                  <a:srgbClr val="C00000"/>
                </a:solidFill>
              </a:rPr>
              <a:t>Feature construction :</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8686800" cy="1600200"/>
          </a:xfrm>
        </p:spPr>
        <p:txBody>
          <a:bodyPr>
            <a:normAutofit fontScale="55000" lnSpcReduction="20000"/>
          </a:bodyPr>
          <a:lstStyle/>
          <a:p>
            <a:pPr>
              <a:lnSpc>
                <a:spcPct val="150000"/>
              </a:lnSpc>
              <a:spcBef>
                <a:spcPts val="0"/>
              </a:spcBef>
              <a:buNone/>
            </a:pPr>
            <a:r>
              <a:rPr lang="en-US" b="1" u="sng" dirty="0" smtClean="0">
                <a:solidFill>
                  <a:srgbClr val="C00000"/>
                </a:solidFill>
              </a:rPr>
              <a:t>Transforming numeric (continuous) features to categorical features:</a:t>
            </a:r>
          </a:p>
          <a:p>
            <a:pPr>
              <a:lnSpc>
                <a:spcPct val="150000"/>
              </a:lnSpc>
              <a:spcBef>
                <a:spcPts val="0"/>
              </a:spcBef>
            </a:pPr>
            <a:r>
              <a:rPr lang="en-US" dirty="0" smtClean="0"/>
              <a:t>we may want to treat the real estate </a:t>
            </a:r>
            <a:r>
              <a:rPr lang="en-US" b="1" dirty="0" smtClean="0">
                <a:solidFill>
                  <a:srgbClr val="0000FA"/>
                </a:solidFill>
              </a:rPr>
              <a:t>price prediction </a:t>
            </a:r>
            <a:r>
              <a:rPr lang="en-US" dirty="0" smtClean="0"/>
              <a:t>problem, which is a </a:t>
            </a:r>
            <a:r>
              <a:rPr lang="en-US" b="1" dirty="0" smtClean="0">
                <a:solidFill>
                  <a:srgbClr val="0000FA"/>
                </a:solidFill>
              </a:rPr>
              <a:t>regression problem</a:t>
            </a:r>
            <a:r>
              <a:rPr lang="en-US" dirty="0" smtClean="0"/>
              <a:t>, as a real estate </a:t>
            </a:r>
            <a:r>
              <a:rPr lang="en-US" b="1" dirty="0" smtClean="0">
                <a:solidFill>
                  <a:srgbClr val="0000FA"/>
                </a:solidFill>
              </a:rPr>
              <a:t>price category prediction</a:t>
            </a:r>
            <a:r>
              <a:rPr lang="en-US" dirty="0" smtClean="0"/>
              <a:t>, which is a </a:t>
            </a:r>
            <a:r>
              <a:rPr lang="en-US" b="1" dirty="0" smtClean="0">
                <a:solidFill>
                  <a:srgbClr val="0000FA"/>
                </a:solidFill>
              </a:rPr>
              <a:t>classification problem</a:t>
            </a:r>
            <a:r>
              <a:rPr lang="en-US" dirty="0" smtClean="0"/>
              <a:t>.</a:t>
            </a:r>
          </a:p>
          <a:p>
            <a:pPr>
              <a:lnSpc>
                <a:spcPct val="150000"/>
              </a:lnSpc>
              <a:spcBef>
                <a:spcPts val="0"/>
              </a:spcBef>
            </a:pPr>
            <a:r>
              <a:rPr lang="en-US" dirty="0" smtClean="0"/>
              <a:t>the numerical data into </a:t>
            </a:r>
            <a:r>
              <a:rPr lang="en-US" b="1" dirty="0" smtClean="0">
                <a:solidFill>
                  <a:srgbClr val="0000FA"/>
                </a:solidFill>
              </a:rPr>
              <a:t>multiple categories based on the data range</a:t>
            </a:r>
            <a:r>
              <a:rPr lang="en-US" dirty="0" smtClean="0"/>
              <a:t>.</a:t>
            </a:r>
            <a:endParaRPr lang="en-US" dirty="0"/>
          </a:p>
        </p:txBody>
      </p:sp>
      <p:pic>
        <p:nvPicPr>
          <p:cNvPr id="5" name="Picture 2"/>
          <p:cNvPicPr>
            <a:picLocks noChangeAspect="1" noChangeArrowheads="1"/>
          </p:cNvPicPr>
          <p:nvPr/>
        </p:nvPicPr>
        <p:blipFill>
          <a:blip r:embed="rId2"/>
          <a:srcRect/>
          <a:stretch>
            <a:fillRect/>
          </a:stretch>
        </p:blipFill>
        <p:spPr bwMode="auto">
          <a:xfrm>
            <a:off x="1676400" y="2212257"/>
            <a:ext cx="5334000" cy="4645742"/>
          </a:xfrm>
          <a:prstGeom prst="rect">
            <a:avLst/>
          </a:prstGeom>
          <a:noFill/>
          <a:ln w="9525">
            <a:noFill/>
            <a:miter lim="800000"/>
            <a:headEnd/>
            <a:tailEnd/>
          </a:ln>
          <a:effectLst/>
        </p:spPr>
      </p:pic>
      <p:sp>
        <p:nvSpPr>
          <p:cNvPr id="4" name="Rectangle 3"/>
          <p:cNvSpPr/>
          <p:nvPr/>
        </p:nvSpPr>
        <p:spPr>
          <a:xfrm>
            <a:off x="3276600" y="-76200"/>
            <a:ext cx="3452420" cy="736484"/>
          </a:xfrm>
          <a:prstGeom prst="rect">
            <a:avLst/>
          </a:prstGeom>
        </p:spPr>
        <p:txBody>
          <a:bodyPr wrap="none">
            <a:spAutoFit/>
          </a:bodyPr>
          <a:lstStyle/>
          <a:p>
            <a:pPr>
              <a:lnSpc>
                <a:spcPct val="170000"/>
              </a:lnSpc>
              <a:spcBef>
                <a:spcPts val="0"/>
              </a:spcBef>
              <a:buNone/>
            </a:pPr>
            <a:r>
              <a:rPr lang="en-US" sz="2800" b="1" dirty="0" smtClean="0">
                <a:solidFill>
                  <a:srgbClr val="C00000"/>
                </a:solidFill>
              </a:rPr>
              <a:t>Feature construction :</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172200"/>
          </a:xfrm>
        </p:spPr>
        <p:txBody>
          <a:bodyPr>
            <a:normAutofit fontScale="62500" lnSpcReduction="20000"/>
          </a:bodyPr>
          <a:lstStyle/>
          <a:p>
            <a:pPr>
              <a:lnSpc>
                <a:spcPct val="170000"/>
              </a:lnSpc>
              <a:spcBef>
                <a:spcPts val="0"/>
              </a:spcBef>
              <a:buNone/>
            </a:pPr>
            <a:r>
              <a:rPr lang="en-US" b="1" u="sng" dirty="0" smtClean="0">
                <a:solidFill>
                  <a:srgbClr val="C00000"/>
                </a:solidFill>
              </a:rPr>
              <a:t>Text-specific feature construction:</a:t>
            </a:r>
          </a:p>
          <a:p>
            <a:pPr>
              <a:lnSpc>
                <a:spcPct val="170000"/>
              </a:lnSpc>
              <a:spcBef>
                <a:spcPts val="0"/>
              </a:spcBef>
            </a:pPr>
            <a:r>
              <a:rPr lang="en-US" dirty="0" smtClean="0">
                <a:solidFill>
                  <a:srgbClr val="0000FA"/>
                </a:solidFill>
              </a:rPr>
              <a:t>text plays a major role in the flow of information  </a:t>
            </a:r>
            <a:r>
              <a:rPr lang="en-US" dirty="0" smtClean="0"/>
              <a:t>in social medias like, </a:t>
            </a:r>
            <a:r>
              <a:rPr lang="en-US" dirty="0" err="1" smtClean="0"/>
              <a:t>facebok</a:t>
            </a:r>
            <a:r>
              <a:rPr lang="en-US" dirty="0" smtClean="0"/>
              <a:t>, twitter, </a:t>
            </a:r>
            <a:r>
              <a:rPr lang="en-US" dirty="0" err="1" smtClean="0"/>
              <a:t>insta</a:t>
            </a:r>
            <a:r>
              <a:rPr lang="en-US" dirty="0" smtClean="0"/>
              <a:t> etc.,  . Hence, </a:t>
            </a:r>
            <a:r>
              <a:rPr lang="en-US" dirty="0" smtClean="0">
                <a:solidFill>
                  <a:srgbClr val="0000FA"/>
                </a:solidFill>
              </a:rPr>
              <a:t>text mining </a:t>
            </a:r>
            <a:r>
              <a:rPr lang="en-US" dirty="0" smtClean="0"/>
              <a:t>is an important area of </a:t>
            </a:r>
            <a:r>
              <a:rPr lang="en-US" dirty="0" smtClean="0">
                <a:solidFill>
                  <a:srgbClr val="0000FA"/>
                </a:solidFill>
              </a:rPr>
              <a:t>research</a:t>
            </a:r>
            <a:endParaRPr lang="en-US" b="1" u="sng" dirty="0" smtClean="0">
              <a:solidFill>
                <a:srgbClr val="0000FA"/>
              </a:solidFill>
            </a:endParaRPr>
          </a:p>
          <a:p>
            <a:pPr>
              <a:lnSpc>
                <a:spcPct val="170000"/>
              </a:lnSpc>
              <a:spcBef>
                <a:spcPts val="0"/>
              </a:spcBef>
            </a:pPr>
            <a:r>
              <a:rPr lang="en-US" dirty="0" smtClean="0"/>
              <a:t>All machine learning models </a:t>
            </a:r>
            <a:r>
              <a:rPr lang="en-US" dirty="0" smtClean="0">
                <a:solidFill>
                  <a:srgbClr val="0000FA"/>
                </a:solidFill>
              </a:rPr>
              <a:t>need numerical data </a:t>
            </a:r>
            <a:r>
              <a:rPr lang="en-US" dirty="0" smtClean="0"/>
              <a:t>as input.</a:t>
            </a:r>
          </a:p>
          <a:p>
            <a:pPr>
              <a:lnSpc>
                <a:spcPct val="170000"/>
              </a:lnSpc>
              <a:spcBef>
                <a:spcPts val="0"/>
              </a:spcBef>
            </a:pPr>
            <a:r>
              <a:rPr lang="en-US" dirty="0" smtClean="0"/>
              <a:t> So the </a:t>
            </a:r>
            <a:r>
              <a:rPr lang="en-US" dirty="0" smtClean="0">
                <a:solidFill>
                  <a:srgbClr val="0000FA"/>
                </a:solidFill>
              </a:rPr>
              <a:t>text data </a:t>
            </a:r>
            <a:r>
              <a:rPr lang="en-US" dirty="0" smtClean="0"/>
              <a:t>in the data sets need to be </a:t>
            </a:r>
            <a:r>
              <a:rPr lang="en-US" dirty="0" smtClean="0">
                <a:solidFill>
                  <a:srgbClr val="0000FA"/>
                </a:solidFill>
              </a:rPr>
              <a:t>transformed into numerical features</a:t>
            </a:r>
            <a:r>
              <a:rPr lang="en-US" dirty="0" smtClean="0"/>
              <a:t>.</a:t>
            </a:r>
          </a:p>
          <a:p>
            <a:pPr>
              <a:lnSpc>
                <a:spcPct val="170000"/>
              </a:lnSpc>
              <a:spcBef>
                <a:spcPts val="0"/>
              </a:spcBef>
            </a:pPr>
            <a:r>
              <a:rPr lang="en-US" dirty="0" smtClean="0"/>
              <a:t>Process of converting </a:t>
            </a:r>
            <a:r>
              <a:rPr lang="en-US" dirty="0" smtClean="0">
                <a:solidFill>
                  <a:srgbClr val="0000FA"/>
                </a:solidFill>
              </a:rPr>
              <a:t>Text data, or corpus  </a:t>
            </a:r>
            <a:r>
              <a:rPr lang="en-US" dirty="0" smtClean="0"/>
              <a:t>is converted to a </a:t>
            </a:r>
            <a:r>
              <a:rPr lang="en-US" dirty="0" smtClean="0">
                <a:solidFill>
                  <a:srgbClr val="0000FA"/>
                </a:solidFill>
              </a:rPr>
              <a:t>numerical representation </a:t>
            </a:r>
            <a:r>
              <a:rPr lang="en-US" dirty="0" smtClean="0"/>
              <a:t>–</a:t>
            </a:r>
            <a:r>
              <a:rPr lang="en-US" b="1" dirty="0" err="1" smtClean="0">
                <a:solidFill>
                  <a:srgbClr val="0000FA"/>
                </a:solidFill>
              </a:rPr>
              <a:t>vectorization</a:t>
            </a:r>
            <a:r>
              <a:rPr lang="en-US" b="1" dirty="0" smtClean="0">
                <a:solidFill>
                  <a:srgbClr val="0000FA"/>
                </a:solidFill>
              </a:rPr>
              <a:t>.</a:t>
            </a:r>
          </a:p>
          <a:p>
            <a:pPr>
              <a:lnSpc>
                <a:spcPct val="170000"/>
              </a:lnSpc>
              <a:spcBef>
                <a:spcPts val="0"/>
              </a:spcBef>
            </a:pPr>
            <a:r>
              <a:rPr lang="en-US" dirty="0" smtClean="0"/>
              <a:t>In this process, word occurrences in all documents belonging to the corpus are </a:t>
            </a:r>
            <a:r>
              <a:rPr lang="en-US" dirty="0" smtClean="0">
                <a:solidFill>
                  <a:srgbClr val="0000FA"/>
                </a:solidFill>
              </a:rPr>
              <a:t>consolidated in the form of bag-of-words or bog of n-grams</a:t>
            </a:r>
            <a:r>
              <a:rPr lang="en-US" dirty="0" smtClean="0"/>
              <a:t>. </a:t>
            </a:r>
          </a:p>
          <a:p>
            <a:pPr>
              <a:lnSpc>
                <a:spcPct val="170000"/>
              </a:lnSpc>
              <a:spcBef>
                <a:spcPts val="0"/>
              </a:spcBef>
            </a:pPr>
            <a:r>
              <a:rPr lang="en-US" dirty="0" smtClean="0"/>
              <a:t>There are three major steps(</a:t>
            </a:r>
            <a:r>
              <a:rPr lang="en-US" dirty="0" err="1" smtClean="0"/>
              <a:t>startegies</a:t>
            </a:r>
            <a:r>
              <a:rPr lang="en-US" dirty="0" smtClean="0"/>
              <a:t>) that are followed:</a:t>
            </a:r>
          </a:p>
          <a:p>
            <a:pPr>
              <a:lnSpc>
                <a:spcPct val="170000"/>
              </a:lnSpc>
              <a:spcBef>
                <a:spcPts val="0"/>
              </a:spcBef>
              <a:buNone/>
            </a:pPr>
            <a:r>
              <a:rPr lang="en-US" dirty="0" smtClean="0"/>
              <a:t> 1. </a:t>
            </a:r>
            <a:r>
              <a:rPr lang="en-US" b="1" dirty="0" smtClean="0"/>
              <a:t>tokenize </a:t>
            </a:r>
          </a:p>
          <a:p>
            <a:pPr>
              <a:lnSpc>
                <a:spcPct val="170000"/>
              </a:lnSpc>
              <a:spcBef>
                <a:spcPts val="0"/>
              </a:spcBef>
              <a:buNone/>
            </a:pPr>
            <a:r>
              <a:rPr lang="en-US" b="1" dirty="0" smtClean="0"/>
              <a:t> 2. count  </a:t>
            </a:r>
          </a:p>
          <a:p>
            <a:pPr>
              <a:lnSpc>
                <a:spcPct val="170000"/>
              </a:lnSpc>
              <a:spcBef>
                <a:spcPts val="0"/>
              </a:spcBef>
              <a:buNone/>
            </a:pPr>
            <a:r>
              <a:rPr lang="en-US" b="1" dirty="0" smtClean="0"/>
              <a:t> 3. normalize</a:t>
            </a:r>
            <a:endParaRPr lang="en-US" b="1" dirty="0"/>
          </a:p>
        </p:txBody>
      </p:sp>
      <p:sp>
        <p:nvSpPr>
          <p:cNvPr id="4" name="Rectangle 3"/>
          <p:cNvSpPr/>
          <p:nvPr/>
        </p:nvSpPr>
        <p:spPr>
          <a:xfrm>
            <a:off x="3276600" y="-152400"/>
            <a:ext cx="3452420" cy="736484"/>
          </a:xfrm>
          <a:prstGeom prst="rect">
            <a:avLst/>
          </a:prstGeom>
        </p:spPr>
        <p:txBody>
          <a:bodyPr wrap="none">
            <a:spAutoFit/>
          </a:bodyPr>
          <a:lstStyle/>
          <a:p>
            <a:pPr>
              <a:lnSpc>
                <a:spcPct val="170000"/>
              </a:lnSpc>
              <a:spcBef>
                <a:spcPts val="0"/>
              </a:spcBef>
              <a:buNone/>
            </a:pPr>
            <a:r>
              <a:rPr lang="en-US" sz="2800" b="1" dirty="0" smtClean="0">
                <a:solidFill>
                  <a:srgbClr val="C00000"/>
                </a:solidFill>
              </a:rPr>
              <a:t>Feature construction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915400" cy="4648200"/>
          </a:xfrm>
        </p:spPr>
        <p:txBody>
          <a:bodyPr>
            <a:normAutofit fontScale="55000" lnSpcReduction="20000"/>
          </a:bodyPr>
          <a:lstStyle/>
          <a:p>
            <a:pPr>
              <a:lnSpc>
                <a:spcPct val="170000"/>
              </a:lnSpc>
              <a:spcBef>
                <a:spcPts val="0"/>
              </a:spcBef>
            </a:pPr>
            <a:r>
              <a:rPr lang="en-US" dirty="0" smtClean="0"/>
              <a:t>To tokenize a corpus, the </a:t>
            </a:r>
            <a:r>
              <a:rPr lang="en-US" b="1" dirty="0" smtClean="0">
                <a:solidFill>
                  <a:srgbClr val="2207E9"/>
                </a:solidFill>
              </a:rPr>
              <a:t>blank spaces and punctuations </a:t>
            </a:r>
            <a:r>
              <a:rPr lang="en-US" dirty="0" smtClean="0">
                <a:solidFill>
                  <a:srgbClr val="2207E9"/>
                </a:solidFill>
              </a:rPr>
              <a:t>are used as </a:t>
            </a:r>
            <a:r>
              <a:rPr lang="en-US" b="1" dirty="0" smtClean="0">
                <a:solidFill>
                  <a:srgbClr val="2207E9"/>
                </a:solidFill>
              </a:rPr>
              <a:t>delimiters</a:t>
            </a:r>
            <a:r>
              <a:rPr lang="en-US" dirty="0" smtClean="0"/>
              <a:t> to separate out the words, or tokens. </a:t>
            </a:r>
          </a:p>
          <a:p>
            <a:pPr>
              <a:lnSpc>
                <a:spcPct val="170000"/>
              </a:lnSpc>
              <a:spcBef>
                <a:spcPts val="0"/>
              </a:spcBef>
            </a:pPr>
            <a:r>
              <a:rPr lang="en-US" dirty="0" smtClean="0"/>
              <a:t>Then the </a:t>
            </a:r>
            <a:r>
              <a:rPr lang="en-US" b="1" dirty="0" smtClean="0">
                <a:solidFill>
                  <a:srgbClr val="2207E9"/>
                </a:solidFill>
              </a:rPr>
              <a:t>number of occurrences </a:t>
            </a:r>
            <a:r>
              <a:rPr lang="en-US" dirty="0" smtClean="0"/>
              <a:t>of each token is counted, for each document.</a:t>
            </a:r>
          </a:p>
          <a:p>
            <a:pPr>
              <a:lnSpc>
                <a:spcPct val="170000"/>
              </a:lnSpc>
              <a:spcBef>
                <a:spcPts val="0"/>
              </a:spcBef>
            </a:pPr>
            <a:r>
              <a:rPr lang="en-US" dirty="0" smtClean="0"/>
              <a:t>Lastly, </a:t>
            </a:r>
            <a:r>
              <a:rPr lang="en-US" dirty="0" smtClean="0">
                <a:solidFill>
                  <a:srgbClr val="2207E9"/>
                </a:solidFill>
              </a:rPr>
              <a:t>tokens are weighted </a:t>
            </a:r>
            <a:r>
              <a:rPr lang="en-US" dirty="0" smtClean="0"/>
              <a:t>with reducing importance when they occur in the majority of the documents (a normalized encoding where each word is weighted by the total number of words in the document)</a:t>
            </a:r>
          </a:p>
          <a:p>
            <a:pPr>
              <a:lnSpc>
                <a:spcPct val="170000"/>
              </a:lnSpc>
              <a:spcBef>
                <a:spcPts val="0"/>
              </a:spcBef>
            </a:pPr>
            <a:r>
              <a:rPr lang="en-US" dirty="0" smtClean="0"/>
              <a:t>A </a:t>
            </a:r>
            <a:r>
              <a:rPr lang="en-US" dirty="0" smtClean="0">
                <a:solidFill>
                  <a:srgbClr val="2207E9"/>
                </a:solidFill>
              </a:rPr>
              <a:t>matrix</a:t>
            </a:r>
            <a:r>
              <a:rPr lang="en-US" dirty="0" smtClean="0"/>
              <a:t> -each </a:t>
            </a:r>
            <a:r>
              <a:rPr lang="en-US" dirty="0" smtClean="0">
                <a:solidFill>
                  <a:srgbClr val="2207E9"/>
                </a:solidFill>
              </a:rPr>
              <a:t>token representing a column </a:t>
            </a:r>
            <a:r>
              <a:rPr lang="en-US" dirty="0" smtClean="0"/>
              <a:t>and a </a:t>
            </a:r>
            <a:r>
              <a:rPr lang="en-US" dirty="0" smtClean="0">
                <a:solidFill>
                  <a:srgbClr val="2207E9"/>
                </a:solidFill>
              </a:rPr>
              <a:t>specific document </a:t>
            </a:r>
            <a:r>
              <a:rPr lang="en-US" dirty="0" smtClean="0"/>
              <a:t>of the corpus representing each </a:t>
            </a:r>
            <a:r>
              <a:rPr lang="en-US" dirty="0" smtClean="0">
                <a:solidFill>
                  <a:srgbClr val="2207E9"/>
                </a:solidFill>
              </a:rPr>
              <a:t>row</a:t>
            </a:r>
            <a:r>
              <a:rPr lang="en-US" dirty="0" smtClean="0"/>
              <a:t>.</a:t>
            </a:r>
          </a:p>
          <a:p>
            <a:pPr>
              <a:lnSpc>
                <a:spcPct val="170000"/>
              </a:lnSpc>
              <a:spcBef>
                <a:spcPts val="0"/>
              </a:spcBef>
            </a:pPr>
            <a:r>
              <a:rPr lang="en-US" dirty="0" smtClean="0"/>
              <a:t>Each </a:t>
            </a:r>
            <a:r>
              <a:rPr lang="en-US" dirty="0" smtClean="0">
                <a:solidFill>
                  <a:srgbClr val="2207E9"/>
                </a:solidFill>
              </a:rPr>
              <a:t>cell</a:t>
            </a:r>
            <a:r>
              <a:rPr lang="en-US" dirty="0" smtClean="0"/>
              <a:t> contains the </a:t>
            </a:r>
            <a:r>
              <a:rPr lang="en-US" dirty="0" smtClean="0">
                <a:solidFill>
                  <a:srgbClr val="2207E9"/>
                </a:solidFill>
              </a:rPr>
              <a:t>count of occurrence of the token</a:t>
            </a:r>
            <a:r>
              <a:rPr lang="en-US" dirty="0" smtClean="0"/>
              <a:t> in a specific document.</a:t>
            </a:r>
          </a:p>
          <a:p>
            <a:pPr>
              <a:lnSpc>
                <a:spcPct val="170000"/>
              </a:lnSpc>
              <a:spcBef>
                <a:spcPts val="0"/>
              </a:spcBef>
            </a:pPr>
            <a:r>
              <a:rPr lang="en-US" dirty="0" smtClean="0"/>
              <a:t> This matrix is known as a </a:t>
            </a:r>
            <a:r>
              <a:rPr lang="en-US" b="1" dirty="0" smtClean="0">
                <a:solidFill>
                  <a:srgbClr val="2207E9"/>
                </a:solidFill>
              </a:rPr>
              <a:t>document-term matrix </a:t>
            </a:r>
            <a:r>
              <a:rPr lang="en-US" dirty="0" smtClean="0"/>
              <a:t>(also known as a </a:t>
            </a:r>
            <a:r>
              <a:rPr lang="en-US" b="1" dirty="0" smtClean="0">
                <a:solidFill>
                  <a:srgbClr val="2207E9"/>
                </a:solidFill>
              </a:rPr>
              <a:t>term document matrix</a:t>
            </a:r>
            <a:r>
              <a:rPr lang="en-US" dirty="0" smtClean="0"/>
              <a:t>)</a:t>
            </a:r>
            <a:endParaRPr lang="en-US" b="1" dirty="0"/>
          </a:p>
        </p:txBody>
      </p:sp>
      <p:pic>
        <p:nvPicPr>
          <p:cNvPr id="5122" name="Picture 2"/>
          <p:cNvPicPr>
            <a:picLocks noChangeAspect="1" noChangeArrowheads="1"/>
          </p:cNvPicPr>
          <p:nvPr/>
        </p:nvPicPr>
        <p:blipFill>
          <a:blip r:embed="rId2"/>
          <a:srcRect/>
          <a:stretch>
            <a:fillRect/>
          </a:stretch>
        </p:blipFill>
        <p:spPr bwMode="auto">
          <a:xfrm>
            <a:off x="1828800" y="4276725"/>
            <a:ext cx="5600700" cy="2581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61;p37"/>
          <p:cNvSpPr>
            <a:spLocks noGrp="1"/>
          </p:cNvSpPr>
          <p:nvPr>
            <p:ph idx="1"/>
          </p:nvPr>
        </p:nvSpPr>
        <p:spPr>
          <a:xfrm>
            <a:off x="457200" y="5486400"/>
            <a:ext cx="8458200" cy="1295400"/>
          </a:xfrm>
        </p:spPr>
        <p:txBody>
          <a:bodyPr vert="horz" wrap="square" lIns="54644" tIns="27314" rIns="54644" bIns="27314" anchor="t" anchorCtr="0">
            <a:normAutofit fontScale="92500"/>
          </a:bodyPr>
          <a:lstStyle/>
          <a:p>
            <a:pPr marL="0">
              <a:lnSpc>
                <a:spcPct val="100000"/>
              </a:lnSpc>
              <a:spcBef>
                <a:spcPts val="100"/>
              </a:spcBef>
              <a:buClr>
                <a:srgbClr val="000000"/>
              </a:buClr>
            </a:pPr>
            <a:r>
              <a:rPr lang="en-US" sz="2400" dirty="0"/>
              <a:t>A loss function/error function is for a </a:t>
            </a:r>
            <a:r>
              <a:rPr lang="en-US" sz="2400" dirty="0">
                <a:solidFill>
                  <a:srgbClr val="0000FA"/>
                </a:solidFill>
              </a:rPr>
              <a:t>single training example/input</a:t>
            </a:r>
            <a:r>
              <a:rPr lang="en-US" sz="2400" dirty="0"/>
              <a:t>. </a:t>
            </a:r>
          </a:p>
          <a:p>
            <a:pPr marL="0">
              <a:lnSpc>
                <a:spcPct val="100000"/>
              </a:lnSpc>
              <a:spcBef>
                <a:spcPts val="100"/>
              </a:spcBef>
              <a:buClr>
                <a:srgbClr val="000000"/>
              </a:buClr>
            </a:pPr>
            <a:r>
              <a:rPr lang="en-US" sz="2400" dirty="0"/>
              <a:t>A cost function, is the </a:t>
            </a:r>
            <a:r>
              <a:rPr lang="en-US" sz="2400" dirty="0">
                <a:solidFill>
                  <a:srgbClr val="0000FA"/>
                </a:solidFill>
              </a:rPr>
              <a:t>average loss over the entire training dataset</a:t>
            </a:r>
            <a:endParaRPr lang="en-US" altLang="x-none" sz="2400" dirty="0">
              <a:solidFill>
                <a:srgbClr val="0000FA"/>
              </a:solidFill>
              <a:latin typeface="Calibri" panose="020F0502020204030204" pitchFamily="34" charset="0"/>
              <a:ea typeface="Arial" panose="020B0604020202020204"/>
              <a:cs typeface="Calibri" panose="020F0502020204030204" pitchFamily="34" charset="0"/>
              <a:sym typeface="Calibri" panose="020F0502020204030204" pitchFamily="34" charset="0"/>
            </a:endParaRPr>
          </a:p>
          <a:p>
            <a:pPr marL="0" algn="l" eaLnBrk="1" fontAlgn="auto" latinLnBrk="0" hangingPunct="1">
              <a:lnSpc>
                <a:spcPct val="100000"/>
              </a:lnSpc>
              <a:spcBef>
                <a:spcPts val="100"/>
              </a:spcBef>
              <a:buClr>
                <a:srgbClr val="000000"/>
              </a:buClr>
              <a:buFont typeface="Arial" panose="020B0604020202020204"/>
              <a:buNone/>
            </a:pPr>
            <a:endParaRPr lang="en-US" altLang="x-none" sz="2400" dirty="0">
              <a:latin typeface="Calibri" panose="020F0502020204030204" pitchFamily="34" charset="0"/>
              <a:ea typeface="Arial" panose="020B0604020202020204"/>
              <a:cs typeface="Calibri" panose="020F0502020204030204" pitchFamily="34" charset="0"/>
              <a:sym typeface="Calibri" panose="020F0502020204030204" pitchFamily="34" charset="0"/>
            </a:endParaRPr>
          </a:p>
        </p:txBody>
      </p:sp>
      <p:graphicFrame>
        <p:nvGraphicFramePr>
          <p:cNvPr id="5" name="Table 4"/>
          <p:cNvGraphicFramePr/>
          <p:nvPr/>
        </p:nvGraphicFramePr>
        <p:xfrm>
          <a:off x="304800" y="381000"/>
          <a:ext cx="8458199" cy="4754880"/>
        </p:xfrm>
        <a:graphic>
          <a:graphicData uri="http://schemas.openxmlformats.org/drawingml/2006/table">
            <a:tbl>
              <a:tblPr firstRow="1" bandRow="1">
                <a:tableStyleId>{5C22544A-7EE6-4342-B048-85BDC9FD1C3A}</a:tableStyleId>
              </a:tblPr>
              <a:tblGrid>
                <a:gridCol w="2493435"/>
                <a:gridCol w="2672650"/>
                <a:gridCol w="3292114"/>
              </a:tblGrid>
              <a:tr h="755809">
                <a:tc>
                  <a:txBody>
                    <a:bodyPr/>
                    <a:lstStyle/>
                    <a:p>
                      <a:pPr>
                        <a:buNone/>
                      </a:pPr>
                      <a:r>
                        <a:rPr lang="en-US" sz="2400" dirty="0">
                          <a:latin typeface="Calibri" panose="020F0502020204030204" pitchFamily="34" charset="0"/>
                          <a:cs typeface="Calibri" panose="020F0502020204030204" pitchFamily="34" charset="0"/>
                        </a:rPr>
                        <a:t>Predicted</a:t>
                      </a:r>
                    </a:p>
                    <a:p>
                      <a:pPr>
                        <a:buNone/>
                      </a:pPr>
                      <a:r>
                        <a:rPr lang="en-US" sz="2400" dirty="0">
                          <a:latin typeface="Calibri" panose="020F0502020204030204" pitchFamily="34" charset="0"/>
                          <a:cs typeface="Calibri" panose="020F0502020204030204" pitchFamily="34" charset="0"/>
                        </a:rPr>
                        <a:t>Sales Price (In </a:t>
                      </a:r>
                      <a:r>
                        <a:rPr lang="en-US" sz="2400" dirty="0" err="1">
                          <a:latin typeface="Calibri" panose="020F0502020204030204" pitchFamily="34" charset="0"/>
                          <a:cs typeface="Calibri" panose="020F0502020204030204" pitchFamily="34" charset="0"/>
                        </a:rPr>
                        <a:t>lakh</a:t>
                      </a:r>
                      <a:r>
                        <a:rPr lang="en-US" sz="2400" dirty="0">
                          <a:latin typeface="Calibri" panose="020F0502020204030204" pitchFamily="34" charset="0"/>
                          <a:cs typeface="Calibri" panose="020F0502020204030204" pitchFamily="34" charset="0"/>
                        </a:rPr>
                        <a:t>)</a:t>
                      </a:r>
                    </a:p>
                  </a:txBody>
                  <a:tcPr/>
                </a:tc>
                <a:tc>
                  <a:txBody>
                    <a:bodyPr/>
                    <a:lstStyle/>
                    <a:p>
                      <a:pPr>
                        <a:buNone/>
                      </a:pPr>
                      <a:r>
                        <a:rPr lang="en-US" sz="2400">
                          <a:latin typeface="Calibri" panose="020F0502020204030204" pitchFamily="34" charset="0"/>
                          <a:cs typeface="Calibri" panose="020F0502020204030204" pitchFamily="34" charset="0"/>
                        </a:rPr>
                        <a:t>Actual</a:t>
                      </a:r>
                    </a:p>
                    <a:p>
                      <a:pPr>
                        <a:buNone/>
                      </a:pPr>
                      <a:r>
                        <a:rPr lang="en-US" sz="2400">
                          <a:latin typeface="Calibri" panose="020F0502020204030204" pitchFamily="34" charset="0"/>
                          <a:cs typeface="Calibri" panose="020F0502020204030204" pitchFamily="34" charset="0"/>
                        </a:rPr>
                        <a:t>Sales Price(In lakh)</a:t>
                      </a:r>
                    </a:p>
                  </a:txBody>
                  <a:tcPr/>
                </a:tc>
                <a:tc>
                  <a:txBody>
                    <a:bodyPr/>
                    <a:lstStyle/>
                    <a:p>
                      <a:pPr>
                        <a:buNone/>
                      </a:pPr>
                      <a:r>
                        <a:rPr lang="en-US" sz="2400">
                          <a:latin typeface="Calibri" panose="020F0502020204030204" pitchFamily="34" charset="0"/>
                          <a:cs typeface="Calibri" panose="020F0502020204030204" pitchFamily="34" charset="0"/>
                        </a:rPr>
                        <a:t>Deviation (Loss)</a:t>
                      </a:r>
                    </a:p>
                  </a:txBody>
                  <a:tcPr/>
                </a:tc>
              </a:tr>
              <a:tr h="1091724">
                <a:tc>
                  <a:txBody>
                    <a:bodyPr/>
                    <a:lstStyle/>
                    <a:p>
                      <a:pPr>
                        <a:buNone/>
                      </a:pPr>
                      <a:r>
                        <a:rPr lang="en-US" sz="2400" dirty="0">
                          <a:latin typeface="Calibri" panose="020F0502020204030204" pitchFamily="34" charset="0"/>
                          <a:cs typeface="Calibri" panose="020F0502020204030204" pitchFamily="34" charset="0"/>
                        </a:rPr>
                        <a:t>Bangalore: 45</a:t>
                      </a:r>
                    </a:p>
                    <a:p>
                      <a:pPr>
                        <a:buNone/>
                      </a:pPr>
                      <a:r>
                        <a:rPr lang="en-US" sz="2400" dirty="0" err="1">
                          <a:latin typeface="Calibri" panose="020F0502020204030204" pitchFamily="34" charset="0"/>
                          <a:cs typeface="Calibri" panose="020F0502020204030204" pitchFamily="34" charset="0"/>
                        </a:rPr>
                        <a:t>Pune</a:t>
                      </a:r>
                      <a:r>
                        <a:rPr lang="en-US" sz="2400" dirty="0">
                          <a:latin typeface="Calibri" panose="020F0502020204030204" pitchFamily="34" charset="0"/>
                          <a:cs typeface="Calibri" panose="020F0502020204030204" pitchFamily="34" charset="0"/>
                        </a:rPr>
                        <a:t>: 35</a:t>
                      </a:r>
                    </a:p>
                    <a:p>
                      <a:pPr>
                        <a:buNone/>
                      </a:pPr>
                      <a:r>
                        <a:rPr lang="en-US" sz="2400" dirty="0">
                          <a:latin typeface="Calibri" panose="020F0502020204030204" pitchFamily="34" charset="0"/>
                          <a:cs typeface="Calibri" panose="020F0502020204030204" pitchFamily="34" charset="0"/>
                        </a:rPr>
                        <a:t>Chennai: 40</a:t>
                      </a:r>
                    </a:p>
                  </a:txBody>
                  <a:tcPr/>
                </a:tc>
                <a:tc>
                  <a:txBody>
                    <a:bodyPr/>
                    <a:lstStyle/>
                    <a:p>
                      <a:pPr>
                        <a:buNone/>
                      </a:pPr>
                      <a:endParaRPr lang="en-US" sz="2400" dirty="0">
                        <a:latin typeface="Calibri" panose="020F0502020204030204" pitchFamily="34" charset="0"/>
                        <a:cs typeface="Calibri" panose="020F0502020204030204" pitchFamily="34" charset="0"/>
                      </a:endParaRPr>
                    </a:p>
                  </a:txBody>
                  <a:tcPr/>
                </a:tc>
                <a:tc>
                  <a:txBody>
                    <a:bodyPr/>
                    <a:lstStyle/>
                    <a:p>
                      <a:pPr>
                        <a:buNone/>
                      </a:pPr>
                      <a:r>
                        <a:rPr lang="en-US" sz="2400" dirty="0">
                          <a:latin typeface="Calibri" panose="020F0502020204030204" pitchFamily="34" charset="0"/>
                          <a:cs typeface="Calibri" panose="020F0502020204030204" pitchFamily="34" charset="0"/>
                        </a:rPr>
                        <a:t>0 (All predictions are correct)</a:t>
                      </a:r>
                    </a:p>
                  </a:txBody>
                  <a:tcPr/>
                </a:tc>
              </a:tr>
              <a:tr h="1091724">
                <a:tc>
                  <a:txBody>
                    <a:bodyPr/>
                    <a:lstStyle/>
                    <a:p>
                      <a:pPr>
                        <a:buNone/>
                      </a:pPr>
                      <a:r>
                        <a:rPr lang="en-US" sz="2400" dirty="0">
                          <a:latin typeface="Calibri" panose="020F0502020204030204" pitchFamily="34" charset="0"/>
                          <a:cs typeface="Calibri" panose="020F0502020204030204" pitchFamily="34" charset="0"/>
                        </a:rPr>
                        <a:t>Bangalore: 40</a:t>
                      </a:r>
                    </a:p>
                    <a:p>
                      <a:pPr>
                        <a:buNone/>
                      </a:pPr>
                      <a:r>
                        <a:rPr lang="en-US" sz="2400" dirty="0" err="1">
                          <a:latin typeface="Calibri" panose="020F0502020204030204" pitchFamily="34" charset="0"/>
                          <a:cs typeface="Calibri" panose="020F0502020204030204" pitchFamily="34" charset="0"/>
                        </a:rPr>
                        <a:t>Pune</a:t>
                      </a:r>
                      <a:r>
                        <a:rPr lang="en-US" sz="2400" dirty="0">
                          <a:latin typeface="Calibri" panose="020F0502020204030204" pitchFamily="34" charset="0"/>
                          <a:cs typeface="Calibri" panose="020F0502020204030204" pitchFamily="34" charset="0"/>
                        </a:rPr>
                        <a:t>: 35</a:t>
                      </a:r>
                    </a:p>
                    <a:p>
                      <a:pPr>
                        <a:buNone/>
                      </a:pPr>
                      <a:r>
                        <a:rPr lang="en-US" sz="2400" dirty="0">
                          <a:latin typeface="Calibri" panose="020F0502020204030204" pitchFamily="34" charset="0"/>
                          <a:cs typeface="Calibri" panose="020F0502020204030204" pitchFamily="34" charset="0"/>
                        </a:rPr>
                        <a:t>Chennai: 38</a:t>
                      </a:r>
                    </a:p>
                  </a:txBody>
                  <a:tcPr/>
                </a:tc>
                <a:tc>
                  <a:txBody>
                    <a:bodyPr/>
                    <a:lstStyle/>
                    <a:p>
                      <a:pPr>
                        <a:buNone/>
                      </a:pPr>
                      <a:r>
                        <a:rPr lang="en-US" sz="2400" dirty="0">
                          <a:latin typeface="Calibri" panose="020F0502020204030204" pitchFamily="34" charset="0"/>
                          <a:cs typeface="Calibri" panose="020F0502020204030204" pitchFamily="34" charset="0"/>
                        </a:rPr>
                        <a:t>Bangalore: 45</a:t>
                      </a:r>
                    </a:p>
                    <a:p>
                      <a:pPr>
                        <a:buNone/>
                      </a:pPr>
                      <a:r>
                        <a:rPr lang="en-US" sz="2400" dirty="0" err="1">
                          <a:latin typeface="Calibri" panose="020F0502020204030204" pitchFamily="34" charset="0"/>
                          <a:cs typeface="Calibri" panose="020F0502020204030204" pitchFamily="34" charset="0"/>
                        </a:rPr>
                        <a:t>Pune</a:t>
                      </a:r>
                      <a:r>
                        <a:rPr lang="en-US" sz="2400" dirty="0">
                          <a:latin typeface="Calibri" panose="020F0502020204030204" pitchFamily="34" charset="0"/>
                          <a:cs typeface="Calibri" panose="020F0502020204030204" pitchFamily="34" charset="0"/>
                        </a:rPr>
                        <a:t>: 35</a:t>
                      </a:r>
                    </a:p>
                    <a:p>
                      <a:pPr>
                        <a:buNone/>
                      </a:pPr>
                      <a:r>
                        <a:rPr lang="en-US" sz="2400" dirty="0">
                          <a:latin typeface="Calibri" panose="020F0502020204030204" pitchFamily="34" charset="0"/>
                          <a:cs typeface="Calibri" panose="020F0502020204030204" pitchFamily="34" charset="0"/>
                        </a:rPr>
                        <a:t>Chennai: 40</a:t>
                      </a:r>
                    </a:p>
                  </a:txBody>
                  <a:tcPr/>
                </a:tc>
                <a:tc>
                  <a:txBody>
                    <a:bodyPr/>
                    <a:lstStyle/>
                    <a:p>
                      <a:pPr>
                        <a:buNone/>
                      </a:pPr>
                      <a:r>
                        <a:rPr lang="en-US" sz="2400" dirty="0">
                          <a:latin typeface="Calibri" panose="020F0502020204030204" pitchFamily="34" charset="0"/>
                          <a:cs typeface="Calibri" panose="020F0502020204030204" pitchFamily="34" charset="0"/>
                        </a:rPr>
                        <a:t>5 </a:t>
                      </a:r>
                      <a:r>
                        <a:rPr lang="en-US" sz="2400" dirty="0" err="1">
                          <a:latin typeface="Calibri" panose="020F0502020204030204" pitchFamily="34" charset="0"/>
                          <a:cs typeface="Calibri" panose="020F0502020204030204" pitchFamily="34" charset="0"/>
                        </a:rPr>
                        <a:t>lakh</a:t>
                      </a:r>
                      <a:r>
                        <a:rPr lang="en-US" sz="2400" dirty="0">
                          <a:latin typeface="Calibri" panose="020F0502020204030204" pitchFamily="34" charset="0"/>
                          <a:cs typeface="Calibri" panose="020F0502020204030204" pitchFamily="34" charset="0"/>
                        </a:rPr>
                        <a:t> for Bangalore, 2 </a:t>
                      </a:r>
                      <a:r>
                        <a:rPr lang="en-US" sz="2400" dirty="0" err="1">
                          <a:latin typeface="Calibri" panose="020F0502020204030204" pitchFamily="34" charset="0"/>
                          <a:cs typeface="Calibri" panose="020F0502020204030204" pitchFamily="34" charset="0"/>
                        </a:rPr>
                        <a:t>lakh</a:t>
                      </a:r>
                      <a:r>
                        <a:rPr lang="en-US" sz="2400" dirty="0">
                          <a:latin typeface="Calibri" panose="020F0502020204030204" pitchFamily="34" charset="0"/>
                          <a:cs typeface="Calibri" panose="020F0502020204030204" pitchFamily="34" charset="0"/>
                        </a:rPr>
                        <a:t> for Chennai</a:t>
                      </a:r>
                    </a:p>
                  </a:txBody>
                  <a:tcPr/>
                </a:tc>
              </a:tr>
              <a:tr h="1091724">
                <a:tc>
                  <a:txBody>
                    <a:bodyPr/>
                    <a:lstStyle/>
                    <a:p>
                      <a:pPr>
                        <a:buNone/>
                      </a:pPr>
                      <a:r>
                        <a:rPr lang="en-US" sz="2400" dirty="0">
                          <a:latin typeface="Calibri" panose="020F0502020204030204" pitchFamily="34" charset="0"/>
                          <a:cs typeface="Calibri" panose="020F0502020204030204" pitchFamily="34" charset="0"/>
                        </a:rPr>
                        <a:t>Bangalore: 43</a:t>
                      </a:r>
                    </a:p>
                    <a:p>
                      <a:pPr>
                        <a:buNone/>
                      </a:pPr>
                      <a:r>
                        <a:rPr lang="en-US" sz="2400" dirty="0" err="1">
                          <a:latin typeface="Calibri" panose="020F0502020204030204" pitchFamily="34" charset="0"/>
                          <a:cs typeface="Calibri" panose="020F0502020204030204" pitchFamily="34" charset="0"/>
                        </a:rPr>
                        <a:t>Pune</a:t>
                      </a:r>
                      <a:r>
                        <a:rPr lang="en-US" sz="2400" dirty="0">
                          <a:latin typeface="Calibri" panose="020F0502020204030204" pitchFamily="34" charset="0"/>
                          <a:cs typeface="Calibri" panose="020F0502020204030204" pitchFamily="34" charset="0"/>
                        </a:rPr>
                        <a:t>: 30</a:t>
                      </a:r>
                    </a:p>
                    <a:p>
                      <a:pPr>
                        <a:buNone/>
                      </a:pPr>
                      <a:r>
                        <a:rPr lang="en-US" sz="2400" dirty="0">
                          <a:latin typeface="Calibri" panose="020F0502020204030204" pitchFamily="34" charset="0"/>
                          <a:cs typeface="Calibri" panose="020F0502020204030204" pitchFamily="34" charset="0"/>
                        </a:rPr>
                        <a:t>Chennai: 45</a:t>
                      </a:r>
                    </a:p>
                  </a:txBody>
                  <a:tcPr/>
                </a:tc>
                <a:tc>
                  <a:txBody>
                    <a:bodyPr/>
                    <a:lstStyle/>
                    <a:p>
                      <a:pPr>
                        <a:buNone/>
                      </a:pPr>
                      <a:endParaRPr lang="en-US" sz="2400" dirty="0">
                        <a:latin typeface="Calibri" panose="020F0502020204030204" pitchFamily="34" charset="0"/>
                        <a:cs typeface="Calibri" panose="020F0502020204030204" pitchFamily="34" charset="0"/>
                      </a:endParaRPr>
                    </a:p>
                  </a:txBody>
                  <a:tcPr/>
                </a:tc>
                <a:tc>
                  <a:txBody>
                    <a:bodyPr/>
                    <a:lstStyle/>
                    <a:p>
                      <a:pPr>
                        <a:buNone/>
                      </a:pPr>
                      <a:r>
                        <a:rPr lang="en-US" sz="2400" dirty="0">
                          <a:latin typeface="Calibri" panose="020F0502020204030204" pitchFamily="34" charset="0"/>
                          <a:cs typeface="Calibri" panose="020F0502020204030204" pitchFamily="34" charset="0"/>
                        </a:rPr>
                        <a:t>2 </a:t>
                      </a:r>
                      <a:r>
                        <a:rPr lang="en-US" sz="2400" dirty="0" err="1">
                          <a:latin typeface="Calibri" panose="020F0502020204030204" pitchFamily="34" charset="0"/>
                          <a:cs typeface="Calibri" panose="020F0502020204030204" pitchFamily="34" charset="0"/>
                        </a:rPr>
                        <a:t>lakh</a:t>
                      </a:r>
                      <a:r>
                        <a:rPr lang="en-US" sz="2400" dirty="0">
                          <a:latin typeface="Calibri" panose="020F0502020204030204" pitchFamily="34" charset="0"/>
                          <a:cs typeface="Calibri" panose="020F0502020204030204" pitchFamily="34" charset="0"/>
                        </a:rPr>
                        <a:t> for Bangalore, 5 </a:t>
                      </a:r>
                      <a:r>
                        <a:rPr lang="en-US" sz="2400" dirty="0" err="1">
                          <a:latin typeface="Calibri" panose="020F0502020204030204" pitchFamily="34" charset="0"/>
                          <a:cs typeface="Calibri" panose="020F0502020204030204" pitchFamily="34" charset="0"/>
                        </a:rPr>
                        <a:t>lakh</a:t>
                      </a:r>
                      <a:r>
                        <a:rPr lang="en-US" sz="2400" dirty="0">
                          <a:latin typeface="Calibri" panose="020F0502020204030204" pitchFamily="34" charset="0"/>
                          <a:cs typeface="Calibri" panose="020F0502020204030204" pitchFamily="34" charset="0"/>
                        </a:rPr>
                        <a:t> for, Pune2 </a:t>
                      </a:r>
                      <a:r>
                        <a:rPr lang="en-US" sz="2400" dirty="0" err="1">
                          <a:latin typeface="Calibri" panose="020F0502020204030204" pitchFamily="34" charset="0"/>
                          <a:cs typeface="Calibri" panose="020F0502020204030204" pitchFamily="34" charset="0"/>
                        </a:rPr>
                        <a:t>lakh</a:t>
                      </a:r>
                      <a:r>
                        <a:rPr lang="en-US" sz="2400" dirty="0">
                          <a:latin typeface="Calibri" panose="020F0502020204030204" pitchFamily="34" charset="0"/>
                          <a:cs typeface="Calibri" panose="020F0502020204030204" pitchFamily="34" charset="0"/>
                        </a:rPr>
                        <a:t> for Chennai,</a:t>
                      </a:r>
                    </a:p>
                  </a:txBody>
                  <a:tcPr/>
                </a:tc>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324600"/>
          </a:xfrm>
        </p:spPr>
        <p:txBody>
          <a:bodyPr>
            <a:normAutofit fontScale="85000" lnSpcReduction="10000"/>
          </a:bodyPr>
          <a:lstStyle/>
          <a:p>
            <a:pPr>
              <a:buNone/>
            </a:pPr>
            <a:r>
              <a:rPr lang="en-US" dirty="0" smtClean="0"/>
              <a:t>Frequency Vectors:</a:t>
            </a:r>
          </a:p>
          <a:p>
            <a:r>
              <a:rPr lang="en-US" dirty="0" smtClean="0"/>
              <a:t>Frequency encoding should be normalized, but different types of frequency encoding can benefit probabilistic methods like Bayesian models. </a:t>
            </a:r>
          </a:p>
          <a:p>
            <a:endParaRPr lang="en-US" dirty="0" smtClean="0"/>
          </a:p>
          <a:p>
            <a:pPr>
              <a:buNone/>
            </a:pPr>
            <a:r>
              <a:rPr lang="en-US" dirty="0" smtClean="0"/>
              <a:t>One hot Encoding:</a:t>
            </a:r>
          </a:p>
          <a:p>
            <a:r>
              <a:rPr lang="en-US" dirty="0" smtClean="0"/>
              <a:t>a </a:t>
            </a:r>
            <a:r>
              <a:rPr lang="en-US" dirty="0" err="1" smtClean="0"/>
              <a:t>boolean</a:t>
            </a:r>
            <a:r>
              <a:rPr lang="en-US" dirty="0" smtClean="0"/>
              <a:t> vector encoding method that marks a particular vector index with a value of true (1) if the token exists in the document and false (0) if it does not.</a:t>
            </a:r>
          </a:p>
          <a:p>
            <a:endParaRPr lang="en-US" dirty="0" smtClean="0"/>
          </a:p>
          <a:p>
            <a:r>
              <a:rPr lang="en-US" dirty="0" smtClean="0">
                <a:hlinkClick r:id="rId2"/>
              </a:rPr>
              <a:t>https://www.oreilly.com/library/view/applied-text-analysis/9781491963036/ch04.html</a:t>
            </a:r>
            <a:r>
              <a:rPr lang="en-US" dirty="0" smtClean="0"/>
              <a:t>   - text </a:t>
            </a:r>
            <a:r>
              <a:rPr lang="en-US" dirty="0" err="1" smtClean="0"/>
              <a:t>vectorization</a:t>
            </a:r>
            <a:endParaRPr lang="en-US" dirty="0" smtClean="0"/>
          </a:p>
          <a:p>
            <a:r>
              <a:rPr lang="en-US" dirty="0" smtClean="0"/>
              <a:t>https://www.oreilly.com/library/view/applied-text-analysis/9781491963036/ch04.html</a:t>
            </a:r>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6279" y="914400"/>
            <a:ext cx="6724121" cy="273330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04800" y="4191000"/>
            <a:ext cx="6172200" cy="2493552"/>
          </a:xfrm>
          <a:prstGeom prst="rect">
            <a:avLst/>
          </a:prstGeom>
          <a:noFill/>
          <a:ln w="9525">
            <a:noFill/>
            <a:miter lim="800000"/>
            <a:headEnd/>
            <a:tailEnd/>
          </a:ln>
          <a:effectLst/>
        </p:spPr>
      </p:pic>
      <p:sp>
        <p:nvSpPr>
          <p:cNvPr id="7" name="TextBox 6"/>
          <p:cNvSpPr txBox="1"/>
          <p:nvPr/>
        </p:nvSpPr>
        <p:spPr>
          <a:xfrm>
            <a:off x="2438400" y="533400"/>
            <a:ext cx="3657600" cy="369332"/>
          </a:xfrm>
          <a:prstGeom prst="rect">
            <a:avLst/>
          </a:prstGeom>
          <a:noFill/>
        </p:spPr>
        <p:txBody>
          <a:bodyPr wrap="square" rtlCol="0">
            <a:spAutoFit/>
          </a:bodyPr>
          <a:lstStyle/>
          <a:p>
            <a:r>
              <a:rPr lang="en-US" dirty="0" smtClean="0"/>
              <a:t>Frequency Vector</a:t>
            </a:r>
            <a:endParaRPr lang="en-US" dirty="0"/>
          </a:p>
        </p:txBody>
      </p:sp>
      <p:sp>
        <p:nvSpPr>
          <p:cNvPr id="8" name="TextBox 7"/>
          <p:cNvSpPr txBox="1"/>
          <p:nvPr/>
        </p:nvSpPr>
        <p:spPr>
          <a:xfrm>
            <a:off x="2743200" y="3733800"/>
            <a:ext cx="3657600" cy="369332"/>
          </a:xfrm>
          <a:prstGeom prst="rect">
            <a:avLst/>
          </a:prstGeom>
          <a:noFill/>
        </p:spPr>
        <p:txBody>
          <a:bodyPr wrap="square" rtlCol="0">
            <a:spAutoFit/>
          </a:bodyPr>
          <a:lstStyle/>
          <a:p>
            <a:r>
              <a:rPr lang="en-US" dirty="0" smtClean="0"/>
              <a:t>One-Hot Encoding</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629400"/>
          </a:xfrm>
        </p:spPr>
        <p:txBody>
          <a:bodyPr>
            <a:normAutofit fontScale="85000" lnSpcReduction="20000"/>
          </a:bodyPr>
          <a:lstStyle/>
          <a:p>
            <a:pPr fontAlgn="base">
              <a:buNone/>
            </a:pPr>
            <a:r>
              <a:rPr lang="en-US" b="1" dirty="0" smtClean="0"/>
              <a:t>Step #1 :</a:t>
            </a:r>
            <a:r>
              <a:rPr lang="en-US" dirty="0" smtClean="0"/>
              <a:t> We will first preprocess the data, in order to:</a:t>
            </a:r>
          </a:p>
          <a:p>
            <a:pPr fontAlgn="base"/>
            <a:r>
              <a:rPr lang="en-US" dirty="0" smtClean="0"/>
              <a:t>Convert text to lower case.</a:t>
            </a:r>
          </a:p>
          <a:p>
            <a:pPr fontAlgn="base"/>
            <a:r>
              <a:rPr lang="en-US" dirty="0" smtClean="0"/>
              <a:t>Remove all non-word characters.</a:t>
            </a:r>
          </a:p>
          <a:p>
            <a:pPr fontAlgn="base"/>
            <a:r>
              <a:rPr lang="en-US" dirty="0" smtClean="0"/>
              <a:t>Remove all punctuations.</a:t>
            </a:r>
          </a:p>
          <a:p>
            <a:pPr fontAlgn="base"/>
            <a:endParaRPr lang="en-US" dirty="0" smtClean="0"/>
          </a:p>
          <a:p>
            <a:pPr fontAlgn="base">
              <a:buNone/>
            </a:pPr>
            <a:r>
              <a:rPr lang="en-US" dirty="0" smtClean="0"/>
              <a:t>import </a:t>
            </a:r>
            <a:r>
              <a:rPr lang="en-US" dirty="0" err="1" smtClean="0"/>
              <a:t>nltk</a:t>
            </a:r>
            <a:endParaRPr lang="en-US" dirty="0" smtClean="0"/>
          </a:p>
          <a:p>
            <a:pPr fontAlgn="base">
              <a:buNone/>
            </a:pPr>
            <a:r>
              <a:rPr lang="en-US" dirty="0" smtClean="0"/>
              <a:t>import re</a:t>
            </a:r>
          </a:p>
          <a:p>
            <a:pPr fontAlgn="base">
              <a:buNone/>
            </a:pPr>
            <a:r>
              <a:rPr lang="en-US" dirty="0" smtClean="0"/>
              <a:t>import </a:t>
            </a:r>
            <a:r>
              <a:rPr lang="en-US" dirty="0" err="1" smtClean="0"/>
              <a:t>numpy</a:t>
            </a:r>
            <a:r>
              <a:rPr lang="en-US" dirty="0" smtClean="0"/>
              <a:t> as </a:t>
            </a:r>
            <a:r>
              <a:rPr lang="en-US" dirty="0" err="1" smtClean="0"/>
              <a:t>np</a:t>
            </a:r>
            <a:endParaRPr lang="en-US" dirty="0" smtClean="0"/>
          </a:p>
          <a:p>
            <a:pPr fontAlgn="base">
              <a:buNone/>
            </a:pPr>
            <a:r>
              <a:rPr lang="en-US" dirty="0" smtClean="0"/>
              <a:t>  </a:t>
            </a:r>
          </a:p>
          <a:p>
            <a:pPr fontAlgn="base">
              <a:buNone/>
            </a:pPr>
            <a:r>
              <a:rPr lang="en-US" dirty="0" smtClean="0"/>
              <a:t># execute the text here as :</a:t>
            </a:r>
          </a:p>
          <a:p>
            <a:pPr fontAlgn="base">
              <a:buNone/>
            </a:pPr>
            <a:r>
              <a:rPr lang="en-US" dirty="0" smtClean="0"/>
              <a:t># text = """ # place text here  """</a:t>
            </a:r>
          </a:p>
          <a:p>
            <a:pPr fontAlgn="base">
              <a:buNone/>
            </a:pPr>
            <a:r>
              <a:rPr lang="en-US" dirty="0" smtClean="0"/>
              <a:t>dataset = </a:t>
            </a:r>
            <a:r>
              <a:rPr lang="en-US" dirty="0" err="1" smtClean="0"/>
              <a:t>nltk.sent_tokenize</a:t>
            </a:r>
            <a:r>
              <a:rPr lang="en-US" dirty="0" smtClean="0"/>
              <a:t>(text)</a:t>
            </a:r>
          </a:p>
          <a:p>
            <a:pPr fontAlgn="base">
              <a:buNone/>
            </a:pPr>
            <a:r>
              <a:rPr lang="en-US" dirty="0" smtClean="0"/>
              <a:t>for </a:t>
            </a:r>
            <a:r>
              <a:rPr lang="en-US" dirty="0" err="1" smtClean="0"/>
              <a:t>i</a:t>
            </a:r>
            <a:r>
              <a:rPr lang="en-US" dirty="0" smtClean="0"/>
              <a:t> in range(</a:t>
            </a:r>
            <a:r>
              <a:rPr lang="en-US" dirty="0" err="1" smtClean="0"/>
              <a:t>len</a:t>
            </a:r>
            <a:r>
              <a:rPr lang="en-US" dirty="0" smtClean="0"/>
              <a:t>(dataset)):</a:t>
            </a:r>
          </a:p>
          <a:p>
            <a:pPr fontAlgn="base">
              <a:buNone/>
            </a:pPr>
            <a:r>
              <a:rPr lang="en-US" dirty="0" smtClean="0"/>
              <a:t>    dataset[</a:t>
            </a:r>
            <a:r>
              <a:rPr lang="en-US" dirty="0" err="1" smtClean="0"/>
              <a:t>i</a:t>
            </a:r>
            <a:r>
              <a:rPr lang="en-US" dirty="0" smtClean="0"/>
              <a:t>] = dataset[</a:t>
            </a:r>
            <a:r>
              <a:rPr lang="en-US" dirty="0" err="1" smtClean="0"/>
              <a:t>i</a:t>
            </a:r>
            <a:r>
              <a:rPr lang="en-US" dirty="0" smtClean="0"/>
              <a:t>].lower()</a:t>
            </a:r>
          </a:p>
          <a:p>
            <a:pPr fontAlgn="base">
              <a:buNone/>
            </a:pPr>
            <a:r>
              <a:rPr lang="en-US" dirty="0" smtClean="0"/>
              <a:t>    dataset[</a:t>
            </a:r>
            <a:r>
              <a:rPr lang="en-US" dirty="0" err="1" smtClean="0"/>
              <a:t>i</a:t>
            </a:r>
            <a:r>
              <a:rPr lang="en-US" dirty="0" smtClean="0"/>
              <a:t>] = re.sub(r'\W', ' ', dataset[</a:t>
            </a:r>
            <a:r>
              <a:rPr lang="en-US" dirty="0" err="1" smtClean="0"/>
              <a:t>i</a:t>
            </a:r>
            <a:r>
              <a:rPr lang="en-US" dirty="0" smtClean="0"/>
              <a:t>])</a:t>
            </a:r>
          </a:p>
          <a:p>
            <a:pPr fontAlgn="base">
              <a:buNone/>
            </a:pPr>
            <a:r>
              <a:rPr lang="en-US" dirty="0" smtClean="0"/>
              <a:t>    dataset[</a:t>
            </a:r>
            <a:r>
              <a:rPr lang="en-US" dirty="0" err="1" smtClean="0"/>
              <a:t>i</a:t>
            </a:r>
            <a:r>
              <a:rPr lang="en-US" dirty="0" smtClean="0"/>
              <a:t>] = re.sub(r'\s+', ' ', dataset[</a:t>
            </a:r>
            <a:r>
              <a:rPr lang="en-US" dirty="0" err="1" smtClean="0"/>
              <a:t>i</a:t>
            </a:r>
            <a:r>
              <a:rPr lang="en-US" dirty="0" smtClean="0"/>
              <a:t>])</a:t>
            </a:r>
          </a:p>
          <a:p>
            <a:pPr fontAlgn="base">
              <a:buNone/>
            </a:pPr>
            <a:endParaRPr lang="en-US" dirty="0" smtClean="0"/>
          </a:p>
          <a:p>
            <a:pPr>
              <a:buNone/>
            </a:pP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400800"/>
          </a:xfrm>
        </p:spPr>
        <p:txBody>
          <a:bodyPr>
            <a:normAutofit fontScale="47500" lnSpcReduction="20000"/>
          </a:bodyPr>
          <a:lstStyle/>
          <a:p>
            <a:pPr fontAlgn="base">
              <a:buNone/>
            </a:pPr>
            <a:r>
              <a:rPr lang="en-US" b="1" dirty="0" smtClean="0"/>
              <a:t>Step #2 :</a:t>
            </a:r>
            <a:r>
              <a:rPr lang="en-US" dirty="0" smtClean="0"/>
              <a:t> Obtaining most frequent words in our text.</a:t>
            </a:r>
          </a:p>
          <a:p>
            <a:pPr fontAlgn="base"/>
            <a:r>
              <a:rPr lang="en-US" dirty="0" smtClean="0"/>
              <a:t>We will apply the following steps to generate our model.</a:t>
            </a:r>
          </a:p>
          <a:p>
            <a:r>
              <a:rPr lang="en-US" dirty="0" smtClean="0"/>
              <a:t>We declare a dictionary to hold our bag of words.</a:t>
            </a:r>
          </a:p>
          <a:p>
            <a:r>
              <a:rPr lang="en-US" dirty="0" smtClean="0"/>
              <a:t>Next we tokenize each sentence to words.</a:t>
            </a:r>
          </a:p>
          <a:p>
            <a:r>
              <a:rPr lang="en-US" dirty="0" smtClean="0"/>
              <a:t>Now for each word in sentence, we check if the word exists in our dictionary.</a:t>
            </a:r>
          </a:p>
          <a:p>
            <a:r>
              <a:rPr lang="en-US" dirty="0" smtClean="0"/>
              <a:t>If it does, then we increment its count by 1. If it doesn’t, we add it to our dictionary and set its count as 1.</a:t>
            </a:r>
          </a:p>
          <a:p>
            <a:endParaRPr lang="en-US" dirty="0" smtClean="0"/>
          </a:p>
          <a:p>
            <a:pPr fontAlgn="base">
              <a:buNone/>
            </a:pPr>
            <a:r>
              <a:rPr lang="en-US" dirty="0" smtClean="0"/>
              <a:t># Creating the Bag of Words model</a:t>
            </a:r>
          </a:p>
          <a:p>
            <a:pPr fontAlgn="base">
              <a:buNone/>
            </a:pPr>
            <a:r>
              <a:rPr lang="en-US" dirty="0" smtClean="0"/>
              <a:t>word2count = {}</a:t>
            </a:r>
          </a:p>
          <a:p>
            <a:pPr fontAlgn="base">
              <a:buNone/>
            </a:pPr>
            <a:r>
              <a:rPr lang="en-US" dirty="0" smtClean="0"/>
              <a:t>for data in dataset:</a:t>
            </a:r>
          </a:p>
          <a:p>
            <a:pPr fontAlgn="base">
              <a:buNone/>
            </a:pPr>
            <a:r>
              <a:rPr lang="en-US" dirty="0" smtClean="0"/>
              <a:t>    words = </a:t>
            </a:r>
            <a:r>
              <a:rPr lang="en-US" dirty="0" err="1" smtClean="0"/>
              <a:t>nltk.word_tokenize</a:t>
            </a:r>
            <a:r>
              <a:rPr lang="en-US" dirty="0" smtClean="0"/>
              <a:t>(data)</a:t>
            </a:r>
          </a:p>
          <a:p>
            <a:pPr fontAlgn="base">
              <a:buNone/>
            </a:pPr>
            <a:r>
              <a:rPr lang="en-US" dirty="0" smtClean="0"/>
              <a:t>    for word in words:</a:t>
            </a:r>
          </a:p>
          <a:p>
            <a:pPr fontAlgn="base">
              <a:buNone/>
            </a:pPr>
            <a:r>
              <a:rPr lang="en-US" dirty="0" smtClean="0"/>
              <a:t>        if word not in word2count.keys():</a:t>
            </a:r>
          </a:p>
          <a:p>
            <a:pPr fontAlgn="base">
              <a:buNone/>
            </a:pPr>
            <a:r>
              <a:rPr lang="en-US" dirty="0" smtClean="0"/>
              <a:t>            word2count[word] = 1</a:t>
            </a:r>
          </a:p>
          <a:p>
            <a:pPr fontAlgn="base">
              <a:buNone/>
            </a:pPr>
            <a:r>
              <a:rPr lang="en-US" dirty="0" smtClean="0"/>
              <a:t>        else:</a:t>
            </a:r>
          </a:p>
          <a:p>
            <a:pPr fontAlgn="base">
              <a:buNone/>
            </a:pPr>
            <a:r>
              <a:rPr lang="en-US" dirty="0" smtClean="0"/>
              <a:t>            word2count[word] += 1</a:t>
            </a:r>
          </a:p>
          <a:p>
            <a:pPr>
              <a:buNone/>
            </a:pPr>
            <a:endParaRPr lang="en-US" dirty="0" smtClean="0"/>
          </a:p>
          <a:p>
            <a:pPr>
              <a:buNone/>
            </a:pPr>
            <a:endParaRPr lang="en-US" dirty="0" smtClean="0"/>
          </a:p>
          <a:p>
            <a:pPr fontAlgn="base"/>
            <a:r>
              <a:rPr lang="en-US" dirty="0" smtClean="0"/>
              <a:t>In our model, we have a total of 118 words. However when processing large texts, the number of words could reach millions. We do not need to use all those words. Hence, we select a particular number of most frequently used words. To implement this we use:</a:t>
            </a:r>
          </a:p>
          <a:p>
            <a:pPr fontAlgn="base">
              <a:buNone/>
            </a:pPr>
            <a:r>
              <a:rPr lang="en-US" dirty="0" smtClean="0"/>
              <a:t>import </a:t>
            </a:r>
            <a:r>
              <a:rPr lang="en-US" dirty="0" err="1" smtClean="0"/>
              <a:t>heapq</a:t>
            </a:r>
            <a:endParaRPr lang="en-US" dirty="0" smtClean="0"/>
          </a:p>
          <a:p>
            <a:pPr fontAlgn="base">
              <a:buNone/>
            </a:pPr>
            <a:r>
              <a:rPr lang="en-US" dirty="0" err="1" smtClean="0"/>
              <a:t>freq_words</a:t>
            </a:r>
            <a:r>
              <a:rPr lang="en-US" dirty="0" smtClean="0"/>
              <a:t> = </a:t>
            </a:r>
            <a:r>
              <a:rPr lang="en-US" dirty="0" err="1" smtClean="0"/>
              <a:t>heapq.nlargest</a:t>
            </a:r>
            <a:r>
              <a:rPr lang="en-US" dirty="0" smtClean="0"/>
              <a:t>(100, word2count, key=word2count.get)</a:t>
            </a:r>
          </a:p>
          <a:p>
            <a:pPr fontAlgn="base"/>
            <a:r>
              <a:rPr lang="en-US" dirty="0" smtClean="0"/>
              <a:t>where 100 denotes the number of words we want. If our text is large, we feed in a larger number.</a:t>
            </a:r>
          </a:p>
          <a:p>
            <a:pPr>
              <a:buNone/>
            </a:pP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10600" cy="6248400"/>
          </a:xfrm>
        </p:spPr>
        <p:txBody>
          <a:bodyPr>
            <a:normAutofit fontScale="77500" lnSpcReduction="20000"/>
          </a:bodyPr>
          <a:lstStyle/>
          <a:p>
            <a:pPr fontAlgn="base">
              <a:buNone/>
            </a:pPr>
            <a:r>
              <a:rPr lang="en-US" b="1" dirty="0" smtClean="0"/>
              <a:t>Step #3 :</a:t>
            </a:r>
            <a:r>
              <a:rPr lang="en-US" dirty="0" smtClean="0"/>
              <a:t> Building the Bag of Words model</a:t>
            </a:r>
            <a:br>
              <a:rPr lang="en-US" dirty="0" smtClean="0"/>
            </a:br>
            <a:r>
              <a:rPr lang="en-US" dirty="0" smtClean="0"/>
              <a:t>In this step we construct a vector, which would tell us whether a word in each sentence is a frequent word or not. </a:t>
            </a:r>
          </a:p>
          <a:p>
            <a:pPr fontAlgn="base">
              <a:buNone/>
            </a:pPr>
            <a:r>
              <a:rPr lang="en-US" dirty="0" smtClean="0"/>
              <a:t>If a word in a sentence is a frequent word, we set it as 1, else we set it as 0.</a:t>
            </a:r>
          </a:p>
          <a:p>
            <a:pPr fontAlgn="base">
              <a:buNone/>
            </a:pPr>
            <a:r>
              <a:rPr lang="en-US" dirty="0" smtClean="0"/>
              <a:t/>
            </a:r>
            <a:br>
              <a:rPr lang="en-US" dirty="0" smtClean="0"/>
            </a:br>
            <a:r>
              <a:rPr lang="en-US" dirty="0" smtClean="0"/>
              <a:t>This can be implemented with the help of following code:</a:t>
            </a:r>
          </a:p>
          <a:p>
            <a:pPr fontAlgn="base">
              <a:buNone/>
            </a:pPr>
            <a:r>
              <a:rPr lang="en-US" dirty="0" smtClean="0"/>
              <a:t>X = []</a:t>
            </a:r>
          </a:p>
          <a:p>
            <a:pPr fontAlgn="base">
              <a:buNone/>
            </a:pPr>
            <a:r>
              <a:rPr lang="en-US" dirty="0" smtClean="0"/>
              <a:t>for data in dataset:</a:t>
            </a:r>
          </a:p>
          <a:p>
            <a:pPr fontAlgn="base">
              <a:buNone/>
            </a:pPr>
            <a:r>
              <a:rPr lang="en-US" dirty="0" smtClean="0"/>
              <a:t>    vector = []</a:t>
            </a:r>
          </a:p>
          <a:p>
            <a:pPr fontAlgn="base">
              <a:buNone/>
            </a:pPr>
            <a:r>
              <a:rPr lang="en-US" dirty="0" smtClean="0"/>
              <a:t>    for word in </a:t>
            </a:r>
            <a:r>
              <a:rPr lang="en-US" dirty="0" err="1" smtClean="0"/>
              <a:t>freq_words</a:t>
            </a:r>
            <a:r>
              <a:rPr lang="en-US" dirty="0" smtClean="0"/>
              <a:t>:</a:t>
            </a:r>
          </a:p>
          <a:p>
            <a:pPr fontAlgn="base">
              <a:buNone/>
            </a:pPr>
            <a:r>
              <a:rPr lang="en-US" dirty="0" smtClean="0"/>
              <a:t>        if word in </a:t>
            </a:r>
            <a:r>
              <a:rPr lang="en-US" dirty="0" err="1" smtClean="0"/>
              <a:t>nltk.word_tokenize</a:t>
            </a:r>
            <a:r>
              <a:rPr lang="en-US" dirty="0" smtClean="0"/>
              <a:t>(data):</a:t>
            </a:r>
          </a:p>
          <a:p>
            <a:pPr fontAlgn="base">
              <a:buNone/>
            </a:pPr>
            <a:r>
              <a:rPr lang="en-US" dirty="0" smtClean="0"/>
              <a:t>            </a:t>
            </a:r>
            <a:r>
              <a:rPr lang="en-US" dirty="0" err="1" smtClean="0"/>
              <a:t>vector.append</a:t>
            </a:r>
            <a:r>
              <a:rPr lang="en-US" dirty="0" smtClean="0"/>
              <a:t>(1)</a:t>
            </a:r>
          </a:p>
          <a:p>
            <a:pPr fontAlgn="base">
              <a:buNone/>
            </a:pPr>
            <a:r>
              <a:rPr lang="en-US" dirty="0" smtClean="0"/>
              <a:t>        else:</a:t>
            </a:r>
          </a:p>
          <a:p>
            <a:pPr fontAlgn="base">
              <a:buNone/>
            </a:pPr>
            <a:r>
              <a:rPr lang="en-US" dirty="0" smtClean="0"/>
              <a:t>            </a:t>
            </a:r>
            <a:r>
              <a:rPr lang="en-US" dirty="0" err="1" smtClean="0"/>
              <a:t>vector.append</a:t>
            </a:r>
            <a:r>
              <a:rPr lang="en-US" dirty="0" smtClean="0"/>
              <a:t>(0)</a:t>
            </a:r>
          </a:p>
          <a:p>
            <a:pPr fontAlgn="base">
              <a:buNone/>
            </a:pPr>
            <a:r>
              <a:rPr lang="en-US" dirty="0" smtClean="0"/>
              <a:t>    </a:t>
            </a:r>
            <a:r>
              <a:rPr lang="en-US" dirty="0" err="1" smtClean="0"/>
              <a:t>X.append</a:t>
            </a:r>
            <a:r>
              <a:rPr lang="en-US" dirty="0" smtClean="0"/>
              <a:t>(vector)</a:t>
            </a:r>
          </a:p>
          <a:p>
            <a:pPr fontAlgn="base">
              <a:buNone/>
            </a:pPr>
            <a:r>
              <a:rPr lang="en-US" dirty="0" smtClean="0"/>
              <a:t>X = </a:t>
            </a:r>
            <a:r>
              <a:rPr lang="en-US" dirty="0" err="1" smtClean="0"/>
              <a:t>np.asarray</a:t>
            </a:r>
            <a:r>
              <a:rPr lang="en-US" dirty="0" smtClean="0"/>
              <a:t>(X)</a:t>
            </a:r>
          </a:p>
          <a:p>
            <a:pPr>
              <a:buNone/>
            </a:pP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rgbClr val="C00000"/>
                </a:solidFill>
              </a:rPr>
              <a:t>Feature extraction</a:t>
            </a:r>
            <a:endParaRPr lang="en-US" b="1" dirty="0">
              <a:solidFill>
                <a:srgbClr val="C00000"/>
              </a:solidFill>
            </a:endParaRPr>
          </a:p>
        </p:txBody>
      </p:sp>
      <p:sp>
        <p:nvSpPr>
          <p:cNvPr id="3" name="Content Placeholder 2"/>
          <p:cNvSpPr>
            <a:spLocks noGrp="1"/>
          </p:cNvSpPr>
          <p:nvPr>
            <p:ph idx="1"/>
          </p:nvPr>
        </p:nvSpPr>
        <p:spPr>
          <a:xfrm>
            <a:off x="304800" y="1143000"/>
            <a:ext cx="8610600" cy="5562600"/>
          </a:xfrm>
        </p:spPr>
        <p:txBody>
          <a:bodyPr>
            <a:normAutofit fontScale="55000" lnSpcReduction="20000"/>
          </a:bodyPr>
          <a:lstStyle/>
          <a:p>
            <a:pPr>
              <a:lnSpc>
                <a:spcPct val="170000"/>
              </a:lnSpc>
              <a:spcBef>
                <a:spcPts val="0"/>
              </a:spcBef>
            </a:pPr>
            <a:r>
              <a:rPr lang="en-US" dirty="0" smtClean="0"/>
              <a:t>New features are created from a combination of original features. </a:t>
            </a:r>
          </a:p>
          <a:p>
            <a:pPr>
              <a:lnSpc>
                <a:spcPct val="170000"/>
              </a:lnSpc>
              <a:spcBef>
                <a:spcPts val="0"/>
              </a:spcBef>
              <a:buNone/>
            </a:pPr>
            <a:r>
              <a:rPr lang="en-US" dirty="0" smtClean="0"/>
              <a:t>Some of the commonly used </a:t>
            </a:r>
            <a:r>
              <a:rPr lang="en-US" b="1" dirty="0" smtClean="0">
                <a:solidFill>
                  <a:srgbClr val="2207E9"/>
                </a:solidFill>
              </a:rPr>
              <a:t>operators for combining the original </a:t>
            </a:r>
            <a:r>
              <a:rPr lang="en-US" dirty="0" smtClean="0"/>
              <a:t>features include </a:t>
            </a:r>
          </a:p>
          <a:p>
            <a:pPr>
              <a:lnSpc>
                <a:spcPct val="170000"/>
              </a:lnSpc>
              <a:spcBef>
                <a:spcPts val="0"/>
              </a:spcBef>
              <a:buNone/>
            </a:pPr>
            <a:r>
              <a:rPr lang="en-US" dirty="0" smtClean="0"/>
              <a:t>1. For Boolean features: Conjunctions, Disjunctions, Negation, etc. </a:t>
            </a:r>
          </a:p>
          <a:p>
            <a:pPr>
              <a:lnSpc>
                <a:spcPct val="170000"/>
              </a:lnSpc>
              <a:spcBef>
                <a:spcPts val="0"/>
              </a:spcBef>
              <a:buNone/>
            </a:pPr>
            <a:r>
              <a:rPr lang="en-US" dirty="0" smtClean="0"/>
              <a:t>2. For nominal features: Cartesian product, M of N, etc. </a:t>
            </a:r>
          </a:p>
          <a:p>
            <a:pPr>
              <a:lnSpc>
                <a:spcPct val="170000"/>
              </a:lnSpc>
              <a:spcBef>
                <a:spcPts val="0"/>
              </a:spcBef>
              <a:buNone/>
            </a:pPr>
            <a:r>
              <a:rPr lang="en-US" dirty="0" smtClean="0"/>
              <a:t>3. For numerical features: Min, Max, Addition, Subtraction, Multiplication, Division, Average, Equivalence, Inequality, etc.</a:t>
            </a:r>
          </a:p>
          <a:p>
            <a:pPr>
              <a:lnSpc>
                <a:spcPct val="170000"/>
              </a:lnSpc>
              <a:spcBef>
                <a:spcPts val="0"/>
              </a:spcBef>
            </a:pPr>
            <a:endParaRPr lang="en-US" dirty="0" smtClean="0"/>
          </a:p>
          <a:p>
            <a:pPr>
              <a:lnSpc>
                <a:spcPct val="170000"/>
              </a:lnSpc>
              <a:spcBef>
                <a:spcPts val="0"/>
              </a:spcBef>
            </a:pPr>
            <a:r>
              <a:rPr lang="en-US" dirty="0" smtClean="0"/>
              <a:t>we have a data set with a feature set</a:t>
            </a:r>
          </a:p>
          <a:p>
            <a:pPr>
              <a:lnSpc>
                <a:spcPct val="170000"/>
              </a:lnSpc>
              <a:spcBef>
                <a:spcPts val="0"/>
              </a:spcBef>
            </a:pPr>
            <a:r>
              <a:rPr lang="en-US" dirty="0" smtClean="0"/>
              <a:t>After feature extraction using a mapping function</a:t>
            </a:r>
          </a:p>
          <a:p>
            <a:pPr>
              <a:lnSpc>
                <a:spcPct val="170000"/>
              </a:lnSpc>
              <a:spcBef>
                <a:spcPts val="0"/>
              </a:spcBef>
            </a:pPr>
            <a:endParaRPr lang="en-US" dirty="0" smtClean="0"/>
          </a:p>
          <a:p>
            <a:pPr>
              <a:lnSpc>
                <a:spcPct val="170000"/>
              </a:lnSpc>
              <a:spcBef>
                <a:spcPts val="0"/>
              </a:spcBef>
            </a:pPr>
            <a:r>
              <a:rPr lang="en-US" dirty="0" smtClean="0"/>
              <a:t>will have a set of features</a:t>
            </a:r>
          </a:p>
          <a:p>
            <a:pPr>
              <a:lnSpc>
                <a:spcPct val="170000"/>
              </a:lnSpc>
              <a:spcBef>
                <a:spcPts val="0"/>
              </a:spcBef>
            </a:pPr>
            <a:endParaRPr lang="en-US" dirty="0"/>
          </a:p>
        </p:txBody>
      </p:sp>
      <p:pic>
        <p:nvPicPr>
          <p:cNvPr id="116738" name="Picture 2"/>
          <p:cNvPicPr>
            <a:picLocks noChangeAspect="1" noChangeArrowheads="1"/>
          </p:cNvPicPr>
          <p:nvPr/>
        </p:nvPicPr>
        <p:blipFill>
          <a:blip r:embed="rId2"/>
          <a:srcRect/>
          <a:stretch>
            <a:fillRect/>
          </a:stretch>
        </p:blipFill>
        <p:spPr bwMode="auto">
          <a:xfrm>
            <a:off x="4419600" y="4191000"/>
            <a:ext cx="1847850" cy="333375"/>
          </a:xfrm>
          <a:prstGeom prst="rect">
            <a:avLst/>
          </a:prstGeom>
          <a:noFill/>
          <a:ln w="9525">
            <a:noFill/>
            <a:miter lim="800000"/>
            <a:headEnd/>
            <a:tailEnd/>
          </a:ln>
          <a:effectLst/>
        </p:spPr>
      </p:pic>
      <p:pic>
        <p:nvPicPr>
          <p:cNvPr id="116739" name="Picture 3"/>
          <p:cNvPicPr>
            <a:picLocks noChangeAspect="1" noChangeArrowheads="1"/>
          </p:cNvPicPr>
          <p:nvPr/>
        </p:nvPicPr>
        <p:blipFill>
          <a:blip r:embed="rId3"/>
          <a:srcRect/>
          <a:stretch>
            <a:fillRect/>
          </a:stretch>
        </p:blipFill>
        <p:spPr bwMode="auto">
          <a:xfrm>
            <a:off x="5410200" y="4572000"/>
            <a:ext cx="1781175" cy="333375"/>
          </a:xfrm>
          <a:prstGeom prst="rect">
            <a:avLst/>
          </a:prstGeom>
          <a:noFill/>
          <a:ln w="9525">
            <a:noFill/>
            <a:miter lim="800000"/>
            <a:headEnd/>
            <a:tailEnd/>
          </a:ln>
          <a:effectLst/>
        </p:spPr>
      </p:pic>
      <p:pic>
        <p:nvPicPr>
          <p:cNvPr id="116741" name="Picture 5"/>
          <p:cNvPicPr>
            <a:picLocks noChangeAspect="1" noChangeArrowheads="1"/>
          </p:cNvPicPr>
          <p:nvPr/>
        </p:nvPicPr>
        <p:blipFill>
          <a:blip r:embed="rId4"/>
          <a:srcRect/>
          <a:stretch>
            <a:fillRect/>
          </a:stretch>
        </p:blipFill>
        <p:spPr bwMode="auto">
          <a:xfrm>
            <a:off x="3352800" y="5334000"/>
            <a:ext cx="3562350" cy="476250"/>
          </a:xfrm>
          <a:prstGeom prst="rect">
            <a:avLst/>
          </a:prstGeom>
          <a:noFill/>
          <a:ln w="9525">
            <a:noFill/>
            <a:miter lim="800000"/>
            <a:headEnd/>
            <a:tailEnd/>
          </a:ln>
          <a:effectLst/>
        </p:spPr>
      </p:pic>
      <p:pic>
        <p:nvPicPr>
          <p:cNvPr id="116744" name="Picture 8"/>
          <p:cNvPicPr>
            <a:picLocks noChangeAspect="1" noChangeArrowheads="1"/>
          </p:cNvPicPr>
          <p:nvPr/>
        </p:nvPicPr>
        <p:blipFill>
          <a:blip r:embed="rId5"/>
          <a:srcRect/>
          <a:stretch>
            <a:fillRect/>
          </a:stretch>
        </p:blipFill>
        <p:spPr bwMode="auto">
          <a:xfrm>
            <a:off x="7239000" y="5410200"/>
            <a:ext cx="733425" cy="323850"/>
          </a:xfrm>
          <a:prstGeom prst="rect">
            <a:avLst/>
          </a:prstGeom>
          <a:noFill/>
          <a:ln w="9525">
            <a:noFill/>
            <a:miter lim="800000"/>
            <a:headEnd/>
            <a:tailEnd/>
          </a:ln>
          <a:effec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Picture 2"/>
          <p:cNvPicPr>
            <a:picLocks noGrp="1" noChangeAspect="1" noChangeArrowheads="1"/>
          </p:cNvPicPr>
          <p:nvPr>
            <p:ph idx="1"/>
          </p:nvPr>
        </p:nvPicPr>
        <p:blipFill>
          <a:blip r:embed="rId2"/>
          <a:srcRect/>
          <a:stretch>
            <a:fillRect/>
          </a:stretch>
        </p:blipFill>
        <p:spPr bwMode="auto">
          <a:xfrm>
            <a:off x="486952" y="1219201"/>
            <a:ext cx="7895048" cy="4496594"/>
          </a:xfrm>
          <a:prstGeom prst="rect">
            <a:avLst/>
          </a:prstGeom>
          <a:noFill/>
          <a:ln w="9525">
            <a:noFill/>
            <a:miter lim="800000"/>
            <a:headEnd/>
            <a:tailEnd/>
          </a:ln>
          <a:effec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924800" cy="655638"/>
          </a:xfrm>
        </p:spPr>
        <p:txBody>
          <a:bodyPr>
            <a:normAutofit fontScale="90000"/>
          </a:bodyPr>
          <a:lstStyle/>
          <a:p>
            <a:r>
              <a:rPr lang="en-US" b="1" dirty="0" smtClean="0">
                <a:solidFill>
                  <a:srgbClr val="C00000"/>
                </a:solidFill>
              </a:rPr>
              <a:t>Feature extraction</a:t>
            </a:r>
            <a:endParaRPr lang="en-US" dirty="0"/>
          </a:p>
        </p:txBody>
      </p:sp>
      <p:sp>
        <p:nvSpPr>
          <p:cNvPr id="3" name="Content Placeholder 2"/>
          <p:cNvSpPr>
            <a:spLocks noGrp="1"/>
          </p:cNvSpPr>
          <p:nvPr>
            <p:ph idx="1"/>
          </p:nvPr>
        </p:nvSpPr>
        <p:spPr>
          <a:xfrm>
            <a:off x="228600" y="914400"/>
            <a:ext cx="8686800" cy="5562600"/>
          </a:xfrm>
        </p:spPr>
        <p:txBody>
          <a:bodyPr>
            <a:noAutofit/>
          </a:bodyPr>
          <a:lstStyle/>
          <a:p>
            <a:pPr>
              <a:lnSpc>
                <a:spcPct val="170000"/>
              </a:lnSpc>
              <a:spcBef>
                <a:spcPts val="0"/>
              </a:spcBef>
            </a:pPr>
            <a:r>
              <a:rPr lang="en-US" sz="1700" dirty="0" smtClean="0"/>
              <a:t>most </a:t>
            </a:r>
            <a:r>
              <a:rPr lang="en-US" sz="1700" dirty="0" smtClean="0">
                <a:solidFill>
                  <a:srgbClr val="2207E9"/>
                </a:solidFill>
              </a:rPr>
              <a:t>popular feature extraction algorithms </a:t>
            </a:r>
            <a:r>
              <a:rPr lang="en-US" sz="1700" dirty="0" smtClean="0"/>
              <a:t>used in machine learning. (is an unsupervised learning algorithm)</a:t>
            </a:r>
          </a:p>
          <a:p>
            <a:pPr>
              <a:lnSpc>
                <a:spcPct val="170000"/>
              </a:lnSpc>
              <a:spcBef>
                <a:spcPts val="0"/>
              </a:spcBef>
            </a:pPr>
            <a:r>
              <a:rPr lang="en-US" sz="1700" b="1" u="sng" dirty="0" smtClean="0">
                <a:solidFill>
                  <a:srgbClr val="C00000"/>
                </a:solidFill>
              </a:rPr>
              <a:t>Principal Component Analysis(PCA):</a:t>
            </a:r>
          </a:p>
          <a:p>
            <a:pPr>
              <a:lnSpc>
                <a:spcPct val="170000"/>
              </a:lnSpc>
              <a:spcBef>
                <a:spcPts val="0"/>
              </a:spcBef>
            </a:pPr>
            <a:r>
              <a:rPr lang="en-US" sz="1700" dirty="0" smtClean="0"/>
              <a:t>is a </a:t>
            </a:r>
            <a:r>
              <a:rPr lang="en-US" sz="1700" dirty="0" smtClean="0">
                <a:solidFill>
                  <a:srgbClr val="2207E9"/>
                </a:solidFill>
              </a:rPr>
              <a:t>dimensionality-reduction metho</a:t>
            </a:r>
            <a:r>
              <a:rPr lang="en-US" sz="1700" dirty="0" smtClean="0"/>
              <a:t>d that is often used to reduce the dimensionality of large data sets, by transforming a </a:t>
            </a:r>
            <a:r>
              <a:rPr lang="en-US" sz="1700" dirty="0" smtClean="0">
                <a:solidFill>
                  <a:srgbClr val="2207E9"/>
                </a:solidFill>
              </a:rPr>
              <a:t>large set of variables into a smaller one </a:t>
            </a:r>
            <a:r>
              <a:rPr lang="en-US" sz="1700" dirty="0" smtClean="0"/>
              <a:t>that </a:t>
            </a:r>
            <a:r>
              <a:rPr lang="en-US" sz="1700" dirty="0" smtClean="0">
                <a:solidFill>
                  <a:srgbClr val="2207E9"/>
                </a:solidFill>
              </a:rPr>
              <a:t>still contains most of the information in the large set</a:t>
            </a:r>
            <a:r>
              <a:rPr lang="en-US" sz="1700" dirty="0" smtClean="0"/>
              <a:t>.</a:t>
            </a:r>
            <a:endParaRPr lang="en-US" sz="1700" b="1" u="sng" dirty="0" smtClean="0">
              <a:solidFill>
                <a:srgbClr val="C00000"/>
              </a:solidFill>
            </a:endParaRPr>
          </a:p>
          <a:p>
            <a:pPr>
              <a:lnSpc>
                <a:spcPct val="170000"/>
              </a:lnSpc>
              <a:spcBef>
                <a:spcPts val="0"/>
              </a:spcBef>
              <a:buNone/>
            </a:pPr>
            <a:r>
              <a:rPr lang="en-US" sz="1700" b="1" u="sng" dirty="0" smtClean="0">
                <a:solidFill>
                  <a:srgbClr val="00B050"/>
                </a:solidFill>
              </a:rPr>
              <a:t>In simple Terms:</a:t>
            </a:r>
          </a:p>
          <a:p>
            <a:pPr>
              <a:lnSpc>
                <a:spcPct val="170000"/>
              </a:lnSpc>
              <a:spcBef>
                <a:spcPts val="0"/>
              </a:spcBef>
            </a:pPr>
            <a:r>
              <a:rPr lang="en-US" sz="1700" dirty="0" smtClean="0">
                <a:solidFill>
                  <a:srgbClr val="2207E9"/>
                </a:solidFill>
              </a:rPr>
              <a:t>reduce the number of variables </a:t>
            </a:r>
            <a:r>
              <a:rPr lang="en-US" sz="1700" dirty="0" smtClean="0"/>
              <a:t>of a data set, while </a:t>
            </a:r>
            <a:r>
              <a:rPr lang="en-US" sz="1700" dirty="0" smtClean="0">
                <a:solidFill>
                  <a:srgbClr val="2207E9"/>
                </a:solidFill>
              </a:rPr>
              <a:t>preserving</a:t>
            </a:r>
            <a:r>
              <a:rPr lang="en-US" sz="1700" dirty="0" smtClean="0"/>
              <a:t> as </a:t>
            </a:r>
            <a:r>
              <a:rPr lang="en-US" sz="1700" dirty="0" smtClean="0">
                <a:solidFill>
                  <a:srgbClr val="2207E9"/>
                </a:solidFill>
              </a:rPr>
              <a:t>much information </a:t>
            </a:r>
            <a:r>
              <a:rPr lang="en-US" sz="1700" dirty="0" smtClean="0"/>
              <a:t>as possible.</a:t>
            </a:r>
          </a:p>
          <a:p>
            <a:pPr>
              <a:lnSpc>
                <a:spcPct val="170000"/>
              </a:lnSpc>
              <a:spcBef>
                <a:spcPts val="0"/>
              </a:spcBef>
            </a:pPr>
            <a:endParaRPr lang="en-US" sz="1700" b="1" u="sng" dirty="0" smtClean="0">
              <a:solidFill>
                <a:srgbClr val="C00000"/>
              </a:solidFill>
            </a:endParaRPr>
          </a:p>
          <a:p>
            <a:pPr>
              <a:lnSpc>
                <a:spcPct val="170000"/>
              </a:lnSpc>
              <a:spcBef>
                <a:spcPts val="0"/>
              </a:spcBef>
            </a:pPr>
            <a:r>
              <a:rPr lang="en-US" sz="1700" dirty="0" smtClean="0"/>
              <a:t>a key to the success of machine learning lies in the fact that the </a:t>
            </a:r>
            <a:r>
              <a:rPr lang="en-US" sz="1700" dirty="0" smtClean="0">
                <a:solidFill>
                  <a:srgbClr val="2207E9"/>
                </a:solidFill>
              </a:rPr>
              <a:t>features are less in number </a:t>
            </a:r>
            <a:r>
              <a:rPr lang="en-US" sz="1700" dirty="0" smtClean="0"/>
              <a:t>as well as the </a:t>
            </a:r>
            <a:r>
              <a:rPr lang="en-US" sz="1700" dirty="0" smtClean="0">
                <a:solidFill>
                  <a:srgbClr val="2207E9"/>
                </a:solidFill>
              </a:rPr>
              <a:t>similarity between each other is very less</a:t>
            </a:r>
            <a:r>
              <a:rPr lang="en-US" sz="1700" dirty="0" smtClean="0"/>
              <a:t>. </a:t>
            </a:r>
          </a:p>
          <a:p>
            <a:pPr>
              <a:lnSpc>
                <a:spcPct val="170000"/>
              </a:lnSpc>
              <a:spcBef>
                <a:spcPts val="0"/>
              </a:spcBef>
            </a:pPr>
            <a:r>
              <a:rPr lang="en-US" sz="1700" b="1" u="sng" dirty="0" smtClean="0">
                <a:solidFill>
                  <a:srgbClr val="C00000"/>
                </a:solidFill>
              </a:rPr>
              <a:t>https://builtin.com/data-science/step-step-explanation-principal-component-analysis</a:t>
            </a:r>
          </a:p>
          <a:p>
            <a:pPr>
              <a:lnSpc>
                <a:spcPct val="170000"/>
              </a:lnSpc>
              <a:spcBef>
                <a:spcPts val="0"/>
              </a:spcBef>
            </a:pPr>
            <a:endParaRPr lang="en-US" sz="17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Autofit/>
          </a:bodyPr>
          <a:lstStyle/>
          <a:p>
            <a:pPr>
              <a:lnSpc>
                <a:spcPct val="170000"/>
              </a:lnSpc>
              <a:spcBef>
                <a:spcPts val="0"/>
              </a:spcBef>
            </a:pPr>
            <a:r>
              <a:rPr lang="en-US" sz="1900" dirty="0" smtClean="0"/>
              <a:t>In PCA, a </a:t>
            </a:r>
            <a:r>
              <a:rPr lang="en-US" sz="1900" b="1" dirty="0" smtClean="0">
                <a:solidFill>
                  <a:srgbClr val="2207E9"/>
                </a:solidFill>
              </a:rPr>
              <a:t>new set of features are extracted </a:t>
            </a:r>
            <a:r>
              <a:rPr lang="en-US" sz="1900" dirty="0" smtClean="0"/>
              <a:t>from the </a:t>
            </a:r>
            <a:r>
              <a:rPr lang="en-US" sz="1900" b="1" dirty="0" smtClean="0">
                <a:solidFill>
                  <a:srgbClr val="2207E9"/>
                </a:solidFill>
              </a:rPr>
              <a:t>original features </a:t>
            </a:r>
            <a:r>
              <a:rPr lang="en-US" sz="1900" dirty="0" smtClean="0"/>
              <a:t>which are quite </a:t>
            </a:r>
            <a:r>
              <a:rPr lang="en-US" sz="1900" b="1" dirty="0" smtClean="0">
                <a:solidFill>
                  <a:srgbClr val="2207E9"/>
                </a:solidFill>
              </a:rPr>
              <a:t>dissimilar in nature.</a:t>
            </a:r>
          </a:p>
          <a:p>
            <a:pPr>
              <a:lnSpc>
                <a:spcPct val="170000"/>
              </a:lnSpc>
              <a:spcBef>
                <a:spcPts val="0"/>
              </a:spcBef>
            </a:pPr>
            <a:r>
              <a:rPr lang="en-US" sz="1900" dirty="0" smtClean="0"/>
              <a:t> So an </a:t>
            </a:r>
            <a:r>
              <a:rPr lang="en-US" sz="1900" dirty="0" err="1" smtClean="0"/>
              <a:t>ndimensional</a:t>
            </a:r>
            <a:r>
              <a:rPr lang="en-US" sz="1900" dirty="0" smtClean="0"/>
              <a:t> feature space gets transformed to an </a:t>
            </a:r>
            <a:r>
              <a:rPr lang="en-US" sz="1900" dirty="0" err="1" smtClean="0"/>
              <a:t>mdimensional</a:t>
            </a:r>
            <a:r>
              <a:rPr lang="en-US" sz="1900" dirty="0" smtClean="0"/>
              <a:t> feature space, where the dimensions are </a:t>
            </a:r>
            <a:r>
              <a:rPr lang="en-US" sz="1900" dirty="0" smtClean="0">
                <a:solidFill>
                  <a:srgbClr val="2207E9"/>
                </a:solidFill>
              </a:rPr>
              <a:t>orthogonal</a:t>
            </a:r>
            <a:r>
              <a:rPr lang="en-US" sz="1900" dirty="0" smtClean="0"/>
              <a:t> to each other, i.e. </a:t>
            </a:r>
            <a:r>
              <a:rPr lang="en-US" sz="1900" dirty="0" smtClean="0">
                <a:solidFill>
                  <a:srgbClr val="2207E9"/>
                </a:solidFill>
              </a:rPr>
              <a:t>completely independent of each other.</a:t>
            </a:r>
          </a:p>
          <a:p>
            <a:pPr>
              <a:lnSpc>
                <a:spcPct val="170000"/>
              </a:lnSpc>
              <a:spcBef>
                <a:spcPts val="0"/>
              </a:spcBef>
            </a:pPr>
            <a:endParaRPr lang="en-US" sz="1900" dirty="0" smtClean="0">
              <a:solidFill>
                <a:srgbClr val="2207E9"/>
              </a:solidFill>
            </a:endParaRPr>
          </a:p>
          <a:p>
            <a:pPr>
              <a:lnSpc>
                <a:spcPct val="170000"/>
              </a:lnSpc>
              <a:spcBef>
                <a:spcPts val="0"/>
              </a:spcBef>
            </a:pPr>
            <a:r>
              <a:rPr lang="en-US" sz="1900" dirty="0" smtClean="0"/>
              <a:t>To understand the </a:t>
            </a:r>
            <a:r>
              <a:rPr lang="en-US" sz="1900" dirty="0" smtClean="0">
                <a:solidFill>
                  <a:srgbClr val="2207E9"/>
                </a:solidFill>
              </a:rPr>
              <a:t>concept of </a:t>
            </a:r>
            <a:r>
              <a:rPr lang="en-US" sz="1900" dirty="0" err="1" smtClean="0">
                <a:solidFill>
                  <a:srgbClr val="2207E9"/>
                </a:solidFill>
              </a:rPr>
              <a:t>orthogonality</a:t>
            </a:r>
            <a:r>
              <a:rPr lang="en-US" sz="1900" dirty="0" smtClean="0"/>
              <a:t>, </a:t>
            </a:r>
            <a:r>
              <a:rPr lang="en-US" sz="1900" dirty="0" smtClean="0">
                <a:solidFill>
                  <a:srgbClr val="2207E9"/>
                </a:solidFill>
              </a:rPr>
              <a:t>vector space </a:t>
            </a:r>
            <a:r>
              <a:rPr lang="en-US" sz="1900" dirty="0" smtClean="0"/>
              <a:t>concept </a:t>
            </a:r>
            <a:r>
              <a:rPr lang="en-US" sz="1900" dirty="0" smtClean="0">
                <a:solidFill>
                  <a:srgbClr val="2207E9"/>
                </a:solidFill>
              </a:rPr>
              <a:t>in linear algebra</a:t>
            </a:r>
          </a:p>
          <a:p>
            <a:pPr>
              <a:lnSpc>
                <a:spcPct val="170000"/>
              </a:lnSpc>
              <a:spcBef>
                <a:spcPts val="0"/>
              </a:spcBef>
            </a:pPr>
            <a:endParaRPr lang="en-US" sz="1900" dirty="0" smtClean="0">
              <a:solidFill>
                <a:srgbClr val="2207E9"/>
              </a:solidFill>
            </a:endParaRPr>
          </a:p>
          <a:p>
            <a:pPr>
              <a:lnSpc>
                <a:spcPct val="170000"/>
              </a:lnSpc>
              <a:spcBef>
                <a:spcPts val="0"/>
              </a:spcBef>
            </a:pPr>
            <a:r>
              <a:rPr lang="en-US" sz="1900" dirty="0" smtClean="0"/>
              <a:t>a </a:t>
            </a:r>
            <a:r>
              <a:rPr lang="en-US" sz="1900" dirty="0" smtClean="0">
                <a:solidFill>
                  <a:srgbClr val="2207E9"/>
                </a:solidFill>
              </a:rPr>
              <a:t>vector is a quantity </a:t>
            </a:r>
            <a:r>
              <a:rPr lang="en-US" sz="1900" dirty="0" smtClean="0"/>
              <a:t>having both magnitude and direction and hence can </a:t>
            </a:r>
            <a:r>
              <a:rPr lang="en-US" sz="1900" dirty="0" smtClean="0">
                <a:solidFill>
                  <a:srgbClr val="2207E9"/>
                </a:solidFill>
              </a:rPr>
              <a:t>determine the position of a point</a:t>
            </a:r>
            <a:r>
              <a:rPr lang="en-US" sz="1900" dirty="0" smtClean="0"/>
              <a:t> </a:t>
            </a:r>
            <a:r>
              <a:rPr lang="en-US" sz="1900" dirty="0" smtClean="0">
                <a:solidFill>
                  <a:srgbClr val="2207E9"/>
                </a:solidFill>
              </a:rPr>
              <a:t>relative to another point </a:t>
            </a:r>
            <a:r>
              <a:rPr lang="en-US" sz="1900" dirty="0" smtClean="0"/>
              <a:t>in the Euclidean space (i.e. a two or three or ‘n’ dimensional space).</a:t>
            </a:r>
          </a:p>
          <a:p>
            <a:pPr>
              <a:lnSpc>
                <a:spcPct val="170000"/>
              </a:lnSpc>
              <a:spcBef>
                <a:spcPts val="0"/>
              </a:spcBef>
            </a:pPr>
            <a:r>
              <a:rPr lang="en-US" sz="1900" b="1" dirty="0" smtClean="0"/>
              <a:t>The magnitude is the length of the vector while the direction tells us which way the vector points</a:t>
            </a:r>
            <a:r>
              <a:rPr lang="en-US" sz="1900" dirty="0" smtClean="0"/>
              <a:t>.</a:t>
            </a:r>
          </a:p>
          <a:p>
            <a:pPr>
              <a:lnSpc>
                <a:spcPct val="170000"/>
              </a:lnSpc>
              <a:spcBef>
                <a:spcPts val="0"/>
              </a:spcBef>
            </a:pPr>
            <a:endParaRPr lang="en-US" sz="1900" b="1" dirty="0" smtClean="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324600"/>
          </a:xfrm>
        </p:spPr>
        <p:txBody>
          <a:bodyPr>
            <a:normAutofit lnSpcReduction="10000"/>
          </a:bodyPr>
          <a:lstStyle/>
          <a:p>
            <a:r>
              <a:rPr lang="en-US" dirty="0" smtClean="0"/>
              <a:t>A vector space is a set of vectors. </a:t>
            </a:r>
          </a:p>
          <a:p>
            <a:r>
              <a:rPr lang="en-US" dirty="0" smtClean="0"/>
              <a:t>Vector spaces have a property that they can be represented as a linear combination of a smaller set of vectors, called basis vectors. </a:t>
            </a:r>
          </a:p>
          <a:p>
            <a:r>
              <a:rPr lang="en-US" dirty="0" smtClean="0"/>
              <a:t>So, any vector ‘v’ in a vector space can be represented as</a:t>
            </a:r>
          </a:p>
          <a:p>
            <a:endParaRPr lang="en-US" dirty="0" smtClean="0"/>
          </a:p>
          <a:p>
            <a:r>
              <a:rPr lang="en-US" dirty="0" smtClean="0"/>
              <a:t>a represents ‘n’ scalars and u represents the basis vectors.</a:t>
            </a:r>
          </a:p>
          <a:p>
            <a:r>
              <a:rPr lang="en-US" dirty="0" smtClean="0"/>
              <a:t>Basis vectors are orthogonal to each other.</a:t>
            </a:r>
          </a:p>
          <a:p>
            <a:r>
              <a:rPr lang="en-US" dirty="0" smtClean="0"/>
              <a:t>Two orthogonal vectors are completely unrelated or independent of each other.</a:t>
            </a:r>
            <a:endParaRPr lang="en-US" dirty="0"/>
          </a:p>
        </p:txBody>
      </p:sp>
      <p:pic>
        <p:nvPicPr>
          <p:cNvPr id="1026" name="Picture 2"/>
          <p:cNvPicPr>
            <a:picLocks noChangeAspect="1" noChangeArrowheads="1"/>
          </p:cNvPicPr>
          <p:nvPr/>
        </p:nvPicPr>
        <p:blipFill>
          <a:blip r:embed="rId2"/>
          <a:srcRect/>
          <a:stretch>
            <a:fillRect/>
          </a:stretch>
        </p:blipFill>
        <p:spPr bwMode="auto">
          <a:xfrm>
            <a:off x="3838575" y="3067050"/>
            <a:ext cx="1466850" cy="7239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2526</TotalTime>
  <Words>6370</Words>
  <Application>Microsoft Office PowerPoint</Application>
  <PresentationFormat>On-screen Show (4:3)</PresentationFormat>
  <Paragraphs>712</Paragraphs>
  <Slides>105</Slides>
  <Notes>6</Notes>
  <HiddenSlides>0</HiddenSlides>
  <MMClips>0</MMClips>
  <ScaleCrop>false</ScaleCrop>
  <HeadingPairs>
    <vt:vector size="4" baseType="variant">
      <vt:variant>
        <vt:lpstr>Theme</vt:lpstr>
      </vt:variant>
      <vt:variant>
        <vt:i4>1</vt:i4>
      </vt:variant>
      <vt:variant>
        <vt:lpstr>Slide Titles</vt:lpstr>
      </vt:variant>
      <vt:variant>
        <vt:i4>105</vt:i4>
      </vt:variant>
    </vt:vector>
  </HeadingPairs>
  <TitlesOfParts>
    <vt:vector size="106" baseType="lpstr">
      <vt:lpstr>Office Theme</vt:lpstr>
      <vt:lpstr>Unit II  Modeling and Evaluation  </vt:lpstr>
      <vt:lpstr>Modeling</vt:lpstr>
      <vt:lpstr>Model</vt:lpstr>
      <vt:lpstr>Algorithm and model –difference (simple understanding)</vt:lpstr>
      <vt:lpstr>Slide 5</vt:lpstr>
      <vt:lpstr>Slide 6</vt:lpstr>
      <vt:lpstr>Selecting a Model</vt:lpstr>
      <vt:lpstr>Other functions</vt:lpstr>
      <vt:lpstr>Slide 9</vt:lpstr>
      <vt:lpstr>Three broad categories of machine learning approaches</vt:lpstr>
      <vt:lpstr>Model selection in a structured way</vt:lpstr>
      <vt:lpstr>  Predictive models </vt:lpstr>
      <vt:lpstr>  Predictive models </vt:lpstr>
      <vt:lpstr>Descriptive models</vt:lpstr>
      <vt:lpstr> TRAINING A MODEL (FOR SUPERVISED LEARNING) </vt:lpstr>
      <vt:lpstr>Slide 16</vt:lpstr>
      <vt:lpstr>Slide 17</vt:lpstr>
      <vt:lpstr>Slide 18</vt:lpstr>
      <vt:lpstr> TRAINING A MODEL (FOR SUPERVISED LEARNING) </vt:lpstr>
      <vt:lpstr>Slide 20</vt:lpstr>
      <vt:lpstr>Slide 21</vt:lpstr>
      <vt:lpstr>Slide 22</vt:lpstr>
      <vt:lpstr>Slide 23</vt:lpstr>
      <vt:lpstr>Slide 24</vt:lpstr>
      <vt:lpstr>Slide 25</vt:lpstr>
      <vt:lpstr>Slide 26</vt:lpstr>
      <vt:lpstr>Eager and Lazy learner</vt:lpstr>
      <vt:lpstr>Slide 28</vt:lpstr>
      <vt:lpstr>Slide 29</vt:lpstr>
      <vt:lpstr>MODEL REPRESENTATION AND INTERPRETABILITY</vt:lpstr>
      <vt:lpstr>Slide 31</vt:lpstr>
      <vt:lpstr>Slide 32</vt:lpstr>
      <vt:lpstr>Slide 33</vt:lpstr>
      <vt:lpstr>Slide 34</vt:lpstr>
      <vt:lpstr>Slide 35</vt:lpstr>
      <vt:lpstr>Slide 36</vt:lpstr>
      <vt:lpstr>Slide 37</vt:lpstr>
      <vt:lpstr>Slide 38</vt:lpstr>
      <vt:lpstr>Slide 39</vt:lpstr>
      <vt:lpstr>Slide 40</vt:lpstr>
      <vt:lpstr>Bias-variance trade-off</vt:lpstr>
      <vt:lpstr>Slide 42</vt:lpstr>
      <vt:lpstr>EVALUATING PERFORMANCE OF A MODEL</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Receiver operating characteristic (ROC) curves</vt:lpstr>
      <vt:lpstr>Slide 62</vt:lpstr>
      <vt:lpstr>Slide 63</vt:lpstr>
      <vt:lpstr>Slide 64</vt:lpstr>
      <vt:lpstr>Slide 65</vt:lpstr>
      <vt:lpstr>Slide 66</vt:lpstr>
      <vt:lpstr>Supervised learning – regression</vt:lpstr>
      <vt:lpstr>Slide 68</vt:lpstr>
      <vt:lpstr>Slide 69</vt:lpstr>
      <vt:lpstr>Unsupervised learning - clustering</vt:lpstr>
      <vt:lpstr>Slide 71</vt:lpstr>
      <vt:lpstr>Slide 72</vt:lpstr>
      <vt:lpstr>Slide 73</vt:lpstr>
      <vt:lpstr>IMPROVING PERFORMANCE OF A MODEL</vt:lpstr>
      <vt:lpstr>Slide 75</vt:lpstr>
      <vt:lpstr>Slide 76</vt:lpstr>
      <vt:lpstr>Basics of Feature Engineering</vt:lpstr>
      <vt:lpstr>Feature</vt:lpstr>
      <vt:lpstr>Feature engineering</vt:lpstr>
      <vt:lpstr>Slide 80</vt:lpstr>
      <vt:lpstr>Slide 81</vt:lpstr>
      <vt:lpstr>FEATURE TRANSFORMATION </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Feature extraction</vt:lpstr>
      <vt:lpstr>Slide 96</vt:lpstr>
      <vt:lpstr>Feature extraction</vt:lpstr>
      <vt:lpstr>Slide 98</vt:lpstr>
      <vt:lpstr>Slide 99</vt:lpstr>
      <vt:lpstr>Slide 100</vt:lpstr>
      <vt:lpstr>Slide 101</vt:lpstr>
      <vt:lpstr>Slide 102</vt:lpstr>
      <vt:lpstr>Slide 103</vt:lpstr>
      <vt:lpstr>Slide 104</vt:lpstr>
      <vt:lpstr>Slide 105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  Modeling and Evaluation  </dc:title>
  <dc:creator>HP</dc:creator>
  <cp:lastModifiedBy>HP</cp:lastModifiedBy>
  <cp:revision>243</cp:revision>
  <dcterms:created xsi:type="dcterms:W3CDTF">2022-06-07T23:26:11Z</dcterms:created>
  <dcterms:modified xsi:type="dcterms:W3CDTF">2022-06-28T00:18:53Z</dcterms:modified>
</cp:coreProperties>
</file>