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3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1900-6D1C-4F97-AC8A-1D50154F70CE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BD79-006E-4FB2-A5A4-449019E2E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1900-6D1C-4F97-AC8A-1D50154F70CE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BD79-006E-4FB2-A5A4-449019E2E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1900-6D1C-4F97-AC8A-1D50154F70CE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BD79-006E-4FB2-A5A4-449019E2E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1900-6D1C-4F97-AC8A-1D50154F70CE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BD79-006E-4FB2-A5A4-449019E2E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1900-6D1C-4F97-AC8A-1D50154F70CE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BD79-006E-4FB2-A5A4-449019E2E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1900-6D1C-4F97-AC8A-1D50154F70CE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BD79-006E-4FB2-A5A4-449019E2E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1900-6D1C-4F97-AC8A-1D50154F70CE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BD79-006E-4FB2-A5A4-449019E2E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1900-6D1C-4F97-AC8A-1D50154F70CE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BD79-006E-4FB2-A5A4-449019E2E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1900-6D1C-4F97-AC8A-1D50154F70CE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BD79-006E-4FB2-A5A4-449019E2E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1900-6D1C-4F97-AC8A-1D50154F70CE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BD79-006E-4FB2-A5A4-449019E2E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1900-6D1C-4F97-AC8A-1D50154F70CE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BD79-006E-4FB2-A5A4-449019E2E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61900-6D1C-4F97-AC8A-1D50154F70CE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BD79-006E-4FB2-A5A4-449019E2E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bayes-theorem-in-artifical-intellige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4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263" y="76200"/>
            <a:ext cx="6467475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5200"/>
            <a:ext cx="3962400" cy="457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Likelihood table weather condition:</a:t>
            </a:r>
            <a:endParaRPr lang="en-US" sz="1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228600"/>
            <a:ext cx="442013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038600"/>
            <a:ext cx="444499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0" y="152400"/>
            <a:ext cx="4419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Applying </a:t>
            </a:r>
            <a:r>
              <a:rPr lang="en-US" b="1" dirty="0" err="1" smtClean="0"/>
              <a:t>Bayes'theorem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b="1" dirty="0" smtClean="0"/>
              <a:t>P(</a:t>
            </a:r>
            <a:r>
              <a:rPr lang="en-US" b="1" dirty="0" err="1" smtClean="0"/>
              <a:t>Yes|Sunny</a:t>
            </a:r>
            <a:r>
              <a:rPr lang="en-US" b="1" dirty="0" smtClean="0"/>
              <a:t>)= P(</a:t>
            </a:r>
            <a:r>
              <a:rPr lang="en-US" b="1" dirty="0" err="1" smtClean="0"/>
              <a:t>Sunny|Yes</a:t>
            </a:r>
            <a:r>
              <a:rPr lang="en-US" b="1" dirty="0" smtClean="0"/>
              <a:t>)*P(Yes)/P(Sunny)</a:t>
            </a:r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Sunny|Yes</a:t>
            </a:r>
            <a:r>
              <a:rPr lang="en-US" dirty="0" smtClean="0"/>
              <a:t>)= 3/10= 0.3</a:t>
            </a:r>
          </a:p>
          <a:p>
            <a:r>
              <a:rPr lang="en-US" dirty="0" smtClean="0"/>
              <a:t>P(Sunny)= 0.35</a:t>
            </a:r>
          </a:p>
          <a:p>
            <a:r>
              <a:rPr lang="en-US" dirty="0" smtClean="0"/>
              <a:t>P(Yes)=</a:t>
            </a:r>
            <a:r>
              <a:rPr lang="en-US" dirty="0" smtClean="0"/>
              <a:t>0.71</a:t>
            </a:r>
          </a:p>
          <a:p>
            <a:endParaRPr lang="en-US" dirty="0" smtClean="0"/>
          </a:p>
          <a:p>
            <a:r>
              <a:rPr lang="en-US" dirty="0" smtClean="0"/>
              <a:t>So P(</a:t>
            </a:r>
            <a:r>
              <a:rPr lang="en-US" dirty="0" err="1" smtClean="0"/>
              <a:t>Yes|Sunny</a:t>
            </a:r>
            <a:r>
              <a:rPr lang="en-US" dirty="0" smtClean="0"/>
              <a:t>) = 0.3*0.71/0.35= </a:t>
            </a:r>
            <a:r>
              <a:rPr lang="en-US" b="1" dirty="0" smtClean="0"/>
              <a:t>0.60</a:t>
            </a:r>
          </a:p>
          <a:p>
            <a:endParaRPr lang="en-US" b="1" dirty="0" smtClean="0"/>
          </a:p>
          <a:p>
            <a:pPr fontAlgn="base"/>
            <a:r>
              <a:rPr lang="en-US" dirty="0" smtClean="0"/>
              <a:t>The reverse is also true; for example:</a:t>
            </a:r>
          </a:p>
          <a:p>
            <a:pPr lvl="0" fontAlgn="base"/>
            <a:r>
              <a:rPr lang="en-US" dirty="0" smtClean="0"/>
              <a:t>P(B|A) = P(A|B) * P(B) / P(A)</a:t>
            </a:r>
          </a:p>
          <a:p>
            <a:endParaRPr lang="en-US" dirty="0" smtClean="0"/>
          </a:p>
          <a:p>
            <a:r>
              <a:rPr lang="en-US" b="1" dirty="0" smtClean="0"/>
              <a:t>P(</a:t>
            </a:r>
            <a:r>
              <a:rPr lang="en-US" b="1" dirty="0" err="1" smtClean="0"/>
              <a:t>No|Sunny</a:t>
            </a:r>
            <a:r>
              <a:rPr lang="en-US" b="1" dirty="0" smtClean="0"/>
              <a:t>)= P(</a:t>
            </a:r>
            <a:r>
              <a:rPr lang="en-US" b="1" dirty="0" err="1" smtClean="0"/>
              <a:t>Sunny|No</a:t>
            </a:r>
            <a:r>
              <a:rPr lang="en-US" b="1" dirty="0" smtClean="0"/>
              <a:t>)*P(No)/P(Sunny)</a:t>
            </a:r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Sunny|NO</a:t>
            </a:r>
            <a:r>
              <a:rPr lang="en-US" dirty="0" smtClean="0"/>
              <a:t>)= </a:t>
            </a:r>
            <a:r>
              <a:rPr lang="en-US" dirty="0" smtClean="0"/>
              <a:t>2/4=0.5</a:t>
            </a:r>
          </a:p>
          <a:p>
            <a:endParaRPr lang="en-US" dirty="0" smtClean="0"/>
          </a:p>
          <a:p>
            <a:r>
              <a:rPr lang="en-US" dirty="0" smtClean="0"/>
              <a:t>P(No)= 0.29</a:t>
            </a:r>
          </a:p>
          <a:p>
            <a:r>
              <a:rPr lang="en-US" dirty="0" smtClean="0"/>
              <a:t>P(Sunny)= 0.35</a:t>
            </a:r>
          </a:p>
          <a:p>
            <a:r>
              <a:rPr lang="en-US" dirty="0" smtClean="0"/>
              <a:t>So P(</a:t>
            </a:r>
            <a:r>
              <a:rPr lang="en-US" dirty="0" err="1" smtClean="0"/>
              <a:t>No|Sunny</a:t>
            </a:r>
            <a:r>
              <a:rPr lang="en-US" dirty="0" smtClean="0"/>
              <a:t>)= 0.5*0.29/0.35 = </a:t>
            </a:r>
            <a:r>
              <a:rPr lang="en-US" b="1" dirty="0" smtClean="0"/>
              <a:t>0.41</a:t>
            </a:r>
          </a:p>
          <a:p>
            <a:endParaRPr lang="en-US" dirty="0" smtClean="0"/>
          </a:p>
          <a:p>
            <a:r>
              <a:rPr lang="en-US" dirty="0" smtClean="0"/>
              <a:t>So as we can see from the above </a:t>
            </a:r>
            <a:r>
              <a:rPr lang="en-US" dirty="0" smtClean="0"/>
              <a:t>calculation that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P(</a:t>
            </a:r>
            <a:r>
              <a:rPr lang="en-US" b="1" dirty="0" err="1" smtClean="0"/>
              <a:t>Yes|Sunny</a:t>
            </a:r>
            <a:r>
              <a:rPr lang="en-US" b="1" dirty="0" smtClean="0"/>
              <a:t>)&gt;P(</a:t>
            </a:r>
            <a:r>
              <a:rPr lang="en-US" b="1" dirty="0" err="1" smtClean="0"/>
              <a:t>No|Sunny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Hence </a:t>
            </a:r>
            <a:r>
              <a:rPr lang="en-US" b="1" dirty="0" smtClean="0"/>
              <a:t>on a Sunny day, Player can play the game</a:t>
            </a:r>
            <a:r>
              <a:rPr lang="en-US" b="1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/>
              <a:t>Introduction to Naive </a:t>
            </a:r>
            <a:r>
              <a:rPr lang="en-US" b="1" dirty="0" err="1"/>
              <a:t>Bayes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86740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700" dirty="0"/>
              <a:t>Naïve </a:t>
            </a:r>
            <a:r>
              <a:rPr lang="en-US" sz="1700" dirty="0" err="1"/>
              <a:t>Bayes</a:t>
            </a:r>
            <a:r>
              <a:rPr lang="en-US" sz="1700" dirty="0"/>
              <a:t> algorithm is a supervised learning algorithm, which is based on </a:t>
            </a:r>
            <a:r>
              <a:rPr lang="en-US" sz="1700" b="1" dirty="0" err="1"/>
              <a:t>Bayes</a:t>
            </a:r>
            <a:r>
              <a:rPr lang="en-US" sz="1700" b="1" dirty="0"/>
              <a:t> theorem</a:t>
            </a:r>
            <a:r>
              <a:rPr lang="en-US" sz="1700" dirty="0"/>
              <a:t> and used for solving classification problems.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700" dirty="0"/>
              <a:t>Also called </a:t>
            </a:r>
            <a:r>
              <a:rPr lang="en-US" sz="1700" b="1" dirty="0">
                <a:solidFill>
                  <a:srgbClr val="0000FF"/>
                </a:solidFill>
              </a:rPr>
              <a:t>as Idiot </a:t>
            </a:r>
            <a:r>
              <a:rPr lang="en-US" sz="1700" b="1" dirty="0" err="1">
                <a:solidFill>
                  <a:srgbClr val="0000FF"/>
                </a:solidFill>
              </a:rPr>
              <a:t>Bayes</a:t>
            </a:r>
            <a:r>
              <a:rPr lang="en-US" sz="1700" b="1" dirty="0">
                <a:solidFill>
                  <a:srgbClr val="0000FF"/>
                </a:solidFill>
              </a:rPr>
              <a:t> or Simple </a:t>
            </a:r>
            <a:r>
              <a:rPr lang="en-US" sz="1700" b="1" dirty="0" err="1">
                <a:solidFill>
                  <a:srgbClr val="0000FF"/>
                </a:solidFill>
              </a:rPr>
              <a:t>Bayes</a:t>
            </a:r>
            <a:endParaRPr lang="en-US" sz="1700" b="1" dirty="0">
              <a:solidFill>
                <a:srgbClr val="0000FF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700" dirty="0"/>
              <a:t>The Naive </a:t>
            </a:r>
            <a:r>
              <a:rPr lang="en-US" sz="1700" dirty="0" err="1"/>
              <a:t>Bayes</a:t>
            </a:r>
            <a:r>
              <a:rPr lang="en-US" sz="1700" dirty="0"/>
              <a:t> classifier </a:t>
            </a:r>
            <a:r>
              <a:rPr lang="en-US" sz="1700" dirty="0">
                <a:solidFill>
                  <a:srgbClr val="0000FF"/>
                </a:solidFill>
              </a:rPr>
              <a:t>assumes</a:t>
            </a:r>
            <a:r>
              <a:rPr lang="en-US" sz="1700" dirty="0"/>
              <a:t> that the </a:t>
            </a:r>
            <a:r>
              <a:rPr lang="en-US" sz="1700" dirty="0">
                <a:solidFill>
                  <a:srgbClr val="0000FF"/>
                </a:solidFill>
              </a:rPr>
              <a:t>presence of a feature in a class is not related to any other feature. </a:t>
            </a:r>
            <a:endParaRPr lang="en-US" sz="1700" dirty="0" smtClean="0">
              <a:solidFill>
                <a:srgbClr val="0000FF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700" dirty="0" smtClean="0"/>
              <a:t>For example, a </a:t>
            </a:r>
            <a:r>
              <a:rPr lang="en-US" sz="1700" b="1" dirty="0" smtClean="0">
                <a:solidFill>
                  <a:srgbClr val="C00000"/>
                </a:solidFill>
              </a:rPr>
              <a:t>phone may be considered as smart </a:t>
            </a:r>
            <a:r>
              <a:rPr lang="en-US" sz="1700" dirty="0" smtClean="0"/>
              <a:t>if it is having </a:t>
            </a:r>
            <a:r>
              <a:rPr lang="en-US" sz="1700" b="1" dirty="0" smtClean="0">
                <a:solidFill>
                  <a:srgbClr val="C00000"/>
                </a:solidFill>
              </a:rPr>
              <a:t>touch screen, internet facility</a:t>
            </a:r>
            <a:r>
              <a:rPr lang="en-US" sz="1700" dirty="0" smtClean="0"/>
              <a:t>, </a:t>
            </a:r>
            <a:r>
              <a:rPr lang="en-US" sz="1700" b="1" dirty="0" smtClean="0">
                <a:solidFill>
                  <a:srgbClr val="C00000"/>
                </a:solidFill>
              </a:rPr>
              <a:t>good camera </a:t>
            </a:r>
            <a:r>
              <a:rPr lang="en-US" sz="1700" dirty="0" smtClean="0"/>
              <a:t>etc. </a:t>
            </a:r>
            <a:endParaRPr lang="en-US" sz="1700" dirty="0">
              <a:solidFill>
                <a:srgbClr val="0000FF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700" dirty="0"/>
              <a:t>fast machine learning models that can make quick predictions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700" dirty="0"/>
              <a:t>It is </a:t>
            </a:r>
            <a:r>
              <a:rPr lang="en-US" sz="1700" b="1" dirty="0">
                <a:solidFill>
                  <a:srgbClr val="0000FF"/>
                </a:solidFill>
              </a:rPr>
              <a:t>a probabilistic classifier</a:t>
            </a:r>
            <a:r>
              <a:rPr lang="en-US" sz="1700" dirty="0"/>
              <a:t>, which means it </a:t>
            </a:r>
            <a:r>
              <a:rPr lang="en-US" sz="1700" b="1" dirty="0">
                <a:solidFill>
                  <a:srgbClr val="0000FF"/>
                </a:solidFill>
              </a:rPr>
              <a:t>predicts on the basis of the probability of an object.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700" dirty="0"/>
              <a:t>Naive </a:t>
            </a:r>
            <a:r>
              <a:rPr lang="en-US" sz="1700" dirty="0" err="1"/>
              <a:t>Bayes</a:t>
            </a:r>
            <a:r>
              <a:rPr lang="en-US" sz="1700" dirty="0"/>
              <a:t> is a classification algorithm for </a:t>
            </a:r>
            <a:r>
              <a:rPr lang="en-US" sz="1700" b="1" dirty="0">
                <a:solidFill>
                  <a:srgbClr val="0000FF"/>
                </a:solidFill>
              </a:rPr>
              <a:t>binary and multi-class classification problems.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700" dirty="0"/>
              <a:t>examples of Naïve </a:t>
            </a:r>
            <a:r>
              <a:rPr lang="en-US" sz="1700" dirty="0" err="1"/>
              <a:t>Bayes</a:t>
            </a:r>
            <a:r>
              <a:rPr lang="en-US" sz="1700" dirty="0"/>
              <a:t> Algorithm are </a:t>
            </a:r>
            <a:r>
              <a:rPr lang="en-US" sz="1700" b="1" dirty="0"/>
              <a:t>spam filtration, Sentimental analysis, and classifying articles</a:t>
            </a:r>
            <a:r>
              <a:rPr lang="en-US" sz="1700" dirty="0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458200" cy="6324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Why is it called Naïve </a:t>
            </a:r>
            <a:r>
              <a:rPr lang="en-US" dirty="0" err="1"/>
              <a:t>Bayes</a:t>
            </a:r>
            <a:r>
              <a:rPr lang="en-US" dirty="0"/>
              <a:t>?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Comprised of two words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b="1" dirty="0"/>
              <a:t>Naïve</a:t>
            </a:r>
            <a:r>
              <a:rPr lang="en-US" dirty="0"/>
              <a:t>: It is called Naïve because it assumes that the </a:t>
            </a:r>
            <a:r>
              <a:rPr lang="en-US" b="1" dirty="0">
                <a:solidFill>
                  <a:srgbClr val="0000FF"/>
                </a:solidFill>
              </a:rPr>
              <a:t>occurrence of a certain feature is independent of the occurrence of other features</a:t>
            </a:r>
            <a:r>
              <a:rPr lang="en-US" dirty="0"/>
              <a:t>. Such as if the fruit is identified on the bases of color, shape, and taste, then red, spherical, and sweet fruit is recognized as an apple</a:t>
            </a:r>
            <a:r>
              <a:rPr lang="en-US" dirty="0" smtClean="0"/>
              <a:t>. (</a:t>
            </a:r>
            <a:r>
              <a:rPr lang="en-US" dirty="0" smtClean="0"/>
              <a:t>Even if these features depend on each other or upon the existence of the other features, all of these properties independently contribute to the probability that a particular fruit is an apple or an orange or a banana and that is why it is known as </a:t>
            </a:r>
            <a:r>
              <a:rPr lang="en-US" b="1" dirty="0" smtClean="0"/>
              <a:t>“Naive”. </a:t>
            </a:r>
            <a:r>
              <a:rPr lang="en-US" b="1" dirty="0" smtClean="0"/>
              <a:t>)</a:t>
            </a:r>
            <a:endParaRPr lang="en-US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 Hence </a:t>
            </a:r>
            <a:r>
              <a:rPr lang="en-US" dirty="0">
                <a:solidFill>
                  <a:srgbClr val="0000FF"/>
                </a:solidFill>
              </a:rPr>
              <a:t>each feature individually contributes to identify that it is an apple </a:t>
            </a:r>
            <a:r>
              <a:rPr lang="en-US" dirty="0"/>
              <a:t>without depending on each other.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b="1" dirty="0" err="1"/>
              <a:t>Bayes</a:t>
            </a:r>
            <a:r>
              <a:rPr lang="en-US" dirty="0"/>
              <a:t>: It is called </a:t>
            </a:r>
            <a:r>
              <a:rPr lang="en-US" dirty="0" err="1"/>
              <a:t>Bayes</a:t>
            </a:r>
            <a:r>
              <a:rPr lang="en-US" dirty="0"/>
              <a:t> because it depends on the principle of </a:t>
            </a:r>
            <a:r>
              <a:rPr lang="en-US" dirty="0" err="1">
                <a:hlinkClick r:id="rId2"/>
              </a:rPr>
              <a:t>Bayes</a:t>
            </a:r>
            <a:r>
              <a:rPr lang="en-US" dirty="0">
                <a:hlinkClick r:id="rId2"/>
              </a:rPr>
              <a:t>' Theorem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/>
          </a:bodyPr>
          <a:lstStyle/>
          <a:p>
            <a:r>
              <a:rPr lang="en-US" dirty="0" err="1"/>
              <a:t>Bayes</a:t>
            </a:r>
            <a:r>
              <a:rPr lang="en-US" dirty="0"/>
              <a:t>'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4864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700" dirty="0" err="1" smtClean="0"/>
              <a:t>Bayes</a:t>
            </a:r>
            <a:r>
              <a:rPr lang="en-US" sz="1700" dirty="0" smtClean="0"/>
              <a:t>’ theorem </a:t>
            </a:r>
            <a:r>
              <a:rPr lang="en-US" sz="1700" b="1" dirty="0" smtClean="0">
                <a:solidFill>
                  <a:srgbClr val="0000FF"/>
                </a:solidFill>
              </a:rPr>
              <a:t>describes the probability of an event</a:t>
            </a:r>
            <a:r>
              <a:rPr lang="en-US" sz="1700" dirty="0" smtClean="0"/>
              <a:t>, </a:t>
            </a:r>
            <a:r>
              <a:rPr lang="en-US" sz="1700" b="1" dirty="0" smtClean="0">
                <a:solidFill>
                  <a:srgbClr val="0000FF"/>
                </a:solidFill>
              </a:rPr>
              <a:t>based on prior knowledge of conditions </a:t>
            </a:r>
            <a:r>
              <a:rPr lang="en-US" sz="1700" dirty="0" smtClean="0"/>
              <a:t>that might be </a:t>
            </a:r>
            <a:r>
              <a:rPr lang="en-US" sz="1700" b="1" dirty="0" smtClean="0">
                <a:solidFill>
                  <a:srgbClr val="0000FF"/>
                </a:solidFill>
              </a:rPr>
              <a:t>related to the event</a:t>
            </a:r>
            <a:r>
              <a:rPr lang="en-US" sz="1700" dirty="0" smtClean="0"/>
              <a:t>. It serves as a way to figure out </a:t>
            </a:r>
            <a:r>
              <a:rPr lang="en-US" sz="1700" b="1" dirty="0" smtClean="0">
                <a:solidFill>
                  <a:srgbClr val="0000FF"/>
                </a:solidFill>
              </a:rPr>
              <a:t>conditional probability</a:t>
            </a:r>
            <a:r>
              <a:rPr lang="en-US" sz="1700" dirty="0" smtClean="0"/>
              <a:t>.</a:t>
            </a:r>
            <a:endParaRPr lang="en-US" sz="1700" dirty="0" smtClean="0"/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700" dirty="0" err="1" smtClean="0"/>
              <a:t>Bayes</a:t>
            </a:r>
            <a:r>
              <a:rPr lang="en-US" sz="1700" dirty="0"/>
              <a:t>' theorem is also known as </a:t>
            </a:r>
            <a:r>
              <a:rPr lang="en-US" sz="1700" b="1" dirty="0" err="1"/>
              <a:t>Bayes</a:t>
            </a:r>
            <a:r>
              <a:rPr lang="en-US" sz="1700" b="1" dirty="0"/>
              <a:t>' Rule</a:t>
            </a:r>
            <a:r>
              <a:rPr lang="en-US" sz="1700" dirty="0"/>
              <a:t> or </a:t>
            </a:r>
            <a:r>
              <a:rPr lang="en-US" sz="1700" b="1" dirty="0" err="1"/>
              <a:t>Bayes</a:t>
            </a:r>
            <a:r>
              <a:rPr lang="en-US" sz="1700" b="1" dirty="0"/>
              <a:t>' law</a:t>
            </a:r>
            <a:r>
              <a:rPr lang="en-US" sz="1700" dirty="0"/>
              <a:t>, which is used to determine the probability of a hypothesis with prior knowledge. It depends on the conditional probability.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700" dirty="0"/>
              <a:t>The formula for </a:t>
            </a:r>
            <a:r>
              <a:rPr lang="en-US" sz="1700" dirty="0" err="1"/>
              <a:t>Bayes</a:t>
            </a:r>
            <a:r>
              <a:rPr lang="en-US" sz="1700" dirty="0"/>
              <a:t>' theorem is given as: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700" b="1" dirty="0" smtClean="0"/>
              <a:t>Where</a:t>
            </a:r>
            <a:r>
              <a:rPr lang="en-US" sz="1700" b="1" dirty="0"/>
              <a:t>,</a:t>
            </a:r>
            <a:endParaRPr lang="en-US" sz="1700" dirty="0"/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700" b="1" dirty="0"/>
              <a:t>P(A|B) is Posterior probability</a:t>
            </a:r>
            <a:r>
              <a:rPr lang="en-US" sz="1700" dirty="0"/>
              <a:t>: Probability of hypothesis A on the observed event B.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700" b="1" dirty="0"/>
              <a:t>P(B|A) is Likelihood probability</a:t>
            </a:r>
            <a:r>
              <a:rPr lang="en-US" sz="1700" dirty="0"/>
              <a:t>: Probability of the evidence given that the probability of a hypothesis is true.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700" b="1" dirty="0"/>
              <a:t>P(A) is Prior Probability</a:t>
            </a:r>
            <a:r>
              <a:rPr lang="en-US" sz="1700" dirty="0"/>
              <a:t>: Probability of hypothesis before observing the evidence.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700" b="1" dirty="0"/>
              <a:t>P(B) is Marginal Probability</a:t>
            </a:r>
            <a:r>
              <a:rPr lang="en-US" sz="1700" dirty="0"/>
              <a:t>: Probability of Evidence.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sz="1700" dirty="0"/>
          </a:p>
        </p:txBody>
      </p:sp>
      <p:pic>
        <p:nvPicPr>
          <p:cNvPr id="1026" name="Picture 2" descr="Naïve Bayes Classifier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3505200"/>
            <a:ext cx="2323317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1"/>
            <a:ext cx="6324600" cy="320039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Let’s suppose we have a Deck of Cards, we wish to find out the “</a:t>
            </a:r>
            <a:r>
              <a:rPr lang="en-US" b="1" dirty="0" smtClean="0">
                <a:solidFill>
                  <a:srgbClr val="0000FF"/>
                </a:solidFill>
              </a:rPr>
              <a:t>Probability of the Card we picked at random to be a King given that it is a Face Card</a:t>
            </a:r>
            <a:r>
              <a:rPr lang="en-US" dirty="0" smtClean="0"/>
              <a:t>“. So, according to </a:t>
            </a:r>
            <a:r>
              <a:rPr lang="en-US" dirty="0" err="1" smtClean="0"/>
              <a:t>Bayes</a:t>
            </a:r>
            <a:r>
              <a:rPr lang="en-US" dirty="0" smtClean="0"/>
              <a:t> Theorem, we can solve this problem. First, we need to find out the probability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/>
              <a:t>P(King) </a:t>
            </a:r>
            <a:r>
              <a:rPr lang="en-US" dirty="0" smtClean="0"/>
              <a:t>which is </a:t>
            </a:r>
            <a:r>
              <a:rPr lang="en-US" b="1" dirty="0" smtClean="0"/>
              <a:t>4/52</a:t>
            </a:r>
            <a:r>
              <a:rPr lang="en-US" dirty="0" smtClean="0"/>
              <a:t> as there are 4 Kings in a Deck of Cards</a:t>
            </a:r>
            <a:r>
              <a:rPr lang="en-US" dirty="0" smtClean="0"/>
              <a:t>. (p(A)) (before picking the card)</a:t>
            </a:r>
            <a:endParaRPr lang="en-US" dirty="0" smtClean="0"/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/>
              <a:t>P(</a:t>
            </a:r>
            <a:r>
              <a:rPr lang="en-US" b="1" dirty="0" err="1" smtClean="0"/>
              <a:t>Face|King</a:t>
            </a:r>
            <a:r>
              <a:rPr lang="en-US" b="1" dirty="0" smtClean="0"/>
              <a:t>) </a:t>
            </a:r>
            <a:r>
              <a:rPr lang="en-US" dirty="0" smtClean="0"/>
              <a:t>is equal to </a:t>
            </a:r>
            <a:r>
              <a:rPr lang="en-US" b="1" dirty="0" smtClean="0"/>
              <a:t>1</a:t>
            </a:r>
            <a:r>
              <a:rPr lang="en-US" dirty="0" smtClean="0"/>
              <a:t> as all the Kings are face Cards</a:t>
            </a:r>
            <a:r>
              <a:rPr lang="en-US" dirty="0" smtClean="0"/>
              <a:t>. (p(B|A))</a:t>
            </a:r>
            <a:endParaRPr lang="en-US" dirty="0" smtClean="0"/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/>
              <a:t>P(Face) </a:t>
            </a:r>
            <a:r>
              <a:rPr lang="en-US" dirty="0" smtClean="0"/>
              <a:t>is equal to </a:t>
            </a:r>
            <a:r>
              <a:rPr lang="en-US" b="1" dirty="0" smtClean="0"/>
              <a:t>12/52</a:t>
            </a:r>
            <a:r>
              <a:rPr lang="en-US" dirty="0" smtClean="0"/>
              <a:t> as there are 3 Face Cards in a Suit of 13 cards and there are 4 Suits in total</a:t>
            </a:r>
            <a:r>
              <a:rPr lang="en-US" dirty="0" smtClean="0"/>
              <a:t>. (P(B))</a:t>
            </a:r>
            <a:endParaRPr lang="en-US" dirty="0" smtClean="0"/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2050" name="Picture 2" descr="Naive Bayes Theorem- Naive Bayes Tutorial - Edureka"/>
          <p:cNvPicPr>
            <a:picLocks noChangeAspect="1" noChangeArrowheads="1"/>
          </p:cNvPicPr>
          <p:nvPr/>
        </p:nvPicPr>
        <p:blipFill>
          <a:blip r:embed="rId2"/>
          <a:srcRect l="5831" t="66316" r="66181" b="6316"/>
          <a:stretch>
            <a:fillRect/>
          </a:stretch>
        </p:blipFill>
        <p:spPr bwMode="auto">
          <a:xfrm>
            <a:off x="6553201" y="1311274"/>
            <a:ext cx="2362200" cy="1279525"/>
          </a:xfrm>
          <a:prstGeom prst="rect">
            <a:avLst/>
          </a:prstGeom>
          <a:noFill/>
        </p:spPr>
      </p:pic>
      <p:pic>
        <p:nvPicPr>
          <p:cNvPr id="5" name="Picture 2" descr="Naïve Bayes Classifier Algorith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0683" y="2743200"/>
            <a:ext cx="2323317" cy="685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3240780"/>
            <a:ext cx="6096000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/>
              <a:t>P(A|B) is Posterior probability</a:t>
            </a:r>
            <a:r>
              <a:rPr lang="en-US" dirty="0" smtClean="0"/>
              <a:t>: Probability of hypothesis A on the observed event B.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/>
              <a:t>P(B|A) is Likelihood probability</a:t>
            </a:r>
            <a:r>
              <a:rPr lang="en-US" dirty="0" smtClean="0"/>
              <a:t>: Probability of the evidence given that the probability of a hypothesis is true.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/>
              <a:t>P(A) is Prior Probability</a:t>
            </a:r>
            <a:r>
              <a:rPr lang="en-US" dirty="0" smtClean="0"/>
              <a:t>: Probability of hypothesis before </a:t>
            </a:r>
            <a:r>
              <a:rPr lang="en-US" dirty="0" smtClean="0"/>
              <a:t>getting/observing </a:t>
            </a:r>
            <a:r>
              <a:rPr lang="en-US" dirty="0" smtClean="0"/>
              <a:t>the </a:t>
            </a:r>
            <a:r>
              <a:rPr lang="en-US" dirty="0" smtClean="0"/>
              <a:t>evidence</a:t>
            </a:r>
            <a:endParaRPr lang="en-US" dirty="0" smtClean="0"/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/>
              <a:t>P(B) is Marginal Probability</a:t>
            </a:r>
            <a:r>
              <a:rPr lang="en-US" dirty="0" smtClean="0"/>
              <a:t>: Probability of Evidence</a:t>
            </a:r>
            <a:r>
              <a:rPr lang="en-US" dirty="0" smtClean="0"/>
              <a:t>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7" name="Picture 2" descr="Naive Bayes Theorem- Naive Bayes Tutorial - Edureka"/>
          <p:cNvPicPr>
            <a:picLocks noChangeAspect="1" noChangeArrowheads="1"/>
          </p:cNvPicPr>
          <p:nvPr/>
        </p:nvPicPr>
        <p:blipFill>
          <a:blip r:embed="rId2"/>
          <a:srcRect l="52478" t="32632" r="4373" b="27368"/>
          <a:stretch>
            <a:fillRect/>
          </a:stretch>
        </p:blipFill>
        <p:spPr bwMode="auto">
          <a:xfrm>
            <a:off x="6324600" y="3429000"/>
            <a:ext cx="2819400" cy="182880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19800" y="5486400"/>
            <a:ext cx="31242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Arial" pitchFamily="34" charset="0"/>
              </a:rPr>
              <a:t>P(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Arial" pitchFamily="34" charset="0"/>
              </a:rPr>
              <a:t>class|data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Arial" pitchFamily="34" charset="0"/>
              </a:rPr>
              <a:t>) = (P(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Arial" pitchFamily="34" charset="0"/>
              </a:rPr>
              <a:t>data|class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cs typeface="Arial" pitchFamily="34" charset="0"/>
              </a:rPr>
              <a:t>) * P(class)) / P(data)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 theorem is used to </a:t>
            </a:r>
            <a:r>
              <a:rPr lang="en-US" dirty="0" smtClean="0">
                <a:solidFill>
                  <a:srgbClr val="0000FF"/>
                </a:solidFill>
              </a:rPr>
              <a:t>find the probability of a hypothesis with given evidence.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In </a:t>
            </a:r>
            <a:r>
              <a:rPr lang="en-US" dirty="0" smtClean="0"/>
              <a:t>this, using </a:t>
            </a:r>
            <a:r>
              <a:rPr lang="en-US" dirty="0" err="1" smtClean="0"/>
              <a:t>Bayes</a:t>
            </a:r>
            <a:r>
              <a:rPr lang="en-US" dirty="0" smtClean="0"/>
              <a:t> theorem we can find the probability of A, given that B occurred. A is the hypothesis and B is the evidence.</a:t>
            </a:r>
          </a:p>
          <a:p>
            <a:r>
              <a:rPr lang="en-US" dirty="0" smtClean="0"/>
              <a:t>P(B|A) is the probability of B given that A is True.</a:t>
            </a:r>
          </a:p>
          <a:p>
            <a:r>
              <a:rPr lang="en-US" dirty="0" smtClean="0"/>
              <a:t>P(A) and P(B) is the independent probabilities of A and B.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8950466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three types of Naive </a:t>
            </a:r>
            <a:r>
              <a:rPr lang="en-US" dirty="0" err="1" smtClean="0"/>
              <a:t>Bayes</a:t>
            </a:r>
            <a:r>
              <a:rPr lang="en-US" dirty="0" smtClean="0"/>
              <a:t> Model, which are given below:</a:t>
            </a:r>
          </a:p>
          <a:p>
            <a:r>
              <a:rPr lang="en-US" b="1" dirty="0" smtClean="0"/>
              <a:t>Gaussian</a:t>
            </a:r>
            <a:r>
              <a:rPr lang="en-US" dirty="0" smtClean="0"/>
              <a:t>: The Gaussian model assumes that features follow a normal distribution. This means if </a:t>
            </a:r>
            <a:r>
              <a:rPr lang="en-US" dirty="0" smtClean="0">
                <a:solidFill>
                  <a:srgbClr val="C00000"/>
                </a:solidFill>
              </a:rPr>
              <a:t>predictors take continuous values instead of discrete</a:t>
            </a:r>
            <a:r>
              <a:rPr lang="en-US" dirty="0" smtClean="0"/>
              <a:t>, then the model assumes that these values are sampled from the Gaussian distribution.</a:t>
            </a:r>
          </a:p>
          <a:p>
            <a:r>
              <a:rPr lang="en-US" b="1" dirty="0" smtClean="0"/>
              <a:t>Multinomial</a:t>
            </a:r>
            <a:r>
              <a:rPr lang="en-US" dirty="0" smtClean="0"/>
              <a:t>: The Multinomial Naïve </a:t>
            </a:r>
            <a:r>
              <a:rPr lang="en-US" dirty="0" err="1" smtClean="0"/>
              <a:t>Bayes</a:t>
            </a:r>
            <a:r>
              <a:rPr lang="en-US" dirty="0" smtClean="0"/>
              <a:t> classifier is used when the data is multinomial distributed. It is primarily used for document classification problems, it means a particular document belongs to which </a:t>
            </a:r>
            <a:r>
              <a:rPr lang="en-US" dirty="0" smtClean="0">
                <a:solidFill>
                  <a:srgbClr val="C00000"/>
                </a:solidFill>
              </a:rPr>
              <a:t>category</a:t>
            </a:r>
            <a:r>
              <a:rPr lang="en-US" dirty="0" smtClean="0"/>
              <a:t> such as Sports, Politics, education, etc.</a:t>
            </a:r>
            <a:br>
              <a:rPr lang="en-US" dirty="0" smtClean="0"/>
            </a:br>
            <a:r>
              <a:rPr lang="en-US" dirty="0" smtClean="0"/>
              <a:t>The classifier uses the frequency of words for the predictors.</a:t>
            </a:r>
          </a:p>
          <a:p>
            <a:r>
              <a:rPr lang="en-US" b="1" dirty="0" smtClean="0"/>
              <a:t>Bernoulli</a:t>
            </a:r>
            <a:r>
              <a:rPr lang="en-US" dirty="0" smtClean="0"/>
              <a:t>: The Bernoulli classifier works similar to the Multinomial classifier, but the </a:t>
            </a:r>
            <a:r>
              <a:rPr lang="en-US" dirty="0" smtClean="0">
                <a:solidFill>
                  <a:srgbClr val="C00000"/>
                </a:solidFill>
              </a:rPr>
              <a:t>predictor variables are the independent Booleans variables</a:t>
            </a:r>
            <a:r>
              <a:rPr lang="en-US" dirty="0" smtClean="0"/>
              <a:t>. Such as if a particular word is present or not in a document. This model is also famous for document classification tasks.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distribution, also known as the Gaussian distribution, is </a:t>
            </a:r>
            <a:r>
              <a:rPr lang="en-US" b="1" dirty="0" smtClean="0"/>
              <a:t>a probability distribution that is symmetric about the mean, showing that data near the mean are more frequent in occurrence than data far from the mean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7096154</TotalTime>
  <Words>486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Naïve Bayes Classifier</vt:lpstr>
      <vt:lpstr>Introduction to Naive Bayes </vt:lpstr>
      <vt:lpstr>Slide 3</vt:lpstr>
      <vt:lpstr>Bayes' Theorem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Classifier</dc:title>
  <dc:creator>IIT-Server</dc:creator>
  <cp:lastModifiedBy>HP</cp:lastModifiedBy>
  <cp:revision>21</cp:revision>
  <dcterms:created xsi:type="dcterms:W3CDTF">2022-06-29T04:38:34Z</dcterms:created>
  <dcterms:modified xsi:type="dcterms:W3CDTF">2022-06-30T02:11:27Z</dcterms:modified>
</cp:coreProperties>
</file>