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300" r:id="rId34"/>
    <p:sldId id="288" r:id="rId35"/>
    <p:sldId id="289" r:id="rId36"/>
    <p:sldId id="290" r:id="rId37"/>
    <p:sldId id="291" r:id="rId38"/>
    <p:sldId id="292" r:id="rId39"/>
    <p:sldId id="293" r:id="rId40"/>
    <p:sldId id="301" r:id="rId41"/>
    <p:sldId id="302" r:id="rId42"/>
    <p:sldId id="297" r:id="rId43"/>
    <p:sldId id="298" r:id="rId44"/>
    <p:sldId id="299" r:id="rId45"/>
    <p:sldId id="304" r:id="rId46"/>
    <p:sldId id="308" r:id="rId47"/>
    <p:sldId id="305" r:id="rId48"/>
    <p:sldId id="306" r:id="rId49"/>
    <p:sldId id="307" r:id="rId50"/>
    <p:sldId id="309" r:id="rId51"/>
    <p:sldId id="310" r:id="rId52"/>
    <p:sldId id="311" r:id="rId53"/>
    <p:sldId id="303" r:id="rId54"/>
  </p:sldIdLst>
  <p:sldSz cx="12192000" cy="7199313"/>
  <p:notesSz cx="9144000" cy="6858000"/>
  <p:embeddedFontLst>
    <p:embeddedFont>
      <p:font typeface="Comic Sans MS" panose="030F0702030302020204" pitchFamily="66" charset="0"/>
      <p:regular r:id="rId56"/>
      <p:bold r:id="rId57"/>
      <p:italic r:id="rId58"/>
      <p:boldItalic r:id="rId59"/>
    </p:embeddedFont>
    <p:embeddedFont>
      <p:font typeface="Arial Black" panose="020B0A04020102020204" pitchFamily="34" charset="0"/>
      <p:bold r:id="rId60"/>
    </p:embeddedFont>
    <p:embeddedFont>
      <p:font typeface="Calibri" panose="020F0502020204030204" pitchFamily="34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36">
          <p15:clr>
            <a:srgbClr val="000000"/>
          </p15:clr>
        </p15:guide>
        <p15:guide id="2" pos="2892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5" roundtripDataSignature="AMtx7mii0QZJ9FKZ8TBTapkS0L5QMXqr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253661-B183-4AE2-B7D7-6650206041F3}">
  <a:tblStyle styleId="{3F253661-B183-4AE2-B7D7-6650206041F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38"/>
      </p:cViewPr>
      <p:guideLst>
        <p:guide orient="horz" pos="2336"/>
        <p:guide pos="28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font" Target="fonts/font8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61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94371" y="514350"/>
            <a:ext cx="4355259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‹#›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60660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93950" y="514350"/>
            <a:ext cx="43561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89496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93950" y="514350"/>
            <a:ext cx="43561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263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93950" y="514350"/>
            <a:ext cx="43561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1632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93950" y="514350"/>
            <a:ext cx="43561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8556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93950" y="514350"/>
            <a:ext cx="43561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88115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93950" y="514350"/>
            <a:ext cx="43561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82429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93950" y="514350"/>
            <a:ext cx="43561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15208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93950" y="514350"/>
            <a:ext cx="43561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694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93950" y="514350"/>
            <a:ext cx="43561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2789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93950" y="514350"/>
            <a:ext cx="43561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7639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93950" y="514350"/>
            <a:ext cx="43561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23780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93950" y="514350"/>
            <a:ext cx="43561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706056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93950" y="514350"/>
            <a:ext cx="43561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821684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93950" y="514350"/>
            <a:ext cx="43561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067230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93950" y="514350"/>
            <a:ext cx="43561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816198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93950" y="514350"/>
            <a:ext cx="43561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59683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93950" y="514350"/>
            <a:ext cx="43561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16096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93950" y="514350"/>
            <a:ext cx="43561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917690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93950" y="514350"/>
            <a:ext cx="43561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952663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93950" y="514350"/>
            <a:ext cx="43561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143891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93950" y="514350"/>
            <a:ext cx="43561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80517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93950" y="514350"/>
            <a:ext cx="43561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7275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93950" y="514350"/>
            <a:ext cx="43561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93836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93950" y="514350"/>
            <a:ext cx="43561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09734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93950" y="514350"/>
            <a:ext cx="43561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82154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93950" y="514350"/>
            <a:ext cx="43561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40414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93950" y="514350"/>
            <a:ext cx="43561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625402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93950" y="514350"/>
            <a:ext cx="43561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002122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93950" y="514350"/>
            <a:ext cx="43561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532170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93950" y="514350"/>
            <a:ext cx="43561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605235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93950" y="514350"/>
            <a:ext cx="43561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44127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93950" y="514350"/>
            <a:ext cx="43561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952162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93950" y="514350"/>
            <a:ext cx="43561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41361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93950" y="514350"/>
            <a:ext cx="43561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64954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93950" y="514350"/>
            <a:ext cx="43561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17488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93950" y="514350"/>
            <a:ext cx="43561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34499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93950" y="514350"/>
            <a:ext cx="43561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24056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93950" y="514350"/>
            <a:ext cx="43561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86867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93950" y="514350"/>
            <a:ext cx="43561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927182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93950" y="514350"/>
            <a:ext cx="43561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5823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93950" y="514350"/>
            <a:ext cx="43561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0494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93950" y="514350"/>
            <a:ext cx="43561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55724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93950" y="514350"/>
            <a:ext cx="43561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4772167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93950" y="514350"/>
            <a:ext cx="43561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77750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93950" y="514350"/>
            <a:ext cx="43561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171672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93950" y="514350"/>
            <a:ext cx="43561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4644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93950" y="514350"/>
            <a:ext cx="43561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0050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93950" y="514350"/>
            <a:ext cx="43561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3706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93950" y="514350"/>
            <a:ext cx="43561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0514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93950" y="514350"/>
            <a:ext cx="43561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91315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6"/>
          <p:cNvSpPr txBox="1">
            <a:spLocks noGrp="1"/>
          </p:cNvSpPr>
          <p:nvPr>
            <p:ph type="ctrTitle"/>
          </p:nvPr>
        </p:nvSpPr>
        <p:spPr>
          <a:xfrm>
            <a:off x="1524442" y="1178471"/>
            <a:ext cx="9146649" cy="250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725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6"/>
          <p:cNvSpPr txBox="1">
            <a:spLocks noGrp="1"/>
          </p:cNvSpPr>
          <p:nvPr>
            <p:ph type="subTitle" idx="1"/>
          </p:nvPr>
        </p:nvSpPr>
        <p:spPr>
          <a:xfrm>
            <a:off x="1524442" y="3782106"/>
            <a:ext cx="9146649" cy="173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2986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90"/>
            </a:lvl1pPr>
            <a:lvl2pPr lvl="1" algn="ctr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75"/>
            </a:lvl2pPr>
            <a:lvl3pPr lvl="2" algn="ctr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20"/>
            </a:lvl3pPr>
            <a:lvl4pPr lvl="3" algn="ctr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60"/>
            </a:lvl4pPr>
            <a:lvl5pPr lvl="4" algn="ctr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60"/>
            </a:lvl5pPr>
            <a:lvl6pPr lvl="5" algn="ctr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60"/>
            </a:lvl6pPr>
            <a:lvl7pPr lvl="6" algn="ctr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60"/>
            </a:lvl7pPr>
            <a:lvl8pPr lvl="7" algn="ctr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60"/>
            </a:lvl8pPr>
            <a:lvl9pPr lvl="8" algn="ctr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60"/>
            </a:lvl9pPr>
          </a:lstStyle>
          <a:p>
            <a:endParaRPr/>
          </a:p>
        </p:txBody>
      </p:sp>
      <p:sp>
        <p:nvSpPr>
          <p:cNvPr id="18" name="Google Shape;18;p46"/>
          <p:cNvSpPr txBox="1">
            <a:spLocks noGrp="1"/>
          </p:cNvSpPr>
          <p:nvPr>
            <p:ph type="dt" idx="10"/>
          </p:nvPr>
        </p:nvSpPr>
        <p:spPr>
          <a:xfrm>
            <a:off x="838360" y="6674526"/>
            <a:ext cx="2743725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6"/>
          <p:cNvSpPr txBox="1">
            <a:spLocks noGrp="1"/>
          </p:cNvSpPr>
          <p:nvPr>
            <p:ph type="ftr" idx="11"/>
          </p:nvPr>
        </p:nvSpPr>
        <p:spPr>
          <a:xfrm>
            <a:off x="4039372" y="6674526"/>
            <a:ext cx="4117175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6"/>
          <p:cNvSpPr txBox="1">
            <a:spLocks noGrp="1"/>
          </p:cNvSpPr>
          <p:nvPr>
            <p:ph type="sldNum" idx="12"/>
          </p:nvPr>
        </p:nvSpPr>
        <p:spPr>
          <a:xfrm>
            <a:off x="8613835" y="6674526"/>
            <a:ext cx="2743725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5"/>
          <p:cNvSpPr txBox="1">
            <a:spLocks noGrp="1"/>
          </p:cNvSpPr>
          <p:nvPr>
            <p:ph type="title"/>
          </p:nvPr>
        </p:nvSpPr>
        <p:spPr>
          <a:xfrm>
            <a:off x="838361" y="383378"/>
            <a:ext cx="10519199" cy="139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5"/>
          <p:cNvSpPr txBox="1">
            <a:spLocks noGrp="1"/>
          </p:cNvSpPr>
          <p:nvPr>
            <p:ph type="body" idx="1"/>
          </p:nvPr>
        </p:nvSpPr>
        <p:spPr>
          <a:xfrm rot="5400000">
            <a:off x="3196514" y="60216"/>
            <a:ext cx="5802894" cy="828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7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55"/>
          <p:cNvSpPr txBox="1">
            <a:spLocks noGrp="1"/>
          </p:cNvSpPr>
          <p:nvPr>
            <p:ph type="dt" idx="10"/>
          </p:nvPr>
        </p:nvSpPr>
        <p:spPr>
          <a:xfrm>
            <a:off x="838360" y="6674526"/>
            <a:ext cx="2743725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5"/>
          <p:cNvSpPr txBox="1">
            <a:spLocks noGrp="1"/>
          </p:cNvSpPr>
          <p:nvPr>
            <p:ph type="ftr" idx="11"/>
          </p:nvPr>
        </p:nvSpPr>
        <p:spPr>
          <a:xfrm>
            <a:off x="4039372" y="6674526"/>
            <a:ext cx="4117175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5"/>
          <p:cNvSpPr txBox="1">
            <a:spLocks noGrp="1"/>
          </p:cNvSpPr>
          <p:nvPr>
            <p:ph type="sldNum" idx="12"/>
          </p:nvPr>
        </p:nvSpPr>
        <p:spPr>
          <a:xfrm>
            <a:off x="8613835" y="6674526"/>
            <a:ext cx="2743725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6"/>
          <p:cNvSpPr txBox="1">
            <a:spLocks noGrp="1"/>
          </p:cNvSpPr>
          <p:nvPr>
            <p:ph type="title"/>
          </p:nvPr>
        </p:nvSpPr>
        <p:spPr>
          <a:xfrm rot="5400000">
            <a:off x="6166959" y="2399345"/>
            <a:ext cx="7750599" cy="207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6"/>
          <p:cNvSpPr txBox="1">
            <a:spLocks noGrp="1"/>
          </p:cNvSpPr>
          <p:nvPr>
            <p:ph type="body" idx="1"/>
          </p:nvPr>
        </p:nvSpPr>
        <p:spPr>
          <a:xfrm rot="5400000">
            <a:off x="831414" y="388913"/>
            <a:ext cx="7750599" cy="6091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7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56"/>
          <p:cNvSpPr txBox="1">
            <a:spLocks noGrp="1"/>
          </p:cNvSpPr>
          <p:nvPr>
            <p:ph type="dt" idx="10"/>
          </p:nvPr>
        </p:nvSpPr>
        <p:spPr>
          <a:xfrm>
            <a:off x="838360" y="6674526"/>
            <a:ext cx="2743725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6"/>
          <p:cNvSpPr txBox="1">
            <a:spLocks noGrp="1"/>
          </p:cNvSpPr>
          <p:nvPr>
            <p:ph type="ftr" idx="11"/>
          </p:nvPr>
        </p:nvSpPr>
        <p:spPr>
          <a:xfrm>
            <a:off x="4039372" y="6674526"/>
            <a:ext cx="4117175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6"/>
          <p:cNvSpPr txBox="1">
            <a:spLocks noGrp="1"/>
          </p:cNvSpPr>
          <p:nvPr>
            <p:ph type="sldNum" idx="12"/>
          </p:nvPr>
        </p:nvSpPr>
        <p:spPr>
          <a:xfrm>
            <a:off x="8613835" y="6674526"/>
            <a:ext cx="2743725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7"/>
          <p:cNvSpPr txBox="1">
            <a:spLocks noGrp="1"/>
          </p:cNvSpPr>
          <p:nvPr>
            <p:ph type="title"/>
          </p:nvPr>
        </p:nvSpPr>
        <p:spPr>
          <a:xfrm>
            <a:off x="838361" y="383378"/>
            <a:ext cx="10519199" cy="139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7"/>
          <p:cNvSpPr txBox="1">
            <a:spLocks noGrp="1"/>
          </p:cNvSpPr>
          <p:nvPr>
            <p:ph type="body" idx="1"/>
          </p:nvPr>
        </p:nvSpPr>
        <p:spPr>
          <a:xfrm>
            <a:off x="838361" y="1916890"/>
            <a:ext cx="10519199" cy="456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7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7"/>
          <p:cNvSpPr txBox="1">
            <a:spLocks noGrp="1"/>
          </p:cNvSpPr>
          <p:nvPr>
            <p:ph type="dt" idx="10"/>
          </p:nvPr>
        </p:nvSpPr>
        <p:spPr>
          <a:xfrm>
            <a:off x="838360" y="6674526"/>
            <a:ext cx="2743725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7"/>
          <p:cNvSpPr txBox="1">
            <a:spLocks noGrp="1"/>
          </p:cNvSpPr>
          <p:nvPr>
            <p:ph type="ftr" idx="11"/>
          </p:nvPr>
        </p:nvSpPr>
        <p:spPr>
          <a:xfrm>
            <a:off x="4039372" y="6674526"/>
            <a:ext cx="4117175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7"/>
          <p:cNvSpPr txBox="1">
            <a:spLocks noGrp="1"/>
          </p:cNvSpPr>
          <p:nvPr>
            <p:ph type="sldNum" idx="12"/>
          </p:nvPr>
        </p:nvSpPr>
        <p:spPr>
          <a:xfrm>
            <a:off x="8613835" y="6674526"/>
            <a:ext cx="2743725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8"/>
          <p:cNvSpPr txBox="1">
            <a:spLocks noGrp="1"/>
          </p:cNvSpPr>
          <p:nvPr>
            <p:ph type="title"/>
          </p:nvPr>
        </p:nvSpPr>
        <p:spPr>
          <a:xfrm>
            <a:off x="840032" y="480056"/>
            <a:ext cx="3933376" cy="168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2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8"/>
          <p:cNvSpPr>
            <a:spLocks noGrp="1"/>
          </p:cNvSpPr>
          <p:nvPr>
            <p:ph type="pic" idx="2"/>
          </p:nvPr>
        </p:nvSpPr>
        <p:spPr>
          <a:xfrm>
            <a:off x="5184691" y="1036787"/>
            <a:ext cx="6173990" cy="5117261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48"/>
          <p:cNvSpPr txBox="1">
            <a:spLocks noGrp="1"/>
          </p:cNvSpPr>
          <p:nvPr>
            <p:ph type="body" idx="1"/>
          </p:nvPr>
        </p:nvSpPr>
        <p:spPr>
          <a:xfrm>
            <a:off x="840032" y="2160251"/>
            <a:ext cx="3933376" cy="400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99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60"/>
            </a:lvl1pPr>
            <a:lvl2pPr marL="914400" lvl="1" indent="-2286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5"/>
            </a:lvl2pPr>
            <a:lvl3pPr marL="1371600" lvl="2" indent="-228600" algn="l">
              <a:lnSpc>
                <a:spcPct val="9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45"/>
            </a:lvl3pPr>
            <a:lvl4pPr marL="1828800" lvl="3" indent="-228600" algn="l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90"/>
            </a:lvl4pPr>
            <a:lvl5pPr marL="2286000" lvl="4" indent="-228600" algn="l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90"/>
            </a:lvl5pPr>
            <a:lvl6pPr marL="2743200" lvl="5" indent="-228600" algn="l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90"/>
            </a:lvl6pPr>
            <a:lvl7pPr marL="3200400" lvl="6" indent="-228600" algn="l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90"/>
            </a:lvl7pPr>
            <a:lvl8pPr marL="3657600" lvl="7" indent="-228600" algn="l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90"/>
            </a:lvl8pPr>
            <a:lvl9pPr marL="4114800" lvl="8" indent="-228600" algn="l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90"/>
            </a:lvl9pPr>
          </a:lstStyle>
          <a:p>
            <a:endParaRPr/>
          </a:p>
        </p:txBody>
      </p:sp>
      <p:sp>
        <p:nvSpPr>
          <p:cNvPr id="31" name="Google Shape;31;p48"/>
          <p:cNvSpPr txBox="1">
            <a:spLocks noGrp="1"/>
          </p:cNvSpPr>
          <p:nvPr>
            <p:ph type="dt" idx="10"/>
          </p:nvPr>
        </p:nvSpPr>
        <p:spPr>
          <a:xfrm>
            <a:off x="838360" y="6674526"/>
            <a:ext cx="2743725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8"/>
          <p:cNvSpPr txBox="1">
            <a:spLocks noGrp="1"/>
          </p:cNvSpPr>
          <p:nvPr>
            <p:ph type="ftr" idx="11"/>
          </p:nvPr>
        </p:nvSpPr>
        <p:spPr>
          <a:xfrm>
            <a:off x="4039372" y="6674526"/>
            <a:ext cx="4117175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8"/>
          <p:cNvSpPr txBox="1">
            <a:spLocks noGrp="1"/>
          </p:cNvSpPr>
          <p:nvPr>
            <p:ph type="sldNum" idx="12"/>
          </p:nvPr>
        </p:nvSpPr>
        <p:spPr>
          <a:xfrm>
            <a:off x="8613835" y="6674526"/>
            <a:ext cx="2743725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9"/>
          <p:cNvSpPr txBox="1">
            <a:spLocks noGrp="1"/>
          </p:cNvSpPr>
          <p:nvPr>
            <p:ph type="title"/>
          </p:nvPr>
        </p:nvSpPr>
        <p:spPr>
          <a:xfrm>
            <a:off x="838361" y="383378"/>
            <a:ext cx="10519199" cy="139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9"/>
          <p:cNvSpPr txBox="1">
            <a:spLocks noGrp="1"/>
          </p:cNvSpPr>
          <p:nvPr>
            <p:ph type="body" idx="1"/>
          </p:nvPr>
        </p:nvSpPr>
        <p:spPr>
          <a:xfrm>
            <a:off x="838444" y="1916890"/>
            <a:ext cx="5183101" cy="456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7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9"/>
          <p:cNvSpPr txBox="1">
            <a:spLocks noGrp="1"/>
          </p:cNvSpPr>
          <p:nvPr>
            <p:ph type="body" idx="2"/>
          </p:nvPr>
        </p:nvSpPr>
        <p:spPr>
          <a:xfrm>
            <a:off x="6173989" y="1916890"/>
            <a:ext cx="5183101" cy="456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7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9"/>
          <p:cNvSpPr txBox="1">
            <a:spLocks noGrp="1"/>
          </p:cNvSpPr>
          <p:nvPr>
            <p:ph type="dt" idx="10"/>
          </p:nvPr>
        </p:nvSpPr>
        <p:spPr>
          <a:xfrm>
            <a:off x="838360" y="6674526"/>
            <a:ext cx="2743725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9"/>
          <p:cNvSpPr txBox="1">
            <a:spLocks noGrp="1"/>
          </p:cNvSpPr>
          <p:nvPr>
            <p:ph type="ftr" idx="11"/>
          </p:nvPr>
        </p:nvSpPr>
        <p:spPr>
          <a:xfrm>
            <a:off x="4039372" y="6674526"/>
            <a:ext cx="4117175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9"/>
          <p:cNvSpPr txBox="1">
            <a:spLocks noGrp="1"/>
          </p:cNvSpPr>
          <p:nvPr>
            <p:ph type="sldNum" idx="12"/>
          </p:nvPr>
        </p:nvSpPr>
        <p:spPr>
          <a:xfrm>
            <a:off x="8613835" y="6674526"/>
            <a:ext cx="2743725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0"/>
          <p:cNvSpPr txBox="1">
            <a:spLocks noGrp="1"/>
          </p:cNvSpPr>
          <p:nvPr>
            <p:ph type="title"/>
          </p:nvPr>
        </p:nvSpPr>
        <p:spPr>
          <a:xfrm>
            <a:off x="832093" y="1795210"/>
            <a:ext cx="10518646" cy="2995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725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0"/>
          <p:cNvSpPr txBox="1">
            <a:spLocks noGrp="1"/>
          </p:cNvSpPr>
          <p:nvPr>
            <p:ph type="body" idx="1"/>
          </p:nvPr>
        </p:nvSpPr>
        <p:spPr>
          <a:xfrm>
            <a:off x="832093" y="4818895"/>
            <a:ext cx="10518646" cy="1575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986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89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575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42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6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6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6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6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6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6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50"/>
          <p:cNvSpPr txBox="1">
            <a:spLocks noGrp="1"/>
          </p:cNvSpPr>
          <p:nvPr>
            <p:ph type="dt" idx="10"/>
          </p:nvPr>
        </p:nvSpPr>
        <p:spPr>
          <a:xfrm>
            <a:off x="838360" y="6674526"/>
            <a:ext cx="2743725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0"/>
          <p:cNvSpPr txBox="1">
            <a:spLocks noGrp="1"/>
          </p:cNvSpPr>
          <p:nvPr>
            <p:ph type="ftr" idx="11"/>
          </p:nvPr>
        </p:nvSpPr>
        <p:spPr>
          <a:xfrm>
            <a:off x="4039372" y="6674526"/>
            <a:ext cx="4117175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0"/>
          <p:cNvSpPr txBox="1">
            <a:spLocks noGrp="1"/>
          </p:cNvSpPr>
          <p:nvPr>
            <p:ph type="sldNum" idx="12"/>
          </p:nvPr>
        </p:nvSpPr>
        <p:spPr>
          <a:xfrm>
            <a:off x="8613835" y="6674526"/>
            <a:ext cx="2743725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1"/>
          <p:cNvSpPr txBox="1">
            <a:spLocks noGrp="1"/>
          </p:cNvSpPr>
          <p:nvPr>
            <p:ph type="title"/>
          </p:nvPr>
        </p:nvSpPr>
        <p:spPr>
          <a:xfrm>
            <a:off x="840035" y="383378"/>
            <a:ext cx="10518646" cy="139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1"/>
          <p:cNvSpPr txBox="1">
            <a:spLocks noGrp="1"/>
          </p:cNvSpPr>
          <p:nvPr>
            <p:ph type="body" idx="1"/>
          </p:nvPr>
        </p:nvSpPr>
        <p:spPr>
          <a:xfrm>
            <a:off x="840035" y="1765206"/>
            <a:ext cx="5159282" cy="8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986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90" b="1"/>
            </a:lvl1pPr>
            <a:lvl2pPr marL="914400" lvl="1" indent="-228600" algn="l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75" b="1"/>
            </a:lvl2pPr>
            <a:lvl3pPr marL="1371600" lvl="2" indent="-2286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20" b="1"/>
            </a:lvl3pPr>
            <a:lvl4pPr marL="1828800" lvl="3" indent="-228600" algn="l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60" b="1"/>
            </a:lvl4pPr>
            <a:lvl5pPr marL="2286000" lvl="4" indent="-228600" algn="l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60" b="1"/>
            </a:lvl5pPr>
            <a:lvl6pPr marL="2743200" lvl="5" indent="-228600" algn="l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60" b="1"/>
            </a:lvl6pPr>
            <a:lvl7pPr marL="3200400" lvl="6" indent="-228600" algn="l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60" b="1"/>
            </a:lvl7pPr>
            <a:lvl8pPr marL="3657600" lvl="7" indent="-228600" algn="l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60" b="1"/>
            </a:lvl8pPr>
            <a:lvl9pPr marL="4114800" lvl="8" indent="-228600" algn="l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60" b="1"/>
            </a:lvl9pPr>
          </a:lstStyle>
          <a:p>
            <a:endParaRPr/>
          </a:p>
        </p:txBody>
      </p:sp>
      <p:sp>
        <p:nvSpPr>
          <p:cNvPr id="50" name="Google Shape;50;p51"/>
          <p:cNvSpPr txBox="1">
            <a:spLocks noGrp="1"/>
          </p:cNvSpPr>
          <p:nvPr>
            <p:ph type="body" idx="2"/>
          </p:nvPr>
        </p:nvSpPr>
        <p:spPr>
          <a:xfrm>
            <a:off x="840035" y="2630306"/>
            <a:ext cx="5159282" cy="3868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7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51"/>
          <p:cNvSpPr txBox="1">
            <a:spLocks noGrp="1"/>
          </p:cNvSpPr>
          <p:nvPr>
            <p:ph type="body" idx="3"/>
          </p:nvPr>
        </p:nvSpPr>
        <p:spPr>
          <a:xfrm>
            <a:off x="6173990" y="1765206"/>
            <a:ext cx="5184689" cy="8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986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90" b="1"/>
            </a:lvl1pPr>
            <a:lvl2pPr marL="914400" lvl="1" indent="-228600" algn="l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75" b="1"/>
            </a:lvl2pPr>
            <a:lvl3pPr marL="1371600" lvl="2" indent="-228600" algn="l">
              <a:lnSpc>
                <a:spcPct val="90000"/>
              </a:lnSpc>
              <a:spcBef>
                <a:spcPts val="112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20" b="1"/>
            </a:lvl3pPr>
            <a:lvl4pPr marL="1828800" lvl="3" indent="-228600" algn="l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60" b="1"/>
            </a:lvl4pPr>
            <a:lvl5pPr marL="2286000" lvl="4" indent="-228600" algn="l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60" b="1"/>
            </a:lvl5pPr>
            <a:lvl6pPr marL="2743200" lvl="5" indent="-228600" algn="l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60" b="1"/>
            </a:lvl6pPr>
            <a:lvl7pPr marL="3200400" lvl="6" indent="-228600" algn="l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60" b="1"/>
            </a:lvl7pPr>
            <a:lvl8pPr marL="3657600" lvl="7" indent="-228600" algn="l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60" b="1"/>
            </a:lvl8pPr>
            <a:lvl9pPr marL="4114800" lvl="8" indent="-228600" algn="l">
              <a:lnSpc>
                <a:spcPct val="90000"/>
              </a:lnSpc>
              <a:spcBef>
                <a:spcPts val="99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60" b="1"/>
            </a:lvl9pPr>
          </a:lstStyle>
          <a:p>
            <a:endParaRPr/>
          </a:p>
        </p:txBody>
      </p:sp>
      <p:sp>
        <p:nvSpPr>
          <p:cNvPr id="52" name="Google Shape;52;p51"/>
          <p:cNvSpPr txBox="1">
            <a:spLocks noGrp="1"/>
          </p:cNvSpPr>
          <p:nvPr>
            <p:ph type="body" idx="4"/>
          </p:nvPr>
        </p:nvSpPr>
        <p:spPr>
          <a:xfrm>
            <a:off x="6173990" y="2630306"/>
            <a:ext cx="5184689" cy="3868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74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51"/>
          <p:cNvSpPr txBox="1">
            <a:spLocks noGrp="1"/>
          </p:cNvSpPr>
          <p:nvPr>
            <p:ph type="dt" idx="10"/>
          </p:nvPr>
        </p:nvSpPr>
        <p:spPr>
          <a:xfrm>
            <a:off x="838360" y="6674526"/>
            <a:ext cx="2743725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1"/>
          <p:cNvSpPr txBox="1">
            <a:spLocks noGrp="1"/>
          </p:cNvSpPr>
          <p:nvPr>
            <p:ph type="ftr" idx="11"/>
          </p:nvPr>
        </p:nvSpPr>
        <p:spPr>
          <a:xfrm>
            <a:off x="4039372" y="6674526"/>
            <a:ext cx="4117175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1"/>
          <p:cNvSpPr txBox="1">
            <a:spLocks noGrp="1"/>
          </p:cNvSpPr>
          <p:nvPr>
            <p:ph type="sldNum" idx="12"/>
          </p:nvPr>
        </p:nvSpPr>
        <p:spPr>
          <a:xfrm>
            <a:off x="8613835" y="6674526"/>
            <a:ext cx="2743725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2"/>
          <p:cNvSpPr txBox="1">
            <a:spLocks noGrp="1"/>
          </p:cNvSpPr>
          <p:nvPr>
            <p:ph type="title"/>
          </p:nvPr>
        </p:nvSpPr>
        <p:spPr>
          <a:xfrm>
            <a:off x="838361" y="383378"/>
            <a:ext cx="10519199" cy="139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2"/>
          <p:cNvSpPr txBox="1">
            <a:spLocks noGrp="1"/>
          </p:cNvSpPr>
          <p:nvPr>
            <p:ph type="dt" idx="10"/>
          </p:nvPr>
        </p:nvSpPr>
        <p:spPr>
          <a:xfrm>
            <a:off x="838360" y="6674526"/>
            <a:ext cx="2743725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2"/>
          <p:cNvSpPr txBox="1">
            <a:spLocks noGrp="1"/>
          </p:cNvSpPr>
          <p:nvPr>
            <p:ph type="ftr" idx="11"/>
          </p:nvPr>
        </p:nvSpPr>
        <p:spPr>
          <a:xfrm>
            <a:off x="4039372" y="6674526"/>
            <a:ext cx="4117175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2"/>
          <p:cNvSpPr txBox="1">
            <a:spLocks noGrp="1"/>
          </p:cNvSpPr>
          <p:nvPr>
            <p:ph type="sldNum" idx="12"/>
          </p:nvPr>
        </p:nvSpPr>
        <p:spPr>
          <a:xfrm>
            <a:off x="8613835" y="6674526"/>
            <a:ext cx="2743725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3"/>
          <p:cNvSpPr txBox="1">
            <a:spLocks noGrp="1"/>
          </p:cNvSpPr>
          <p:nvPr>
            <p:ph type="dt" idx="10"/>
          </p:nvPr>
        </p:nvSpPr>
        <p:spPr>
          <a:xfrm>
            <a:off x="838360" y="6674526"/>
            <a:ext cx="2743725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3"/>
          <p:cNvSpPr txBox="1">
            <a:spLocks noGrp="1"/>
          </p:cNvSpPr>
          <p:nvPr>
            <p:ph type="ftr" idx="11"/>
          </p:nvPr>
        </p:nvSpPr>
        <p:spPr>
          <a:xfrm>
            <a:off x="4039372" y="6674526"/>
            <a:ext cx="4117175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3"/>
          <p:cNvSpPr txBox="1">
            <a:spLocks noGrp="1"/>
          </p:cNvSpPr>
          <p:nvPr>
            <p:ph type="sldNum" idx="12"/>
          </p:nvPr>
        </p:nvSpPr>
        <p:spPr>
          <a:xfrm>
            <a:off x="8613835" y="6674526"/>
            <a:ext cx="2743725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4"/>
          <p:cNvSpPr txBox="1">
            <a:spLocks noGrp="1"/>
          </p:cNvSpPr>
          <p:nvPr>
            <p:ph type="title"/>
          </p:nvPr>
        </p:nvSpPr>
        <p:spPr>
          <a:xfrm>
            <a:off x="840032" y="480056"/>
            <a:ext cx="3933376" cy="168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2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4"/>
          <p:cNvSpPr txBox="1">
            <a:spLocks noGrp="1"/>
          </p:cNvSpPr>
          <p:nvPr>
            <p:ph type="body" idx="1"/>
          </p:nvPr>
        </p:nvSpPr>
        <p:spPr>
          <a:xfrm>
            <a:off x="5184691" y="1036787"/>
            <a:ext cx="6173990" cy="5117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3982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2520"/>
            </a:lvl1pPr>
            <a:lvl2pPr marL="914400" lvl="1" indent="-406400" algn="l">
              <a:lnSpc>
                <a:spcPct val="90000"/>
              </a:lnSpc>
              <a:spcBef>
                <a:spcPts val="1742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205"/>
            </a:lvl2pPr>
            <a:lvl3pPr marL="1371600" lvl="2" indent="-381000" algn="l">
              <a:lnSpc>
                <a:spcPct val="90000"/>
              </a:lnSpc>
              <a:spcBef>
                <a:spcPts val="1493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90"/>
            </a:lvl3pPr>
            <a:lvl4pPr marL="1828800" lvl="3" indent="-355600" algn="l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75"/>
            </a:lvl4pPr>
            <a:lvl5pPr marL="2286000" lvl="4" indent="-355600" algn="l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75"/>
            </a:lvl5pPr>
            <a:lvl6pPr marL="2743200" lvl="5" indent="-355600" algn="l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75"/>
            </a:lvl6pPr>
            <a:lvl7pPr marL="3200400" lvl="6" indent="-355600" algn="l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75"/>
            </a:lvl7pPr>
            <a:lvl8pPr marL="3657600" lvl="7" indent="-355600" algn="l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75"/>
            </a:lvl8pPr>
            <a:lvl9pPr marL="4114800" lvl="8" indent="-355600" algn="l">
              <a:lnSpc>
                <a:spcPct val="90000"/>
              </a:lnSpc>
              <a:spcBef>
                <a:spcPts val="1244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75"/>
            </a:lvl9pPr>
          </a:lstStyle>
          <a:p>
            <a:endParaRPr/>
          </a:p>
        </p:txBody>
      </p:sp>
      <p:sp>
        <p:nvSpPr>
          <p:cNvPr id="68" name="Google Shape;68;p54"/>
          <p:cNvSpPr txBox="1">
            <a:spLocks noGrp="1"/>
          </p:cNvSpPr>
          <p:nvPr>
            <p:ph type="body" idx="2"/>
          </p:nvPr>
        </p:nvSpPr>
        <p:spPr>
          <a:xfrm>
            <a:off x="840032" y="2160251"/>
            <a:ext cx="3933376" cy="400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99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60"/>
            </a:lvl1pPr>
            <a:lvl2pPr marL="914400" lvl="1" indent="-228600" algn="l">
              <a:lnSpc>
                <a:spcPct val="90000"/>
              </a:lnSpc>
              <a:spcBef>
                <a:spcPts val="8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5"/>
            </a:lvl2pPr>
            <a:lvl3pPr marL="1371600" lvl="2" indent="-228600" algn="l">
              <a:lnSpc>
                <a:spcPct val="90000"/>
              </a:lnSpc>
              <a:spcBef>
                <a:spcPts val="74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45"/>
            </a:lvl3pPr>
            <a:lvl4pPr marL="1828800" lvl="3" indent="-228600" algn="l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90"/>
            </a:lvl4pPr>
            <a:lvl5pPr marL="2286000" lvl="4" indent="-228600" algn="l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90"/>
            </a:lvl5pPr>
            <a:lvl6pPr marL="2743200" lvl="5" indent="-228600" algn="l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90"/>
            </a:lvl6pPr>
            <a:lvl7pPr marL="3200400" lvl="6" indent="-228600" algn="l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90"/>
            </a:lvl7pPr>
            <a:lvl8pPr marL="3657600" lvl="7" indent="-228600" algn="l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90"/>
            </a:lvl8pPr>
            <a:lvl9pPr marL="4114800" lvl="8" indent="-228600" algn="l">
              <a:lnSpc>
                <a:spcPct val="90000"/>
              </a:lnSpc>
              <a:spcBef>
                <a:spcPts val="624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90"/>
            </a:lvl9pPr>
          </a:lstStyle>
          <a:p>
            <a:endParaRPr/>
          </a:p>
        </p:txBody>
      </p:sp>
      <p:sp>
        <p:nvSpPr>
          <p:cNvPr id="69" name="Google Shape;69;p54"/>
          <p:cNvSpPr txBox="1">
            <a:spLocks noGrp="1"/>
          </p:cNvSpPr>
          <p:nvPr>
            <p:ph type="dt" idx="10"/>
          </p:nvPr>
        </p:nvSpPr>
        <p:spPr>
          <a:xfrm>
            <a:off x="838360" y="6674526"/>
            <a:ext cx="2743725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4"/>
          <p:cNvSpPr txBox="1">
            <a:spLocks noGrp="1"/>
          </p:cNvSpPr>
          <p:nvPr>
            <p:ph type="ftr" idx="11"/>
          </p:nvPr>
        </p:nvSpPr>
        <p:spPr>
          <a:xfrm>
            <a:off x="4039372" y="6674526"/>
            <a:ext cx="4117175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4"/>
          <p:cNvSpPr txBox="1">
            <a:spLocks noGrp="1"/>
          </p:cNvSpPr>
          <p:nvPr>
            <p:ph type="sldNum" idx="12"/>
          </p:nvPr>
        </p:nvSpPr>
        <p:spPr>
          <a:xfrm>
            <a:off x="8613835" y="6674526"/>
            <a:ext cx="2743725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5"/>
          <p:cNvSpPr txBox="1">
            <a:spLocks noGrp="1"/>
          </p:cNvSpPr>
          <p:nvPr>
            <p:ph type="title"/>
          </p:nvPr>
        </p:nvSpPr>
        <p:spPr>
          <a:xfrm>
            <a:off x="838360" y="383795"/>
            <a:ext cx="10519199" cy="1391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5"/>
          <p:cNvSpPr txBox="1">
            <a:spLocks noGrp="1"/>
          </p:cNvSpPr>
          <p:nvPr>
            <p:ph type="body" idx="1"/>
          </p:nvPr>
        </p:nvSpPr>
        <p:spPr>
          <a:xfrm>
            <a:off x="838360" y="1916473"/>
            <a:ext cx="10519199" cy="456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5"/>
          <p:cNvSpPr txBox="1">
            <a:spLocks noGrp="1"/>
          </p:cNvSpPr>
          <p:nvPr>
            <p:ph type="dt" idx="10"/>
          </p:nvPr>
        </p:nvSpPr>
        <p:spPr>
          <a:xfrm>
            <a:off x="838360" y="6674526"/>
            <a:ext cx="2743725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5"/>
              <a:buFont typeface="Calibri"/>
              <a:buNone/>
              <a:defRPr sz="94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45"/>
          <p:cNvSpPr txBox="1">
            <a:spLocks noGrp="1"/>
          </p:cNvSpPr>
          <p:nvPr>
            <p:ph type="ftr" idx="11"/>
          </p:nvPr>
        </p:nvSpPr>
        <p:spPr>
          <a:xfrm>
            <a:off x="4039372" y="6674526"/>
            <a:ext cx="4117175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5"/>
              <a:buFont typeface="Calibri"/>
              <a:buNone/>
              <a:defRPr sz="94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5"/>
          <p:cNvSpPr txBox="1">
            <a:spLocks noGrp="1"/>
          </p:cNvSpPr>
          <p:nvPr>
            <p:ph type="sldNum" idx="12"/>
          </p:nvPr>
        </p:nvSpPr>
        <p:spPr>
          <a:xfrm>
            <a:off x="8613835" y="6674526"/>
            <a:ext cx="2743725" cy="38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45"/>
              <a:buFont typeface="Calibri"/>
              <a:buNone/>
              <a:defRPr sz="945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45"/>
              <a:buFont typeface="Calibri"/>
              <a:buNone/>
              <a:defRPr sz="945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45"/>
              <a:buFont typeface="Calibri"/>
              <a:buNone/>
              <a:defRPr sz="945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45"/>
              <a:buFont typeface="Calibri"/>
              <a:buNone/>
              <a:defRPr sz="945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45"/>
              <a:buFont typeface="Calibri"/>
              <a:buNone/>
              <a:defRPr sz="945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45"/>
              <a:buFont typeface="Calibri"/>
              <a:buNone/>
              <a:defRPr sz="945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45"/>
              <a:buFont typeface="Calibri"/>
              <a:buNone/>
              <a:defRPr sz="945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45"/>
              <a:buFont typeface="Calibri"/>
              <a:buNone/>
              <a:defRPr sz="945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45"/>
              <a:buFont typeface="Calibri"/>
              <a:buNone/>
              <a:defRPr sz="945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1/06/classification-problem-relation-between-sensitivity-specificity-and-accuracy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chinelearningmastery.com/roc-curves-and-precision-recall-curves-for-classification-in-python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2572385" y="473710"/>
            <a:ext cx="5465445" cy="84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0000"/>
              </a:buClr>
              <a:buSzPts val="1400"/>
              <a:buFont typeface="Calibri"/>
              <a:buNone/>
            </a:pPr>
            <a:r>
              <a:rPr lang="en-US" sz="3225" b="1">
                <a:solidFill>
                  <a:srgbClr val="E3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225" b="1">
                <a:solidFill>
                  <a:srgbClr val="E3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25" b="1">
                <a:solidFill>
                  <a:srgbClr val="E3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225" b="1">
                <a:solidFill>
                  <a:srgbClr val="E3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25" b="1">
                <a:solidFill>
                  <a:srgbClr val="E3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225" b="1">
                <a:solidFill>
                  <a:srgbClr val="E3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25" b="1">
                <a:solidFill>
                  <a:srgbClr val="E3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225" b="1">
                <a:solidFill>
                  <a:srgbClr val="E3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25" b="1">
                <a:solidFill>
                  <a:srgbClr val="E3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225" b="1">
                <a:solidFill>
                  <a:srgbClr val="E3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800" b="1">
                <a:solidFill>
                  <a:srgbClr val="E30000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endParaRPr sz="4800" b="1">
              <a:solidFill>
                <a:srgbClr val="E3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376045" y="3364865"/>
            <a:ext cx="9563735" cy="3736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150" b="1">
              <a:solidFill>
                <a:srgbClr val="007BD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"/>
              </a:lnSpc>
              <a:spcBef>
                <a:spcPts val="4424"/>
              </a:spcBef>
              <a:spcAft>
                <a:spcPts val="0"/>
              </a:spcAft>
              <a:buClr>
                <a:srgbClr val="007BD3"/>
              </a:buClr>
              <a:buSzPts val="2400"/>
              <a:buFont typeface="Arial"/>
              <a:buNone/>
            </a:pPr>
            <a:r>
              <a:rPr lang="en-US" sz="2800" b="1">
                <a:solidFill>
                  <a:srgbClr val="0000FA"/>
                </a:solidFill>
                <a:latin typeface="Calibri"/>
                <a:ea typeface="Calibri"/>
                <a:cs typeface="Calibri"/>
                <a:sym typeface="Calibri"/>
              </a:rPr>
              <a:t>Dr.M.Pyingkodi</a:t>
            </a:r>
            <a:endParaRPr sz="2800" b="1">
              <a:solidFill>
                <a:srgbClr val="0000F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"/>
              </a:lnSpc>
              <a:spcBef>
                <a:spcPts val="4424"/>
              </a:spcBef>
              <a:spcAft>
                <a:spcPts val="0"/>
              </a:spcAft>
              <a:buClr>
                <a:srgbClr val="007BD3"/>
              </a:buClr>
              <a:buSzPts val="2400"/>
              <a:buFont typeface="Arial"/>
              <a:buNone/>
            </a:pPr>
            <a:r>
              <a:rPr lang="en-US" sz="2800" b="1">
                <a:solidFill>
                  <a:srgbClr val="0000FA"/>
                </a:solidFill>
                <a:latin typeface="Calibri"/>
                <a:ea typeface="Calibri"/>
                <a:cs typeface="Calibri"/>
                <a:sym typeface="Calibri"/>
              </a:rPr>
              <a:t>Dept of MCA </a:t>
            </a:r>
            <a:endParaRPr sz="2800" b="1">
              <a:solidFill>
                <a:srgbClr val="0000F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"/>
              </a:lnSpc>
              <a:spcBef>
                <a:spcPts val="4424"/>
              </a:spcBef>
              <a:spcAft>
                <a:spcPts val="0"/>
              </a:spcAft>
              <a:buClr>
                <a:srgbClr val="007BD3"/>
              </a:buClr>
              <a:buSzPts val="2400"/>
              <a:buFont typeface="Arial"/>
              <a:buNone/>
            </a:pPr>
            <a:r>
              <a:rPr lang="en-US" sz="2800" b="1">
                <a:solidFill>
                  <a:srgbClr val="0000FA"/>
                </a:solidFill>
                <a:latin typeface="Calibri"/>
                <a:ea typeface="Calibri"/>
                <a:cs typeface="Calibri"/>
                <a:sym typeface="Calibri"/>
              </a:rPr>
              <a:t>Kongu Engineering College</a:t>
            </a:r>
            <a:endParaRPr sz="2800" b="1">
              <a:solidFill>
                <a:srgbClr val="0000F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"/>
              </a:lnSpc>
              <a:spcBef>
                <a:spcPts val="4424"/>
              </a:spcBef>
              <a:spcAft>
                <a:spcPts val="0"/>
              </a:spcAft>
              <a:buClr>
                <a:srgbClr val="007BD3"/>
              </a:buClr>
              <a:buSzPts val="2400"/>
              <a:buFont typeface="Arial"/>
              <a:buNone/>
            </a:pPr>
            <a:r>
              <a:rPr lang="en-US" sz="2800" b="1">
                <a:solidFill>
                  <a:srgbClr val="0000FA"/>
                </a:solidFill>
                <a:latin typeface="Calibri"/>
                <a:ea typeface="Calibri"/>
                <a:cs typeface="Calibri"/>
                <a:sym typeface="Calibri"/>
              </a:rPr>
              <a:t>Erode, Tamilnadu, India</a:t>
            </a:r>
            <a:endParaRPr sz="2800" b="1">
              <a:solidFill>
                <a:srgbClr val="0000F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"/>
              </a:lnSpc>
              <a:spcBef>
                <a:spcPts val="442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800" b="1">
              <a:solidFill>
                <a:srgbClr val="0000F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278890" y="1814830"/>
            <a:ext cx="9080500" cy="915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30000"/>
              </a:buClr>
              <a:buSzPts val="1400"/>
              <a:buFont typeface="Calibri"/>
              <a:buNone/>
            </a:pPr>
            <a:r>
              <a:rPr lang="en-US" sz="3225" b="1" i="0" u="none" strike="noStrike" cap="none">
                <a:solidFill>
                  <a:srgbClr val="E3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225" b="1" i="0" u="none" strike="noStrike" cap="none">
                <a:solidFill>
                  <a:srgbClr val="E3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25" b="1" i="0" u="none" strike="noStrike" cap="none">
                <a:solidFill>
                  <a:srgbClr val="E3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225" b="1" i="0" u="none" strike="noStrike" cap="none">
                <a:solidFill>
                  <a:srgbClr val="E3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25" b="1" i="0" u="none" strike="noStrike" cap="none">
                <a:solidFill>
                  <a:srgbClr val="E3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225" b="1" i="0" u="none" strike="noStrike" cap="none">
                <a:solidFill>
                  <a:srgbClr val="E3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25" b="1" i="0" u="none" strike="noStrike" cap="none">
                <a:solidFill>
                  <a:srgbClr val="E3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225" b="1" i="0" u="none" strike="noStrike" cap="none">
                <a:solidFill>
                  <a:srgbClr val="E3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25" b="1" i="0" u="none" strike="noStrike" cap="none">
                <a:solidFill>
                  <a:srgbClr val="E3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225" b="1" i="0" u="none" strike="noStrike" cap="none">
                <a:solidFill>
                  <a:srgbClr val="E3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000" b="1" i="0" u="none" strike="noStrike" cap="none">
                <a:solidFill>
                  <a:srgbClr val="007BD3"/>
                </a:solidFill>
                <a:latin typeface="Calibri"/>
                <a:ea typeface="Calibri"/>
                <a:cs typeface="Calibri"/>
                <a:sym typeface="Calibri"/>
              </a:rPr>
              <a:t>Modeling and Evaluation - Unit II</a:t>
            </a:r>
            <a:endParaRPr sz="4000" b="1" i="0" u="none" strike="noStrike" cap="none">
              <a:solidFill>
                <a:srgbClr val="007BD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>
            <a:spLocks noGrp="1"/>
          </p:cNvSpPr>
          <p:nvPr>
            <p:ph type="title"/>
          </p:nvPr>
        </p:nvSpPr>
        <p:spPr>
          <a:xfrm>
            <a:off x="2667664" y="155350"/>
            <a:ext cx="6286198" cy="419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 sz="2800" b="1">
                <a:solidFill>
                  <a:srgbClr val="FE4444"/>
                </a:solidFill>
                <a:latin typeface="Calibri"/>
                <a:ea typeface="Calibri"/>
                <a:cs typeface="Calibri"/>
                <a:sym typeface="Calibri"/>
              </a:rPr>
              <a:t>Descriptive models</a:t>
            </a:r>
            <a:endParaRPr sz="2800" b="1">
              <a:solidFill>
                <a:srgbClr val="FE44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0"/>
          <p:cNvSpPr txBox="1">
            <a:spLocks noGrp="1"/>
          </p:cNvSpPr>
          <p:nvPr>
            <p:ph type="body" idx="1"/>
          </p:nvPr>
        </p:nvSpPr>
        <p:spPr>
          <a:xfrm>
            <a:off x="160655" y="574675"/>
            <a:ext cx="11875135" cy="644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Models for unsupervised learning(clustering).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No target feature or single feature of interest in case of unsupervised learning.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Which group together similar data instances.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Data instances having a similar value of the different features are called clustering models.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solidFill>
                  <a:srgbClr val="0000FA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 sz="2400">
              <a:solidFill>
                <a:srgbClr val="0000F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9590" lvl="1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Customer grouping or segmentation based on social, demographic, ethnic,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529590" lvl="1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etc. factors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529590" lvl="1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Grouping of music based on different aspects like genre, language, time_x0002_period, etc.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529590" lvl="1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Grouping of commodities in an inventory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lang="en-US" sz="2400">
                <a:solidFill>
                  <a:srgbClr val="0000FA"/>
                </a:solidFill>
                <a:latin typeface="Calibri"/>
                <a:ea typeface="Calibri"/>
                <a:cs typeface="Calibri"/>
                <a:sym typeface="Calibri"/>
              </a:rPr>
              <a:t>Models:</a:t>
            </a:r>
            <a:endParaRPr sz="2400">
              <a:solidFill>
                <a:srgbClr val="0000F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	K-means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>
            <a:spLocks noGrp="1"/>
          </p:cNvSpPr>
          <p:nvPr>
            <p:ph type="title"/>
          </p:nvPr>
        </p:nvSpPr>
        <p:spPr>
          <a:xfrm>
            <a:off x="840105" y="126365"/>
            <a:ext cx="89535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 sz="2390" b="1">
                <a:solidFill>
                  <a:srgbClr val="FE4444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390" b="1">
                <a:solidFill>
                  <a:srgbClr val="FE444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390" b="1">
                <a:solidFill>
                  <a:srgbClr val="FE4444"/>
                </a:solidFill>
                <a:latin typeface="Calibri"/>
                <a:ea typeface="Calibri"/>
                <a:cs typeface="Calibri"/>
                <a:sym typeface="Calibri"/>
              </a:rPr>
              <a:t>TRAINING A MODEL (FOR SUPERVISED LEARNING)</a:t>
            </a:r>
            <a:r>
              <a:rPr lang="en-US" sz="2390" b="1">
                <a:solidFill>
                  <a:srgbClr val="FE4444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390" b="1">
                <a:solidFill>
                  <a:srgbClr val="FE4444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2390" b="1">
              <a:solidFill>
                <a:srgbClr val="FE44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 txBox="1">
            <a:spLocks noGrp="1"/>
          </p:cNvSpPr>
          <p:nvPr>
            <p:ph type="body" idx="1"/>
          </p:nvPr>
        </p:nvSpPr>
        <p:spPr>
          <a:xfrm>
            <a:off x="213995" y="513715"/>
            <a:ext cx="11551285" cy="6478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>
                <a:solidFill>
                  <a:srgbClr val="0000FA"/>
                </a:solidFill>
                <a:latin typeface="Calibri"/>
                <a:ea typeface="Calibri"/>
                <a:cs typeface="Calibri"/>
                <a:sym typeface="Calibri"/>
              </a:rPr>
              <a:t>Holdout method</a:t>
            </a:r>
            <a:endParaRPr sz="2400" b="1">
              <a:solidFill>
                <a:srgbClr val="0000F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method of partitioning the input data into two parts – training and test data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is by holding back a part of the input data for validating the trained model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>
              <a:solidFill>
                <a:srgbClr val="0000F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Subset of the input data is used as the test data for evaluating the performance of a trained model.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general 70%–80% of the input data (which is obviously labelled) is used for model training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remaining 20%–30% is used as test data for validation of the performance of the model.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Once the model is trained using the training data, the labels of the test data are predicted using the model’s target function.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Then the predicted value is compared with the actual value of the label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performance of the model is in general measured by the accuracy of prediction of the label value.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>
            <a:spLocks noGrp="1"/>
          </p:cNvSpPr>
          <p:nvPr>
            <p:ph type="title"/>
          </p:nvPr>
        </p:nvSpPr>
        <p:spPr>
          <a:xfrm>
            <a:off x="1006475" y="207645"/>
            <a:ext cx="10179050" cy="61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 sz="2385" b="1">
                <a:solidFill>
                  <a:srgbClr val="FE4444"/>
                </a:solidFill>
              </a:rPr>
              <a:t>Holdout Method</a:t>
            </a:r>
            <a:endParaRPr sz="2385" b="1">
              <a:solidFill>
                <a:srgbClr val="FE4444"/>
              </a:solidFill>
            </a:endParaRPr>
          </a:p>
        </p:txBody>
      </p:sp>
      <p:pic>
        <p:nvPicPr>
          <p:cNvPr id="156" name="Google Shape;156;p1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17500" y="826135"/>
            <a:ext cx="10868025" cy="370713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2"/>
          <p:cNvSpPr txBox="1"/>
          <p:nvPr/>
        </p:nvSpPr>
        <p:spPr>
          <a:xfrm>
            <a:off x="318135" y="4819650"/>
            <a:ext cx="11378565" cy="119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Stratified random sampling, the whole data is broken into several homogenous groups or strata and a random sample is selected from each such stratum.</a:t>
            </a:r>
            <a:endParaRPr sz="24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This ensures that the generated random partitions have equal proportions of each class</a:t>
            </a:r>
            <a:endParaRPr sz="24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>
            <a:spLocks noGrp="1"/>
          </p:cNvSpPr>
          <p:nvPr>
            <p:ph type="title"/>
          </p:nvPr>
        </p:nvSpPr>
        <p:spPr>
          <a:xfrm>
            <a:off x="2667664" y="155350"/>
            <a:ext cx="6286198" cy="419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 sz="2390" b="1">
                <a:solidFill>
                  <a:srgbClr val="FE4444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390" b="1">
                <a:solidFill>
                  <a:srgbClr val="FE444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390" b="1">
                <a:solidFill>
                  <a:srgbClr val="FE4444"/>
                </a:solidFill>
                <a:latin typeface="Calibri"/>
                <a:ea typeface="Calibri"/>
                <a:cs typeface="Calibri"/>
                <a:sym typeface="Calibri"/>
              </a:rPr>
              <a:t> K-fold Cross-validation method</a:t>
            </a:r>
            <a:br>
              <a:rPr lang="en-US" sz="2390" b="1">
                <a:solidFill>
                  <a:srgbClr val="FE444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390" b="1">
              <a:solidFill>
                <a:srgbClr val="FE44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3"/>
          <p:cNvSpPr txBox="1">
            <a:spLocks noGrp="1"/>
          </p:cNvSpPr>
          <p:nvPr>
            <p:ph type="body" idx="1"/>
          </p:nvPr>
        </p:nvSpPr>
        <p:spPr>
          <a:xfrm>
            <a:off x="160655" y="574675"/>
            <a:ext cx="11875135" cy="644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Process of repeated holdout is the basis of k-fold cross- validation technique.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 k-fold cross-validation, the data set is divided into k-completely distinct or non-overlapping random partitions called folds.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A special variant of holdout method, called repeated holdout, is sometimes employed to ensure the randomness of the composed data sets.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In repeated holdout, several random holdouts are used to measure the model performance. In the end, the average of all performances is taken.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value of ‘k’ in k-fold cross-validation can be set to any number.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K-Fold is validation technique in which we split the data into k-subsets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holdout method is repeated k-times where each of the k subsets are used as test set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other k-1 subsets are used for the training purpose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b="1">
                <a:solidFill>
                  <a:srgbClr val="0000FA"/>
                </a:solidFill>
                <a:latin typeface="Calibri"/>
                <a:ea typeface="Calibri"/>
                <a:cs typeface="Calibri"/>
                <a:sym typeface="Calibri"/>
              </a:rPr>
              <a:t> Two approaches</a:t>
            </a:r>
            <a:endParaRPr sz="2400" b="1">
              <a:solidFill>
                <a:srgbClr val="0000F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6690" lvl="0" indent="-18669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10-fold cross-validation (10-fold CV)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186690" lvl="0" indent="-18669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Leave-one-out cross-validation (LOOCV)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>
            <a:spLocks noGrp="1"/>
          </p:cNvSpPr>
          <p:nvPr>
            <p:ph type="title"/>
          </p:nvPr>
        </p:nvSpPr>
        <p:spPr>
          <a:xfrm>
            <a:off x="2296160" y="112395"/>
            <a:ext cx="7144385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 sz="2390" b="1">
                <a:solidFill>
                  <a:srgbClr val="FE4444"/>
                </a:solidFill>
                <a:latin typeface="Calibri"/>
                <a:ea typeface="Calibri"/>
                <a:cs typeface="Calibri"/>
                <a:sym typeface="Calibri"/>
              </a:rPr>
              <a:t>Detailed approach for fold selection</a:t>
            </a:r>
            <a:endParaRPr sz="2390" b="1">
              <a:solidFill>
                <a:srgbClr val="FE44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1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112520"/>
            <a:ext cx="5725795" cy="5053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25795" y="1027430"/>
            <a:ext cx="6130290" cy="513905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4"/>
          <p:cNvSpPr txBox="1"/>
          <p:nvPr/>
        </p:nvSpPr>
        <p:spPr>
          <a:xfrm>
            <a:off x="7112000" y="582295"/>
            <a:ext cx="4363085" cy="337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>
                <a:solidFill>
                  <a:srgbClr val="0000FA"/>
                </a:solidFill>
                <a:latin typeface="Arial"/>
                <a:ea typeface="Arial"/>
                <a:cs typeface="Arial"/>
                <a:sym typeface="Arial"/>
              </a:rPr>
              <a:t>Detailed approach for fold selection</a:t>
            </a:r>
            <a:endParaRPr sz="1600" b="1" i="0" u="none">
              <a:solidFill>
                <a:srgbClr val="0000F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>
            <a:spLocks noGrp="1"/>
          </p:cNvSpPr>
          <p:nvPr>
            <p:ph type="title"/>
          </p:nvPr>
        </p:nvSpPr>
        <p:spPr>
          <a:xfrm>
            <a:off x="894715" y="126365"/>
            <a:ext cx="9171305" cy="45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 sz="2390" b="1">
                <a:solidFill>
                  <a:srgbClr val="FE4444"/>
                </a:solidFill>
              </a:rPr>
              <a:t>Leave-one-out cross-validation  (LOOCV)</a:t>
            </a:r>
            <a:endParaRPr sz="2390" b="1">
              <a:solidFill>
                <a:srgbClr val="FE4444"/>
              </a:solidFill>
            </a:endParaRPr>
          </a:p>
        </p:txBody>
      </p:sp>
      <p:sp>
        <p:nvSpPr>
          <p:cNvPr id="177" name="Google Shape;177;p15"/>
          <p:cNvSpPr txBox="1">
            <a:spLocks noGrp="1"/>
          </p:cNvSpPr>
          <p:nvPr>
            <p:ph type="body" idx="1"/>
          </p:nvPr>
        </p:nvSpPr>
        <p:spPr>
          <a:xfrm>
            <a:off x="650240" y="965835"/>
            <a:ext cx="4735195" cy="585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Using one record or data instance at a time as a test data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number of iterations for which it has to be run is equal to the total number of data in the input data set.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Imagine if k is equal to n where n is the number of samples in the dataset.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07125" y="666115"/>
            <a:ext cx="5774690" cy="5474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>
            <a:spLocks noGrp="1"/>
          </p:cNvSpPr>
          <p:nvPr>
            <p:ph type="title"/>
          </p:nvPr>
        </p:nvSpPr>
        <p:spPr>
          <a:xfrm>
            <a:off x="2667664" y="155350"/>
            <a:ext cx="6286198" cy="419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 sz="2390" b="1">
                <a:solidFill>
                  <a:srgbClr val="FE4444"/>
                </a:solidFill>
                <a:latin typeface="Calibri"/>
                <a:ea typeface="Calibri"/>
                <a:cs typeface="Calibri"/>
                <a:sym typeface="Calibri"/>
              </a:rPr>
              <a:t>10-fold cross-validation </a:t>
            </a:r>
            <a:endParaRPr sz="2390" b="1">
              <a:solidFill>
                <a:srgbClr val="FE44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6"/>
          <p:cNvSpPr txBox="1">
            <a:spLocks noGrp="1"/>
          </p:cNvSpPr>
          <p:nvPr>
            <p:ph type="body" idx="1"/>
          </p:nvPr>
        </p:nvSpPr>
        <p:spPr>
          <a:xfrm>
            <a:off x="160655" y="574675"/>
            <a:ext cx="11875135" cy="644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For each of the 10-folds, each comprising of approximately 10% of the data,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one of the folds is used as the test data for validating model performance trained based on the remaining 9 folds (or 90% of the data).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This is repeated 10 times, once for each of the 10 folds being used as the test data and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the remaining folds as the training data.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average performance across all folds is being reported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>
            <a:spLocks noGrp="1"/>
          </p:cNvSpPr>
          <p:nvPr>
            <p:ph type="title"/>
          </p:nvPr>
        </p:nvSpPr>
        <p:spPr>
          <a:xfrm>
            <a:off x="1929130" y="0"/>
            <a:ext cx="8925560" cy="44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 sz="2390" b="1">
                <a:solidFill>
                  <a:srgbClr val="FE4444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390" b="1">
                <a:solidFill>
                  <a:srgbClr val="FE444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1">
                <a:solidFill>
                  <a:srgbClr val="FE4444"/>
                </a:solidFill>
              </a:rPr>
              <a:t>Bootstrap Sampling vs Cross Validation</a:t>
            </a:r>
            <a:endParaRPr sz="2800" b="1">
              <a:solidFill>
                <a:srgbClr val="FE4444"/>
              </a:solidFill>
            </a:endParaRPr>
          </a:p>
        </p:txBody>
      </p:sp>
      <p:pic>
        <p:nvPicPr>
          <p:cNvPr id="190" name="Google Shape;190;p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86155" y="565785"/>
            <a:ext cx="10311130" cy="2516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015" y="3367405"/>
            <a:ext cx="11456670" cy="3623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>
            <a:spLocks noGrp="1"/>
          </p:cNvSpPr>
          <p:nvPr>
            <p:ph type="title"/>
          </p:nvPr>
        </p:nvSpPr>
        <p:spPr>
          <a:xfrm>
            <a:off x="2952779" y="-225"/>
            <a:ext cx="6286198" cy="419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 sz="2390" b="1">
                <a:solidFill>
                  <a:srgbClr val="FE4444"/>
                </a:solidFill>
              </a:rPr>
              <a:t> </a:t>
            </a:r>
            <a:r>
              <a:rPr lang="en-US" sz="2800" b="1">
                <a:solidFill>
                  <a:srgbClr val="FE4444"/>
                </a:solidFill>
                <a:latin typeface="Calibri"/>
                <a:ea typeface="Calibri"/>
                <a:cs typeface="Calibri"/>
                <a:sym typeface="Calibri"/>
              </a:rPr>
              <a:t>Eager learner</a:t>
            </a:r>
            <a:endParaRPr sz="2800" b="1">
              <a:solidFill>
                <a:srgbClr val="FE44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8"/>
          <p:cNvSpPr txBox="1">
            <a:spLocks noGrp="1"/>
          </p:cNvSpPr>
          <p:nvPr>
            <p:ph type="body" idx="1"/>
          </p:nvPr>
        </p:nvSpPr>
        <p:spPr>
          <a:xfrm>
            <a:off x="160655" y="419735"/>
            <a:ext cx="11875135" cy="660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>
                <a:solidFill>
                  <a:srgbClr val="0000FA"/>
                </a:solidFill>
                <a:latin typeface="Calibri"/>
                <a:ea typeface="Calibri"/>
                <a:cs typeface="Calibri"/>
                <a:sym typeface="Calibri"/>
              </a:rPr>
              <a:t>Eager Learning learner</a:t>
            </a:r>
            <a:endParaRPr sz="2400" b="1">
              <a:solidFill>
                <a:srgbClr val="0000F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When a machine learning algorithm builds a model soon after receiving training data set, it is called eager learning.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It is called eager; because, when it gets the data set, the first thing it does – build the model. Then it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forgets the training data. 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Later, when an input data comes, it uses this model to evaluate it. Most machine learning algorithms are eager learners.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 learning algorithm that explores an entire training record set during a training phase to build a decision structure that it can exploit during the testing phase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Given a set of training set, constructs a classification model before receiving new (e.g., test) data to classify.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An eager learner abstracts away from the data during training and uses this abstraction to make predictions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72390" lvl="0" indent="-7239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When it receive data set it starts classifying (learning)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72390" lvl="0" indent="-7239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Then it does not wait for test data to learn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72390" lvl="0" indent="-7239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So it takes long time learning and less time classifying data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lang="en-US" sz="2400" b="1" dirty="0">
                <a:solidFill>
                  <a:srgbClr val="FD6F11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Decision Tree, Naive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Bayes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, Artificial Neural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Networks,Support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Vector Machine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72390" lvl="0" indent="-7239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b="1" dirty="0">
                <a:solidFill>
                  <a:srgbClr val="0000F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>
            <a:spLocks noGrp="1"/>
          </p:cNvSpPr>
          <p:nvPr>
            <p:ph type="title"/>
          </p:nvPr>
        </p:nvSpPr>
        <p:spPr>
          <a:xfrm>
            <a:off x="2667664" y="155350"/>
            <a:ext cx="6286198" cy="419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 sz="2390" b="1">
                <a:solidFill>
                  <a:srgbClr val="FE4444"/>
                </a:solidFill>
              </a:rPr>
              <a:t/>
            </a:r>
            <a:br>
              <a:rPr lang="en-US" sz="2390" b="1">
                <a:solidFill>
                  <a:srgbClr val="FE4444"/>
                </a:solidFill>
              </a:rPr>
            </a:br>
            <a:r>
              <a:rPr lang="en-US" sz="2390" b="1">
                <a:solidFill>
                  <a:srgbClr val="FE4444"/>
                </a:solidFill>
              </a:rPr>
              <a:t> </a:t>
            </a:r>
            <a:r>
              <a:rPr lang="en-US" sz="2800" b="1">
                <a:solidFill>
                  <a:srgbClr val="FE4444"/>
                </a:solidFill>
                <a:latin typeface="Calibri"/>
                <a:ea typeface="Calibri"/>
                <a:cs typeface="Calibri"/>
                <a:sym typeface="Calibri"/>
              </a:rPr>
              <a:t>Lazy  learner</a:t>
            </a:r>
            <a:r>
              <a:rPr lang="en-US" sz="2800" b="1">
                <a:solidFill>
                  <a:srgbClr val="0000FA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800" b="1">
                <a:solidFill>
                  <a:srgbClr val="0000FA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1">
              <a:solidFill>
                <a:srgbClr val="0000F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9"/>
          <p:cNvSpPr txBox="1">
            <a:spLocks noGrp="1"/>
          </p:cNvSpPr>
          <p:nvPr>
            <p:ph type="body" idx="1"/>
          </p:nvPr>
        </p:nvSpPr>
        <p:spPr>
          <a:xfrm>
            <a:off x="160655" y="574675"/>
            <a:ext cx="11875135" cy="644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t" anchorCtr="0">
            <a:noAutofit/>
          </a:bodyPr>
          <a:lstStyle/>
          <a:p>
            <a:pPr marL="72390" lvl="0" indent="-7239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when a machine learning algorithm does not build a model immediately after receiving the training data, rather waits till it is provided with an input data to evaluate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72390" lvl="0" indent="-7239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Completely skips the abstraction and generalization processes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Any machine learning process that defers the majority of computation to consultation time.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It  uses training data as-is,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it is also known as </a:t>
            </a:r>
            <a:r>
              <a:rPr lang="en-US" sz="2400" dirty="0">
                <a:solidFill>
                  <a:srgbClr val="0000FA"/>
                </a:solidFill>
                <a:latin typeface="Calibri"/>
                <a:ea typeface="Calibri"/>
                <a:cs typeface="Calibri"/>
                <a:sym typeface="Calibri"/>
              </a:rPr>
              <a:t>rote learning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(i.e. memorization technique based on repetition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It is heavy dependency on the given training data instance, it is also known as instance learning.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also called non-parametric learning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72390" lvl="0" indent="-7239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Just store Data set without learning from it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72390" lvl="0" indent="-7239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Start classifying data when it receive Test data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72390" lvl="0" indent="-7239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So it takes less time learning and more time classifying data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lang="en-US" sz="2400" b="1" dirty="0">
                <a:solidFill>
                  <a:srgbClr val="FD6F1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2400" b="1">
              <a:solidFill>
                <a:srgbClr val="FD6F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K - Nearest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Neighbour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, Case - Based Reasoning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1175385" y="2333625"/>
            <a:ext cx="8210550" cy="223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 sz="2390" b="1">
                <a:solidFill>
                  <a:srgbClr val="E3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390" b="1">
                <a:solidFill>
                  <a:srgbClr val="E3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400" b="1">
                <a:solidFill>
                  <a:srgbClr val="FE4444"/>
                </a:solidFill>
                <a:latin typeface="Calibri"/>
                <a:ea typeface="Calibri"/>
                <a:cs typeface="Calibri"/>
                <a:sym typeface="Calibri"/>
              </a:rPr>
              <a:t>Modelling and Evaluation</a:t>
            </a:r>
            <a:endParaRPr sz="4400" b="1">
              <a:solidFill>
                <a:srgbClr val="FE44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 sz="4400" b="1">
                <a:solidFill>
                  <a:srgbClr val="FE4444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4400" b="1">
                <a:solidFill>
                  <a:srgbClr val="FE4444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4400" b="1">
              <a:solidFill>
                <a:srgbClr val="FE444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>
            <a:spLocks noGrp="1"/>
          </p:cNvSpPr>
          <p:nvPr>
            <p:ph type="title"/>
          </p:nvPr>
        </p:nvSpPr>
        <p:spPr>
          <a:xfrm>
            <a:off x="803910" y="155575"/>
            <a:ext cx="978789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 sz="2390" b="1">
                <a:solidFill>
                  <a:srgbClr val="FE4444"/>
                </a:solidFill>
              </a:rPr>
              <a:t>MODEL REPRESENTATION AND INTERPRETABILITY</a:t>
            </a:r>
            <a:endParaRPr sz="2390" b="1">
              <a:solidFill>
                <a:srgbClr val="FE4444"/>
              </a:solidFill>
            </a:endParaRPr>
          </a:p>
        </p:txBody>
      </p:sp>
      <p:sp>
        <p:nvSpPr>
          <p:cNvPr id="209" name="Google Shape;209;p20"/>
          <p:cNvSpPr txBox="1">
            <a:spLocks noGrp="1"/>
          </p:cNvSpPr>
          <p:nvPr>
            <p:ph type="body" idx="1"/>
          </p:nvPr>
        </p:nvSpPr>
        <p:spPr>
          <a:xfrm>
            <a:off x="160655" y="574675"/>
            <a:ext cx="11875135" cy="644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The goal of supervised machine learning is to learn or derive a target function which can best determine the target variable from the set of input variables.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 key consideration in learning the target function from the training data is the extent of generalization.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Fitness of a target function approximated by a learning algorithm determines how correctly it is able to classify a set of data it has never seen.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>
            <a:spLocks noGrp="1"/>
          </p:cNvSpPr>
          <p:nvPr>
            <p:ph type="title"/>
          </p:nvPr>
        </p:nvSpPr>
        <p:spPr>
          <a:xfrm>
            <a:off x="2712720" y="110490"/>
            <a:ext cx="6286500" cy="38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 sz="2390" b="1">
                <a:solidFill>
                  <a:srgbClr val="FE4444"/>
                </a:solidFill>
              </a:rPr>
              <a:t> </a:t>
            </a:r>
            <a:r>
              <a:rPr lang="en-US" sz="2800" b="1">
                <a:solidFill>
                  <a:srgbClr val="FE4444"/>
                </a:solidFill>
              </a:rPr>
              <a:t>Underfitting</a:t>
            </a:r>
            <a:endParaRPr sz="2800" b="1">
              <a:solidFill>
                <a:srgbClr val="FE4444"/>
              </a:solidFill>
            </a:endParaRPr>
          </a:p>
        </p:txBody>
      </p:sp>
      <p:sp>
        <p:nvSpPr>
          <p:cNvPr id="215" name="Google Shape;215;p21"/>
          <p:cNvSpPr txBox="1">
            <a:spLocks noGrp="1"/>
          </p:cNvSpPr>
          <p:nvPr>
            <p:ph type="body" idx="1"/>
          </p:nvPr>
        </p:nvSpPr>
        <p:spPr>
          <a:xfrm>
            <a:off x="158750" y="499745"/>
            <a:ext cx="11875135" cy="647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Its occurrence simply means that our model or the algorithm does not fit the data well enough.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It usually happens when we have fewer data to build an accurate model 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model is not able to learn enough from the training data.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Underfitting results in both poor performance with training data as well as poor generalization to test data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data model is unable to capture the relationship between the input and output variables accurately,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Generating a </a:t>
            </a:r>
            <a:r>
              <a:rPr lang="en-US" sz="2400">
                <a:solidFill>
                  <a:srgbClr val="0000FA"/>
                </a:solidFill>
                <a:latin typeface="Calibri"/>
                <a:ea typeface="Calibri"/>
                <a:cs typeface="Calibri"/>
                <a:sym typeface="Calibri"/>
              </a:rPr>
              <a:t>high error rate on both the training set and unseen data.</a:t>
            </a:r>
            <a:endParaRPr sz="2400">
              <a:solidFill>
                <a:srgbClr val="0000F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Uderfitting occurs due to high bias and low variance.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b="1">
                <a:solidFill>
                  <a:srgbClr val="0000FA"/>
                </a:solidFill>
                <a:latin typeface="Calibri"/>
                <a:ea typeface="Calibri"/>
                <a:cs typeface="Calibri"/>
                <a:sym typeface="Calibri"/>
              </a:rPr>
              <a:t>Underfitting can be avoided by</a:t>
            </a:r>
            <a:endParaRPr sz="2400" b="1">
              <a:solidFill>
                <a:srgbClr val="0000F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2390" lvl="0" indent="-7239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more training data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2390" lvl="0" indent="-7239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reducing features by effective feature selection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99220" y="3268345"/>
            <a:ext cx="2838450" cy="3442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>
            <a:spLocks noGrp="1"/>
          </p:cNvSpPr>
          <p:nvPr>
            <p:ph type="title"/>
          </p:nvPr>
        </p:nvSpPr>
        <p:spPr>
          <a:xfrm>
            <a:off x="2667664" y="155350"/>
            <a:ext cx="6286198" cy="419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 sz="2390" b="1">
                <a:solidFill>
                  <a:srgbClr val="FE4444"/>
                </a:solidFill>
              </a:rPr>
              <a:t> Overfitting</a:t>
            </a:r>
            <a:endParaRPr sz="2390" b="1">
              <a:solidFill>
                <a:srgbClr val="FE4444"/>
              </a:solidFill>
            </a:endParaRPr>
          </a:p>
        </p:txBody>
      </p:sp>
      <p:sp>
        <p:nvSpPr>
          <p:cNvPr id="222" name="Google Shape;222;p22"/>
          <p:cNvSpPr txBox="1">
            <a:spLocks noGrp="1"/>
          </p:cNvSpPr>
          <p:nvPr>
            <p:ph type="body" idx="1"/>
          </p:nvPr>
        </p:nvSpPr>
        <p:spPr>
          <a:xfrm>
            <a:off x="160655" y="574675"/>
            <a:ext cx="11875135" cy="644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When a model performs </a:t>
            </a:r>
            <a:r>
              <a:rPr lang="en-US" sz="2400" b="1">
                <a:solidFill>
                  <a:srgbClr val="0000FA"/>
                </a:solidFill>
                <a:latin typeface="Calibri"/>
                <a:ea typeface="Calibri"/>
                <a:cs typeface="Calibri"/>
                <a:sym typeface="Calibri"/>
              </a:rPr>
              <a:t>very well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for training data but has </a:t>
            </a:r>
            <a:r>
              <a:rPr lang="en-US" sz="2400" b="1">
                <a:solidFill>
                  <a:srgbClr val="0000FA"/>
                </a:solidFill>
                <a:latin typeface="Calibri"/>
                <a:ea typeface="Calibri"/>
                <a:cs typeface="Calibri"/>
                <a:sym typeface="Calibri"/>
              </a:rPr>
              <a:t>poor performance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with test data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The machine learning model learns the details and noise in the training data such that it negatively affects the performance of the model on test data.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Overfitting can happen due to low bias and high variance.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performance on the training data, poor generliazation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other data.</a:t>
            </a:r>
            <a:endParaRPr sz="2400" b="1">
              <a:solidFill>
                <a:srgbClr val="0000F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because the model is memorizing the data it has seen and is unable to generalize to unseen examples.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means the more we train our model, the more chances of occurring the overfitted model.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b="1">
                <a:solidFill>
                  <a:srgbClr val="0000FA"/>
                </a:solidFill>
                <a:latin typeface="Calibri"/>
                <a:ea typeface="Calibri"/>
                <a:cs typeface="Calibri"/>
                <a:sym typeface="Calibri"/>
              </a:rPr>
              <a:t>Overfitting can be avoided by </a:t>
            </a:r>
            <a:endParaRPr sz="2400" b="1">
              <a:solidFill>
                <a:srgbClr val="0000F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1. using re-sampling techniques like k-fold cross validation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2. hold back of a validation data set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3. remove the nodes which have little or no predictive power for the given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machine learning problem.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0335" y="1928495"/>
            <a:ext cx="3899535" cy="438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>
            <a:spLocks noGrp="1"/>
          </p:cNvSpPr>
          <p:nvPr>
            <p:ph type="title"/>
          </p:nvPr>
        </p:nvSpPr>
        <p:spPr>
          <a:xfrm>
            <a:off x="3094355" y="179070"/>
            <a:ext cx="6096635" cy="539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 sz="2385" b="1">
                <a:solidFill>
                  <a:srgbClr val="FE4444"/>
                </a:solidFill>
              </a:rPr>
              <a:t> Underfitting Vs Overfitting</a:t>
            </a:r>
            <a:br>
              <a:rPr lang="en-US" sz="2385" b="1">
                <a:solidFill>
                  <a:srgbClr val="FE4444"/>
                </a:solidFill>
              </a:rPr>
            </a:br>
            <a:endParaRPr sz="2390" b="1">
              <a:solidFill>
                <a:srgbClr val="FE4444"/>
              </a:solidFill>
            </a:endParaRPr>
          </a:p>
        </p:txBody>
      </p:sp>
      <p:pic>
        <p:nvPicPr>
          <p:cNvPr id="229" name="Google Shape;229;p2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75285" y="1056640"/>
            <a:ext cx="10983595" cy="5406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>
            <a:spLocks noGrp="1"/>
          </p:cNvSpPr>
          <p:nvPr>
            <p:ph type="title"/>
          </p:nvPr>
        </p:nvSpPr>
        <p:spPr>
          <a:xfrm>
            <a:off x="2667664" y="155350"/>
            <a:ext cx="6286198" cy="419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 sz="2390" b="1">
                <a:solidFill>
                  <a:srgbClr val="FE4444"/>
                </a:solidFill>
              </a:rPr>
              <a:t>Bias</a:t>
            </a:r>
            <a:endParaRPr sz="2390" b="1">
              <a:solidFill>
                <a:srgbClr val="FE4444"/>
              </a:solidFill>
            </a:endParaRPr>
          </a:p>
        </p:txBody>
      </p:sp>
      <p:sp>
        <p:nvSpPr>
          <p:cNvPr id="235" name="Google Shape;235;p24"/>
          <p:cNvSpPr txBox="1">
            <a:spLocks noGrp="1"/>
          </p:cNvSpPr>
          <p:nvPr>
            <p:ph type="body" idx="1"/>
          </p:nvPr>
        </p:nvSpPr>
        <p:spPr>
          <a:xfrm>
            <a:off x="160655" y="574675"/>
            <a:ext cx="11875135" cy="644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if the machine learning model is not accurate, it can make predictions errors, and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these prediction errors are usually known as </a:t>
            </a:r>
            <a:r>
              <a:rPr lang="en-US" sz="2400" b="1" dirty="0">
                <a:solidFill>
                  <a:srgbClr val="0000FA"/>
                </a:solidFill>
                <a:latin typeface="Calibri"/>
                <a:ea typeface="Calibri"/>
                <a:cs typeface="Calibri"/>
                <a:sym typeface="Calibri"/>
              </a:rPr>
              <a:t>Bias and Variance.</a:t>
            </a:r>
            <a:endParaRPr sz="2400" b="1">
              <a:solidFill>
                <a:srgbClr val="0000F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An error is a measure of how accurately an algorithm can make predictions for the previously unknown dataset.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Difference between the model predictions and actual predictions.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 model has either: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b="1" dirty="0">
                <a:solidFill>
                  <a:srgbClr val="0000FA"/>
                </a:solidFill>
                <a:latin typeface="Calibri"/>
                <a:ea typeface="Calibri"/>
                <a:cs typeface="Calibri"/>
                <a:sym typeface="Calibri"/>
              </a:rPr>
              <a:t>Low Bias</a:t>
            </a:r>
            <a:endParaRPr sz="2400" b="1">
              <a:solidFill>
                <a:srgbClr val="0000F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 low bias model will make fewer assumptions about the form of the target function.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b="1" dirty="0">
                <a:solidFill>
                  <a:srgbClr val="0000FA"/>
                </a:solidFill>
                <a:latin typeface="Calibri"/>
                <a:ea typeface="Calibri"/>
                <a:cs typeface="Calibri"/>
                <a:sym typeface="Calibri"/>
              </a:rPr>
              <a:t>High Bias</a:t>
            </a:r>
            <a:endParaRPr sz="2400" b="1">
              <a:solidFill>
                <a:srgbClr val="0000F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 model with a high bias makes more assumptions, and the model becomes unable to capture the important features of our dataset.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A high bias model also cannot perform well on new data.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High in biasing gives a large error in training as well as testing data.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840032" y="480056"/>
            <a:ext cx="3933376" cy="168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 sz="2390" b="1">
                <a:solidFill>
                  <a:srgbClr val="FE4444"/>
                </a:solidFill>
              </a:rPr>
              <a:t>Bootstrap Sampling</a:t>
            </a:r>
            <a:endParaRPr sz="2390" b="1">
              <a:solidFill>
                <a:srgbClr val="FE4444"/>
              </a:solidFill>
            </a:endParaRPr>
          </a:p>
        </p:txBody>
      </p:sp>
      <p:pic>
        <p:nvPicPr>
          <p:cNvPr id="241" name="Google Shape;241;p2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56960" y="2137410"/>
            <a:ext cx="4229100" cy="3470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6195" y="2160270"/>
            <a:ext cx="4183380" cy="3569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2667664" y="155350"/>
            <a:ext cx="6286198" cy="419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 sz="2390" b="1">
                <a:solidFill>
                  <a:srgbClr val="FE4444"/>
                </a:solidFill>
              </a:rPr>
              <a:t>Variance </a:t>
            </a:r>
            <a:endParaRPr sz="2390" b="1">
              <a:solidFill>
                <a:srgbClr val="FE4444"/>
              </a:solidFill>
            </a:endParaRPr>
          </a:p>
        </p:txBody>
      </p:sp>
      <p:sp>
        <p:nvSpPr>
          <p:cNvPr id="248" name="Google Shape;248;p26"/>
          <p:cNvSpPr txBox="1">
            <a:spLocks noGrp="1"/>
          </p:cNvSpPr>
          <p:nvPr>
            <p:ph type="body" idx="1"/>
          </p:nvPr>
        </p:nvSpPr>
        <p:spPr>
          <a:xfrm>
            <a:off x="160655" y="574675"/>
            <a:ext cx="11875135" cy="644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During training, it allows our model to ‘see’ the data a certain number of times to find patterns in it.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If it does not work on the data for long enough, it will not find patterns and bias occurs.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our model will perform really well on traing data and get high accuracy but will fail to perform on new, unseen data.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Model with </a:t>
            </a:r>
            <a:r>
              <a:rPr lang="en-US" sz="2400" b="1">
                <a:solidFill>
                  <a:srgbClr val="0000FA"/>
                </a:solidFill>
                <a:latin typeface="Calibri"/>
                <a:ea typeface="Calibri"/>
                <a:cs typeface="Calibri"/>
                <a:sym typeface="Calibri"/>
              </a:rPr>
              <a:t>high variance pays a lot of attention to training data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and does not generalize on the data which it hasn’t seen before.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As a result, such models perform very well on training data but has high error rates on test data.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5935" y="3945255"/>
            <a:ext cx="3686175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5140" y="3945255"/>
            <a:ext cx="7630795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6"/>
          <p:cNvSpPr txBox="1"/>
          <p:nvPr/>
        </p:nvSpPr>
        <p:spPr>
          <a:xfrm>
            <a:off x="965835" y="6369050"/>
            <a:ext cx="2540000" cy="30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Training Data</a:t>
            </a:r>
            <a:endParaRPr sz="1400" b="1" i="0" u="non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2" name="Google Shape;252;p26"/>
          <p:cNvSpPr txBox="1"/>
          <p:nvPr/>
        </p:nvSpPr>
        <p:spPr>
          <a:xfrm>
            <a:off x="4540885" y="6369050"/>
            <a:ext cx="2540000" cy="306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New Data</a:t>
            </a: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 txBox="1">
            <a:spLocks noGrp="1"/>
          </p:cNvSpPr>
          <p:nvPr>
            <p:ph type="title"/>
          </p:nvPr>
        </p:nvSpPr>
        <p:spPr>
          <a:xfrm>
            <a:off x="2027555" y="66675"/>
            <a:ext cx="7855585" cy="58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 sz="2390" b="1">
                <a:solidFill>
                  <a:srgbClr val="FE4444"/>
                </a:solidFill>
              </a:rPr>
              <a:t>Bias-variance trade-off</a:t>
            </a:r>
            <a:endParaRPr sz="2390" b="1">
              <a:solidFill>
                <a:srgbClr val="FE4444"/>
              </a:solidFill>
            </a:endParaRPr>
          </a:p>
        </p:txBody>
      </p:sp>
      <p:pic>
        <p:nvPicPr>
          <p:cNvPr id="258" name="Google Shape;258;p2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05130" y="770890"/>
            <a:ext cx="5878195" cy="486918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7"/>
          <p:cNvSpPr txBox="1"/>
          <p:nvPr/>
        </p:nvSpPr>
        <p:spPr>
          <a:xfrm>
            <a:off x="2027555" y="6038850"/>
            <a:ext cx="7529195" cy="82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FA"/>
                </a:solidFill>
                <a:latin typeface="Calibri"/>
                <a:ea typeface="Calibri"/>
                <a:cs typeface="Calibri"/>
                <a:sym typeface="Calibri"/>
              </a:rPr>
              <a:t>Increasing the bias will decrease the variance</a:t>
            </a:r>
            <a:endParaRPr sz="2400" b="1" i="0" u="none">
              <a:solidFill>
                <a:srgbClr val="0000F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FA"/>
                </a:solidFill>
                <a:latin typeface="Calibri"/>
                <a:ea typeface="Calibri"/>
                <a:cs typeface="Calibri"/>
                <a:sym typeface="Calibri"/>
              </a:rPr>
              <a:t>Increasing the variance will decrease the bias</a:t>
            </a:r>
            <a:endParaRPr sz="2400" b="1" i="0" u="none">
              <a:solidFill>
                <a:srgbClr val="0000F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67475" y="770255"/>
            <a:ext cx="5571490" cy="5268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>
            <a:spLocks noGrp="1"/>
          </p:cNvSpPr>
          <p:nvPr>
            <p:ph type="title"/>
          </p:nvPr>
        </p:nvSpPr>
        <p:spPr>
          <a:xfrm>
            <a:off x="2463165" y="134620"/>
            <a:ext cx="6969125" cy="478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 sz="2390" b="1">
                <a:solidFill>
                  <a:srgbClr val="FE4444"/>
                </a:solidFill>
              </a:rPr>
              <a:t>High Bias Vs  High Variance</a:t>
            </a:r>
            <a:endParaRPr sz="2390" b="1">
              <a:solidFill>
                <a:srgbClr val="FE4444"/>
              </a:solidFill>
            </a:endParaRPr>
          </a:p>
        </p:txBody>
      </p:sp>
      <p:pic>
        <p:nvPicPr>
          <p:cNvPr id="266" name="Google Shape;266;p2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88845" y="837565"/>
            <a:ext cx="839216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>
            <a:spLocks noGrp="1"/>
          </p:cNvSpPr>
          <p:nvPr>
            <p:ph type="title"/>
          </p:nvPr>
        </p:nvSpPr>
        <p:spPr>
          <a:xfrm>
            <a:off x="2393950" y="155575"/>
            <a:ext cx="897636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 sz="2390" b="1">
                <a:solidFill>
                  <a:srgbClr val="FE4444"/>
                </a:solidFill>
              </a:rPr>
              <a:t>Parametric algorithms Vs non-parametric algorithms</a:t>
            </a:r>
            <a:endParaRPr sz="2390" b="1">
              <a:solidFill>
                <a:srgbClr val="FE4444"/>
              </a:solidFill>
            </a:endParaRPr>
          </a:p>
        </p:txBody>
      </p:sp>
      <p:sp>
        <p:nvSpPr>
          <p:cNvPr id="272" name="Google Shape;272;p29"/>
          <p:cNvSpPr txBox="1">
            <a:spLocks noGrp="1"/>
          </p:cNvSpPr>
          <p:nvPr>
            <p:ph type="body" idx="1"/>
          </p:nvPr>
        </p:nvSpPr>
        <p:spPr>
          <a:xfrm>
            <a:off x="160655" y="574675"/>
            <a:ext cx="11875135" cy="644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b="1" dirty="0">
                <a:solidFill>
                  <a:srgbClr val="0000FA"/>
                </a:solidFill>
                <a:latin typeface="Calibri"/>
                <a:ea typeface="Calibri"/>
                <a:cs typeface="Calibri"/>
                <a:sym typeface="Calibri"/>
              </a:rPr>
              <a:t>Parametric algorithms</a:t>
            </a:r>
            <a:endParaRPr sz="2400" b="1">
              <a:solidFill>
                <a:srgbClr val="0000F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   Fixed number of parameters in the objective function or target functions.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Any model that captures all the information about its predictions within a finite set of parameters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A learning model that summarizes data with a set of parameters of fixed size (independent of the number of training examples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high bias but low variance.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b="1" dirty="0">
                <a:solidFill>
                  <a:srgbClr val="0000FA"/>
                </a:solidFill>
                <a:latin typeface="Calibri"/>
                <a:ea typeface="Calibri"/>
                <a:cs typeface="Calibri"/>
                <a:sym typeface="Calibri"/>
              </a:rPr>
              <a:t>Non -Parametric algorithms</a:t>
            </a:r>
            <a:endParaRPr sz="2400" b="1">
              <a:solidFill>
                <a:srgbClr val="0000F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Models do not rely on any specific parameter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b="1" dirty="0">
                <a:solidFill>
                  <a:srgbClr val="0000F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 Based on the training data, parameters are getting changed.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 low bias and high variance.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 Supervised algorithm k-Nearest Neighbors or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kNN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the user configurable parameter </a:t>
            </a:r>
            <a:r>
              <a:rPr lang="en-US" sz="2400" b="1" dirty="0">
                <a:solidFill>
                  <a:srgbClr val="0000FA"/>
                </a:solidFill>
                <a:latin typeface="Calibri"/>
                <a:ea typeface="Calibri"/>
                <a:cs typeface="Calibri"/>
                <a:sym typeface="Calibri"/>
              </a:rPr>
              <a:t>‘k’ c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an be used to do a trade-off between bias and variance. In one hand, when the value of ‘</a:t>
            </a:r>
            <a:r>
              <a:rPr lang="en-US" sz="2400" dirty="0">
                <a:solidFill>
                  <a:srgbClr val="0000FA"/>
                </a:solidFill>
                <a:latin typeface="Calibri"/>
                <a:ea typeface="Calibri"/>
                <a:cs typeface="Calibri"/>
                <a:sym typeface="Calibri"/>
              </a:rPr>
              <a:t>k’ is decreased,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the model becomes simpler to </a:t>
            </a:r>
            <a:r>
              <a:rPr lang="en-US" sz="2400" dirty="0">
                <a:solidFill>
                  <a:srgbClr val="0000FA"/>
                </a:solidFill>
                <a:latin typeface="Calibri"/>
                <a:ea typeface="Calibri"/>
                <a:cs typeface="Calibri"/>
                <a:sym typeface="Calibri"/>
              </a:rPr>
              <a:t>fit and bias increases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On the other hand, when the value of ‘</a:t>
            </a:r>
            <a:r>
              <a:rPr lang="en-US" sz="2400" dirty="0">
                <a:solidFill>
                  <a:srgbClr val="0000FA"/>
                </a:solidFill>
                <a:latin typeface="Calibri"/>
                <a:ea typeface="Calibri"/>
                <a:cs typeface="Calibri"/>
                <a:sym typeface="Calibri"/>
              </a:rPr>
              <a:t>k’ is increased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, the variance increases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1">
              <a:solidFill>
                <a:srgbClr val="0000F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2667635" y="155575"/>
            <a:ext cx="6286500" cy="71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 sz="2400" b="1">
                <a:solidFill>
                  <a:srgbClr val="FE4444"/>
                </a:solidFill>
                <a:latin typeface="Calibri"/>
                <a:ea typeface="Calibri"/>
                <a:cs typeface="Calibri"/>
                <a:sym typeface="Calibri"/>
              </a:rPr>
              <a:t>Modelling </a:t>
            </a:r>
            <a:endParaRPr sz="2400" b="1">
              <a:solidFill>
                <a:srgbClr val="FE44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160655" y="574675"/>
            <a:ext cx="11875135" cy="644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b="1">
                <a:solidFill>
                  <a:srgbClr val="0000FA"/>
                </a:solidFill>
                <a:latin typeface="Calibri"/>
                <a:ea typeface="Calibri"/>
                <a:cs typeface="Calibri"/>
                <a:sym typeface="Calibri"/>
              </a:rPr>
              <a:t>Modeling </a:t>
            </a:r>
            <a:endParaRPr sz="2400" b="1">
              <a:solidFill>
                <a:srgbClr val="0000F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	It tries to emulate human learning by applying mathematical and statistical formulations.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1. Data Input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2. Abstraction(Learning Process)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3. Generalization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b="1">
                <a:solidFill>
                  <a:srgbClr val="0000FA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endParaRPr sz="2400" b="1">
              <a:solidFill>
                <a:srgbClr val="0000F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2390" lvl="0" indent="-7239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This structured representation of raw input data to the meaningful pattern is called a model.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72390" lvl="0" indent="-7239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when the problem is related to prediction and the target field is numeric and continuous, the regression model is assigned.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72390" lvl="0" indent="-7239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process of assigning a model, and fitting a specific model to a data set is called model training.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72390" lvl="0" indent="-7239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Once the model is trained, the raw input data is summarized into an </a:t>
            </a:r>
            <a:r>
              <a:rPr lang="en-US" sz="2400">
                <a:solidFill>
                  <a:srgbClr val="0000FA"/>
                </a:solidFill>
                <a:latin typeface="Calibri"/>
                <a:ea typeface="Calibri"/>
                <a:cs typeface="Calibri"/>
                <a:sym typeface="Calibri"/>
              </a:rPr>
              <a:t>abstracted form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72390" lvl="0" indent="-7239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If the outcome is systematically incorrect, the learning is said to have a </a:t>
            </a:r>
            <a:r>
              <a:rPr lang="en-US" sz="2400">
                <a:solidFill>
                  <a:srgbClr val="0000FA"/>
                </a:solidFill>
                <a:latin typeface="Calibri"/>
                <a:ea typeface="Calibri"/>
                <a:cs typeface="Calibri"/>
                <a:sym typeface="Calibri"/>
              </a:rPr>
              <a:t>bias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>
            <a:spLocks noGrp="1"/>
          </p:cNvSpPr>
          <p:nvPr>
            <p:ph type="title"/>
          </p:nvPr>
        </p:nvSpPr>
        <p:spPr>
          <a:xfrm>
            <a:off x="160655" y="155575"/>
            <a:ext cx="11875135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 sz="2000" b="1">
                <a:solidFill>
                  <a:srgbClr val="FE4444"/>
                </a:solidFill>
                <a:latin typeface="Calibri"/>
                <a:ea typeface="Calibri"/>
                <a:cs typeface="Calibri"/>
                <a:sym typeface="Calibri"/>
              </a:rPr>
              <a:t> EVALUATING PERFORMANCE OF A MODEL </a:t>
            </a:r>
            <a:r>
              <a:rPr lang="en-US" sz="2390" b="1">
                <a:solidFill>
                  <a:srgbClr val="FE4444"/>
                </a:solidFill>
              </a:rPr>
              <a:t>: Supervised learning - Classification</a:t>
            </a:r>
            <a:endParaRPr sz="2390" b="1">
              <a:solidFill>
                <a:srgbClr val="FE4444"/>
              </a:solidFill>
            </a:endParaRPr>
          </a:p>
        </p:txBody>
      </p:sp>
      <p:sp>
        <p:nvSpPr>
          <p:cNvPr id="278" name="Google Shape;278;p30"/>
          <p:cNvSpPr txBox="1">
            <a:spLocks noGrp="1"/>
          </p:cNvSpPr>
          <p:nvPr>
            <p:ph type="body" idx="1"/>
          </p:nvPr>
        </p:nvSpPr>
        <p:spPr>
          <a:xfrm>
            <a:off x="160655" y="574675"/>
            <a:ext cx="11875135" cy="644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one major task is classification.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responsibility of the classification model is to assign class label to the target feature based on the value of the predictor features.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For example, in the problem of predicting the win/loss in a cricket match,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the classifier will assign a class value win/loss to target feature based on the values of other features like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529590" lvl="1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whether the team won the toss,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529590" lvl="1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number of spinners in the team,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529590" lvl="1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number of wins the team had in the tournament, etc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186690" lvl="1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Based on the number of correct and incorrect classifications or predictions made by a model, the accuracy of the model is calculated.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186690" lvl="1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If 99 out of 100 times the model has classified correctly,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186690" lvl="1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e.g. if in 99 out of 100 games what the model has predicted is same as what the outcome has been,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186690" lvl="1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then the model accuracy is said to be 99%.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186690" lvl="1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1% incorrect prediction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>
            <a:spLocks noGrp="1"/>
          </p:cNvSpPr>
          <p:nvPr>
            <p:ph type="title"/>
          </p:nvPr>
        </p:nvSpPr>
        <p:spPr>
          <a:xfrm>
            <a:off x="1908810" y="0"/>
            <a:ext cx="7704455" cy="655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 sz="2390" b="1" dirty="0">
                <a:solidFill>
                  <a:srgbClr val="FE4444"/>
                </a:solidFill>
              </a:rPr>
              <a:t>Model Performance Measures</a:t>
            </a:r>
            <a:endParaRPr sz="2390" b="1">
              <a:solidFill>
                <a:srgbClr val="FE4444"/>
              </a:solidFill>
            </a:endParaRPr>
          </a:p>
        </p:txBody>
      </p:sp>
      <p:sp>
        <p:nvSpPr>
          <p:cNvPr id="284" name="Google Shape;284;p31"/>
          <p:cNvSpPr txBox="1">
            <a:spLocks noGrp="1"/>
          </p:cNvSpPr>
          <p:nvPr>
            <p:ph type="body" idx="1"/>
          </p:nvPr>
        </p:nvSpPr>
        <p:spPr>
          <a:xfrm>
            <a:off x="182880" y="472441"/>
            <a:ext cx="11750040" cy="656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There are four possibilities with regards to the cricket match win/loss prediction: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lvl="0" indent="-4572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</a:pPr>
            <a:r>
              <a:rPr lang="en-US" sz="24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True Positive (TP) </a:t>
            </a:r>
          </a:p>
          <a:p>
            <a:pPr lvl="0" indent="-4572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	The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model has correctly classified data instances as the class of interest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0" indent="-4572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</a:pPr>
            <a:r>
              <a:rPr lang="en-US" sz="2400" dirty="0" smtClean="0"/>
              <a:t>	</a:t>
            </a:r>
            <a:r>
              <a:rPr lang="en-US" sz="2400" dirty="0" smtClean="0">
                <a:latin typeface="Calibri"/>
                <a:sym typeface="Calibri"/>
              </a:rPr>
              <a:t>A 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model correctly classifies a </a:t>
            </a:r>
            <a:r>
              <a:rPr lang="en-US" sz="2400" dirty="0" smtClean="0">
                <a:solidFill>
                  <a:srgbClr val="0000FF"/>
                </a:solidFill>
                <a:sym typeface="Calibri"/>
              </a:rPr>
              <a:t>positive sample as Positive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L="0" lvl="0" indent="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</a:pPr>
            <a:r>
              <a:rPr lang="en-US" sz="24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False Positive (FP)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lang="en-US" sz="2400" dirty="0" smtClean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	The model incorrectly classified data instances as the class of interest.</a:t>
            </a:r>
          </a:p>
          <a:p>
            <a:pPr marL="0" lvl="0" indent="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</a:pPr>
            <a:r>
              <a:rPr lang="en-US" sz="2400" dirty="0" smtClean="0"/>
              <a:t>	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A model incorrectly classifies a </a:t>
            </a:r>
            <a:r>
              <a:rPr lang="en-US" sz="2400" dirty="0" smtClean="0">
                <a:solidFill>
                  <a:srgbClr val="0000FF"/>
                </a:solidFill>
                <a:sym typeface="Calibri"/>
              </a:rPr>
              <a:t>negative sample as Positive?</a:t>
            </a:r>
          </a:p>
          <a:p>
            <a:pPr marL="0" lvl="0" indent="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</a:pPr>
            <a:r>
              <a:rPr lang="en-US" sz="24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 Negative (FN) </a:t>
            </a:r>
          </a:p>
          <a:p>
            <a:pPr marL="0" lvl="0" indent="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	The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model has incorrectly classified as not the class of interest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</a:pPr>
            <a:r>
              <a:rPr lang="en-US" sz="2400" dirty="0" smtClean="0"/>
              <a:t>	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A model incorrectly classifies a </a:t>
            </a:r>
            <a:r>
              <a:rPr lang="en-US" sz="2400" dirty="0" smtClean="0">
                <a:solidFill>
                  <a:srgbClr val="0000FF"/>
                </a:solidFill>
                <a:sym typeface="Calibri"/>
              </a:rPr>
              <a:t>positive sample as Negative?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	</a:t>
            </a:r>
            <a:endParaRPr lang="en-US" sz="24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</a:pPr>
            <a:r>
              <a:rPr lang="en-US" sz="24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True Negative (TN) </a:t>
            </a:r>
          </a:p>
          <a:p>
            <a:pPr marL="0" lvl="0" indent="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	The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model has correctly classified as not the class of interest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</a:pPr>
            <a:r>
              <a:rPr lang="en-US" sz="2400" dirty="0" smtClean="0"/>
              <a:t>	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A model correctly classifies a </a:t>
            </a:r>
            <a:r>
              <a:rPr lang="en-US" sz="2400" dirty="0" smtClean="0">
                <a:solidFill>
                  <a:srgbClr val="0000FF"/>
                </a:solidFill>
                <a:sym typeface="Calibri"/>
              </a:rPr>
              <a:t>negative sample as Negative?</a:t>
            </a: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	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3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15135" y="890905"/>
            <a:ext cx="6546215" cy="1367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>
            <a:spLocks noGrp="1"/>
          </p:cNvSpPr>
          <p:nvPr>
            <p:ph type="title"/>
          </p:nvPr>
        </p:nvSpPr>
        <p:spPr>
          <a:xfrm>
            <a:off x="3268980" y="205740"/>
            <a:ext cx="5285740" cy="655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 sz="2390" b="1">
                <a:solidFill>
                  <a:srgbClr val="FE4444"/>
                </a:solidFill>
              </a:rPr>
              <a:t>Confusion Matrix</a:t>
            </a:r>
            <a:endParaRPr sz="2390" b="1">
              <a:solidFill>
                <a:srgbClr val="FE4444"/>
              </a:solidFill>
            </a:endParaRPr>
          </a:p>
        </p:txBody>
      </p:sp>
      <p:sp>
        <p:nvSpPr>
          <p:cNvPr id="291" name="Google Shape;291;p32"/>
          <p:cNvSpPr txBox="1">
            <a:spLocks noGrp="1"/>
          </p:cNvSpPr>
          <p:nvPr>
            <p:ph type="body" idx="1"/>
          </p:nvPr>
        </p:nvSpPr>
        <p:spPr>
          <a:xfrm>
            <a:off x="463550" y="861695"/>
            <a:ext cx="11469370" cy="6180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6150" y="1354455"/>
            <a:ext cx="10504805" cy="53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 descr="terminology - What is the best way to remember the difference between  sensitivity, specificity, precision, accuracy, and recall? - Cross Validat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199886"/>
            <a:ext cx="9575800" cy="42495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>
            <a:spLocks noGrp="1"/>
          </p:cNvSpPr>
          <p:nvPr>
            <p:ph type="title"/>
          </p:nvPr>
        </p:nvSpPr>
        <p:spPr>
          <a:xfrm>
            <a:off x="3685540" y="86995"/>
            <a:ext cx="3933190" cy="585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 sz="2390" b="1">
                <a:solidFill>
                  <a:srgbClr val="FE4444"/>
                </a:solidFill>
              </a:rPr>
              <a:t>Confusion Matrix</a:t>
            </a:r>
            <a:br>
              <a:rPr lang="en-US" sz="2390" b="1">
                <a:solidFill>
                  <a:srgbClr val="FE4444"/>
                </a:solidFill>
              </a:rPr>
            </a:br>
            <a:endParaRPr sz="2390" b="1">
              <a:solidFill>
                <a:srgbClr val="FE4444"/>
              </a:solidFill>
            </a:endParaRPr>
          </a:p>
        </p:txBody>
      </p:sp>
      <p:sp>
        <p:nvSpPr>
          <p:cNvPr id="298" name="Google Shape;298;p33"/>
          <p:cNvSpPr txBox="1">
            <a:spLocks noGrp="1"/>
          </p:cNvSpPr>
          <p:nvPr>
            <p:ph type="body" idx="1"/>
          </p:nvPr>
        </p:nvSpPr>
        <p:spPr>
          <a:xfrm>
            <a:off x="118110" y="469265"/>
            <a:ext cx="11798935" cy="6478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045" lvl="0" indent="-180340" algn="l" rtl="0">
              <a:lnSpc>
                <a:spcPct val="0"/>
              </a:lnSpc>
              <a:spcBef>
                <a:spcPts val="3792"/>
              </a:spcBef>
              <a:spcAft>
                <a:spcPts val="0"/>
              </a:spcAft>
              <a:buSzPts val="160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6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matrix containing correct and incorrect predictions in the form of TPs, FPs, FNs and TNs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6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win/loss prediction of cricket match has two classes of interest – win and loss.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6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For that reason it will generate a 2 × 2 confusion matrix.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6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For a classification problem involving three classes, the confusion matrix would be 3 × 3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60045" lvl="0" indent="-180340" algn="l" rtl="0">
              <a:lnSpc>
                <a:spcPct val="0"/>
              </a:lnSpc>
              <a:spcBef>
                <a:spcPts val="3792"/>
              </a:spcBef>
              <a:spcAft>
                <a:spcPts val="0"/>
              </a:spcAft>
              <a:buSzPts val="160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360045" lvl="0" indent="-180340" algn="l" rtl="0">
              <a:lnSpc>
                <a:spcPct val="0"/>
              </a:lnSpc>
              <a:spcBef>
                <a:spcPts val="3792"/>
              </a:spcBef>
              <a:spcAft>
                <a:spcPts val="0"/>
              </a:spcAft>
              <a:buSzPts val="160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60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6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 context of the above confusion matrix, total count of TPs= 85, FPs=4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6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FNs = 2 and count of TNs = 9.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600"/>
              <a:buNone/>
            </a:pPr>
            <a:r>
              <a:rPr lang="en-US" sz="2400" b="1">
                <a:solidFill>
                  <a:srgbClr val="0000FA"/>
                </a:solidFill>
                <a:latin typeface="Calibri"/>
                <a:ea typeface="Calibri"/>
                <a:cs typeface="Calibri"/>
                <a:sym typeface="Calibri"/>
              </a:rPr>
              <a:t>error rate</a:t>
            </a:r>
            <a:endParaRPr sz="2400" b="1">
              <a:solidFill>
                <a:srgbClr val="0000F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60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percentage of misclassifications is indicated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1535" y="2663190"/>
            <a:ext cx="5029200" cy="1115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22390" y="2571750"/>
            <a:ext cx="4724400" cy="1115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9525" y="5795010"/>
            <a:ext cx="576707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"/>
          <p:cNvSpPr txBox="1">
            <a:spLocks noGrp="1"/>
          </p:cNvSpPr>
          <p:nvPr>
            <p:ph type="title"/>
          </p:nvPr>
        </p:nvSpPr>
        <p:spPr>
          <a:xfrm>
            <a:off x="2667664" y="155350"/>
            <a:ext cx="6286198" cy="419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 sz="2390" b="1">
                <a:solidFill>
                  <a:srgbClr val="FE4444"/>
                </a:solidFill>
              </a:rPr>
              <a:t>Kappa</a:t>
            </a:r>
            <a:endParaRPr sz="2390" b="1">
              <a:solidFill>
                <a:srgbClr val="FE4444"/>
              </a:solidFill>
            </a:endParaRPr>
          </a:p>
        </p:txBody>
      </p:sp>
      <p:sp>
        <p:nvSpPr>
          <p:cNvPr id="307" name="Google Shape;307;p34"/>
          <p:cNvSpPr txBox="1">
            <a:spLocks noGrp="1"/>
          </p:cNvSpPr>
          <p:nvPr>
            <p:ph type="body" idx="1"/>
          </p:nvPr>
        </p:nvSpPr>
        <p:spPr>
          <a:xfrm>
            <a:off x="160655" y="574675"/>
            <a:ext cx="11875135" cy="644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Kappa value can be 1 at the maximum,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which represents perfect agreement between model’s prediction and actual values.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0735" y="1437005"/>
            <a:ext cx="336232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520" y="2302510"/>
            <a:ext cx="1077214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>
            <a:spLocks noGrp="1"/>
          </p:cNvSpPr>
          <p:nvPr>
            <p:ph type="title"/>
          </p:nvPr>
        </p:nvSpPr>
        <p:spPr>
          <a:xfrm>
            <a:off x="2667664" y="155350"/>
            <a:ext cx="6286198" cy="419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 sz="2385" b="1">
                <a:solidFill>
                  <a:srgbClr val="FE4444"/>
                </a:solidFill>
              </a:rPr>
              <a:t>Kappa</a:t>
            </a:r>
            <a:endParaRPr sz="2390" b="1">
              <a:solidFill>
                <a:srgbClr val="FE4444"/>
              </a:solidFill>
            </a:endParaRPr>
          </a:p>
        </p:txBody>
      </p:sp>
      <p:sp>
        <p:nvSpPr>
          <p:cNvPr id="315" name="Google Shape;315;p35"/>
          <p:cNvSpPr txBox="1">
            <a:spLocks noGrp="1"/>
          </p:cNvSpPr>
          <p:nvPr>
            <p:ph type="body" idx="1"/>
          </p:nvPr>
        </p:nvSpPr>
        <p:spPr>
          <a:xfrm>
            <a:off x="160655" y="574675"/>
            <a:ext cx="11875135" cy="644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 context of the above confusion matrix,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total count of TPs = 85,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count of FPs = 4,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count of FNs = 2 and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count of TNs = 9.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4125" y="2425700"/>
            <a:ext cx="9112885" cy="3926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>
            <a:spLocks noGrp="1"/>
          </p:cNvSpPr>
          <p:nvPr>
            <p:ph type="title"/>
          </p:nvPr>
        </p:nvSpPr>
        <p:spPr>
          <a:xfrm>
            <a:off x="2667664" y="155350"/>
            <a:ext cx="6286198" cy="419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 sz="2390" b="1">
                <a:solidFill>
                  <a:srgbClr val="FE4444"/>
                </a:solidFill>
              </a:rPr>
              <a:t> Sensitivity</a:t>
            </a:r>
            <a:endParaRPr sz="2390" b="1">
              <a:solidFill>
                <a:srgbClr val="FE4444"/>
              </a:solidFill>
            </a:endParaRPr>
          </a:p>
        </p:txBody>
      </p:sp>
      <p:sp>
        <p:nvSpPr>
          <p:cNvPr id="322" name="Google Shape;322;p36"/>
          <p:cNvSpPr txBox="1">
            <a:spLocks noGrp="1"/>
          </p:cNvSpPr>
          <p:nvPr>
            <p:ph type="body" idx="1"/>
          </p:nvPr>
        </p:nvSpPr>
        <p:spPr>
          <a:xfrm>
            <a:off x="160655" y="574675"/>
            <a:ext cx="11875135" cy="644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A 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measure of how well a machine learning model can detect positive instances.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It is also known as </a:t>
            </a:r>
            <a:r>
              <a:rPr lang="en-US" sz="2400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the true positive rate (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TPR) or </a:t>
            </a:r>
            <a:r>
              <a:rPr lang="en-US" sz="24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400" b="1" dirty="0" smtClean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ecall</a:t>
            </a:r>
            <a:r>
              <a:rPr lang="en-US" sz="24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sed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to evaluate model performance because it allows us to see how many positive instances the model was able to correctly identify.	</a:t>
            </a:r>
            <a:endParaRPr lang="en-US" sz="24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None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Recall indicates the proportion of correct prediction of positives to the total number of positives.</a:t>
            </a: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Ex: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Sensitivity or true positive rate is a measure of the proportion of people suffering from the disease who got predicted correctly as the ones suffering from the disease.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In other words, the person who is unhealthy (positive) actually got predicted as unhealthy.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4605" y="4950460"/>
            <a:ext cx="4543425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46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960" y="5006975"/>
            <a:ext cx="259080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47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48430" y="5981700"/>
            <a:ext cx="457200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>
            <a:spLocks noGrp="1"/>
          </p:cNvSpPr>
          <p:nvPr>
            <p:ph type="title"/>
          </p:nvPr>
        </p:nvSpPr>
        <p:spPr>
          <a:xfrm>
            <a:off x="2667664" y="155350"/>
            <a:ext cx="6286198" cy="419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 sz="2390" b="1">
                <a:solidFill>
                  <a:srgbClr val="FE4444"/>
                </a:solidFill>
              </a:rPr>
              <a:t>Specificity</a:t>
            </a:r>
            <a:endParaRPr sz="2390" b="1">
              <a:solidFill>
                <a:srgbClr val="FE4444"/>
              </a:solidFill>
            </a:endParaRPr>
          </a:p>
        </p:txBody>
      </p:sp>
      <p:sp>
        <p:nvSpPr>
          <p:cNvPr id="330" name="Google Shape;330;p37"/>
          <p:cNvSpPr txBox="1">
            <a:spLocks noGrp="1"/>
          </p:cNvSpPr>
          <p:nvPr>
            <p:ph type="body" idx="1"/>
          </p:nvPr>
        </p:nvSpPr>
        <p:spPr>
          <a:xfrm>
            <a:off x="160655" y="574675"/>
            <a:ext cx="11875135" cy="644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 A model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measures the proportion of </a:t>
            </a:r>
            <a:r>
              <a:rPr lang="en-US" sz="24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negative examples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which have been correctly classified.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It informs us about the proportion of actual negative cases that have gotten predicted as negative by our model.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It is the ratio of true negatives to all negatives.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0930" y="2850515"/>
            <a:ext cx="434340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>
            <a:spLocks noGrp="1"/>
          </p:cNvSpPr>
          <p:nvPr>
            <p:ph type="title"/>
          </p:nvPr>
        </p:nvSpPr>
        <p:spPr>
          <a:xfrm>
            <a:off x="2667664" y="155350"/>
            <a:ext cx="6286198" cy="419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 sz="2390" b="1">
                <a:solidFill>
                  <a:srgbClr val="FE4444"/>
                </a:solidFill>
              </a:rPr>
              <a:t> Precision</a:t>
            </a:r>
            <a:endParaRPr sz="2390" b="1">
              <a:solidFill>
                <a:srgbClr val="FE4444"/>
              </a:solidFill>
            </a:endParaRPr>
          </a:p>
        </p:txBody>
      </p:sp>
      <p:sp>
        <p:nvSpPr>
          <p:cNvPr id="337" name="Google Shape;337;p38"/>
          <p:cNvSpPr txBox="1">
            <a:spLocks noGrp="1"/>
          </p:cNvSpPr>
          <p:nvPr>
            <p:ph type="body" idx="1"/>
          </p:nvPr>
        </p:nvSpPr>
        <p:spPr>
          <a:xfrm>
            <a:off x="160655" y="574675"/>
            <a:ext cx="11875135" cy="644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ratio of correctly classified positive samples (True Positive) to a total number of classified positive samples (either correctly or incorrectly).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precision helps us to visualize the reliability of the machine learning model in classifying the model as positive.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8" name="Google Shape;338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240" y="2666365"/>
            <a:ext cx="420624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2445" y="3954145"/>
            <a:ext cx="4333875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2667664" y="155350"/>
            <a:ext cx="6286198" cy="419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 sz="2390" b="1">
                <a:solidFill>
                  <a:srgbClr val="FE4444"/>
                </a:solidFill>
                <a:latin typeface="Calibri"/>
                <a:ea typeface="Calibri"/>
                <a:cs typeface="Calibri"/>
                <a:sym typeface="Calibri"/>
              </a:rPr>
              <a:t>Modelling </a:t>
            </a:r>
            <a:endParaRPr sz="2390" b="1">
              <a:solidFill>
                <a:srgbClr val="FE44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160655" y="574675"/>
            <a:ext cx="11875135" cy="644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b="1">
                <a:solidFill>
                  <a:srgbClr val="0000FA"/>
                </a:solidFill>
                <a:latin typeface="Calibri"/>
                <a:ea typeface="Calibri"/>
                <a:cs typeface="Calibri"/>
                <a:sym typeface="Calibri"/>
              </a:rPr>
              <a:t>Target Function</a:t>
            </a:r>
            <a:endParaRPr sz="2400" b="1">
              <a:solidFill>
                <a:srgbClr val="0000F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machine learning algorithm creates its cognitive capability by building a mathematical formulation or function, known as target function, based on the features in the input data set.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1">
              <a:solidFill>
                <a:srgbClr val="0000F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b="1">
                <a:solidFill>
                  <a:srgbClr val="0000FA"/>
                </a:solidFill>
                <a:latin typeface="Calibri"/>
                <a:ea typeface="Calibri"/>
                <a:cs typeface="Calibri"/>
                <a:sym typeface="Calibri"/>
              </a:rPr>
              <a:t>Hyper-parameters</a:t>
            </a:r>
            <a:endParaRPr sz="2400" b="1">
              <a:solidFill>
                <a:srgbClr val="0000F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2390" lvl="0" indent="-7239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Just like a child learning things for the first time needs her parents guidance to decide whether she is right or wrong,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72390" lvl="0" indent="-7239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 machine learning someone has to provide some non-learnable parameters, also called hyper-parameters.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72390" lvl="0" indent="-7239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Without these human inputs, machine learning algorithms cannot be successful.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080"/>
            <a:ext cx="11643360" cy="6583680"/>
          </a:xfrm>
        </p:spPr>
        <p:txBody>
          <a:bodyPr>
            <a:noAutofit/>
          </a:bodyPr>
          <a:lstStyle/>
          <a:p>
            <a:pPr algn="ctr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F-measure/ F1 </a:t>
            </a:r>
            <a:r>
              <a:rPr lang="en-US" sz="2200" b="1" dirty="0">
                <a:solidFill>
                  <a:srgbClr val="FF0000"/>
                </a:solidFill>
              </a:rPr>
              <a:t>score</a:t>
            </a:r>
            <a:r>
              <a:rPr lang="en-US" sz="2200" b="1" dirty="0" smtClean="0">
                <a:solidFill>
                  <a:srgbClr val="FF0000"/>
                </a:solidFill>
              </a:rPr>
              <a:t>/ F Score</a:t>
            </a:r>
            <a:endParaRPr lang="en-US" sz="2200" b="1" dirty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sz="2200" dirty="0" smtClean="0"/>
              <a:t>Measure </a:t>
            </a:r>
            <a:r>
              <a:rPr lang="en-US" sz="2200" dirty="0"/>
              <a:t>of model performance </a:t>
            </a:r>
            <a:endParaRPr lang="en-US" sz="2200" dirty="0" smtClean="0"/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sz="2200" b="1" dirty="0" smtClean="0">
                <a:solidFill>
                  <a:srgbClr val="0000FA"/>
                </a:solidFill>
              </a:rPr>
              <a:t>combines </a:t>
            </a:r>
            <a:r>
              <a:rPr lang="en-US" sz="2200" b="1" dirty="0">
                <a:solidFill>
                  <a:srgbClr val="0000FA"/>
                </a:solidFill>
              </a:rPr>
              <a:t>the precision and </a:t>
            </a:r>
            <a:r>
              <a:rPr lang="en-US" sz="2200" b="1" dirty="0" smtClean="0">
                <a:solidFill>
                  <a:srgbClr val="0000FA"/>
                </a:solidFill>
              </a:rPr>
              <a:t>recall </a:t>
            </a:r>
            <a:r>
              <a:rPr lang="en-US" sz="2200" dirty="0" smtClean="0">
                <a:solidFill>
                  <a:srgbClr val="0000FA"/>
                </a:solidFill>
              </a:rPr>
              <a:t> </a:t>
            </a:r>
            <a:r>
              <a:rPr lang="en-US" sz="2400" dirty="0" smtClean="0"/>
              <a:t>into account using a single score</a:t>
            </a:r>
            <a:endParaRPr lang="en-US" sz="2200" dirty="0">
              <a:solidFill>
                <a:srgbClr val="0000FA"/>
              </a:solidFill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sz="2200" dirty="0"/>
              <a:t>It takes the </a:t>
            </a:r>
            <a:r>
              <a:rPr lang="en-US" sz="2200" b="1" dirty="0"/>
              <a:t>harmonic mean of precision and recall </a:t>
            </a:r>
            <a:r>
              <a:rPr lang="en-US" sz="2200" dirty="0"/>
              <a:t>as calculated as</a:t>
            </a:r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2200" b="1" i="1" dirty="0" smtClean="0"/>
              <a:t>                F1 </a:t>
            </a:r>
            <a:r>
              <a:rPr lang="en-US" sz="2200" b="1" i="1" dirty="0"/>
              <a:t>Score = 2*(Recall * Precision) / (Recall + Precision)</a:t>
            </a: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sz="2200" dirty="0"/>
              <a:t>F1 Score is best if there is some </a:t>
            </a:r>
            <a:r>
              <a:rPr lang="en-US" sz="2200" b="1" dirty="0"/>
              <a:t>sort of balanc</a:t>
            </a:r>
            <a:r>
              <a:rPr lang="en-US" sz="2200" dirty="0"/>
              <a:t>e between precision (p) &amp; recall (r) in the system. </a:t>
            </a:r>
            <a:endParaRPr lang="en-US" sz="2200" dirty="0" smtClean="0"/>
          </a:p>
          <a:p>
            <a:pPr>
              <a:lnSpc>
                <a:spcPct val="170000"/>
              </a:lnSpc>
              <a:spcBef>
                <a:spcPts val="0"/>
              </a:spcBef>
              <a:buNone/>
            </a:pPr>
            <a:endParaRPr lang="en-US" sz="2200" dirty="0" smtClean="0"/>
          </a:p>
        </p:txBody>
      </p:sp>
      <p:pic>
        <p:nvPicPr>
          <p:cNvPr id="4" name="Google Shape;354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40510" y="4030980"/>
            <a:ext cx="819975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5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9110" y="5257483"/>
            <a:ext cx="7006590" cy="1173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10972800" cy="65532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alibri" pitchFamily="34" charset="0"/>
              </a:rPr>
              <a:t>Receiver operating characteristic (ROC) curves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472441"/>
            <a:ext cx="11684000" cy="656688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2000" dirty="0" smtClean="0">
                <a:latin typeface="Calibri" pitchFamily="34" charset="0"/>
              </a:rPr>
              <a:t>Method to measure the performance of Model through visualization 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2000" b="1" dirty="0" smtClean="0">
                <a:latin typeface="Calibri" pitchFamily="34" charset="0"/>
              </a:rPr>
              <a:t>An </a:t>
            </a:r>
            <a:r>
              <a:rPr lang="en-US" sz="2000" b="1" dirty="0">
                <a:latin typeface="Calibri" pitchFamily="34" charset="0"/>
              </a:rPr>
              <a:t>evaluation metric for </a:t>
            </a:r>
            <a:r>
              <a:rPr lang="en-US" sz="2000" b="1" dirty="0">
                <a:solidFill>
                  <a:srgbClr val="0000FA"/>
                </a:solidFill>
                <a:latin typeface="Calibri" pitchFamily="34" charset="0"/>
              </a:rPr>
              <a:t>binary classification problems</a:t>
            </a:r>
            <a:r>
              <a:rPr lang="en-US" sz="2000" dirty="0">
                <a:solidFill>
                  <a:srgbClr val="0000FA"/>
                </a:solidFill>
                <a:latin typeface="Calibri" pitchFamily="34" charset="0"/>
              </a:rPr>
              <a:t>.</a:t>
            </a:r>
            <a:r>
              <a:rPr lang="en-US" sz="2000" dirty="0">
                <a:latin typeface="Calibri" pitchFamily="34" charset="0"/>
              </a:rPr>
              <a:t>(</a:t>
            </a:r>
            <a:r>
              <a:rPr lang="en-US" sz="2000" b="1" dirty="0">
                <a:latin typeface="Calibri" pitchFamily="34" charset="0"/>
              </a:rPr>
              <a:t>comparing the efficiency of two </a:t>
            </a:r>
            <a:r>
              <a:rPr lang="en-US" sz="2000" dirty="0">
                <a:latin typeface="Calibri" pitchFamily="34" charset="0"/>
              </a:rPr>
              <a:t>models).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2000" b="1" dirty="0" smtClean="0">
                <a:solidFill>
                  <a:srgbClr val="0000FA"/>
                </a:solidFill>
                <a:latin typeface="Calibri" pitchFamily="34" charset="0"/>
              </a:rPr>
              <a:t>A </a:t>
            </a:r>
            <a:r>
              <a:rPr lang="en-US" sz="2000" b="1" dirty="0">
                <a:solidFill>
                  <a:srgbClr val="0000FA"/>
                </a:solidFill>
                <a:latin typeface="Calibri" pitchFamily="34" charset="0"/>
              </a:rPr>
              <a:t>graph </a:t>
            </a:r>
            <a:r>
              <a:rPr lang="en-US" sz="2000" dirty="0">
                <a:latin typeface="Calibri" pitchFamily="34" charset="0"/>
              </a:rPr>
              <a:t>showing the </a:t>
            </a:r>
            <a:r>
              <a:rPr lang="en-US" sz="2000" b="1" dirty="0">
                <a:solidFill>
                  <a:srgbClr val="0000FA"/>
                </a:solidFill>
                <a:latin typeface="Calibri" pitchFamily="34" charset="0"/>
              </a:rPr>
              <a:t>performance of a classification model </a:t>
            </a:r>
            <a:r>
              <a:rPr lang="en-US" sz="2000" dirty="0">
                <a:latin typeface="Calibri" pitchFamily="34" charset="0"/>
              </a:rPr>
              <a:t>at all classification thresholds. 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2000" dirty="0">
                <a:latin typeface="Calibri" pitchFamily="34" charset="0"/>
              </a:rPr>
              <a:t> It is a probability curve that plots the </a:t>
            </a:r>
            <a:r>
              <a:rPr lang="en-US" sz="2000" b="1" dirty="0">
                <a:solidFill>
                  <a:srgbClr val="0000FA"/>
                </a:solidFill>
                <a:latin typeface="Calibri" pitchFamily="34" charset="0"/>
              </a:rPr>
              <a:t>TPR against </a:t>
            </a:r>
            <a:r>
              <a:rPr lang="en-US" sz="2000" b="1" dirty="0" smtClean="0">
                <a:solidFill>
                  <a:srgbClr val="0000FA"/>
                </a:solidFill>
                <a:latin typeface="Calibri" pitchFamily="34" charset="0"/>
              </a:rPr>
              <a:t>FPR</a:t>
            </a:r>
            <a:endParaRPr lang="en-US" sz="2000" dirty="0">
              <a:latin typeface="Calibri" pitchFamily="34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en-US" sz="2000" dirty="0" smtClean="0">
                <a:latin typeface="Calibri" pitchFamily="34" charset="0"/>
              </a:rPr>
              <a:t>It </a:t>
            </a:r>
            <a:r>
              <a:rPr lang="en-US" sz="2000" dirty="0">
                <a:latin typeface="Calibri" pitchFamily="34" charset="0"/>
              </a:rPr>
              <a:t>shows the </a:t>
            </a:r>
            <a:r>
              <a:rPr lang="en-US" sz="2000" b="1" dirty="0">
                <a:latin typeface="Calibri" pitchFamily="34" charset="0"/>
              </a:rPr>
              <a:t>efficiency of a model </a:t>
            </a:r>
            <a:r>
              <a:rPr lang="en-US" sz="2000" dirty="0">
                <a:latin typeface="Calibri" pitchFamily="34" charset="0"/>
              </a:rPr>
              <a:t>in the </a:t>
            </a:r>
            <a:r>
              <a:rPr lang="en-US" sz="2000" b="1" dirty="0">
                <a:solidFill>
                  <a:srgbClr val="0000FA"/>
                </a:solidFill>
                <a:latin typeface="Calibri" pitchFamily="34" charset="0"/>
              </a:rPr>
              <a:t>detection of true positives</a:t>
            </a:r>
            <a:r>
              <a:rPr lang="en-US" sz="2000" dirty="0">
                <a:solidFill>
                  <a:srgbClr val="0000FA"/>
                </a:solidFill>
                <a:latin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</a:rPr>
              <a:t>while </a:t>
            </a:r>
            <a:r>
              <a:rPr lang="en-US" sz="2000" b="1" dirty="0">
                <a:solidFill>
                  <a:srgbClr val="0000FA"/>
                </a:solidFill>
                <a:latin typeface="Calibri" pitchFamily="34" charset="0"/>
              </a:rPr>
              <a:t>avoiding the occurrence of false positives.</a:t>
            </a:r>
          </a:p>
        </p:txBody>
      </p:sp>
      <p:pic>
        <p:nvPicPr>
          <p:cNvPr id="4" name="Google Shape;362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53640" y="3581399"/>
            <a:ext cx="7863840" cy="28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2"/>
          <p:cNvSpPr txBox="1">
            <a:spLocks noGrp="1"/>
          </p:cNvSpPr>
          <p:nvPr>
            <p:ph type="title"/>
          </p:nvPr>
        </p:nvSpPr>
        <p:spPr>
          <a:xfrm>
            <a:off x="2667664" y="155350"/>
            <a:ext cx="6286198" cy="419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ctr" anchorCtr="0">
            <a:noAutofit/>
          </a:bodyPr>
          <a:lstStyle/>
          <a:p>
            <a:pPr lvl="0" algn="ctr"/>
            <a:r>
              <a:rPr lang="en-US" sz="2390" b="1" dirty="0" smtClean="0">
                <a:solidFill>
                  <a:srgbClr val="FE4444"/>
                </a:solidFill>
              </a:rPr>
              <a:t>Supervised learning: Regression</a:t>
            </a:r>
            <a:endParaRPr lang="en-US" sz="2390" b="1" dirty="0">
              <a:solidFill>
                <a:srgbClr val="FE4444"/>
              </a:solidFill>
            </a:endParaRPr>
          </a:p>
        </p:txBody>
      </p:sp>
      <p:sp>
        <p:nvSpPr>
          <p:cNvPr id="368" name="Google Shape;368;p42"/>
          <p:cNvSpPr txBox="1">
            <a:spLocks noGrp="1"/>
          </p:cNvSpPr>
          <p:nvPr>
            <p:ph type="body" idx="1"/>
          </p:nvPr>
        </p:nvSpPr>
        <p:spPr>
          <a:xfrm>
            <a:off x="160655" y="574675"/>
            <a:ext cx="11875135" cy="644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t" anchorCtr="0">
            <a:noAutofit/>
          </a:bodyPr>
          <a:lstStyle/>
          <a:p>
            <a:pPr>
              <a:buNone/>
            </a:pPr>
            <a:r>
              <a:rPr lang="en-US" sz="2400" dirty="0" smtClean="0"/>
              <a:t> </a:t>
            </a:r>
            <a:r>
              <a:rPr lang="en-US" sz="2200" dirty="0" smtClean="0">
                <a:latin typeface="Calibri" pitchFamily="34" charset="0"/>
              </a:rPr>
              <a:t>A regression model which ensures that the difference between predicted and actual values is low can be considered as a good model</a:t>
            </a:r>
          </a:p>
          <a:p>
            <a:pPr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199" y="1712913"/>
            <a:ext cx="6007419" cy="4657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04800" y="1676401"/>
            <a:ext cx="5471160" cy="2661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42900">
              <a:lnSpc>
                <a:spcPct val="90000"/>
              </a:lnSpc>
              <a:spcBef>
                <a:spcPts val="1746"/>
              </a:spcBef>
              <a:buClr>
                <a:schemeClr val="dk1"/>
              </a:buClr>
              <a:buSzPts val="1800"/>
            </a:pPr>
            <a:r>
              <a:rPr lang="en-US" sz="2200" dirty="0" smtClean="0">
                <a:latin typeface="Calibri" pitchFamily="34" charset="0"/>
              </a:rPr>
              <a:t>The distance between the actual value and the fitted or predicted value, i.e. ŷ is known as residual.</a:t>
            </a:r>
          </a:p>
          <a:p>
            <a:pPr marL="457200" indent="-342900">
              <a:lnSpc>
                <a:spcPct val="90000"/>
              </a:lnSpc>
              <a:spcBef>
                <a:spcPts val="1746"/>
              </a:spcBef>
              <a:buClr>
                <a:schemeClr val="dk1"/>
              </a:buClr>
              <a:buSzPts val="1800"/>
            </a:pPr>
            <a:r>
              <a:rPr lang="en-US" sz="2200" dirty="0" smtClean="0">
                <a:latin typeface="Calibri" pitchFamily="34" charset="0"/>
              </a:rPr>
              <a:t>The regression model can be considered to be fitted well if the difference between actual and predicted value, i.e. </a:t>
            </a:r>
          </a:p>
          <a:p>
            <a:pPr marL="457200" indent="-342900">
              <a:lnSpc>
                <a:spcPct val="90000"/>
              </a:lnSpc>
              <a:spcBef>
                <a:spcPts val="1746"/>
              </a:spcBef>
              <a:buClr>
                <a:schemeClr val="dk1"/>
              </a:buClr>
              <a:buSzPts val="1800"/>
            </a:pPr>
            <a:r>
              <a:rPr lang="en-US" sz="2200" dirty="0" smtClean="0">
                <a:latin typeface="Calibri" pitchFamily="34" charset="0"/>
              </a:rPr>
              <a:t>the residual value is less.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3"/>
          <p:cNvSpPr txBox="1">
            <a:spLocks noGrp="1"/>
          </p:cNvSpPr>
          <p:nvPr>
            <p:ph type="title"/>
          </p:nvPr>
        </p:nvSpPr>
        <p:spPr>
          <a:xfrm>
            <a:off x="2423824" y="216310"/>
            <a:ext cx="6286198" cy="419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ctr" anchorCtr="0">
            <a:noAutofit/>
          </a:bodyPr>
          <a:lstStyle/>
          <a:p>
            <a:pPr lvl="0" algn="ctr"/>
            <a:r>
              <a:rPr lang="en-US" sz="3200" b="1" dirty="0" smtClean="0">
                <a:solidFill>
                  <a:srgbClr val="FF0000"/>
                </a:solidFill>
                <a:latin typeface="Calibri" pitchFamily="34" charset="0"/>
              </a:rPr>
              <a:t>R-squared</a:t>
            </a:r>
            <a:endParaRPr sz="3200" b="1">
              <a:solidFill>
                <a:srgbClr val="FE4444"/>
              </a:solidFill>
            </a:endParaRPr>
          </a:p>
        </p:txBody>
      </p:sp>
      <p:sp>
        <p:nvSpPr>
          <p:cNvPr id="374" name="Google Shape;374;p43"/>
          <p:cNvSpPr txBox="1">
            <a:spLocks noGrp="1"/>
          </p:cNvSpPr>
          <p:nvPr>
            <p:ph type="body" idx="1"/>
          </p:nvPr>
        </p:nvSpPr>
        <p:spPr>
          <a:xfrm>
            <a:off x="160655" y="574675"/>
            <a:ext cx="11875135" cy="644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t" anchorCtr="0">
            <a:no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alibri" pitchFamily="34" charset="0"/>
              </a:rPr>
              <a:t>R-squared</a:t>
            </a:r>
            <a:r>
              <a:rPr lang="en-US" sz="2400" dirty="0" smtClean="0">
                <a:latin typeface="Calibri" pitchFamily="34" charset="0"/>
              </a:rPr>
              <a:t> is a good measure to evaluate the model fitness.</a:t>
            </a:r>
          </a:p>
          <a:p>
            <a:r>
              <a:rPr lang="en-US" sz="2400" dirty="0" smtClean="0">
                <a:latin typeface="Calibri" pitchFamily="34" charset="0"/>
              </a:rPr>
              <a:t>known as the coefficient of determination, or for multiple regression</a:t>
            </a:r>
          </a:p>
          <a:p>
            <a:r>
              <a:rPr lang="en-US" sz="2400" dirty="0" smtClean="0">
                <a:latin typeface="Calibri" pitchFamily="34" charset="0"/>
              </a:rPr>
              <a:t>The R-squared value lies between 0 to 1 (0%–100%) with a larger value representing a better fit</a:t>
            </a:r>
          </a:p>
          <a:p>
            <a:pPr>
              <a:buNone/>
            </a:pPr>
            <a:endParaRPr lang="en-US" sz="2400" dirty="0" smtClean="0">
              <a:latin typeface="Calibri" pitchFamily="34" charset="0"/>
            </a:endParaRPr>
          </a:p>
          <a:p>
            <a:r>
              <a:rPr lang="en-US" sz="2400" b="1" dirty="0" smtClean="0">
                <a:solidFill>
                  <a:srgbClr val="0000FF"/>
                </a:solidFill>
                <a:latin typeface="Calibri" pitchFamily="34" charset="0"/>
              </a:rPr>
              <a:t>Sum of Squares Total (SST) </a:t>
            </a:r>
            <a:r>
              <a:rPr lang="en-US" sz="2400" dirty="0" smtClean="0">
                <a:latin typeface="Calibri" pitchFamily="34" charset="0"/>
              </a:rPr>
              <a:t>= squared differences of each observation from the overall mean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</a:rPr>
              <a:t>			</a:t>
            </a:r>
          </a:p>
          <a:p>
            <a:pPr>
              <a:buNone/>
            </a:pPr>
            <a:r>
              <a:rPr lang="en-US" sz="2400" dirty="0" smtClean="0"/>
              <a:t>where y̅ is the mean.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Calibri" pitchFamily="34" charset="0"/>
              </a:rPr>
              <a:t>Sum of Squared Errors (SSE) </a:t>
            </a:r>
            <a:r>
              <a:rPr lang="en-US" sz="2400" dirty="0" smtClean="0"/>
              <a:t>(of prediction) = sum of the squared residuals</a:t>
            </a:r>
          </a:p>
          <a:p>
            <a:r>
              <a:rPr lang="en-US" sz="2400" dirty="0" smtClean="0"/>
              <a:t>where is the predicted value of </a:t>
            </a:r>
            <a:r>
              <a:rPr lang="en-US" sz="2400" i="1" dirty="0" smtClean="0"/>
              <a:t>y and Y is the actual value of </a:t>
            </a:r>
            <a:r>
              <a:rPr lang="en-US" sz="2400" i="1" dirty="0" err="1" smtClean="0"/>
              <a:t>y</a:t>
            </a:r>
            <a:r>
              <a:rPr lang="en-US" sz="2400" i="1" baseline="-25000" dirty="0" err="1" smtClean="0"/>
              <a:t>i</a:t>
            </a:r>
            <a:endParaRPr lang="en-US" sz="2400" baseline="-25000" dirty="0" smtClean="0">
              <a:latin typeface="Calibr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4283" y="2451100"/>
            <a:ext cx="21240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43050" y="3722688"/>
            <a:ext cx="11811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563224" y="5141913"/>
            <a:ext cx="141541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4"/>
          <p:cNvSpPr txBox="1">
            <a:spLocks noGrp="1"/>
          </p:cNvSpPr>
          <p:nvPr>
            <p:ph type="title"/>
          </p:nvPr>
        </p:nvSpPr>
        <p:spPr>
          <a:xfrm>
            <a:off x="2667664" y="155350"/>
            <a:ext cx="6286198" cy="419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ctr" anchorCtr="0">
            <a:noAutofit/>
          </a:bodyPr>
          <a:lstStyle/>
          <a:p>
            <a:pPr lvl="0" algn="ctr"/>
            <a:r>
              <a:rPr lang="en-US" sz="2390" b="1" dirty="0" smtClean="0">
                <a:solidFill>
                  <a:srgbClr val="FE4444"/>
                </a:solidFill>
              </a:rPr>
              <a:t>Unsupervised learning : Clustering</a:t>
            </a:r>
          </a:p>
        </p:txBody>
      </p:sp>
      <p:sp>
        <p:nvSpPr>
          <p:cNvPr id="380" name="Google Shape;380;p44"/>
          <p:cNvSpPr txBox="1">
            <a:spLocks noGrp="1"/>
          </p:cNvSpPr>
          <p:nvPr>
            <p:ph type="body" idx="1"/>
          </p:nvPr>
        </p:nvSpPr>
        <p:spPr>
          <a:xfrm>
            <a:off x="160655" y="574675"/>
            <a:ext cx="11875135" cy="644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t" anchorCtr="0">
            <a:noAutofit/>
          </a:bodyPr>
          <a:lstStyle/>
          <a:p>
            <a:pPr>
              <a:buNone/>
            </a:pPr>
            <a:r>
              <a:rPr lang="en-US" sz="2400" dirty="0" smtClean="0">
                <a:latin typeface="Calibri" pitchFamily="34" charset="0"/>
              </a:rPr>
              <a:t>Two inherent challenges which lie in the process of clustering</a:t>
            </a:r>
            <a:br>
              <a:rPr lang="en-US" sz="2400" dirty="0" smtClean="0">
                <a:latin typeface="Calibri" pitchFamily="34" charset="0"/>
              </a:rPr>
            </a:br>
            <a:r>
              <a:rPr lang="en-US" sz="2400" dirty="0" smtClean="0">
                <a:latin typeface="Calibri" pitchFamily="34" charset="0"/>
              </a:rPr>
              <a:t> It is generally not known how many clusters can be formulated from a</a:t>
            </a:r>
          </a:p>
          <a:p>
            <a:pPr lvl="1">
              <a:buNone/>
            </a:pPr>
            <a:r>
              <a:rPr lang="en-US" sz="2400" dirty="0" smtClean="0">
                <a:latin typeface="Calibri" pitchFamily="34" charset="0"/>
              </a:rPr>
              <a:t>1. Depends on the  data set. It is completely open-ended in most cases and provided as a user input to a clustering algorithm.</a:t>
            </a:r>
          </a:p>
          <a:p>
            <a:pPr lvl="1">
              <a:buNone/>
            </a:pPr>
            <a:r>
              <a:rPr lang="en-US" sz="2400" dirty="0" smtClean="0">
                <a:latin typeface="Calibri" pitchFamily="34" charset="0"/>
              </a:rPr>
              <a:t>2. Even if the number of clusters is given, the same number of clusters can be formed with different groups of data instances.</a:t>
            </a:r>
            <a:endParaRPr lang="en-US" sz="2400" dirty="0" smtClean="0">
              <a:latin typeface="Calibri" pitchFamily="34" charset="0"/>
              <a:sym typeface="Calibri"/>
            </a:endParaRPr>
          </a:p>
          <a:p>
            <a:pPr>
              <a:buNone/>
            </a:pPr>
            <a:r>
              <a:rPr lang="en-US" sz="2400" b="1" i="1" dirty="0" smtClean="0">
                <a:solidFill>
                  <a:srgbClr val="0000FF"/>
                </a:solidFill>
              </a:rPr>
              <a:t>Internal evaluation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</a:rPr>
              <a:t>Measure cluster quality based on homogeneity of data belonging to the same cluster and heterogeneity of data belonging to different clusters. 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</a:rPr>
              <a:t>The homogeneity/heterogeneity is decided by some similarity measure.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4"/>
          <p:cNvSpPr txBox="1">
            <a:spLocks noGrp="1"/>
          </p:cNvSpPr>
          <p:nvPr>
            <p:ph type="title"/>
          </p:nvPr>
        </p:nvSpPr>
        <p:spPr>
          <a:xfrm>
            <a:off x="2667664" y="155350"/>
            <a:ext cx="6286198" cy="419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ctr" anchorCtr="0">
            <a:noAutofit/>
          </a:bodyPr>
          <a:lstStyle/>
          <a:p>
            <a:pPr lvl="0" algn="ctr"/>
            <a:r>
              <a:rPr lang="en-US" sz="2390" b="1" dirty="0" smtClean="0">
                <a:solidFill>
                  <a:srgbClr val="FE4444"/>
                </a:solidFill>
              </a:rPr>
              <a:t>Silhouette coefficient </a:t>
            </a:r>
            <a:endParaRPr lang="en-US" sz="2390" b="1" dirty="0">
              <a:solidFill>
                <a:srgbClr val="FE4444"/>
              </a:solidFill>
            </a:endParaRPr>
          </a:p>
        </p:txBody>
      </p:sp>
      <p:sp>
        <p:nvSpPr>
          <p:cNvPr id="380" name="Google Shape;380;p44"/>
          <p:cNvSpPr txBox="1">
            <a:spLocks noGrp="1"/>
          </p:cNvSpPr>
          <p:nvPr>
            <p:ph type="body" idx="1"/>
          </p:nvPr>
        </p:nvSpPr>
        <p:spPr>
          <a:xfrm>
            <a:off x="160655" y="574675"/>
            <a:ext cx="11875135" cy="644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t" anchorCtr="0">
            <a:noAutofit/>
          </a:bodyPr>
          <a:lstStyle/>
          <a:p>
            <a:pPr marL="114300" indent="0">
              <a:buNone/>
            </a:pPr>
            <a:r>
              <a:rPr lang="en-IN" sz="2400" dirty="0"/>
              <a:t>uses distance (Euclidean or Manhattan distances </a:t>
            </a:r>
            <a:r>
              <a:rPr lang="en-IN" sz="2400" dirty="0" smtClean="0"/>
              <a:t>most </a:t>
            </a:r>
            <a:r>
              <a:rPr lang="en-US" sz="2400" dirty="0" smtClean="0"/>
              <a:t>commonly </a:t>
            </a:r>
            <a:r>
              <a:rPr lang="en-US" sz="2400" dirty="0"/>
              <a:t>used) between data elements as a similarity </a:t>
            </a:r>
            <a:r>
              <a:rPr lang="en-US" sz="2400" dirty="0" smtClean="0"/>
              <a:t>measure</a:t>
            </a:r>
          </a:p>
          <a:p>
            <a:r>
              <a:rPr lang="en-IN" sz="2400" dirty="0"/>
              <a:t>The value </a:t>
            </a:r>
            <a:r>
              <a:rPr lang="en-IN" sz="2400" dirty="0" smtClean="0"/>
              <a:t>of </a:t>
            </a:r>
            <a:r>
              <a:rPr lang="en-US" sz="2400" dirty="0" smtClean="0"/>
              <a:t>silhouette </a:t>
            </a:r>
            <a:r>
              <a:rPr lang="en-US" sz="2400" dirty="0"/>
              <a:t>width ranges between –1 and +1, with a high value indicating </a:t>
            </a:r>
            <a:r>
              <a:rPr lang="en-US" sz="2400" dirty="0" smtClean="0"/>
              <a:t>high intra-cluster </a:t>
            </a:r>
            <a:r>
              <a:rPr lang="en-US" sz="2400" dirty="0"/>
              <a:t>homogeneity and inter-cluster heterogeneity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For a data set clustered into ‘</a:t>
            </a:r>
            <a:r>
              <a:rPr lang="en-US" sz="2400" i="1" dirty="0"/>
              <a:t>k</a:t>
            </a:r>
            <a:r>
              <a:rPr lang="en-US" sz="2400" dirty="0"/>
              <a:t>’ clusters, silhouette width is calculated as:</a:t>
            </a:r>
            <a:endParaRPr lang="en-US" sz="2400" dirty="0" smtClean="0"/>
          </a:p>
          <a:p>
            <a:endParaRPr lang="en-US" sz="2400" dirty="0" smtClean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i="1" dirty="0" smtClean="0"/>
              <a:t>a</a:t>
            </a:r>
            <a:r>
              <a:rPr lang="en-US" sz="2400" dirty="0" smtClean="0"/>
              <a:t>(</a:t>
            </a:r>
            <a:r>
              <a:rPr lang="en-US" sz="2400" i="1" dirty="0" err="1" smtClean="0"/>
              <a:t>i</a:t>
            </a:r>
            <a:r>
              <a:rPr lang="en-US" sz="2400" dirty="0"/>
              <a:t>) is the average distance between the </a:t>
            </a:r>
            <a:r>
              <a:rPr lang="en-US" sz="2400" i="1" dirty="0" err="1"/>
              <a:t>i</a:t>
            </a:r>
            <a:r>
              <a:rPr lang="en-US" sz="2400" i="1" dirty="0"/>
              <a:t> </a:t>
            </a:r>
            <a:r>
              <a:rPr lang="en-US" sz="2400" dirty="0" err="1"/>
              <a:t>th</a:t>
            </a:r>
            <a:r>
              <a:rPr lang="en-US" sz="2400" dirty="0"/>
              <a:t> data instance and all other </a:t>
            </a:r>
            <a:r>
              <a:rPr lang="en-US" sz="2400" dirty="0" smtClean="0"/>
              <a:t>data instances </a:t>
            </a:r>
            <a:r>
              <a:rPr lang="en-US" sz="2400" dirty="0"/>
              <a:t>belonging to the same </a:t>
            </a:r>
            <a:r>
              <a:rPr lang="en-US" sz="2400" dirty="0" smtClean="0"/>
              <a:t>cluster</a:t>
            </a:r>
          </a:p>
          <a:p>
            <a:r>
              <a:rPr lang="en-US" sz="2400" i="1" dirty="0"/>
              <a:t>b</a:t>
            </a:r>
            <a:r>
              <a:rPr lang="en-US" sz="2400" dirty="0"/>
              <a:t>(</a:t>
            </a:r>
            <a:r>
              <a:rPr lang="en-US" sz="2400" i="1" dirty="0" err="1"/>
              <a:t>i</a:t>
            </a:r>
            <a:r>
              <a:rPr lang="en-US" sz="2400" dirty="0"/>
              <a:t>) is the lowest </a:t>
            </a:r>
            <a:r>
              <a:rPr lang="en-US" sz="2400" dirty="0" smtClean="0"/>
              <a:t>average distance </a:t>
            </a:r>
            <a:r>
              <a:rPr lang="en-US" sz="2400" dirty="0"/>
              <a:t>between the </a:t>
            </a:r>
            <a:r>
              <a:rPr lang="en-US" sz="2400" dirty="0" err="1"/>
              <a:t>i</a:t>
            </a:r>
            <a:r>
              <a:rPr lang="en-US" sz="2400" dirty="0"/>
              <a:t>-the data instance and data instances of all </a:t>
            </a:r>
            <a:r>
              <a:rPr lang="en-US" sz="2400" dirty="0" smtClean="0"/>
              <a:t>other </a:t>
            </a:r>
            <a:r>
              <a:rPr lang="en-IN" sz="2400" dirty="0" smtClean="0"/>
              <a:t>clusters</a:t>
            </a:r>
            <a:r>
              <a:rPr lang="en-IN" sz="2400" dirty="0"/>
              <a:t>.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019" y="2864603"/>
            <a:ext cx="3886200" cy="752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4"/>
          <p:cNvSpPr txBox="1">
            <a:spLocks noGrp="1"/>
          </p:cNvSpPr>
          <p:nvPr>
            <p:ph type="title"/>
          </p:nvPr>
        </p:nvSpPr>
        <p:spPr>
          <a:xfrm>
            <a:off x="2667664" y="155350"/>
            <a:ext cx="6286198" cy="419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ctr" anchorCtr="0">
            <a:noAutofit/>
          </a:bodyPr>
          <a:lstStyle/>
          <a:p>
            <a:pPr lvl="0" algn="ctr"/>
            <a:r>
              <a:rPr lang="en-US" sz="2390" b="1" dirty="0">
                <a:solidFill>
                  <a:srgbClr val="FE4444"/>
                </a:solidFill>
              </a:rPr>
              <a:t>Silhouette coefficient </a:t>
            </a:r>
            <a:endParaRPr sz="2390" b="1" dirty="0">
              <a:solidFill>
                <a:srgbClr val="FE4444"/>
              </a:solidFill>
            </a:endParaRPr>
          </a:p>
        </p:txBody>
      </p:sp>
      <p:sp>
        <p:nvSpPr>
          <p:cNvPr id="380" name="Google Shape;380;p44"/>
          <p:cNvSpPr txBox="1">
            <a:spLocks noGrp="1"/>
          </p:cNvSpPr>
          <p:nvPr>
            <p:ph type="body" idx="1"/>
          </p:nvPr>
        </p:nvSpPr>
        <p:spPr>
          <a:xfrm>
            <a:off x="160655" y="574675"/>
            <a:ext cx="6946200" cy="644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None/>
            </a:pPr>
            <a:r>
              <a:rPr lang="en-US" sz="2400" dirty="0"/>
              <a:t>There are four clusters namely cluster 1, 2, 3, and 4</a:t>
            </a:r>
            <a:r>
              <a:rPr lang="en-US" sz="2400" dirty="0" smtClean="0"/>
              <a:t>.</a:t>
            </a:r>
          </a:p>
          <a:p>
            <a:pPr marL="114300" indent="0">
              <a:buNone/>
            </a:pPr>
            <a:r>
              <a:rPr lang="en-US" sz="2400" dirty="0"/>
              <a:t>data element ‘</a:t>
            </a:r>
            <a:r>
              <a:rPr lang="en-US" sz="2400" i="1" dirty="0" err="1"/>
              <a:t>i</a:t>
            </a:r>
            <a:r>
              <a:rPr lang="en-US" sz="2400" dirty="0"/>
              <a:t>’ in cluster 1, resembled by the asterisk. </a:t>
            </a:r>
            <a:r>
              <a:rPr lang="en-US" sz="2400" i="1" dirty="0"/>
              <a:t>a</a:t>
            </a:r>
            <a:r>
              <a:rPr lang="en-US" sz="2400" dirty="0"/>
              <a:t>(</a:t>
            </a:r>
            <a:r>
              <a:rPr lang="en-US" sz="2400" i="1" dirty="0" err="1"/>
              <a:t>i</a:t>
            </a:r>
            <a:r>
              <a:rPr lang="en-US" sz="2400" dirty="0"/>
              <a:t>) is </a:t>
            </a:r>
            <a:r>
              <a:rPr lang="en-US" sz="2400" dirty="0" smtClean="0"/>
              <a:t>the average </a:t>
            </a:r>
            <a:r>
              <a:rPr lang="en-US" sz="2400" dirty="0"/>
              <a:t>of the distances </a:t>
            </a:r>
            <a:r>
              <a:rPr lang="en-US" sz="2400" i="1" dirty="0"/>
              <a:t>a </a:t>
            </a:r>
            <a:r>
              <a:rPr lang="en-US" sz="2400" dirty="0" smtClean="0"/>
              <a:t>,</a:t>
            </a:r>
          </a:p>
          <a:p>
            <a:pPr marL="114300" indent="0">
              <a:buNone/>
            </a:pPr>
            <a:r>
              <a:rPr lang="en-US" sz="2400" dirty="0" smtClean="0"/>
              <a:t>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i1</a:t>
            </a:r>
            <a:r>
              <a:rPr lang="en-US" sz="2400" i="1" dirty="0" smtClean="0"/>
              <a:t>,a</a:t>
            </a:r>
            <a:r>
              <a:rPr lang="en-US" sz="2400" i="1" baseline="-25000" dirty="0"/>
              <a:t>i2</a:t>
            </a:r>
            <a:r>
              <a:rPr lang="en-US" sz="2400" i="1" dirty="0" smtClean="0"/>
              <a:t>,a</a:t>
            </a:r>
            <a:r>
              <a:rPr lang="en-US" sz="2400" i="1" baseline="-25000" dirty="0"/>
              <a:t>i3</a:t>
            </a:r>
            <a:r>
              <a:rPr lang="en-US" sz="2400" dirty="0" smtClean="0"/>
              <a:t>, …</a:t>
            </a:r>
            <a:r>
              <a:rPr lang="en-US" sz="2400" dirty="0" err="1" smtClean="0"/>
              <a:t>a</a:t>
            </a:r>
            <a:r>
              <a:rPr lang="en-US" sz="2400" i="1" baseline="-25000" dirty="0" err="1" smtClean="0"/>
              <a:t>in</a:t>
            </a:r>
            <a:endParaRPr lang="en-US" sz="2400" i="1" baseline="-25000" dirty="0" smtClean="0"/>
          </a:p>
          <a:p>
            <a:pPr marL="114300" indent="0">
              <a:buNone/>
            </a:pPr>
            <a:r>
              <a:rPr lang="en-US" sz="2400" dirty="0" smtClean="0"/>
              <a:t> </a:t>
            </a:r>
            <a:r>
              <a:rPr lang="en-US" sz="2400" i="1" dirty="0"/>
              <a:t>a </a:t>
            </a:r>
            <a:r>
              <a:rPr lang="en-US" sz="2400" dirty="0"/>
              <a:t>of the different data elements </a:t>
            </a:r>
            <a:r>
              <a:rPr lang="en-US" sz="2400" dirty="0" smtClean="0"/>
              <a:t>from the </a:t>
            </a:r>
            <a:r>
              <a:rPr lang="en-US" sz="2400" i="1" dirty="0" err="1"/>
              <a:t>i</a:t>
            </a:r>
            <a:r>
              <a:rPr lang="en-US" sz="2400" i="1" dirty="0"/>
              <a:t> </a:t>
            </a:r>
            <a:r>
              <a:rPr lang="en-US" sz="2400" dirty="0" err="1"/>
              <a:t>th</a:t>
            </a:r>
            <a:r>
              <a:rPr lang="en-US" sz="2400" dirty="0"/>
              <a:t> data element in cluster </a:t>
            </a:r>
            <a:r>
              <a:rPr lang="en-US" sz="2400" dirty="0" smtClean="0"/>
              <a:t>1</a:t>
            </a:r>
          </a:p>
          <a:p>
            <a:r>
              <a:rPr lang="en-US" sz="2400" dirty="0"/>
              <a:t>assuming there are </a:t>
            </a:r>
            <a:r>
              <a:rPr lang="en-US" sz="2400" i="1" dirty="0"/>
              <a:t>n </a:t>
            </a:r>
            <a:r>
              <a:rPr lang="en-US" sz="2400" dirty="0"/>
              <a:t>data elements </a:t>
            </a:r>
            <a:r>
              <a:rPr lang="en-US" sz="2400" dirty="0" smtClean="0"/>
              <a:t>in </a:t>
            </a:r>
            <a:r>
              <a:rPr lang="en-IN" sz="2400" dirty="0" smtClean="0"/>
              <a:t>cluster </a:t>
            </a:r>
            <a:r>
              <a:rPr lang="en-IN" sz="2400" dirty="0"/>
              <a:t>1.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855" y="694481"/>
            <a:ext cx="4952084" cy="53413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4"/>
          <p:cNvSpPr txBox="1">
            <a:spLocks noGrp="1"/>
          </p:cNvSpPr>
          <p:nvPr>
            <p:ph type="title"/>
          </p:nvPr>
        </p:nvSpPr>
        <p:spPr>
          <a:xfrm>
            <a:off x="2667664" y="155350"/>
            <a:ext cx="6286198" cy="419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ctr" anchorCtr="0">
            <a:noAutofit/>
          </a:bodyPr>
          <a:lstStyle/>
          <a:p>
            <a:pPr lvl="0" algn="ctr"/>
            <a:r>
              <a:rPr lang="en-IN" sz="2390" b="1" dirty="0" smtClean="0">
                <a:solidFill>
                  <a:srgbClr val="FE4444"/>
                </a:solidFill>
              </a:rPr>
              <a:t>External </a:t>
            </a:r>
            <a:r>
              <a:rPr lang="en-IN" sz="2390" b="1" dirty="0">
                <a:solidFill>
                  <a:srgbClr val="FE4444"/>
                </a:solidFill>
              </a:rPr>
              <a:t>evaluation</a:t>
            </a:r>
            <a:endParaRPr sz="2390" b="1" dirty="0">
              <a:solidFill>
                <a:srgbClr val="FE4444"/>
              </a:solidFill>
            </a:endParaRPr>
          </a:p>
        </p:txBody>
      </p:sp>
      <p:sp>
        <p:nvSpPr>
          <p:cNvPr id="380" name="Google Shape;380;p44"/>
          <p:cNvSpPr txBox="1">
            <a:spLocks noGrp="1"/>
          </p:cNvSpPr>
          <p:nvPr>
            <p:ph type="body" idx="1"/>
          </p:nvPr>
        </p:nvSpPr>
        <p:spPr>
          <a:xfrm>
            <a:off x="160655" y="574675"/>
            <a:ext cx="11875135" cy="644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t" anchorCtr="0">
            <a:noAutofit/>
          </a:bodyPr>
          <a:lstStyle/>
          <a:p>
            <a:r>
              <a:rPr lang="en-US" sz="2400" dirty="0"/>
              <a:t>the known class </a:t>
            </a:r>
            <a:r>
              <a:rPr lang="en-US" sz="2400" dirty="0" err="1" smtClean="0"/>
              <a:t>labe</a:t>
            </a:r>
            <a:endParaRPr lang="en-US" sz="2400" dirty="0" smtClean="0"/>
          </a:p>
          <a:p>
            <a:r>
              <a:rPr lang="en-IN" sz="2400" b="1" dirty="0"/>
              <a:t>purity </a:t>
            </a:r>
            <a:r>
              <a:rPr lang="en-IN" sz="2400" dirty="0"/>
              <a:t>is </a:t>
            </a:r>
            <a:r>
              <a:rPr lang="en-IN" sz="2400" dirty="0" smtClean="0"/>
              <a:t>one </a:t>
            </a:r>
            <a:r>
              <a:rPr lang="en-US" sz="2400" dirty="0" smtClean="0"/>
              <a:t>of </a:t>
            </a:r>
            <a:r>
              <a:rPr lang="en-US" sz="2400" dirty="0"/>
              <a:t>the most popular measures of cluster algorithms – evaluates the extent </a:t>
            </a:r>
            <a:r>
              <a:rPr lang="en-US" sz="2400" dirty="0" smtClean="0"/>
              <a:t>to which </a:t>
            </a:r>
            <a:r>
              <a:rPr lang="en-US" sz="2400" dirty="0"/>
              <a:t>clusters contain a single class.</a:t>
            </a:r>
            <a:r>
              <a:rPr lang="en-US" sz="2400" dirty="0" smtClean="0"/>
              <a:t>ls </a:t>
            </a:r>
            <a:r>
              <a:rPr lang="en-US" sz="2400" dirty="0"/>
              <a:t>are not a part of the </a:t>
            </a:r>
            <a:r>
              <a:rPr lang="en-US" sz="2400" dirty="0" smtClean="0"/>
              <a:t>data </a:t>
            </a:r>
            <a:r>
              <a:rPr lang="en-IN" sz="2400" dirty="0" smtClean="0"/>
              <a:t>used </a:t>
            </a:r>
            <a:r>
              <a:rPr lang="en-IN" sz="2400" dirty="0"/>
              <a:t>in </a:t>
            </a:r>
            <a:r>
              <a:rPr lang="en-IN" sz="2400" dirty="0" smtClean="0"/>
              <a:t>clustering</a:t>
            </a:r>
          </a:p>
          <a:p>
            <a:r>
              <a:rPr lang="en-US" sz="2400" dirty="0"/>
              <a:t>For a data set having ‘</a:t>
            </a:r>
            <a:r>
              <a:rPr lang="en-US" sz="2400" i="1" dirty="0"/>
              <a:t>n</a:t>
            </a:r>
            <a:r>
              <a:rPr lang="en-US" sz="2400" dirty="0"/>
              <a:t>’ data instances and ‘</a:t>
            </a:r>
            <a:r>
              <a:rPr lang="en-US" sz="2400" i="1" dirty="0"/>
              <a:t>c</a:t>
            </a:r>
            <a:r>
              <a:rPr lang="en-US" sz="2400" dirty="0"/>
              <a:t>’ known class labels </a:t>
            </a:r>
            <a:r>
              <a:rPr lang="en-US" sz="2400" dirty="0" smtClean="0"/>
              <a:t>which generates </a:t>
            </a:r>
            <a:r>
              <a:rPr lang="en-US" sz="2400" dirty="0"/>
              <a:t>‘</a:t>
            </a:r>
            <a:r>
              <a:rPr lang="en-US" sz="2400" i="1" dirty="0"/>
              <a:t>k</a:t>
            </a:r>
            <a:r>
              <a:rPr lang="en-US" sz="2400" dirty="0"/>
              <a:t>’ clusters, purity is measured as</a:t>
            </a:r>
            <a:endParaRPr lang="en-IN" sz="2400" dirty="0" smtClean="0"/>
          </a:p>
          <a:p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554" y="3606770"/>
            <a:ext cx="3295650" cy="819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4"/>
          <p:cNvSpPr txBox="1">
            <a:spLocks noGrp="1"/>
          </p:cNvSpPr>
          <p:nvPr>
            <p:ph type="title"/>
          </p:nvPr>
        </p:nvSpPr>
        <p:spPr>
          <a:xfrm>
            <a:off x="2955123" y="155279"/>
            <a:ext cx="6286198" cy="419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ctr" anchorCtr="0">
            <a:noAutofit/>
          </a:bodyPr>
          <a:lstStyle/>
          <a:p>
            <a:pPr lvl="0" algn="ctr"/>
            <a:r>
              <a:rPr lang="en-US" sz="2400" b="1" dirty="0" smtClean="0">
                <a:solidFill>
                  <a:srgbClr val="FE44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PERFORMANCE OF A MODEL</a:t>
            </a:r>
            <a:endParaRPr sz="2400" b="1" dirty="0">
              <a:solidFill>
                <a:srgbClr val="FE444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0" name="Google Shape;380;p44"/>
          <p:cNvSpPr txBox="1">
            <a:spLocks noGrp="1"/>
          </p:cNvSpPr>
          <p:nvPr>
            <p:ph type="body" idx="1"/>
          </p:nvPr>
        </p:nvSpPr>
        <p:spPr>
          <a:xfrm>
            <a:off x="160655" y="574675"/>
            <a:ext cx="11875135" cy="644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t" anchorCtr="0">
            <a:noAutofit/>
          </a:bodyPr>
          <a:lstStyle/>
          <a:p>
            <a:r>
              <a:rPr lang="en-US" sz="2400" dirty="0"/>
              <a:t>M</a:t>
            </a:r>
            <a:r>
              <a:rPr lang="en-US" sz="2400" dirty="0" smtClean="0"/>
              <a:t>odel </a:t>
            </a:r>
            <a:r>
              <a:rPr lang="en-US" sz="2400" dirty="0"/>
              <a:t>selection is done one </a:t>
            </a:r>
            <a:r>
              <a:rPr lang="en-US" sz="2400" dirty="0" smtClean="0"/>
              <a:t>several </a:t>
            </a:r>
            <a:r>
              <a:rPr lang="en-IN" sz="2400" dirty="0" smtClean="0"/>
              <a:t>aspects</a:t>
            </a:r>
            <a:r>
              <a:rPr lang="en-IN" sz="2400" dirty="0"/>
              <a:t>:</a:t>
            </a:r>
          </a:p>
          <a:p>
            <a:pPr marL="571500" lvl="1" indent="0">
              <a:buNone/>
            </a:pPr>
            <a:r>
              <a:rPr lang="en-US" sz="2400" dirty="0"/>
              <a:t>1. Type of learning the task in hand, i.e. supervised or unsupervised</a:t>
            </a:r>
          </a:p>
          <a:p>
            <a:pPr marL="571500" lvl="1" indent="0">
              <a:buNone/>
            </a:pPr>
            <a:r>
              <a:rPr lang="en-US" sz="2400" dirty="0"/>
              <a:t>2. Type of the data, i.e. categorical or numeric</a:t>
            </a:r>
          </a:p>
          <a:p>
            <a:pPr marL="571500" lvl="1" indent="0">
              <a:buNone/>
            </a:pPr>
            <a:r>
              <a:rPr lang="en-US" sz="2400" dirty="0"/>
              <a:t>3. Sometimes on the problem domain</a:t>
            </a:r>
          </a:p>
          <a:p>
            <a:pPr marL="571500" lvl="1" indent="0">
              <a:buNone/>
            </a:pPr>
            <a:r>
              <a:rPr lang="en-US" sz="2400" dirty="0"/>
              <a:t>4. Above all, experience in working with different models to </a:t>
            </a:r>
            <a:r>
              <a:rPr lang="en-US" sz="2400" dirty="0" smtClean="0"/>
              <a:t>solve </a:t>
            </a:r>
            <a:r>
              <a:rPr lang="en-IN" sz="2400" dirty="0" smtClean="0"/>
              <a:t>problems </a:t>
            </a:r>
            <a:r>
              <a:rPr lang="en-IN" sz="2400" dirty="0"/>
              <a:t>of diverse domains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4"/>
          <p:cNvSpPr txBox="1">
            <a:spLocks noGrp="1"/>
          </p:cNvSpPr>
          <p:nvPr>
            <p:ph type="title"/>
          </p:nvPr>
        </p:nvSpPr>
        <p:spPr>
          <a:xfrm>
            <a:off x="2667664" y="155350"/>
            <a:ext cx="6286198" cy="419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ctr" anchorCtr="0">
            <a:noAutofit/>
          </a:bodyPr>
          <a:lstStyle/>
          <a:p>
            <a:pPr lvl="0" algn="ctr"/>
            <a:r>
              <a:rPr lang="en-US" sz="2000" b="1" dirty="0">
                <a:solidFill>
                  <a:srgbClr val="FE44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IMPROVING PERFORMANCE OF A MODEL</a:t>
            </a:r>
            <a:endParaRPr sz="2390" b="1" dirty="0">
              <a:solidFill>
                <a:srgbClr val="FE4444"/>
              </a:solidFill>
            </a:endParaRPr>
          </a:p>
        </p:txBody>
      </p:sp>
      <p:sp>
        <p:nvSpPr>
          <p:cNvPr id="380" name="Google Shape;380;p44"/>
          <p:cNvSpPr txBox="1">
            <a:spLocks noGrp="1"/>
          </p:cNvSpPr>
          <p:nvPr>
            <p:ph type="body" idx="1"/>
          </p:nvPr>
        </p:nvSpPr>
        <p:spPr>
          <a:xfrm>
            <a:off x="160655" y="574675"/>
            <a:ext cx="11875135" cy="644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t" anchorCtr="0">
            <a:noAutofit/>
          </a:bodyPr>
          <a:lstStyle/>
          <a:p>
            <a:r>
              <a:rPr lang="en-US" sz="2400" b="1" dirty="0"/>
              <a:t>Model parameter tuning </a:t>
            </a:r>
            <a:r>
              <a:rPr lang="en-US" sz="2400" dirty="0"/>
              <a:t>is </a:t>
            </a:r>
            <a:r>
              <a:rPr lang="en-US" sz="2400" dirty="0" smtClean="0"/>
              <a:t>the process </a:t>
            </a:r>
            <a:r>
              <a:rPr lang="en-US" sz="2400" dirty="0"/>
              <a:t>of adjusting the model fitting options. For example, </a:t>
            </a:r>
            <a:r>
              <a:rPr lang="en-US" sz="2400" dirty="0" smtClean="0"/>
              <a:t>in the </a:t>
            </a:r>
            <a:r>
              <a:rPr lang="en-US" sz="2400" dirty="0"/>
              <a:t>popular classification model </a:t>
            </a:r>
            <a:r>
              <a:rPr lang="en-US" sz="2400" i="1" dirty="0"/>
              <a:t>k</a:t>
            </a:r>
            <a:r>
              <a:rPr lang="en-US" sz="2400" dirty="0"/>
              <a:t>-Nearest </a:t>
            </a:r>
            <a:r>
              <a:rPr lang="en-US" sz="2400" dirty="0" err="1"/>
              <a:t>Neighbour</a:t>
            </a:r>
            <a:r>
              <a:rPr lang="en-US" sz="2400" dirty="0"/>
              <a:t> (</a:t>
            </a:r>
            <a:r>
              <a:rPr lang="en-US" sz="2400" i="1" dirty="0" err="1"/>
              <a:t>k</a:t>
            </a:r>
            <a:r>
              <a:rPr lang="en-US" sz="2400" dirty="0" err="1"/>
              <a:t>NN</a:t>
            </a:r>
            <a:r>
              <a:rPr lang="en-US" sz="2400" dirty="0"/>
              <a:t>),</a:t>
            </a:r>
          </a:p>
          <a:p>
            <a:r>
              <a:rPr lang="en-US" sz="2400" dirty="0"/>
              <a:t>using different values of ‘</a:t>
            </a:r>
            <a:r>
              <a:rPr lang="en-US" sz="2400" i="1" dirty="0"/>
              <a:t>k</a:t>
            </a:r>
            <a:r>
              <a:rPr lang="en-US" sz="2400" dirty="0"/>
              <a:t>’ or the number of </a:t>
            </a:r>
            <a:r>
              <a:rPr lang="en-US" sz="2400" dirty="0" smtClean="0"/>
              <a:t>nearest </a:t>
            </a:r>
            <a:r>
              <a:rPr lang="en-US" sz="2400" dirty="0" err="1" smtClean="0"/>
              <a:t>neighbours</a:t>
            </a:r>
            <a:r>
              <a:rPr lang="en-US" sz="2400" dirty="0" smtClean="0"/>
              <a:t> </a:t>
            </a:r>
            <a:r>
              <a:rPr lang="en-US" sz="2400" dirty="0"/>
              <a:t>to be considered, the model can be tuned. </a:t>
            </a:r>
            <a:endParaRPr lang="en-US" sz="2400" dirty="0" smtClean="0"/>
          </a:p>
          <a:p>
            <a:r>
              <a:rPr lang="en-US" sz="2400" dirty="0" smtClean="0"/>
              <a:t>In the same </a:t>
            </a:r>
            <a:r>
              <a:rPr lang="en-US" sz="2400" dirty="0"/>
              <a:t>way, a number of hidden layers can be adjusted to </a:t>
            </a:r>
            <a:r>
              <a:rPr lang="en-US" sz="2400" dirty="0" smtClean="0"/>
              <a:t>tune the </a:t>
            </a:r>
            <a:r>
              <a:rPr lang="en-US" sz="2400" dirty="0"/>
              <a:t>performance in neural networks model.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2667664" y="155350"/>
            <a:ext cx="6286198" cy="419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 sz="2390" b="1">
                <a:solidFill>
                  <a:srgbClr val="FE4444"/>
                </a:solidFill>
                <a:latin typeface="Calibri"/>
                <a:ea typeface="Calibri"/>
                <a:cs typeface="Calibri"/>
                <a:sym typeface="Calibri"/>
              </a:rPr>
              <a:t>SELECTING A MODEL</a:t>
            </a:r>
            <a:endParaRPr sz="2390" b="1">
              <a:solidFill>
                <a:srgbClr val="FE44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5"/>
          <p:cNvSpPr txBox="1">
            <a:spLocks noGrp="1"/>
          </p:cNvSpPr>
          <p:nvPr>
            <p:ph type="body" idx="1"/>
          </p:nvPr>
        </p:nvSpPr>
        <p:spPr>
          <a:xfrm>
            <a:off x="160655" y="574675"/>
            <a:ext cx="11875135" cy="644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b="1">
                <a:solidFill>
                  <a:srgbClr val="0000FA"/>
                </a:solidFill>
                <a:latin typeface="Calibri"/>
                <a:ea typeface="Calibri"/>
                <a:cs typeface="Calibri"/>
                <a:sym typeface="Calibri"/>
              </a:rPr>
              <a:t>Input variables </a:t>
            </a:r>
            <a:endParaRPr sz="2400" b="1">
              <a:solidFill>
                <a:srgbClr val="0000F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predictors, attributes, features, independent variables, or simply variables.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Input variables can be denoted by X,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while individual input variables are represented as X1, X2, X3, …, Xn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b="1">
                <a:solidFill>
                  <a:srgbClr val="0000FA"/>
                </a:solidFill>
                <a:latin typeface="Calibri"/>
                <a:ea typeface="Calibri"/>
                <a:cs typeface="Calibri"/>
                <a:sym typeface="Calibri"/>
              </a:rPr>
              <a:t>Output variables </a:t>
            </a:r>
            <a:endParaRPr sz="2400" b="1">
              <a:solidFill>
                <a:srgbClr val="0000F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response or dependent variable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output variable by symbol 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relationship between X and Y is represented in the general form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Y = f (X) + 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where ‘f ’ is the target function and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‘e’ is a random error term.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4"/>
          <p:cNvSpPr txBox="1">
            <a:spLocks noGrp="1"/>
          </p:cNvSpPr>
          <p:nvPr>
            <p:ph type="title"/>
          </p:nvPr>
        </p:nvSpPr>
        <p:spPr>
          <a:xfrm>
            <a:off x="2667664" y="155350"/>
            <a:ext cx="6286198" cy="419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ctr" anchorCtr="0">
            <a:noAutofit/>
          </a:bodyPr>
          <a:lstStyle/>
          <a:p>
            <a:pPr lvl="0" algn="ctr"/>
            <a:r>
              <a:rPr lang="en-IN" sz="2390" b="1" dirty="0">
                <a:solidFill>
                  <a:srgbClr val="FE4444"/>
                </a:solidFill>
              </a:rPr>
              <a:t>E</a:t>
            </a:r>
            <a:r>
              <a:rPr lang="en-IN" sz="2390" b="1" dirty="0" smtClean="0">
                <a:solidFill>
                  <a:srgbClr val="FE4444"/>
                </a:solidFill>
              </a:rPr>
              <a:t>nsemble</a:t>
            </a:r>
            <a:endParaRPr sz="2390" b="1" dirty="0">
              <a:solidFill>
                <a:srgbClr val="FE4444"/>
              </a:solidFill>
            </a:endParaRPr>
          </a:p>
        </p:txBody>
      </p:sp>
      <p:sp>
        <p:nvSpPr>
          <p:cNvPr id="380" name="Google Shape;380;p44"/>
          <p:cNvSpPr txBox="1">
            <a:spLocks noGrp="1"/>
          </p:cNvSpPr>
          <p:nvPr>
            <p:ph type="body" idx="1"/>
          </p:nvPr>
        </p:nvSpPr>
        <p:spPr>
          <a:xfrm>
            <a:off x="160655" y="574675"/>
            <a:ext cx="11875135" cy="644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t" anchorCtr="0"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several models may be combined together</a:t>
            </a:r>
            <a:endParaRPr lang="en-IN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approach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of combining different models with diverse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strengths 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known as </a:t>
            </a:r>
            <a:r>
              <a:rPr lang="en-IN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ensemble</a:t>
            </a:r>
          </a:p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Ensemble 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methods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combine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weaker learners to create stronger ones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EX: bootstrap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aggregating or </a:t>
            </a:r>
            <a:r>
              <a:rPr lang="en-I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bagging,</a:t>
            </a:r>
          </a:p>
          <a:p>
            <a:pPr marL="11430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Random forest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754" y="2523280"/>
            <a:ext cx="5797036" cy="435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5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4"/>
          <p:cNvSpPr txBox="1">
            <a:spLocks noGrp="1"/>
          </p:cNvSpPr>
          <p:nvPr>
            <p:ph type="title"/>
          </p:nvPr>
        </p:nvSpPr>
        <p:spPr>
          <a:xfrm>
            <a:off x="2667664" y="155350"/>
            <a:ext cx="6286198" cy="419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 sz="2390" b="1">
                <a:solidFill>
                  <a:srgbClr val="FE4444"/>
                </a:solidFill>
              </a:rPr>
              <a:t>Bias</a:t>
            </a:r>
            <a:endParaRPr sz="2390" b="1">
              <a:solidFill>
                <a:srgbClr val="FE4444"/>
              </a:solidFill>
            </a:endParaRPr>
          </a:p>
        </p:txBody>
      </p:sp>
      <p:sp>
        <p:nvSpPr>
          <p:cNvPr id="380" name="Google Shape;380;p44"/>
          <p:cNvSpPr txBox="1">
            <a:spLocks noGrp="1"/>
          </p:cNvSpPr>
          <p:nvPr>
            <p:ph type="body" idx="1"/>
          </p:nvPr>
        </p:nvSpPr>
        <p:spPr>
          <a:xfrm>
            <a:off x="160655" y="574675"/>
            <a:ext cx="11875135" cy="644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139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4"/>
          <p:cNvSpPr txBox="1">
            <a:spLocks noGrp="1"/>
          </p:cNvSpPr>
          <p:nvPr>
            <p:ph type="title"/>
          </p:nvPr>
        </p:nvSpPr>
        <p:spPr>
          <a:xfrm>
            <a:off x="2667664" y="155350"/>
            <a:ext cx="6286198" cy="419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 sz="2390" b="1">
                <a:solidFill>
                  <a:srgbClr val="FE4444"/>
                </a:solidFill>
              </a:rPr>
              <a:t>Bias</a:t>
            </a:r>
            <a:endParaRPr sz="2390" b="1">
              <a:solidFill>
                <a:srgbClr val="FE4444"/>
              </a:solidFill>
            </a:endParaRPr>
          </a:p>
        </p:txBody>
      </p:sp>
      <p:sp>
        <p:nvSpPr>
          <p:cNvPr id="380" name="Google Shape;380;p44"/>
          <p:cNvSpPr txBox="1">
            <a:spLocks noGrp="1"/>
          </p:cNvSpPr>
          <p:nvPr>
            <p:ph type="body" idx="1"/>
          </p:nvPr>
        </p:nvSpPr>
        <p:spPr>
          <a:xfrm>
            <a:off x="160655" y="574675"/>
            <a:ext cx="11875135" cy="644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019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4"/>
          <p:cNvSpPr txBox="1">
            <a:spLocks noGrp="1"/>
          </p:cNvSpPr>
          <p:nvPr>
            <p:ph type="title"/>
          </p:nvPr>
        </p:nvSpPr>
        <p:spPr>
          <a:xfrm>
            <a:off x="2667664" y="155350"/>
            <a:ext cx="6286198" cy="419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 sz="2390" b="1">
                <a:solidFill>
                  <a:srgbClr val="FE4444"/>
                </a:solidFill>
              </a:rPr>
              <a:t>Bias</a:t>
            </a:r>
            <a:endParaRPr sz="2390" b="1">
              <a:solidFill>
                <a:srgbClr val="FE4444"/>
              </a:solidFill>
            </a:endParaRPr>
          </a:p>
        </p:txBody>
      </p:sp>
      <p:sp>
        <p:nvSpPr>
          <p:cNvPr id="380" name="Google Shape;380;p44"/>
          <p:cNvSpPr txBox="1">
            <a:spLocks noGrp="1"/>
          </p:cNvSpPr>
          <p:nvPr>
            <p:ph type="body" idx="1"/>
          </p:nvPr>
        </p:nvSpPr>
        <p:spPr>
          <a:xfrm>
            <a:off x="160655" y="574675"/>
            <a:ext cx="11875135" cy="644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https://www.analyticsvidhya.com/blog/2021/06/classification-problem-relation-between-sensitivity-specificity-and-accuracy/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https://machinelearningmastery.com/roc-curves-and-precision-recall-curves-for-classification-in-python/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https://www.analyticsvidhya.com/blog/2020/06/auc-roc-curve-machine-learning/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>
            <a:spLocks noGrp="1"/>
          </p:cNvSpPr>
          <p:nvPr>
            <p:ph type="title"/>
          </p:nvPr>
        </p:nvSpPr>
        <p:spPr>
          <a:xfrm>
            <a:off x="2667664" y="155350"/>
            <a:ext cx="6286198" cy="419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 sz="2390" b="1">
                <a:solidFill>
                  <a:srgbClr val="FE4444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390" b="1">
                <a:solidFill>
                  <a:srgbClr val="FE444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390" b="1">
                <a:solidFill>
                  <a:srgbClr val="FE4444"/>
                </a:solidFill>
                <a:latin typeface="Calibri"/>
                <a:ea typeface="Calibri"/>
                <a:cs typeface="Calibri"/>
                <a:sym typeface="Calibri"/>
              </a:rPr>
              <a:t>Modelling and Evaluation</a:t>
            </a:r>
            <a:r>
              <a:rPr lang="en-US" sz="2390" b="1">
                <a:solidFill>
                  <a:srgbClr val="FE4444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390" b="1">
                <a:solidFill>
                  <a:srgbClr val="FE4444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2390" b="1">
              <a:solidFill>
                <a:srgbClr val="FE44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body" idx="1"/>
          </p:nvPr>
        </p:nvSpPr>
        <p:spPr>
          <a:xfrm>
            <a:off x="160655" y="574675"/>
            <a:ext cx="11875135" cy="644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b="1">
                <a:solidFill>
                  <a:srgbClr val="0000FA"/>
                </a:solidFill>
                <a:latin typeface="Calibri"/>
                <a:ea typeface="Calibri"/>
                <a:cs typeface="Calibri"/>
                <a:sym typeface="Calibri"/>
              </a:rPr>
              <a:t>Cost Function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72390" lvl="0" indent="-7239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Error function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72390" lvl="0" indent="-7239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determines how well a machine learning model performs for a given dataset.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72390" lvl="0" indent="-7239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a measure of how wrong the model is in terms of its ability to estimate the relationship between X and y.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72390" lvl="0" indent="-7239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Helps to measure the extent to which the model is going wrong in estimating the relationship between X and Y.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72390" lvl="0" indent="-7239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It calculates the difference between the expected value and predicted value and represents it as a single real number.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72390" lvl="0" indent="-7239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b="1">
                <a:solidFill>
                  <a:srgbClr val="0000FA"/>
                </a:solidFill>
                <a:latin typeface="Calibri"/>
                <a:ea typeface="Calibri"/>
                <a:cs typeface="Calibri"/>
                <a:sym typeface="Calibri"/>
              </a:rPr>
              <a:t>Loss function</a:t>
            </a:r>
            <a:endParaRPr sz="2400" b="1">
              <a:solidFill>
                <a:srgbClr val="0000F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b="1">
                <a:solidFill>
                  <a:srgbClr val="0000F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It's a method of evaluating how well your algorithm models your dataset.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Determined as the difference between the actual output and the predicted output from the model for the single training  example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2667664" y="155350"/>
            <a:ext cx="6286198" cy="419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 sz="2390" b="1">
                <a:solidFill>
                  <a:srgbClr val="FE4444"/>
                </a:solidFill>
              </a:rPr>
              <a:t/>
            </a:r>
            <a:br>
              <a:rPr lang="en-US" sz="2390" b="1">
                <a:solidFill>
                  <a:srgbClr val="FE4444"/>
                </a:solidFill>
              </a:rPr>
            </a:br>
            <a:r>
              <a:rPr lang="en-US" sz="2390" b="1">
                <a:solidFill>
                  <a:srgbClr val="FE4444"/>
                </a:solidFill>
                <a:latin typeface="Calibri"/>
                <a:ea typeface="Calibri"/>
                <a:cs typeface="Calibri"/>
                <a:sym typeface="Calibri"/>
              </a:rPr>
              <a:t>Example : Loss function</a:t>
            </a:r>
            <a:br>
              <a:rPr lang="en-US" sz="2390" b="1">
                <a:solidFill>
                  <a:srgbClr val="FE444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390" b="1">
                <a:solidFill>
                  <a:srgbClr val="FE4444"/>
                </a:solidFill>
              </a:rPr>
              <a:t> </a:t>
            </a:r>
            <a:endParaRPr sz="2390" b="1">
              <a:solidFill>
                <a:srgbClr val="FE4444"/>
              </a:solidFill>
            </a:endParaRPr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1"/>
          </p:nvPr>
        </p:nvSpPr>
        <p:spPr>
          <a:xfrm>
            <a:off x="160655" y="574675"/>
            <a:ext cx="11875135" cy="644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loss function is for a single training example,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while a cost function is an average loss over the complete train dataset.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6" name="Google Shape;126;p7"/>
          <p:cNvGraphicFramePr/>
          <p:nvPr/>
        </p:nvGraphicFramePr>
        <p:xfrm>
          <a:off x="903605" y="769620"/>
          <a:ext cx="9650100" cy="4389160"/>
        </p:xfrm>
        <a:graphic>
          <a:graphicData uri="http://schemas.openxmlformats.org/drawingml/2006/table">
            <a:tbl>
              <a:tblPr firstRow="1" bandRow="1">
                <a:noFill/>
                <a:tableStyleId>{3F253661-B183-4AE2-B7D7-6650206041F3}</a:tableStyleId>
              </a:tblPr>
              <a:tblGrid>
                <a:gridCol w="2844800"/>
                <a:gridCol w="3049275"/>
                <a:gridCol w="3756025"/>
              </a:tblGrid>
              <a:tr h="82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Predicted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Sales Price (In lakh)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Sales Price(In lakh)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Deviation (Loss)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1188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Bangalore: 45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Pune: 35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Chennai: 40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(All predictions are correct)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1188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Bangalore: 40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Pune: 35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Chennai: 38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Bangalore: 45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Pune: 35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Chennai: 40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lakh for Bangalore, 2 lakh for Chennai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1188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Bangalore: 43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Pune: 30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Chennai: 45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lakh for Bangalore, 5 lakh for, Pune2 lakh for Chennai,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>
            <a:spLocks noGrp="1"/>
          </p:cNvSpPr>
          <p:nvPr>
            <p:ph type="title"/>
          </p:nvPr>
        </p:nvSpPr>
        <p:spPr>
          <a:xfrm>
            <a:off x="2667664" y="155350"/>
            <a:ext cx="6286198" cy="419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 sz="2390" b="1">
                <a:solidFill>
                  <a:srgbClr val="FE4444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390" b="1">
                <a:solidFill>
                  <a:srgbClr val="FE444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390" b="1">
                <a:solidFill>
                  <a:srgbClr val="FE44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>
                <a:solidFill>
                  <a:srgbClr val="FE4444"/>
                </a:solidFill>
                <a:latin typeface="Calibri"/>
                <a:ea typeface="Calibri"/>
                <a:cs typeface="Calibri"/>
                <a:sym typeface="Calibri"/>
              </a:rPr>
              <a:t>Predictive models</a:t>
            </a:r>
            <a:r>
              <a:rPr lang="en-US" sz="2800" b="1">
                <a:solidFill>
                  <a:srgbClr val="FE4444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800" b="1">
                <a:solidFill>
                  <a:srgbClr val="FE4444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2800" b="1">
              <a:solidFill>
                <a:srgbClr val="FE444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2" name="Google Shape;132;p8"/>
          <p:cNvSpPr txBox="1">
            <a:spLocks noGrp="1"/>
          </p:cNvSpPr>
          <p:nvPr>
            <p:ph type="body" idx="1"/>
          </p:nvPr>
        </p:nvSpPr>
        <p:spPr>
          <a:xfrm>
            <a:off x="160655" y="574675"/>
            <a:ext cx="11875135" cy="644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Models for supervised learning or predictive models.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Try to predict certain value using the values in an input data set.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b="1">
                <a:solidFill>
                  <a:srgbClr val="96F816"/>
                </a:solidFill>
                <a:latin typeface="Calibri"/>
                <a:ea typeface="Calibri"/>
                <a:cs typeface="Calibri"/>
                <a:sym typeface="Calibri"/>
              </a:rPr>
              <a:t>To predict the value of a category or class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to which a data instance belongs to.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b="1">
                <a:solidFill>
                  <a:srgbClr val="0000FA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 sz="2400" b="1">
              <a:solidFill>
                <a:srgbClr val="0000F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1. Predicting win/loss in a cricket match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2. Predicting whether a transaction is fraud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3. Predicting whether a customer may move to another product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b="1">
                <a:solidFill>
                  <a:srgbClr val="0000FA"/>
                </a:solidFill>
                <a:latin typeface="Calibri"/>
                <a:ea typeface="Calibri"/>
                <a:cs typeface="Calibri"/>
                <a:sym typeface="Calibri"/>
              </a:rPr>
              <a:t>Classification models:</a:t>
            </a:r>
            <a:endParaRPr sz="2400" b="1">
              <a:solidFill>
                <a:srgbClr val="0000F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models which are used for prediction of target features of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categorical value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target feature - class label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Categories to which classes are divided into are called </a:t>
            </a:r>
            <a:r>
              <a:rPr lang="en-US" sz="2400">
                <a:solidFill>
                  <a:srgbClr val="0000FA"/>
                </a:solidFill>
                <a:latin typeface="Calibri"/>
                <a:ea typeface="Calibri"/>
                <a:cs typeface="Calibri"/>
                <a:sym typeface="Calibri"/>
              </a:rPr>
              <a:t>levels.</a:t>
            </a:r>
            <a:endParaRPr sz="2400">
              <a:solidFill>
                <a:srgbClr val="0000F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solidFill>
                  <a:srgbClr val="0000FA"/>
                </a:solidFill>
                <a:latin typeface="Calibri"/>
                <a:ea typeface="Calibri"/>
                <a:cs typeface="Calibri"/>
                <a:sym typeface="Calibri"/>
              </a:rPr>
              <a:t>Classification models: </a:t>
            </a:r>
            <a:endParaRPr sz="2400">
              <a:solidFill>
                <a:srgbClr val="0000F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k-Nearest Neighbor (kNN), Naïve Bayes, and Decision Tree.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>
            <a:spLocks noGrp="1"/>
          </p:cNvSpPr>
          <p:nvPr>
            <p:ph type="title"/>
          </p:nvPr>
        </p:nvSpPr>
        <p:spPr>
          <a:xfrm>
            <a:off x="2667664" y="155350"/>
            <a:ext cx="6286198" cy="419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 sz="2390" b="1">
                <a:solidFill>
                  <a:srgbClr val="FE4444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390" b="1">
                <a:solidFill>
                  <a:srgbClr val="FE444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390" b="1">
                <a:solidFill>
                  <a:srgbClr val="FE444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>
                <a:solidFill>
                  <a:srgbClr val="FE4444"/>
                </a:solidFill>
                <a:latin typeface="Calibri"/>
                <a:ea typeface="Calibri"/>
                <a:cs typeface="Calibri"/>
                <a:sym typeface="Calibri"/>
              </a:rPr>
              <a:t>Predictive models</a:t>
            </a:r>
            <a:r>
              <a:rPr lang="en-US" sz="2800" b="1">
                <a:solidFill>
                  <a:srgbClr val="FE4444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800" b="1">
                <a:solidFill>
                  <a:srgbClr val="FE4444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2800" b="1">
              <a:solidFill>
                <a:srgbClr val="FE444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8" name="Google Shape;138;p9"/>
          <p:cNvSpPr txBox="1">
            <a:spLocks noGrp="1"/>
          </p:cNvSpPr>
          <p:nvPr>
            <p:ph type="body" idx="1"/>
          </p:nvPr>
        </p:nvSpPr>
        <p:spPr>
          <a:xfrm>
            <a:off x="157480" y="574675"/>
            <a:ext cx="11668760" cy="644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25" tIns="27300" rIns="54625" bIns="27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 b="1">
                <a:solidFill>
                  <a:srgbClr val="96F816"/>
                </a:solidFill>
                <a:latin typeface="Calibri"/>
                <a:ea typeface="Calibri"/>
                <a:cs typeface="Calibri"/>
                <a:sym typeface="Calibri"/>
              </a:rPr>
              <a:t>To predict numerical values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target feature based on the predictor features.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86789" lvl="2" indent="-342899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Prediction of revenue growth in the succeeding year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86789" lvl="2" indent="-342899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Prediction of rainfall amount in the coming monsoon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86789" lvl="2" indent="-342899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Prediction of potential flu patients and demand for flu shots next winte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lang="en-US" sz="2400" b="1">
                <a:solidFill>
                  <a:srgbClr val="0000FA"/>
                </a:solidFill>
                <a:latin typeface="Calibri"/>
                <a:ea typeface="Calibri"/>
                <a:cs typeface="Calibri"/>
                <a:sym typeface="Calibri"/>
              </a:rPr>
              <a:t>Regression models.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models which are used for prediction of the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numerical value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target feature of 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instance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86789" lvl="2" indent="-342899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Regression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86789" lvl="2" indent="-342899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86789" lvl="2" indent="-342899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Vector Machines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86789" lvl="2" indent="-342899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Neural Network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3544</Words>
  <Application>Microsoft Office PowerPoint</Application>
  <PresentationFormat>Custom</PresentationFormat>
  <Paragraphs>408</Paragraphs>
  <Slides>53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Noto Sans Symbols</vt:lpstr>
      <vt:lpstr>Comic Sans MS</vt:lpstr>
      <vt:lpstr>Arial Black</vt:lpstr>
      <vt:lpstr>Calibri</vt:lpstr>
      <vt:lpstr>Arial</vt:lpstr>
      <vt:lpstr>Office Theme</vt:lpstr>
      <vt:lpstr>     Machine Learning </vt:lpstr>
      <vt:lpstr>  Modelling and Evaluation  </vt:lpstr>
      <vt:lpstr>Modelling </vt:lpstr>
      <vt:lpstr>Modelling </vt:lpstr>
      <vt:lpstr>SELECTING A MODEL</vt:lpstr>
      <vt:lpstr> Modelling and Evaluation </vt:lpstr>
      <vt:lpstr> Example : Loss function  </vt:lpstr>
      <vt:lpstr>  Predictive models </vt:lpstr>
      <vt:lpstr>  Predictive models </vt:lpstr>
      <vt:lpstr>Descriptive models</vt:lpstr>
      <vt:lpstr> TRAINING A MODEL (FOR SUPERVISED LEARNING) </vt:lpstr>
      <vt:lpstr>Holdout Method</vt:lpstr>
      <vt:lpstr>  K-fold Cross-validation method </vt:lpstr>
      <vt:lpstr>Detailed approach for fold selection</vt:lpstr>
      <vt:lpstr>Leave-one-out cross-validation  (LOOCV)</vt:lpstr>
      <vt:lpstr>10-fold cross-validation </vt:lpstr>
      <vt:lpstr> Bootstrap Sampling vs Cross Validation</vt:lpstr>
      <vt:lpstr> Eager learner</vt:lpstr>
      <vt:lpstr>  Lazy  learner </vt:lpstr>
      <vt:lpstr>MODEL REPRESENTATION AND INTERPRETABILITY</vt:lpstr>
      <vt:lpstr> Underfitting</vt:lpstr>
      <vt:lpstr> Overfitting</vt:lpstr>
      <vt:lpstr> Underfitting Vs Overfitting </vt:lpstr>
      <vt:lpstr>Bias</vt:lpstr>
      <vt:lpstr>Bootstrap Sampling</vt:lpstr>
      <vt:lpstr>Variance </vt:lpstr>
      <vt:lpstr>Bias-variance trade-off</vt:lpstr>
      <vt:lpstr>High Bias Vs  High Variance</vt:lpstr>
      <vt:lpstr>Parametric algorithms Vs non-parametric algorithms</vt:lpstr>
      <vt:lpstr> EVALUATING PERFORMANCE OF A MODEL : Supervised learning - Classification</vt:lpstr>
      <vt:lpstr>Model Performance Measures</vt:lpstr>
      <vt:lpstr>Confusion Matrix</vt:lpstr>
      <vt:lpstr>PowerPoint Presentation</vt:lpstr>
      <vt:lpstr>Confusion Matrix </vt:lpstr>
      <vt:lpstr>Kappa</vt:lpstr>
      <vt:lpstr>Kappa</vt:lpstr>
      <vt:lpstr> Sensitivity</vt:lpstr>
      <vt:lpstr>Specificity</vt:lpstr>
      <vt:lpstr> Precision</vt:lpstr>
      <vt:lpstr>PowerPoint Presentation</vt:lpstr>
      <vt:lpstr>Receiver operating characteristic (ROC) curves</vt:lpstr>
      <vt:lpstr>Supervised learning: Regression</vt:lpstr>
      <vt:lpstr>R-squared</vt:lpstr>
      <vt:lpstr>Unsupervised learning : Clustering</vt:lpstr>
      <vt:lpstr>Silhouette coefficient </vt:lpstr>
      <vt:lpstr>Silhouette coefficient </vt:lpstr>
      <vt:lpstr>External evaluation</vt:lpstr>
      <vt:lpstr>IMPROVING PERFORMANCE OF A MODEL</vt:lpstr>
      <vt:lpstr>IMPROVING PERFORMANCE OF A MODEL</vt:lpstr>
      <vt:lpstr>Ensemble</vt:lpstr>
      <vt:lpstr>Bias</vt:lpstr>
      <vt:lpstr>Bias</vt:lpstr>
      <vt:lpstr>Bias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Machine Learning </dc:title>
  <dc:creator>Administrator</dc:creator>
  <cp:lastModifiedBy>Student</cp:lastModifiedBy>
  <cp:revision>27</cp:revision>
  <dcterms:created xsi:type="dcterms:W3CDTF">2022-05-10T13:51:00Z</dcterms:created>
  <dcterms:modified xsi:type="dcterms:W3CDTF">2022-06-22T08:59:52Z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1033-11.2.0.11130</vt:lpwstr>
  </property>
  <property fmtid="{D5CDD505-2E9C-101B-9397-08002B2CF9AE}" pid="3" name="ICV">
    <vt:lpwstr>00BE67E2A2C44D8DB74C56F174B1AFE9</vt:lpwstr>
  </property>
</Properties>
</file>