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61" r:id="rId4"/>
    <p:sldId id="262" r:id="rId5"/>
    <p:sldId id="263" r:id="rId6"/>
    <p:sldId id="264" r:id="rId7"/>
    <p:sldId id="265" r:id="rId8"/>
    <p:sldId id="269" r:id="rId9"/>
    <p:sldId id="268" r:id="rId10"/>
    <p:sldId id="260" r:id="rId11"/>
    <p:sldId id="257"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9" d="100"/>
          <a:sy n="79" d="100"/>
        </p:scale>
        <p:origin x="-108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7788A-83EF-454A-9EEC-E88AE03A626D}" type="datetimeFigureOut">
              <a:rPr lang="en-US" smtClean="0"/>
              <a:t>7/5/2022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F7E49D-E312-4E56-80E2-BC98F62D783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F7E49D-E312-4E56-80E2-BC98F62D7837}"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C7FBFC-D7B9-4103-B06E-8B98F26EA558}"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9A37B-CEAA-4BFB-9954-78A3710C46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C7FBFC-D7B9-4103-B06E-8B98F26EA558}"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9A37B-CEAA-4BFB-9954-78A3710C46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C7FBFC-D7B9-4103-B06E-8B98F26EA558}"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9A37B-CEAA-4BFB-9954-78A3710C46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C7FBFC-D7B9-4103-B06E-8B98F26EA558}"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9A37B-CEAA-4BFB-9954-78A3710C46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C7FBFC-D7B9-4103-B06E-8B98F26EA558}"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9A37B-CEAA-4BFB-9954-78A3710C46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C7FBFC-D7B9-4103-B06E-8B98F26EA558}"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9A37B-CEAA-4BFB-9954-78A3710C46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C7FBFC-D7B9-4103-B06E-8B98F26EA558}" type="datetimeFigureOut">
              <a:rPr lang="en-US" smtClean="0"/>
              <a:pPr/>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59A37B-CEAA-4BFB-9954-78A3710C46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C7FBFC-D7B9-4103-B06E-8B98F26EA558}" type="datetimeFigureOut">
              <a:rPr lang="en-US" smtClean="0"/>
              <a:pPr/>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59A37B-CEAA-4BFB-9954-78A3710C46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7FBFC-D7B9-4103-B06E-8B98F26EA558}" type="datetimeFigureOut">
              <a:rPr lang="en-US" smtClean="0"/>
              <a:pPr/>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59A37B-CEAA-4BFB-9954-78A3710C46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7FBFC-D7B9-4103-B06E-8B98F26EA558}"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9A37B-CEAA-4BFB-9954-78A3710C46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7FBFC-D7B9-4103-B06E-8B98F26EA558}"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9A37B-CEAA-4BFB-9954-78A3710C46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7FBFC-D7B9-4103-B06E-8B98F26EA558}" type="datetimeFigureOut">
              <a:rPr lang="en-US" smtClean="0"/>
              <a:pPr/>
              <a:t>7/5/2022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9A37B-CEAA-4BFB-9954-78A3710C46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analyticsvidhya.com/blog/2020/04/confusion-matrix-machine-learn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KNN</a:t>
            </a:r>
            <a:endParaRPr lang="en-US" dirty="0"/>
          </a:p>
        </p:txBody>
      </p:sp>
      <p:sp>
        <p:nvSpPr>
          <p:cNvPr id="3" name="Subtitle 2"/>
          <p:cNvSpPr>
            <a:spLocks noGrp="1"/>
          </p:cNvSpPr>
          <p:nvPr>
            <p:ph type="subTitle" idx="1"/>
          </p:nvPr>
        </p:nvSpPr>
        <p:spPr/>
        <p:txBody>
          <a:bodyPr/>
          <a:lstStyle/>
          <a:p>
            <a:r>
              <a:rPr lang="en-US" dirty="0" smtClean="0"/>
              <a:t>Finding Nearest Neighbors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3810000"/>
          </a:xfrm>
        </p:spPr>
        <p:txBody>
          <a:bodyPr>
            <a:normAutofit fontScale="92500" lnSpcReduction="10000"/>
          </a:bodyPr>
          <a:lstStyle/>
          <a:p>
            <a:r>
              <a:rPr lang="en-US" dirty="0" smtClean="0"/>
              <a:t>we need to classify new data point with black dot (at point 60,60) into blue or red class. </a:t>
            </a:r>
            <a:endParaRPr lang="en-US" dirty="0" smtClean="0"/>
          </a:p>
          <a:p>
            <a:r>
              <a:rPr lang="en-US" dirty="0" smtClean="0"/>
              <a:t>We </a:t>
            </a:r>
            <a:r>
              <a:rPr lang="en-US" dirty="0" smtClean="0"/>
              <a:t>are assuming </a:t>
            </a:r>
            <a:r>
              <a:rPr lang="en-US" b="1" dirty="0" smtClean="0">
                <a:solidFill>
                  <a:srgbClr val="0033CC"/>
                </a:solidFill>
              </a:rPr>
              <a:t>K = 3 </a:t>
            </a:r>
            <a:r>
              <a:rPr lang="en-US" dirty="0" smtClean="0"/>
              <a:t>i.e. it would find three nearest data points</a:t>
            </a:r>
            <a:r>
              <a:rPr lang="en-US" dirty="0" smtClean="0"/>
              <a:t>.</a:t>
            </a:r>
          </a:p>
          <a:p>
            <a:r>
              <a:rPr lang="en-US" dirty="0" smtClean="0"/>
              <a:t>Can able to see the </a:t>
            </a:r>
            <a:r>
              <a:rPr lang="en-US" dirty="0" smtClean="0"/>
              <a:t>three nearest neighbors of the data point with black dot. </a:t>
            </a:r>
            <a:endParaRPr lang="en-US" dirty="0" smtClean="0"/>
          </a:p>
          <a:p>
            <a:r>
              <a:rPr lang="en-US" dirty="0" smtClean="0"/>
              <a:t>Among </a:t>
            </a:r>
            <a:r>
              <a:rPr lang="en-US" dirty="0" smtClean="0"/>
              <a:t>those three, </a:t>
            </a:r>
            <a:r>
              <a:rPr lang="en-US" dirty="0" smtClean="0">
                <a:solidFill>
                  <a:srgbClr val="0033CC"/>
                </a:solidFill>
              </a:rPr>
              <a:t>two of them lies in Red class </a:t>
            </a:r>
            <a:r>
              <a:rPr lang="en-US" dirty="0" smtClean="0"/>
              <a:t>hence the </a:t>
            </a:r>
            <a:r>
              <a:rPr lang="en-US" dirty="0" smtClean="0">
                <a:solidFill>
                  <a:srgbClr val="0033CC"/>
                </a:solidFill>
              </a:rPr>
              <a:t>black dot</a:t>
            </a:r>
            <a:r>
              <a:rPr lang="en-US" dirty="0" smtClean="0"/>
              <a:t> will also be </a:t>
            </a:r>
            <a:r>
              <a:rPr lang="en-US" dirty="0" smtClean="0">
                <a:solidFill>
                  <a:srgbClr val="0033CC"/>
                </a:solidFill>
              </a:rPr>
              <a:t>assigned in red class.</a:t>
            </a:r>
            <a:endParaRPr lang="en-US" dirty="0">
              <a:solidFill>
                <a:srgbClr val="0033CC"/>
              </a:solidFill>
            </a:endParaRPr>
          </a:p>
        </p:txBody>
      </p:sp>
      <p:pic>
        <p:nvPicPr>
          <p:cNvPr id="1026" name="Picture 2" descr="Concept of K"/>
          <p:cNvPicPr>
            <a:picLocks noChangeAspect="1" noChangeArrowheads="1"/>
          </p:cNvPicPr>
          <p:nvPr/>
        </p:nvPicPr>
        <p:blipFill>
          <a:blip r:embed="rId2"/>
          <a:srcRect/>
          <a:stretch>
            <a:fillRect/>
          </a:stretch>
        </p:blipFill>
        <p:spPr bwMode="auto">
          <a:xfrm>
            <a:off x="457200" y="4448174"/>
            <a:ext cx="3600450" cy="2409826"/>
          </a:xfrm>
          <a:prstGeom prst="rect">
            <a:avLst/>
          </a:prstGeom>
          <a:noFill/>
        </p:spPr>
      </p:pic>
      <p:pic>
        <p:nvPicPr>
          <p:cNvPr id="1028" name="Picture 4" descr="KNN Algorithm"/>
          <p:cNvPicPr>
            <a:picLocks noChangeAspect="1" noChangeArrowheads="1"/>
          </p:cNvPicPr>
          <p:nvPr/>
        </p:nvPicPr>
        <p:blipFill>
          <a:blip r:embed="rId3"/>
          <a:srcRect/>
          <a:stretch>
            <a:fillRect/>
          </a:stretch>
        </p:blipFill>
        <p:spPr bwMode="auto">
          <a:xfrm>
            <a:off x="5029200" y="4114800"/>
            <a:ext cx="3619500" cy="237172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nSpc>
                <a:spcPct val="150000"/>
              </a:lnSpc>
              <a:spcBef>
                <a:spcPts val="0"/>
              </a:spcBef>
              <a:buNone/>
            </a:pPr>
            <a:r>
              <a:rPr lang="en-US" dirty="0" err="1"/>
              <a:t>Minkowski</a:t>
            </a:r>
            <a:r>
              <a:rPr lang="en-US" dirty="0"/>
              <a:t> Distance – </a:t>
            </a:r>
            <a:endParaRPr lang="en-US" dirty="0" smtClean="0"/>
          </a:p>
          <a:p>
            <a:pPr>
              <a:lnSpc>
                <a:spcPct val="150000"/>
              </a:lnSpc>
              <a:spcBef>
                <a:spcPts val="0"/>
              </a:spcBef>
            </a:pPr>
            <a:r>
              <a:rPr lang="en-US" dirty="0" smtClean="0"/>
              <a:t>It </a:t>
            </a:r>
            <a:r>
              <a:rPr lang="en-US" dirty="0"/>
              <a:t>is a metric intended for </a:t>
            </a:r>
            <a:r>
              <a:rPr lang="en-US" b="1" dirty="0"/>
              <a:t>real-valued vector spaces</a:t>
            </a:r>
            <a:r>
              <a:rPr lang="en-US" dirty="0"/>
              <a:t>. </a:t>
            </a:r>
            <a:endParaRPr lang="en-US" dirty="0" smtClean="0"/>
          </a:p>
          <a:p>
            <a:pPr>
              <a:lnSpc>
                <a:spcPct val="150000"/>
              </a:lnSpc>
              <a:spcBef>
                <a:spcPts val="0"/>
              </a:spcBef>
            </a:pPr>
            <a:r>
              <a:rPr lang="en-US" dirty="0" smtClean="0"/>
              <a:t>We </a:t>
            </a:r>
            <a:r>
              <a:rPr lang="en-US" dirty="0"/>
              <a:t>can calculate </a:t>
            </a:r>
            <a:r>
              <a:rPr lang="en-US" dirty="0" err="1"/>
              <a:t>Minkowski</a:t>
            </a:r>
            <a:r>
              <a:rPr lang="en-US" dirty="0"/>
              <a:t> distance only in a </a:t>
            </a:r>
            <a:r>
              <a:rPr lang="en-US" dirty="0" err="1"/>
              <a:t>normed</a:t>
            </a:r>
            <a:r>
              <a:rPr lang="en-US" dirty="0"/>
              <a:t> vector space, which means in a space where </a:t>
            </a:r>
            <a:r>
              <a:rPr lang="en-US" b="1" dirty="0">
                <a:solidFill>
                  <a:srgbClr val="0033CC"/>
                </a:solidFill>
              </a:rPr>
              <a:t>distances can be represented as a vector </a:t>
            </a:r>
            <a:r>
              <a:rPr lang="en-US" dirty="0"/>
              <a:t>that </a:t>
            </a:r>
            <a:r>
              <a:rPr lang="en-US" b="1" dirty="0">
                <a:solidFill>
                  <a:srgbClr val="0033CC"/>
                </a:solidFill>
              </a:rPr>
              <a:t>has a length </a:t>
            </a:r>
            <a:r>
              <a:rPr lang="en-US" dirty="0"/>
              <a:t>and the </a:t>
            </a:r>
            <a:r>
              <a:rPr lang="en-US" b="1" dirty="0">
                <a:solidFill>
                  <a:srgbClr val="0033CC"/>
                </a:solidFill>
              </a:rPr>
              <a:t>lengths cannot be negative</a:t>
            </a:r>
            <a:r>
              <a:rPr lang="en-US" b="1" dirty="0" smtClean="0">
                <a:solidFill>
                  <a:srgbClr val="0033CC"/>
                </a:solidFill>
              </a:rPr>
              <a:t>.</a:t>
            </a:r>
          </a:p>
          <a:p>
            <a:pPr>
              <a:lnSpc>
                <a:spcPct val="150000"/>
              </a:lnSpc>
              <a:spcBef>
                <a:spcPts val="0"/>
              </a:spcBef>
            </a:pPr>
            <a:r>
              <a:rPr lang="en-US" dirty="0" smtClean="0"/>
              <a:t>It is basically a </a:t>
            </a:r>
            <a:r>
              <a:rPr lang="en-US" b="1" dirty="0" smtClean="0">
                <a:solidFill>
                  <a:srgbClr val="C00000"/>
                </a:solidFill>
              </a:rPr>
              <a:t>generalization of the Euclidean distance </a:t>
            </a:r>
            <a:r>
              <a:rPr lang="en-US" dirty="0" smtClean="0"/>
              <a:t>and the Manhattan distance</a:t>
            </a:r>
            <a:endParaRPr lang="en-US" b="1" dirty="0">
              <a:solidFill>
                <a:srgbClr val="0033C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b="1" dirty="0" smtClean="0"/>
              <a:t>K-nearest neighbor algorithm </a:t>
            </a:r>
            <a:r>
              <a:rPr lang="en-US" b="1" dirty="0" err="1" smtClean="0"/>
              <a:t>pseudocode</a:t>
            </a:r>
            <a:endParaRPr lang="en-US" b="1" dirty="0" smtClean="0"/>
          </a:p>
          <a:p>
            <a:r>
              <a:rPr lang="en-US" dirty="0" smtClean="0"/>
              <a:t>Programming languages like Python and R are used to implement the KNN algorithm. The </a:t>
            </a:r>
            <a:r>
              <a:rPr lang="en-US" dirty="0" smtClean="0"/>
              <a:t>following is the </a:t>
            </a:r>
            <a:r>
              <a:rPr lang="en-US" dirty="0" err="1" smtClean="0"/>
              <a:t>pseudocode</a:t>
            </a:r>
            <a:r>
              <a:rPr lang="en-US" dirty="0" smtClean="0"/>
              <a:t> for KNN:</a:t>
            </a:r>
          </a:p>
          <a:p>
            <a:r>
              <a:rPr lang="en-US" dirty="0" smtClean="0"/>
              <a:t>Load the data</a:t>
            </a:r>
          </a:p>
          <a:p>
            <a:r>
              <a:rPr lang="en-US" dirty="0" smtClean="0"/>
              <a:t>Choose K value</a:t>
            </a:r>
          </a:p>
          <a:p>
            <a:r>
              <a:rPr lang="en-US" dirty="0" smtClean="0"/>
              <a:t>For each data point in the data:</a:t>
            </a:r>
          </a:p>
          <a:p>
            <a:pPr lvl="1"/>
            <a:r>
              <a:rPr lang="en-US" dirty="0" smtClean="0"/>
              <a:t>Find the Euclidean distance to all training data samples</a:t>
            </a:r>
          </a:p>
          <a:p>
            <a:pPr lvl="1"/>
            <a:r>
              <a:rPr lang="en-US" dirty="0" smtClean="0"/>
              <a:t>Store the distances on an ordered list and sort it</a:t>
            </a:r>
          </a:p>
          <a:p>
            <a:pPr lvl="1"/>
            <a:r>
              <a:rPr lang="en-US" dirty="0" smtClean="0"/>
              <a:t>Choose the top K entries from the sorted list</a:t>
            </a:r>
          </a:p>
          <a:p>
            <a:pPr lvl="1"/>
            <a:r>
              <a:rPr lang="en-US" dirty="0" smtClean="0"/>
              <a:t>Label the test point based on the majority of classes present in the selected points</a:t>
            </a:r>
          </a:p>
          <a:p>
            <a:r>
              <a:rPr lang="en-US" dirty="0" smtClean="0"/>
              <a:t>End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To validate the accuracy of the KNN classification, a </a:t>
            </a:r>
            <a:r>
              <a:rPr lang="en-US" b="1" dirty="0" smtClean="0">
                <a:hlinkClick r:id="rId2"/>
              </a:rPr>
              <a:t>confusion matrix</a:t>
            </a:r>
            <a:r>
              <a:rPr lang="en-US" dirty="0" smtClean="0"/>
              <a:t> is used. Other statistical methods such as the likelihood-ratio test are also used for validation.</a:t>
            </a:r>
          </a:p>
          <a:p>
            <a:r>
              <a:rPr lang="en-US" dirty="0" smtClean="0"/>
              <a:t>In the case of KNN regression, the majority of steps are the same. Instead of assigning the class with the highest votes, the average of the neighbors’ values is calculated and assigned to the unknown data point.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228600" y="685800"/>
            <a:ext cx="8686800" cy="5943600"/>
          </a:xfrm>
        </p:spPr>
        <p:txBody>
          <a:bodyPr>
            <a:normAutofit fontScale="55000" lnSpcReduction="20000"/>
          </a:bodyPr>
          <a:lstStyle/>
          <a:p>
            <a:pPr>
              <a:lnSpc>
                <a:spcPct val="170000"/>
              </a:lnSpc>
              <a:spcBef>
                <a:spcPts val="0"/>
              </a:spcBef>
            </a:pPr>
            <a:r>
              <a:rPr lang="en-US" dirty="0" smtClean="0"/>
              <a:t>K-nearest neighbors (KNN) algorithm is a type of supervised ML algorithm which can be used for both </a:t>
            </a:r>
            <a:r>
              <a:rPr lang="en-US" b="1" dirty="0" smtClean="0">
                <a:solidFill>
                  <a:srgbClr val="C00000"/>
                </a:solidFill>
              </a:rPr>
              <a:t>classification as well as regression </a:t>
            </a:r>
            <a:r>
              <a:rPr lang="en-US" dirty="0" smtClean="0"/>
              <a:t>predictive problems</a:t>
            </a:r>
            <a:r>
              <a:rPr lang="en-US" dirty="0" smtClean="0"/>
              <a:t>.</a:t>
            </a:r>
          </a:p>
          <a:p>
            <a:pPr>
              <a:lnSpc>
                <a:spcPct val="170000"/>
              </a:lnSpc>
              <a:spcBef>
                <a:spcPts val="0"/>
              </a:spcBef>
              <a:buNone/>
            </a:pPr>
            <a:r>
              <a:rPr lang="en-US" b="1" dirty="0" smtClean="0">
                <a:solidFill>
                  <a:srgbClr val="0033CC"/>
                </a:solidFill>
              </a:rPr>
              <a:t>Two </a:t>
            </a:r>
            <a:r>
              <a:rPr lang="en-US" b="1" dirty="0" smtClean="0">
                <a:solidFill>
                  <a:srgbClr val="0033CC"/>
                </a:solidFill>
              </a:rPr>
              <a:t>properties </a:t>
            </a:r>
            <a:r>
              <a:rPr lang="en-US" dirty="0" smtClean="0"/>
              <a:t>would define KNN well −</a:t>
            </a:r>
          </a:p>
          <a:p>
            <a:pPr>
              <a:lnSpc>
                <a:spcPct val="170000"/>
              </a:lnSpc>
              <a:spcBef>
                <a:spcPts val="0"/>
              </a:spcBef>
            </a:pPr>
            <a:r>
              <a:rPr lang="en-US" b="1" dirty="0" smtClean="0">
                <a:solidFill>
                  <a:srgbClr val="0033CC"/>
                </a:solidFill>
              </a:rPr>
              <a:t>Lazy learning algorithm</a:t>
            </a:r>
            <a:r>
              <a:rPr lang="en-US" dirty="0" smtClean="0"/>
              <a:t> − KNN is a lazy learning algorithm because it </a:t>
            </a:r>
            <a:r>
              <a:rPr lang="en-US" dirty="0" smtClean="0">
                <a:solidFill>
                  <a:srgbClr val="C00000"/>
                </a:solidFill>
              </a:rPr>
              <a:t>does not have a specialized training phase</a:t>
            </a:r>
            <a:r>
              <a:rPr lang="en-US" dirty="0" smtClean="0"/>
              <a:t> and uses all the data for training while classification.</a:t>
            </a:r>
          </a:p>
          <a:p>
            <a:pPr>
              <a:lnSpc>
                <a:spcPct val="170000"/>
              </a:lnSpc>
              <a:spcBef>
                <a:spcPts val="0"/>
              </a:spcBef>
            </a:pPr>
            <a:r>
              <a:rPr lang="en-US" b="1" dirty="0" smtClean="0">
                <a:solidFill>
                  <a:srgbClr val="0033CC"/>
                </a:solidFill>
              </a:rPr>
              <a:t>Non-parametric learning algorithm</a:t>
            </a:r>
            <a:r>
              <a:rPr lang="en-US" dirty="0" smtClean="0"/>
              <a:t> − KNN is also a non-parametric learning algorithm because it </a:t>
            </a:r>
            <a:r>
              <a:rPr lang="en-US" dirty="0" smtClean="0">
                <a:solidFill>
                  <a:srgbClr val="C00000"/>
                </a:solidFill>
              </a:rPr>
              <a:t>doesn’t assume anything about the underlying data</a:t>
            </a:r>
            <a:r>
              <a:rPr lang="en-US" dirty="0" smtClean="0"/>
              <a:t>.</a:t>
            </a:r>
          </a:p>
          <a:p>
            <a:pPr>
              <a:lnSpc>
                <a:spcPct val="170000"/>
              </a:lnSpc>
              <a:spcBef>
                <a:spcPts val="0"/>
              </a:spcBef>
              <a:buNone/>
            </a:pPr>
            <a:r>
              <a:rPr lang="en-US" dirty="0" smtClean="0"/>
              <a:t>Non—parametric:</a:t>
            </a:r>
            <a:endParaRPr lang="en-US" dirty="0" smtClean="0"/>
          </a:p>
          <a:p>
            <a:pPr>
              <a:lnSpc>
                <a:spcPct val="170000"/>
              </a:lnSpc>
              <a:spcBef>
                <a:spcPts val="0"/>
              </a:spcBef>
            </a:pPr>
            <a:r>
              <a:rPr lang="en-US" b="1" dirty="0" smtClean="0"/>
              <a:t>Algorithms that </a:t>
            </a:r>
            <a:r>
              <a:rPr lang="en-US" b="1" dirty="0" smtClean="0">
                <a:solidFill>
                  <a:srgbClr val="0033CC"/>
                </a:solidFill>
              </a:rPr>
              <a:t>do not make strong assumptions </a:t>
            </a:r>
            <a:r>
              <a:rPr lang="en-US" b="1" dirty="0" smtClean="0"/>
              <a:t>about the form of the mapping function</a:t>
            </a:r>
            <a:r>
              <a:rPr lang="en-US" dirty="0" smtClean="0"/>
              <a:t> are called nonparametric machine learning algorithms. By not making assumptions, they are free to learn any functional form from the training data</a:t>
            </a:r>
            <a:r>
              <a:rPr lang="en-US" dirty="0" smtClean="0"/>
              <a:t>.</a:t>
            </a:r>
            <a:r>
              <a:rPr lang="en-US" dirty="0" smtClean="0"/>
              <a:t> since the number of parameters grows with the size of the training set.</a:t>
            </a:r>
          </a:p>
          <a:p>
            <a:pPr>
              <a:lnSpc>
                <a:spcPct val="170000"/>
              </a:lnSpc>
              <a:spcBef>
                <a:spcPts val="0"/>
              </a:spcBef>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563562"/>
          </a:xfrm>
        </p:spPr>
        <p:txBody>
          <a:bodyPr>
            <a:normAutofit fontScale="90000"/>
          </a:bodyPr>
          <a:lstStyle/>
          <a:p>
            <a:r>
              <a:rPr lang="en-US" dirty="0" smtClean="0"/>
              <a:t>Why do we need a K-NN Algorithm</a:t>
            </a:r>
            <a:r>
              <a:rPr lang="en-US" dirty="0" smtClean="0"/>
              <a:t>?</a:t>
            </a:r>
            <a:endParaRPr lang="en-US" dirty="0"/>
          </a:p>
        </p:txBody>
      </p:sp>
      <p:sp>
        <p:nvSpPr>
          <p:cNvPr id="3" name="Content Placeholder 2"/>
          <p:cNvSpPr>
            <a:spLocks noGrp="1"/>
          </p:cNvSpPr>
          <p:nvPr>
            <p:ph idx="1"/>
          </p:nvPr>
        </p:nvSpPr>
        <p:spPr>
          <a:xfrm>
            <a:off x="152400" y="1066801"/>
            <a:ext cx="8763000" cy="2362200"/>
          </a:xfrm>
        </p:spPr>
        <p:txBody>
          <a:bodyPr>
            <a:normAutofit fontScale="62500" lnSpcReduction="20000"/>
          </a:bodyPr>
          <a:lstStyle/>
          <a:p>
            <a:pPr>
              <a:lnSpc>
                <a:spcPct val="170000"/>
              </a:lnSpc>
              <a:spcBef>
                <a:spcPts val="0"/>
              </a:spcBef>
            </a:pPr>
            <a:r>
              <a:rPr lang="en-US" dirty="0" smtClean="0"/>
              <a:t>Suppose there are two categories, i.e., Category A and Category B, and we have a new data point x1, so this data point will lie in which of these categories. To solve this type of problem, we need a K-NN algorithm. With the help of K-NN, we can easily identify the category or class of a particular dataset</a:t>
            </a:r>
            <a:endParaRPr lang="en-US" dirty="0"/>
          </a:p>
        </p:txBody>
      </p:sp>
      <p:pic>
        <p:nvPicPr>
          <p:cNvPr id="18434" name="Picture 2" descr="K-Nearest Neighbor(KNN) Algorithm for Machine Learning"/>
          <p:cNvPicPr>
            <a:picLocks noChangeAspect="1" noChangeArrowheads="1"/>
          </p:cNvPicPr>
          <p:nvPr/>
        </p:nvPicPr>
        <p:blipFill>
          <a:blip r:embed="rId2"/>
          <a:srcRect/>
          <a:stretch>
            <a:fillRect/>
          </a:stretch>
        </p:blipFill>
        <p:spPr bwMode="auto">
          <a:xfrm>
            <a:off x="609600" y="3352800"/>
            <a:ext cx="5715000" cy="28575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792162"/>
          </a:xfrm>
        </p:spPr>
        <p:txBody>
          <a:bodyPr>
            <a:normAutofit/>
          </a:bodyPr>
          <a:lstStyle/>
          <a:p>
            <a:r>
              <a:rPr lang="en-US" dirty="0" smtClean="0"/>
              <a:t>How does K-NN work</a:t>
            </a:r>
            <a:r>
              <a:rPr lang="en-US" dirty="0" smtClean="0"/>
              <a:t>?</a:t>
            </a:r>
            <a:endParaRPr lang="en-US" dirty="0"/>
          </a:p>
        </p:txBody>
      </p:sp>
      <p:sp>
        <p:nvSpPr>
          <p:cNvPr id="3" name="Content Placeholder 2"/>
          <p:cNvSpPr>
            <a:spLocks noGrp="1"/>
          </p:cNvSpPr>
          <p:nvPr>
            <p:ph idx="1"/>
          </p:nvPr>
        </p:nvSpPr>
        <p:spPr>
          <a:xfrm>
            <a:off x="304800" y="1066800"/>
            <a:ext cx="8610600" cy="5638800"/>
          </a:xfrm>
        </p:spPr>
        <p:txBody>
          <a:bodyPr>
            <a:normAutofit fontScale="62500" lnSpcReduction="20000"/>
          </a:bodyPr>
          <a:lstStyle/>
          <a:p>
            <a:pPr>
              <a:lnSpc>
                <a:spcPct val="160000"/>
              </a:lnSpc>
              <a:spcBef>
                <a:spcPts val="0"/>
              </a:spcBef>
              <a:buNone/>
            </a:pPr>
            <a:r>
              <a:rPr lang="en-US" dirty="0" smtClean="0"/>
              <a:t>The </a:t>
            </a:r>
            <a:r>
              <a:rPr lang="en-US" dirty="0" smtClean="0"/>
              <a:t>K-NN working can be explained on the basis of the below algorithm:</a:t>
            </a:r>
          </a:p>
          <a:p>
            <a:pPr>
              <a:lnSpc>
                <a:spcPct val="160000"/>
              </a:lnSpc>
              <a:spcBef>
                <a:spcPts val="0"/>
              </a:spcBef>
              <a:buNone/>
            </a:pPr>
            <a:r>
              <a:rPr lang="en-US" b="1" dirty="0" smtClean="0"/>
              <a:t>Step-1:</a:t>
            </a:r>
            <a:r>
              <a:rPr lang="en-US" dirty="0" smtClean="0"/>
              <a:t> Select the number K of the neighbors</a:t>
            </a:r>
          </a:p>
          <a:p>
            <a:pPr>
              <a:lnSpc>
                <a:spcPct val="160000"/>
              </a:lnSpc>
              <a:spcBef>
                <a:spcPts val="0"/>
              </a:spcBef>
              <a:buNone/>
            </a:pPr>
            <a:r>
              <a:rPr lang="en-US" b="1" dirty="0" smtClean="0"/>
              <a:t>Step-2:</a:t>
            </a:r>
            <a:r>
              <a:rPr lang="en-US" dirty="0" smtClean="0"/>
              <a:t> Calculate the </a:t>
            </a:r>
            <a:r>
              <a:rPr lang="en-US" b="1" dirty="0" smtClean="0"/>
              <a:t>Euclidean distance </a:t>
            </a:r>
            <a:r>
              <a:rPr lang="en-US" dirty="0" smtClean="0"/>
              <a:t>of </a:t>
            </a:r>
            <a:r>
              <a:rPr lang="en-US" b="1" dirty="0" smtClean="0"/>
              <a:t>K number of neighbors</a:t>
            </a:r>
            <a:endParaRPr lang="en-US" dirty="0" smtClean="0"/>
          </a:p>
          <a:p>
            <a:pPr>
              <a:lnSpc>
                <a:spcPct val="160000"/>
              </a:lnSpc>
              <a:spcBef>
                <a:spcPts val="0"/>
              </a:spcBef>
              <a:buNone/>
            </a:pPr>
            <a:r>
              <a:rPr lang="en-US" b="1" dirty="0" smtClean="0"/>
              <a:t>Step-3:</a:t>
            </a:r>
            <a:r>
              <a:rPr lang="en-US" dirty="0" smtClean="0"/>
              <a:t> Take the K nearest neighbors as per the calculated Euclidean distance.</a:t>
            </a:r>
          </a:p>
          <a:p>
            <a:pPr>
              <a:lnSpc>
                <a:spcPct val="160000"/>
              </a:lnSpc>
              <a:spcBef>
                <a:spcPts val="0"/>
              </a:spcBef>
              <a:buNone/>
            </a:pPr>
            <a:r>
              <a:rPr lang="en-US" b="1" dirty="0" smtClean="0"/>
              <a:t>Step-4:</a:t>
            </a:r>
            <a:r>
              <a:rPr lang="en-US" dirty="0" smtClean="0"/>
              <a:t> Among these k neighbors, </a:t>
            </a:r>
            <a:r>
              <a:rPr lang="en-US" b="1" dirty="0" smtClean="0">
                <a:solidFill>
                  <a:srgbClr val="0033CC"/>
                </a:solidFill>
              </a:rPr>
              <a:t>count the number of the data points </a:t>
            </a:r>
            <a:r>
              <a:rPr lang="en-US" dirty="0" smtClean="0"/>
              <a:t>in each category.</a:t>
            </a:r>
          </a:p>
          <a:p>
            <a:pPr>
              <a:lnSpc>
                <a:spcPct val="160000"/>
              </a:lnSpc>
              <a:spcBef>
                <a:spcPts val="0"/>
              </a:spcBef>
              <a:buNone/>
            </a:pPr>
            <a:r>
              <a:rPr lang="en-US" b="1" dirty="0" smtClean="0"/>
              <a:t>Step-5:</a:t>
            </a:r>
            <a:r>
              <a:rPr lang="en-US" dirty="0" smtClean="0"/>
              <a:t> </a:t>
            </a:r>
            <a:r>
              <a:rPr lang="en-US" b="1" dirty="0" smtClean="0">
                <a:solidFill>
                  <a:srgbClr val="0033CC"/>
                </a:solidFill>
              </a:rPr>
              <a:t>Assign the new data points to that category </a:t>
            </a:r>
            <a:r>
              <a:rPr lang="en-US" dirty="0" smtClean="0"/>
              <a:t>for which the </a:t>
            </a:r>
            <a:r>
              <a:rPr lang="en-US" b="1" dirty="0" smtClean="0">
                <a:solidFill>
                  <a:srgbClr val="0033CC"/>
                </a:solidFill>
              </a:rPr>
              <a:t>number of the neighbor is maximum</a:t>
            </a:r>
            <a:r>
              <a:rPr lang="en-US" b="1" dirty="0" smtClean="0">
                <a:solidFill>
                  <a:srgbClr val="0033CC"/>
                </a:solidFill>
              </a:rPr>
              <a:t>.</a:t>
            </a:r>
          </a:p>
          <a:p>
            <a:pPr>
              <a:lnSpc>
                <a:spcPct val="160000"/>
              </a:lnSpc>
              <a:spcBef>
                <a:spcPts val="0"/>
              </a:spcBef>
              <a:buNone/>
            </a:pPr>
            <a:endParaRPr lang="en-US" dirty="0" smtClean="0"/>
          </a:p>
          <a:p>
            <a:pPr>
              <a:lnSpc>
                <a:spcPct val="160000"/>
              </a:lnSpc>
              <a:spcBef>
                <a:spcPts val="0"/>
              </a:spcBef>
              <a:buNone/>
            </a:pPr>
            <a:r>
              <a:rPr lang="en-US" dirty="0" smtClean="0"/>
              <a:t>There are four ways to calculate the distance measure between the data point and its nearest neighbor: </a:t>
            </a:r>
            <a:r>
              <a:rPr lang="en-US" b="1" dirty="0" smtClean="0">
                <a:solidFill>
                  <a:srgbClr val="0033CC"/>
                </a:solidFill>
              </a:rPr>
              <a:t>Euclidean distance</a:t>
            </a:r>
            <a:r>
              <a:rPr lang="en-US" dirty="0" smtClean="0">
                <a:solidFill>
                  <a:srgbClr val="0033CC"/>
                </a:solidFill>
              </a:rPr>
              <a:t>, </a:t>
            </a:r>
            <a:r>
              <a:rPr lang="en-US" b="1" dirty="0" smtClean="0">
                <a:solidFill>
                  <a:srgbClr val="0033CC"/>
                </a:solidFill>
              </a:rPr>
              <a:t>Manhattan distance</a:t>
            </a:r>
            <a:r>
              <a:rPr lang="en-US" dirty="0" smtClean="0">
                <a:solidFill>
                  <a:srgbClr val="0033CC"/>
                </a:solidFill>
              </a:rPr>
              <a:t>, </a:t>
            </a:r>
            <a:r>
              <a:rPr lang="en-US" b="1" dirty="0" smtClean="0">
                <a:solidFill>
                  <a:srgbClr val="0033CC"/>
                </a:solidFill>
              </a:rPr>
              <a:t>Hamming </a:t>
            </a:r>
            <a:r>
              <a:rPr lang="en-US" b="1" dirty="0" smtClean="0">
                <a:solidFill>
                  <a:srgbClr val="0033CC"/>
                </a:solidFill>
              </a:rPr>
              <a:t>distance</a:t>
            </a:r>
            <a:r>
              <a:rPr lang="en-US" dirty="0" smtClean="0"/>
              <a:t>. </a:t>
            </a:r>
            <a:r>
              <a:rPr lang="en-US" dirty="0" smtClean="0"/>
              <a:t>Out of the three, </a:t>
            </a:r>
            <a:r>
              <a:rPr lang="en-US" dirty="0" smtClean="0">
                <a:solidFill>
                  <a:srgbClr val="C00000"/>
                </a:solidFill>
              </a:rPr>
              <a:t>Euclidean distance</a:t>
            </a:r>
            <a:r>
              <a:rPr lang="en-US" dirty="0" smtClean="0">
                <a:solidFill>
                  <a:srgbClr val="0033CC"/>
                </a:solidFill>
              </a:rPr>
              <a:t> </a:t>
            </a:r>
            <a:r>
              <a:rPr lang="en-US" dirty="0" smtClean="0"/>
              <a:t>is the </a:t>
            </a:r>
            <a:r>
              <a:rPr lang="en-US" dirty="0" smtClean="0">
                <a:solidFill>
                  <a:srgbClr val="C00000"/>
                </a:solidFill>
              </a:rPr>
              <a:t>most commonly used </a:t>
            </a:r>
            <a:r>
              <a:rPr lang="en-US" dirty="0" smtClean="0"/>
              <a:t>distance function or metric</a:t>
            </a:r>
          </a:p>
          <a:p>
            <a:pPr>
              <a:lnSpc>
                <a:spcPct val="160000"/>
              </a:lnSpc>
              <a:spcBef>
                <a:spcPts val="0"/>
              </a:spcBef>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1"/>
            <a:ext cx="8534400" cy="2514599"/>
          </a:xfrm>
        </p:spPr>
        <p:txBody>
          <a:bodyPr>
            <a:normAutofit fontScale="55000" lnSpcReduction="20000"/>
          </a:bodyPr>
          <a:lstStyle/>
          <a:p>
            <a:pPr>
              <a:lnSpc>
                <a:spcPct val="170000"/>
              </a:lnSpc>
              <a:spcBef>
                <a:spcPts val="0"/>
              </a:spcBef>
              <a:buNone/>
            </a:pPr>
            <a:r>
              <a:rPr lang="en-US" dirty="0" smtClean="0"/>
              <a:t>Suppose we have a new data point and we need to put it in the required </a:t>
            </a:r>
            <a:r>
              <a:rPr lang="en-US" dirty="0" smtClean="0"/>
              <a:t>category.</a:t>
            </a:r>
          </a:p>
          <a:p>
            <a:pPr>
              <a:lnSpc>
                <a:spcPct val="170000"/>
              </a:lnSpc>
              <a:spcBef>
                <a:spcPts val="0"/>
              </a:spcBef>
            </a:pPr>
            <a:r>
              <a:rPr lang="en-US" dirty="0" smtClean="0"/>
              <a:t>Firstly, we will </a:t>
            </a:r>
            <a:r>
              <a:rPr lang="en-US" b="1" dirty="0" smtClean="0">
                <a:solidFill>
                  <a:srgbClr val="0033CC"/>
                </a:solidFill>
              </a:rPr>
              <a:t>choose the number of neighbors</a:t>
            </a:r>
            <a:r>
              <a:rPr lang="en-US" dirty="0" smtClean="0"/>
              <a:t>, so we will choose the </a:t>
            </a:r>
            <a:r>
              <a:rPr lang="en-US" b="1" dirty="0" smtClean="0">
                <a:solidFill>
                  <a:srgbClr val="0033CC"/>
                </a:solidFill>
              </a:rPr>
              <a:t>k=5</a:t>
            </a:r>
            <a:r>
              <a:rPr lang="en-US" dirty="0" smtClean="0"/>
              <a:t>.</a:t>
            </a:r>
          </a:p>
          <a:p>
            <a:pPr>
              <a:lnSpc>
                <a:spcPct val="170000"/>
              </a:lnSpc>
              <a:spcBef>
                <a:spcPts val="0"/>
              </a:spcBef>
            </a:pPr>
            <a:r>
              <a:rPr lang="en-US" dirty="0" smtClean="0"/>
              <a:t>Next, we will calculate the </a:t>
            </a:r>
            <a:r>
              <a:rPr lang="en-US" b="1" dirty="0" smtClean="0">
                <a:solidFill>
                  <a:srgbClr val="0033CC"/>
                </a:solidFill>
              </a:rPr>
              <a:t>Euclidean distance between the data points</a:t>
            </a:r>
            <a:r>
              <a:rPr lang="en-US" dirty="0" smtClean="0"/>
              <a:t>. The Euclidean distance is the distance between two </a:t>
            </a:r>
            <a:r>
              <a:rPr lang="en-US" dirty="0" smtClean="0"/>
              <a:t>points and it </a:t>
            </a:r>
            <a:r>
              <a:rPr lang="en-US" dirty="0" smtClean="0"/>
              <a:t>can be calculated as:</a:t>
            </a:r>
          </a:p>
          <a:p>
            <a:pPr>
              <a:lnSpc>
                <a:spcPct val="170000"/>
              </a:lnSpc>
              <a:spcBef>
                <a:spcPts val="0"/>
              </a:spcBef>
            </a:pPr>
            <a:endParaRPr lang="en-US" dirty="0"/>
          </a:p>
        </p:txBody>
      </p:sp>
      <p:pic>
        <p:nvPicPr>
          <p:cNvPr id="19458" name="Picture 2" descr="K-Nearest Neighbor(KNN) Algorithm for Machine Learning"/>
          <p:cNvPicPr>
            <a:picLocks noChangeAspect="1" noChangeArrowheads="1"/>
          </p:cNvPicPr>
          <p:nvPr/>
        </p:nvPicPr>
        <p:blipFill>
          <a:blip r:embed="rId2"/>
          <a:srcRect l="3200"/>
          <a:stretch>
            <a:fillRect/>
          </a:stretch>
        </p:blipFill>
        <p:spPr bwMode="auto">
          <a:xfrm>
            <a:off x="-76200" y="2819400"/>
            <a:ext cx="4610100" cy="3810000"/>
          </a:xfrm>
          <a:prstGeom prst="rect">
            <a:avLst/>
          </a:prstGeom>
          <a:noFill/>
        </p:spPr>
      </p:pic>
      <p:pic>
        <p:nvPicPr>
          <p:cNvPr id="19460" name="Picture 4" descr="K-Nearest Neighbor(KNN) Algorithm for Machine Learning"/>
          <p:cNvPicPr>
            <a:picLocks noChangeAspect="1" noChangeArrowheads="1"/>
          </p:cNvPicPr>
          <p:nvPr/>
        </p:nvPicPr>
        <p:blipFill>
          <a:blip r:embed="rId3"/>
          <a:srcRect l="1600" r="4000" b="12000"/>
          <a:stretch>
            <a:fillRect/>
          </a:stretch>
        </p:blipFill>
        <p:spPr bwMode="auto">
          <a:xfrm>
            <a:off x="4572000" y="3200400"/>
            <a:ext cx="4495800" cy="3352800"/>
          </a:xfrm>
          <a:prstGeom prst="rect">
            <a:avLst/>
          </a:prstGeom>
          <a:noFill/>
        </p:spPr>
      </p:pic>
      <p:pic>
        <p:nvPicPr>
          <p:cNvPr id="19461" name="Picture 5"/>
          <p:cNvPicPr>
            <a:picLocks noChangeAspect="1" noChangeArrowheads="1"/>
          </p:cNvPicPr>
          <p:nvPr/>
        </p:nvPicPr>
        <p:blipFill>
          <a:blip r:embed="rId4"/>
          <a:srcRect/>
          <a:stretch>
            <a:fillRect/>
          </a:stretch>
        </p:blipFill>
        <p:spPr bwMode="auto">
          <a:xfrm>
            <a:off x="1295399" y="1981200"/>
            <a:ext cx="6145763" cy="609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2514600"/>
          </a:xfrm>
        </p:spPr>
        <p:txBody>
          <a:bodyPr>
            <a:normAutofit fontScale="77500" lnSpcReduction="20000"/>
          </a:bodyPr>
          <a:lstStyle/>
          <a:p>
            <a:pPr>
              <a:lnSpc>
                <a:spcPct val="170000"/>
              </a:lnSpc>
              <a:spcBef>
                <a:spcPts val="0"/>
              </a:spcBef>
            </a:pPr>
            <a:r>
              <a:rPr lang="en-US" dirty="0" smtClean="0"/>
              <a:t>By calculating the Euclidean distance we got the nearest neighbors, as </a:t>
            </a:r>
            <a:r>
              <a:rPr lang="en-US" dirty="0" smtClean="0">
                <a:solidFill>
                  <a:srgbClr val="0033CC"/>
                </a:solidFill>
              </a:rPr>
              <a:t>three nearest neighbors in category A</a:t>
            </a:r>
            <a:r>
              <a:rPr lang="en-US" dirty="0" smtClean="0"/>
              <a:t> and </a:t>
            </a:r>
            <a:endParaRPr lang="en-US" dirty="0" smtClean="0">
              <a:solidFill>
                <a:srgbClr val="0033CC"/>
              </a:solidFill>
            </a:endParaRPr>
          </a:p>
          <a:p>
            <a:pPr>
              <a:lnSpc>
                <a:spcPct val="170000"/>
              </a:lnSpc>
              <a:spcBef>
                <a:spcPts val="0"/>
              </a:spcBef>
            </a:pPr>
            <a:r>
              <a:rPr lang="en-US" dirty="0" smtClean="0"/>
              <a:t>As </a:t>
            </a:r>
            <a:r>
              <a:rPr lang="en-US" dirty="0" smtClean="0"/>
              <a:t>we can see the 3 nearest neighbors are from category A, hence this new data point must belong to category A.</a:t>
            </a:r>
          </a:p>
          <a:p>
            <a:pPr>
              <a:lnSpc>
                <a:spcPct val="170000"/>
              </a:lnSpc>
              <a:spcBef>
                <a:spcPts val="0"/>
              </a:spcBef>
            </a:pPr>
            <a:endParaRPr lang="en-US" dirty="0"/>
          </a:p>
        </p:txBody>
      </p:sp>
      <p:pic>
        <p:nvPicPr>
          <p:cNvPr id="21506" name="Picture 2" descr="K-Nearest Neighbor(KNN) Algorithm for Machine Learning"/>
          <p:cNvPicPr>
            <a:picLocks noChangeAspect="1" noChangeArrowheads="1"/>
          </p:cNvPicPr>
          <p:nvPr/>
        </p:nvPicPr>
        <p:blipFill>
          <a:blip r:embed="rId2"/>
          <a:srcRect/>
          <a:stretch>
            <a:fillRect/>
          </a:stretch>
        </p:blipFill>
        <p:spPr bwMode="auto">
          <a:xfrm>
            <a:off x="457200" y="2971800"/>
            <a:ext cx="4762500" cy="3810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763000" cy="6172199"/>
          </a:xfrm>
        </p:spPr>
        <p:txBody>
          <a:bodyPr>
            <a:noAutofit/>
          </a:bodyPr>
          <a:lstStyle/>
          <a:p>
            <a:pPr>
              <a:lnSpc>
                <a:spcPct val="170000"/>
              </a:lnSpc>
              <a:spcBef>
                <a:spcPts val="0"/>
              </a:spcBef>
              <a:buNone/>
            </a:pPr>
            <a:r>
              <a:rPr lang="en-US" sz="1800" b="1" dirty="0" smtClean="0"/>
              <a:t>How to select the value of K in the K-NN Algorithm?</a:t>
            </a:r>
          </a:p>
          <a:p>
            <a:pPr>
              <a:lnSpc>
                <a:spcPct val="170000"/>
              </a:lnSpc>
              <a:spcBef>
                <a:spcPts val="0"/>
              </a:spcBef>
            </a:pPr>
            <a:r>
              <a:rPr lang="en-US" sz="1800" dirty="0" smtClean="0"/>
              <a:t>There </a:t>
            </a:r>
            <a:r>
              <a:rPr lang="en-US" sz="1800" dirty="0" smtClean="0"/>
              <a:t>is </a:t>
            </a:r>
            <a:r>
              <a:rPr lang="en-US" sz="1800" b="1" dirty="0" smtClean="0">
                <a:solidFill>
                  <a:srgbClr val="0033CC"/>
                </a:solidFill>
              </a:rPr>
              <a:t>no particular way to determine </a:t>
            </a:r>
            <a:r>
              <a:rPr lang="en-US" sz="1800" dirty="0" smtClean="0"/>
              <a:t>the best value for "K", so we need to try some values to find the best out of them. The </a:t>
            </a:r>
            <a:r>
              <a:rPr lang="en-US" sz="1800" b="1" dirty="0" smtClean="0">
                <a:solidFill>
                  <a:srgbClr val="0033CC"/>
                </a:solidFill>
              </a:rPr>
              <a:t>most preferred value for K is 5</a:t>
            </a:r>
            <a:r>
              <a:rPr lang="en-US" sz="1800" b="1" dirty="0" smtClean="0"/>
              <a:t>.</a:t>
            </a:r>
          </a:p>
          <a:p>
            <a:pPr>
              <a:lnSpc>
                <a:spcPct val="170000"/>
              </a:lnSpc>
              <a:spcBef>
                <a:spcPts val="0"/>
              </a:spcBef>
            </a:pPr>
            <a:r>
              <a:rPr lang="en-US" sz="1800" dirty="0" smtClean="0"/>
              <a:t>A very </a:t>
            </a:r>
            <a:r>
              <a:rPr lang="en-US" sz="1800" b="1" dirty="0" smtClean="0">
                <a:solidFill>
                  <a:srgbClr val="0033CC"/>
                </a:solidFill>
              </a:rPr>
              <a:t>low value for K such as K=1 or K=2</a:t>
            </a:r>
            <a:r>
              <a:rPr lang="en-US" sz="1800" dirty="0" smtClean="0"/>
              <a:t>, can be noisy and </a:t>
            </a:r>
            <a:r>
              <a:rPr lang="en-US" sz="1800" b="1" dirty="0" smtClean="0">
                <a:solidFill>
                  <a:srgbClr val="0033CC"/>
                </a:solidFill>
              </a:rPr>
              <a:t>lead to the effects of outliers </a:t>
            </a:r>
            <a:r>
              <a:rPr lang="en-US" sz="1800" dirty="0" smtClean="0"/>
              <a:t>in the model.</a:t>
            </a:r>
          </a:p>
          <a:p>
            <a:pPr>
              <a:lnSpc>
                <a:spcPct val="170000"/>
              </a:lnSpc>
              <a:spcBef>
                <a:spcPts val="0"/>
              </a:spcBef>
            </a:pPr>
            <a:r>
              <a:rPr lang="en-US" sz="1800" b="1" dirty="0" smtClean="0">
                <a:solidFill>
                  <a:srgbClr val="0033CC"/>
                </a:solidFill>
              </a:rPr>
              <a:t>Large values for K are </a:t>
            </a:r>
            <a:r>
              <a:rPr lang="en-US" sz="1800" b="1" dirty="0" smtClean="0">
                <a:solidFill>
                  <a:srgbClr val="0033CC"/>
                </a:solidFill>
              </a:rPr>
              <a:t>good</a:t>
            </a:r>
            <a:r>
              <a:rPr lang="en-US" sz="1800" dirty="0" smtClean="0"/>
              <a:t>.</a:t>
            </a:r>
          </a:p>
          <a:p>
            <a:pPr>
              <a:lnSpc>
                <a:spcPct val="170000"/>
              </a:lnSpc>
              <a:spcBef>
                <a:spcPts val="0"/>
              </a:spcBef>
              <a:buNone/>
            </a:pPr>
            <a:r>
              <a:rPr lang="en-US" sz="1800" u="sng" dirty="0" smtClean="0"/>
              <a:t>Advantages of KNN Algorithm:</a:t>
            </a:r>
            <a:endParaRPr lang="en-US" sz="1800" dirty="0" smtClean="0"/>
          </a:p>
          <a:p>
            <a:pPr>
              <a:lnSpc>
                <a:spcPct val="170000"/>
              </a:lnSpc>
              <a:spcBef>
                <a:spcPts val="0"/>
              </a:spcBef>
            </a:pPr>
            <a:r>
              <a:rPr lang="en-US" sz="1800" dirty="0" smtClean="0"/>
              <a:t>It is simple to implement.</a:t>
            </a:r>
          </a:p>
          <a:p>
            <a:pPr>
              <a:lnSpc>
                <a:spcPct val="170000"/>
              </a:lnSpc>
              <a:spcBef>
                <a:spcPts val="0"/>
              </a:spcBef>
            </a:pPr>
            <a:r>
              <a:rPr lang="en-US" sz="1800" dirty="0" smtClean="0"/>
              <a:t>It is robust to the noisy training data</a:t>
            </a:r>
          </a:p>
          <a:p>
            <a:pPr>
              <a:lnSpc>
                <a:spcPct val="170000"/>
              </a:lnSpc>
              <a:spcBef>
                <a:spcPts val="0"/>
              </a:spcBef>
            </a:pPr>
            <a:r>
              <a:rPr lang="en-US" sz="1800" dirty="0" smtClean="0"/>
              <a:t>It can be more effective if the training data is large.</a:t>
            </a:r>
          </a:p>
          <a:p>
            <a:pPr>
              <a:lnSpc>
                <a:spcPct val="170000"/>
              </a:lnSpc>
              <a:spcBef>
                <a:spcPts val="0"/>
              </a:spcBef>
              <a:buNone/>
            </a:pPr>
            <a:r>
              <a:rPr lang="en-US" sz="1800" u="sng" dirty="0" smtClean="0"/>
              <a:t>Disadvantages of KNN Algorithm:</a:t>
            </a:r>
          </a:p>
          <a:p>
            <a:pPr>
              <a:lnSpc>
                <a:spcPct val="170000"/>
              </a:lnSpc>
              <a:spcBef>
                <a:spcPts val="0"/>
              </a:spcBef>
            </a:pPr>
            <a:r>
              <a:rPr lang="en-US" sz="1800" dirty="0" smtClean="0"/>
              <a:t>Always needs to determine the value of K which may be complex some time.</a:t>
            </a:r>
          </a:p>
          <a:p>
            <a:pPr>
              <a:lnSpc>
                <a:spcPct val="170000"/>
              </a:lnSpc>
              <a:spcBef>
                <a:spcPts val="0"/>
              </a:spcBef>
            </a:pPr>
            <a:r>
              <a:rPr lang="en-US" sz="1800" dirty="0" smtClean="0"/>
              <a:t>The computation cost is high because of calculating the distance between the data points for all the training samples.</a:t>
            </a:r>
          </a:p>
          <a:p>
            <a:pPr>
              <a:lnSpc>
                <a:spcPct val="170000"/>
              </a:lnSpc>
              <a:spcBef>
                <a:spcPts val="0"/>
              </a:spcBef>
            </a:pP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a:t>
            </a:r>
            <a:r>
              <a:rPr lang="en-US" b="1" u="sng" dirty="0" smtClean="0">
                <a:solidFill>
                  <a:srgbClr val="0033CC"/>
                </a:solidFill>
              </a:rPr>
              <a:t>classification report </a:t>
            </a:r>
            <a:r>
              <a:rPr lang="en-US" dirty="0" smtClean="0"/>
              <a:t>is a </a:t>
            </a:r>
            <a:r>
              <a:rPr lang="en-US" b="1" dirty="0" smtClean="0"/>
              <a:t>performance evaluation metric</a:t>
            </a:r>
            <a:r>
              <a:rPr lang="en-US" dirty="0" smtClean="0"/>
              <a:t> in machine learning.</a:t>
            </a:r>
          </a:p>
          <a:p>
            <a:r>
              <a:rPr lang="en-US" dirty="0" smtClean="0"/>
              <a:t>It is used to show the </a:t>
            </a:r>
            <a:r>
              <a:rPr lang="en-US" b="1" dirty="0" smtClean="0"/>
              <a:t>precision, recall, F1 Score, and support</a:t>
            </a:r>
            <a:r>
              <a:rPr lang="en-US" dirty="0" smtClean="0"/>
              <a:t> of your trained classification model.</a:t>
            </a:r>
          </a:p>
          <a:p>
            <a:r>
              <a:rPr lang="en-US" b="1" dirty="0" smtClean="0"/>
              <a:t>Support</a:t>
            </a:r>
            <a:r>
              <a:rPr lang="en-US" dirty="0" smtClean="0"/>
              <a:t> is the number of actual occurrences of the class in the dataset. It doesn’t vary between models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19400"/>
            <a:ext cx="8229600" cy="1143000"/>
          </a:xfrm>
        </p:spPr>
        <p:txBody>
          <a:bodyPr/>
          <a:lstStyle/>
          <a:p>
            <a:r>
              <a:rPr lang="en-US" dirty="0" smtClean="0"/>
              <a:t>Extra points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562</Words>
  <Application>Microsoft Office PowerPoint</Application>
  <PresentationFormat>On-screen Show (4:3)</PresentationFormat>
  <Paragraphs>61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KNN</vt:lpstr>
      <vt:lpstr>Introduction</vt:lpstr>
      <vt:lpstr>Why do we need a K-NN Algorithm?</vt:lpstr>
      <vt:lpstr>How does K-NN work?</vt:lpstr>
      <vt:lpstr>Slide 5</vt:lpstr>
      <vt:lpstr>Slide 6</vt:lpstr>
      <vt:lpstr>Slide 7</vt:lpstr>
      <vt:lpstr>Slide 8</vt:lpstr>
      <vt:lpstr>Extra points</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dc:title>
  <dc:creator>HP</dc:creator>
  <cp:lastModifiedBy>HP</cp:lastModifiedBy>
  <cp:revision>16</cp:revision>
  <dcterms:created xsi:type="dcterms:W3CDTF">2022-07-05T01:17:08Z</dcterms:created>
  <dcterms:modified xsi:type="dcterms:W3CDTF">2022-07-05T04:53:01Z</dcterms:modified>
</cp:coreProperties>
</file>