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68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4" autoAdjust="0"/>
  </p:normalViewPr>
  <p:slideViewPr>
    <p:cSldViewPr>
      <p:cViewPr>
        <p:scale>
          <a:sx n="76" d="100"/>
          <a:sy n="76" d="100"/>
        </p:scale>
        <p:origin x="-1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5438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in Integrated Data Center Power and Cooling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Shaun Brandt, </a:t>
            </a:r>
            <a:r>
              <a:rPr lang="en-US" sz="2400" dirty="0" err="1" smtClean="0"/>
              <a:t>Hema</a:t>
            </a:r>
            <a:r>
              <a:rPr lang="en-US" sz="2400" dirty="0" smtClean="0"/>
              <a:t> Kumar, Michael Novak, </a:t>
            </a:r>
            <a:r>
              <a:rPr lang="en-US" sz="2400" dirty="0" err="1" smtClean="0"/>
              <a:t>Mandar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, Yu Yang</a:t>
            </a:r>
          </a:p>
          <a:p>
            <a:endParaRPr lang="en-US" sz="2400" dirty="0" smtClean="0"/>
          </a:p>
          <a:p>
            <a:r>
              <a:rPr lang="en-US" sz="2400" dirty="0" smtClean="0"/>
              <a:t>Portland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6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Perftrack</a:t>
            </a:r>
            <a:r>
              <a:rPr lang="en-US" sz="4000" dirty="0" smtClean="0"/>
              <a:t>: Data Analysis Tool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store and interface for managing performance data</a:t>
            </a:r>
          </a:p>
          <a:p>
            <a:endParaRPr lang="en-US" sz="2400" dirty="0" smtClean="0"/>
          </a:p>
          <a:p>
            <a:r>
              <a:rPr lang="en-US" sz="2400" dirty="0" smtClean="0"/>
              <a:t>Compares </a:t>
            </a:r>
            <a:r>
              <a:rPr lang="en-US" sz="2400" dirty="0"/>
              <a:t>the data collected in different locations and formats in single performance analysis session</a:t>
            </a:r>
          </a:p>
          <a:p>
            <a:endParaRPr lang="en-US" sz="2400" dirty="0" smtClean="0"/>
          </a:p>
          <a:p>
            <a:r>
              <a:rPr lang="en-US" sz="2400" dirty="0" smtClean="0"/>
              <a:t>Includes </a:t>
            </a:r>
            <a:r>
              <a:rPr lang="en-US" sz="2400" dirty="0"/>
              <a:t>interfaces to data store and scripts for automatically collecting data describing each experiment</a:t>
            </a:r>
          </a:p>
          <a:p>
            <a:endParaRPr lang="en-US" sz="2400" dirty="0" smtClean="0"/>
          </a:p>
          <a:p>
            <a:r>
              <a:rPr lang="en-US" sz="2400" dirty="0" smtClean="0"/>
              <a:t>Includes </a:t>
            </a:r>
            <a:r>
              <a:rPr lang="en-US" sz="2400" dirty="0"/>
              <a:t>a graphical user interface</a:t>
            </a:r>
          </a:p>
          <a:p>
            <a:endParaRPr lang="en-US" sz="2400" dirty="0" smtClean="0"/>
          </a:p>
          <a:p>
            <a:r>
              <a:rPr lang="en-US" sz="2400" dirty="0" smtClean="0"/>
              <a:t>Written </a:t>
            </a:r>
            <a:r>
              <a:rPr lang="en-US" sz="2400" dirty="0"/>
              <a:t>in C++, QT and </a:t>
            </a:r>
            <a:r>
              <a:rPr lang="en-US" sz="2400" dirty="0" smtClean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78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 2: </a:t>
            </a:r>
            <a:r>
              <a:rPr lang="en-US" sz="4000" dirty="0" err="1" smtClean="0"/>
              <a:t>Perftrack</a:t>
            </a:r>
            <a:r>
              <a:rPr lang="en-US" sz="4000" dirty="0" smtClean="0"/>
              <a:t> Modifications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ELKI: Open source, Java-based clustering </a:t>
            </a:r>
            <a:r>
              <a:rPr lang="en-US" sz="2400" dirty="0" smtClean="0"/>
              <a:t>package</a:t>
            </a:r>
          </a:p>
          <a:p>
            <a:endParaRPr lang="en-US" sz="2400" dirty="0"/>
          </a:p>
          <a:p>
            <a:r>
              <a:rPr lang="en-US" sz="2400" dirty="0"/>
              <a:t>New menu item ‘Cluster Data’ is added to </a:t>
            </a:r>
            <a:r>
              <a:rPr lang="en-US" sz="2400" dirty="0" err="1"/>
              <a:t>Perftrack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Perftrack</a:t>
            </a:r>
            <a:r>
              <a:rPr lang="en-US" sz="2400" dirty="0" smtClean="0"/>
              <a:t> </a:t>
            </a:r>
            <a:r>
              <a:rPr lang="en-US" sz="2400" dirty="0"/>
              <a:t>is modified to generate the ELKI-compatible raw data from user filtered experiment data using GUI</a:t>
            </a:r>
          </a:p>
          <a:p>
            <a:endParaRPr lang="en-US" sz="2400" dirty="0" smtClean="0"/>
          </a:p>
          <a:p>
            <a:r>
              <a:rPr lang="en-US" sz="2400" dirty="0" smtClean="0"/>
              <a:t>K-Means </a:t>
            </a:r>
            <a:r>
              <a:rPr lang="en-US" sz="2400" dirty="0"/>
              <a:t>clustering algorithm is executed on </a:t>
            </a:r>
            <a:r>
              <a:rPr lang="en-US" sz="2400" dirty="0" smtClean="0"/>
              <a:t>ELKI-compatible </a:t>
            </a:r>
            <a:r>
              <a:rPr lang="en-US" sz="2400" dirty="0"/>
              <a:t>raw data using ELKI package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Perftrack</a:t>
            </a:r>
            <a:r>
              <a:rPr lang="en-US" sz="2400" dirty="0" smtClean="0"/>
              <a:t> </a:t>
            </a:r>
            <a:r>
              <a:rPr lang="en-US" sz="2400" dirty="0"/>
              <a:t>displays the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more (and more accurate) data! 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Perftrack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Full integration of script work</a:t>
            </a:r>
          </a:p>
          <a:p>
            <a:pPr lvl="1"/>
            <a:r>
              <a:rPr lang="en-US" dirty="0"/>
              <a:t>On-the-fly data generation for </a:t>
            </a:r>
            <a:r>
              <a:rPr lang="en-US" dirty="0" smtClean="0"/>
              <a:t>ELKI</a:t>
            </a:r>
          </a:p>
          <a:p>
            <a:pPr lvl="1"/>
            <a:r>
              <a:rPr lang="en-US" dirty="0" smtClean="0"/>
              <a:t>Tightly-coupled </a:t>
            </a:r>
            <a:r>
              <a:rPr lang="en-US" dirty="0"/>
              <a:t>integration of </a:t>
            </a:r>
            <a:r>
              <a:rPr lang="en-US" dirty="0" smtClean="0"/>
              <a:t>ELKI</a:t>
            </a:r>
          </a:p>
          <a:p>
            <a:pPr lvl="1"/>
            <a:r>
              <a:rPr lang="en-US" dirty="0" smtClean="0"/>
              <a:t>Graphical user interface enhancement</a:t>
            </a:r>
          </a:p>
          <a:p>
            <a:endParaRPr lang="en-US" dirty="0" smtClean="0"/>
          </a:p>
          <a:p>
            <a:r>
              <a:rPr lang="en-US" dirty="0" smtClean="0"/>
              <a:t>Modification of scripts to support direct connection to FRED in place of CSV file access</a:t>
            </a:r>
          </a:p>
          <a:p>
            <a:endParaRPr lang="en-US" dirty="0" smtClean="0"/>
          </a:p>
          <a:p>
            <a:r>
              <a:rPr lang="en-US" dirty="0" smtClean="0"/>
              <a:t>Experiment with motif-based cluster analysis (this would require more data)</a:t>
            </a:r>
          </a:p>
        </p:txBody>
      </p:sp>
    </p:spTree>
    <p:extLst>
      <p:ext uri="{BB962C8B-B14F-4D97-AF65-F5344CB8AC3E}">
        <p14:creationId xmlns:p14="http://schemas.microsoft.com/office/powerpoint/2010/main" val="30959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need for large scale computing continues to rise, and companies are turning to data centers to meet those needs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Large clusters of servers are expensive to run, and expensive to cool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Cooling devices (especially chillers) consume lots of power and are subject to physical wear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Data center operators need access to as much information as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8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for this project was collected from a number of sensors at the PNNL Energy Smart Data Center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8 server racks (1 network, 2 air cooled, 5 liquid cooled)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Two application loads (high density / low density)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Three different application test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2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280978" y="1377042"/>
            <a:ext cx="3523444" cy="510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435"/>
            <a:ext cx="7620000" cy="899450"/>
          </a:xfrm>
        </p:spPr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grpSp>
        <p:nvGrpSpPr>
          <p:cNvPr id="1042" name="Group 1041"/>
          <p:cNvGrpSpPr/>
          <p:nvPr/>
        </p:nvGrpSpPr>
        <p:grpSpPr>
          <a:xfrm>
            <a:off x="650651" y="1834242"/>
            <a:ext cx="2871157" cy="4076702"/>
            <a:chOff x="914400" y="1676400"/>
            <a:chExt cx="3059328" cy="4343882"/>
          </a:xfrm>
        </p:grpSpPr>
        <p:grpSp>
          <p:nvGrpSpPr>
            <p:cNvPr id="1032" name="Group 1031"/>
            <p:cNvGrpSpPr/>
            <p:nvPr/>
          </p:nvGrpSpPr>
          <p:grpSpPr>
            <a:xfrm>
              <a:off x="1001928" y="1676400"/>
              <a:ext cx="2971800" cy="1143000"/>
              <a:chOff x="1143001" y="1219200"/>
              <a:chExt cx="2971800" cy="1143000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1143001" y="1219200"/>
                <a:ext cx="2971800" cy="1143000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Raw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Multidocument 11"/>
              <p:cNvSpPr/>
              <p:nvPr/>
            </p:nvSpPr>
            <p:spPr>
              <a:xfrm>
                <a:off x="1371600" y="1371600"/>
                <a:ext cx="1066800" cy="685800"/>
              </a:xfrm>
              <a:prstGeom prst="flowChartMultidocumen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Multidocument 13"/>
              <p:cNvSpPr/>
              <p:nvPr/>
            </p:nvSpPr>
            <p:spPr>
              <a:xfrm>
                <a:off x="2743200" y="1371600"/>
                <a:ext cx="1066800" cy="685800"/>
              </a:xfrm>
              <a:prstGeom prst="flowChartMultidocumen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CSV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Down Arrow 18"/>
            <p:cNvSpPr/>
            <p:nvPr/>
          </p:nvSpPr>
          <p:spPr>
            <a:xfrm>
              <a:off x="1372489" y="2819400"/>
              <a:ext cx="457200" cy="381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2983127" y="2819400"/>
              <a:ext cx="457200" cy="381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14400" y="3905949"/>
              <a:ext cx="1328799" cy="585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Plot Graphs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02127" y="3910648"/>
              <a:ext cx="1305840" cy="585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Cluster 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01928" y="3200400"/>
              <a:ext cx="29718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Process Raw Data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1350200" y="3552106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983127" y="3556348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350200" y="449580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2983127" y="4500042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925727" y="4849182"/>
              <a:ext cx="2971800" cy="1171100"/>
              <a:chOff x="952500" y="5185776"/>
              <a:chExt cx="2971800" cy="1171100"/>
            </a:xfrm>
          </p:grpSpPr>
          <p:sp>
            <p:nvSpPr>
              <p:cNvPr id="75" name="Round Same Side Corner Rectangle 74"/>
              <p:cNvSpPr/>
              <p:nvPr/>
            </p:nvSpPr>
            <p:spPr>
              <a:xfrm>
                <a:off x="952500" y="5185776"/>
                <a:ext cx="2971800" cy="1171100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smtClean="0">
                    <a:solidFill>
                      <a:schemeClr val="tx1"/>
                    </a:solidFill>
                  </a:rPr>
                  <a:t>Image Files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5" name="Group 1034"/>
              <p:cNvGrpSpPr/>
              <p:nvPr/>
            </p:nvGrpSpPr>
            <p:grpSpPr>
              <a:xfrm>
                <a:off x="1229981" y="5352436"/>
                <a:ext cx="2532695" cy="675021"/>
                <a:chOff x="1229981" y="5352436"/>
                <a:chExt cx="2532695" cy="675021"/>
              </a:xfrm>
            </p:grpSpPr>
            <p:pic>
              <p:nvPicPr>
                <p:cNvPr id="1034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9981" y="5352438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/>
              </p:spPr>
            </p:pic>
            <p:pic>
              <p:nvPicPr>
                <p:cNvPr id="72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7657" y="5352436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/>
              </p:spPr>
            </p:pic>
            <p:pic>
              <p:nvPicPr>
                <p:cNvPr id="73" name="Picture 3" descr="C:\Users\mandy\AppData\Local\Microsoft\Windows\Temporary Internet Files\Content.IE5\TML9OMGP\MC900441458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0727" y="5352437"/>
                  <a:ext cx="675019" cy="6750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extLst/>
              </p:spPr>
            </p:pic>
          </p:grpSp>
        </p:grpSp>
      </p:grpSp>
      <p:grpSp>
        <p:nvGrpSpPr>
          <p:cNvPr id="1041" name="Group 1040"/>
          <p:cNvGrpSpPr/>
          <p:nvPr/>
        </p:nvGrpSpPr>
        <p:grpSpPr>
          <a:xfrm>
            <a:off x="4356100" y="1300842"/>
            <a:ext cx="3526365" cy="5181600"/>
            <a:chOff x="4787196" y="1142998"/>
            <a:chExt cx="3733800" cy="54864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8" name="Rounded Rectangle 1037"/>
            <p:cNvSpPr/>
            <p:nvPr/>
          </p:nvSpPr>
          <p:spPr>
            <a:xfrm>
              <a:off x="4787196" y="1142998"/>
              <a:ext cx="3733800" cy="54864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29200" y="2679526"/>
              <a:ext cx="3276600" cy="342900"/>
            </a:xfrm>
            <a:prstGeom prst="round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Add To Database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040" name="Group 1039"/>
            <p:cNvGrpSpPr/>
            <p:nvPr/>
          </p:nvGrpSpPr>
          <p:grpSpPr>
            <a:xfrm>
              <a:off x="5029200" y="1447800"/>
              <a:ext cx="3276600" cy="914400"/>
              <a:chOff x="5029200" y="1447800"/>
              <a:chExt cx="3276600" cy="914400"/>
            </a:xfrm>
            <a:grpFill/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5029200" y="1447800"/>
                <a:ext cx="3276600" cy="914400"/>
              </a:xfrm>
              <a:prstGeom prst="round2Same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err="1" smtClean="0">
                    <a:solidFill>
                      <a:schemeClr val="tx1"/>
                    </a:solidFill>
                  </a:rPr>
                  <a:t>Perftrack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0" name="Group 1029"/>
              <p:cNvGrpSpPr/>
              <p:nvPr/>
            </p:nvGrpSpPr>
            <p:grpSpPr>
              <a:xfrm>
                <a:off x="5388281" y="1589313"/>
                <a:ext cx="2530258" cy="468087"/>
                <a:chOff x="5388281" y="1485900"/>
                <a:chExt cx="1794357" cy="606779"/>
              </a:xfrm>
              <a:grpFill/>
            </p:grpSpPr>
            <p:sp>
              <p:nvSpPr>
                <p:cNvPr id="1029" name="Folded Corner 1028"/>
                <p:cNvSpPr/>
                <p:nvPr/>
              </p:nvSpPr>
              <p:spPr>
                <a:xfrm>
                  <a:off x="5388281" y="1485901"/>
                  <a:ext cx="762000" cy="606778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PTDF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olded Corner 38"/>
                <p:cNvSpPr/>
                <p:nvPr/>
              </p:nvSpPr>
              <p:spPr>
                <a:xfrm>
                  <a:off x="6420638" y="1485900"/>
                  <a:ext cx="762000" cy="606779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PTDF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Down Arrow 20"/>
            <p:cNvSpPr/>
            <p:nvPr/>
          </p:nvSpPr>
          <p:spPr>
            <a:xfrm>
              <a:off x="5638800" y="237055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7239000" y="2362200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1" name="Group 1030"/>
            <p:cNvGrpSpPr/>
            <p:nvPr/>
          </p:nvGrpSpPr>
          <p:grpSpPr>
            <a:xfrm>
              <a:off x="5029200" y="3346620"/>
              <a:ext cx="3276600" cy="996780"/>
              <a:chOff x="5182644" y="3200400"/>
              <a:chExt cx="2971800" cy="1143000"/>
            </a:xfrm>
            <a:grpFill/>
          </p:grpSpPr>
          <p:sp>
            <p:nvSpPr>
              <p:cNvPr id="51" name="Round Same Side Corner Rectangle 50"/>
              <p:cNvSpPr/>
              <p:nvPr/>
            </p:nvSpPr>
            <p:spPr>
              <a:xfrm>
                <a:off x="5182644" y="3200400"/>
                <a:ext cx="2971800" cy="1143000"/>
              </a:xfrm>
              <a:prstGeom prst="round2Same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Database Engine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414540" y="3260934"/>
                <a:ext cx="1010956" cy="745821"/>
                <a:chOff x="6629400" y="3124200"/>
                <a:chExt cx="964504" cy="965548"/>
              </a:xfrm>
              <a:grpFill/>
            </p:grpSpPr>
            <p:sp>
              <p:nvSpPr>
                <p:cNvPr id="22" name="Flowchart: Magnetic Disk 21"/>
                <p:cNvSpPr/>
                <p:nvPr/>
              </p:nvSpPr>
              <p:spPr>
                <a:xfrm>
                  <a:off x="6629400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lowchart: Magnetic Disk 24"/>
                <p:cNvSpPr/>
                <p:nvPr/>
              </p:nvSpPr>
              <p:spPr>
                <a:xfrm>
                  <a:off x="7136704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lowchart: Magnetic Disk 23"/>
                <p:cNvSpPr/>
                <p:nvPr/>
              </p:nvSpPr>
              <p:spPr>
                <a:xfrm>
                  <a:off x="6841299" y="3403948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53233" y="3260934"/>
                <a:ext cx="1010956" cy="745821"/>
                <a:chOff x="6629400" y="3124200"/>
                <a:chExt cx="964504" cy="965548"/>
              </a:xfrm>
              <a:grpFill/>
            </p:grpSpPr>
            <p:sp>
              <p:nvSpPr>
                <p:cNvPr id="48" name="Flowchart: Magnetic Disk 47"/>
                <p:cNvSpPr/>
                <p:nvPr/>
              </p:nvSpPr>
              <p:spPr>
                <a:xfrm>
                  <a:off x="6629400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lowchart: Magnetic Disk 48"/>
                <p:cNvSpPr/>
                <p:nvPr/>
              </p:nvSpPr>
              <p:spPr>
                <a:xfrm>
                  <a:off x="7136704" y="3124200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lowchart: Magnetic Disk 49"/>
                <p:cNvSpPr/>
                <p:nvPr/>
              </p:nvSpPr>
              <p:spPr>
                <a:xfrm>
                  <a:off x="6841299" y="3403948"/>
                  <a:ext cx="457200" cy="685800"/>
                </a:xfrm>
                <a:prstGeom prst="flowChartMagneticDisk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3" name="Down Arrow 52"/>
            <p:cNvSpPr/>
            <p:nvPr/>
          </p:nvSpPr>
          <p:spPr>
            <a:xfrm>
              <a:off x="5638800" y="3022948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7239000" y="3022948"/>
              <a:ext cx="457200" cy="3048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6425496" y="4343400"/>
              <a:ext cx="457200" cy="2964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7" name="Group 1036"/>
            <p:cNvGrpSpPr/>
            <p:nvPr/>
          </p:nvGrpSpPr>
          <p:grpSpPr>
            <a:xfrm>
              <a:off x="5029200" y="4648200"/>
              <a:ext cx="3276600" cy="1828800"/>
              <a:chOff x="5029200" y="4876800"/>
              <a:chExt cx="3276600" cy="1828800"/>
            </a:xfrm>
            <a:grpFill/>
          </p:grpSpPr>
          <p:sp>
            <p:nvSpPr>
              <p:cNvPr id="28" name="Rounded Rectangle 27"/>
              <p:cNvSpPr/>
              <p:nvPr/>
            </p:nvSpPr>
            <p:spPr>
              <a:xfrm>
                <a:off x="5029200" y="4876800"/>
                <a:ext cx="3276600" cy="1828800"/>
              </a:xfrm>
              <a:prstGeom prst="roundRect">
                <a:avLst/>
              </a:prstGeom>
              <a:solidFill>
                <a:srgbClr val="CC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b="1" dirty="0" err="1" smtClean="0">
                    <a:solidFill>
                      <a:schemeClr val="tx1"/>
                    </a:solidFill>
                  </a:rPr>
                  <a:t>Perftrack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82644" y="5473044"/>
                <a:ext cx="1443810" cy="3943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Plot Graphs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8544" y="5473044"/>
                <a:ext cx="1485900" cy="39435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Cluster Data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Rounded Rectangle 1026"/>
              <p:cNvSpPr/>
              <p:nvPr/>
            </p:nvSpPr>
            <p:spPr>
              <a:xfrm>
                <a:off x="5182644" y="5981700"/>
                <a:ext cx="2971800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Graphical User Interface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168196" y="5010451"/>
                <a:ext cx="2971800" cy="3429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Get Data from Database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3" name="Rounded Rectangle 1042"/>
          <p:cNvSpPr/>
          <p:nvPr/>
        </p:nvSpPr>
        <p:spPr>
          <a:xfrm>
            <a:off x="963782" y="1077684"/>
            <a:ext cx="2209800" cy="4463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with Scripts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957185" y="1083127"/>
            <a:ext cx="2446915" cy="4463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Analysis with </a:t>
            </a:r>
            <a:r>
              <a:rPr lang="en-US" b="1" dirty="0" err="1" smtClean="0">
                <a:solidFill>
                  <a:schemeClr val="bg1"/>
                </a:solidFill>
              </a:rPr>
              <a:t>Perftrack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Analysis 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set of custom tools was written to work with sensor data provided in CSV format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Mostly Haskell with calls to </a:t>
            </a:r>
            <a:r>
              <a:rPr lang="en-US" sz="2400" dirty="0" err="1" smtClean="0"/>
              <a:t>Gnuplot</a:t>
            </a:r>
            <a:r>
              <a:rPr lang="en-US" sz="2400" dirty="0" smtClean="0"/>
              <a:t> (earlier prototypes also used C, Perl and shell)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Generates a complete report including tables and graphs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Calculates and graphs metrics such as temperature deltas, COP (coefficient of performance) and power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Scripts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Cluster analysis based on output of metric calculations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Our work uses ELKI, an open source data mining tool with many customizable options (such as choice of clustering algorithms)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tried clustering on various metrics, including chiller water temperature deltas, coefficient of performance (COP) and cooling load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developed a method to overlay cluster information over previously generated graphs</a:t>
            </a:r>
          </a:p>
        </p:txBody>
      </p:sp>
    </p:spTree>
    <p:extLst>
      <p:ext uri="{BB962C8B-B14F-4D97-AF65-F5344CB8AC3E}">
        <p14:creationId xmlns:p14="http://schemas.microsoft.com/office/powerpoint/2010/main" val="5621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Time-correlated Cluster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 – low density chiller temperature delta chart</a:t>
            </a:r>
          </a:p>
          <a:p>
            <a:r>
              <a:rPr lang="en-US" dirty="0" smtClean="0"/>
              <a:t>On the right – the associated time-correlated chart</a:t>
            </a:r>
            <a:endParaRPr lang="en-US" dirty="0"/>
          </a:p>
        </p:txBody>
      </p:sp>
      <p:pic>
        <p:nvPicPr>
          <p:cNvPr id="1026" name="Picture 2" descr="C:\temp\CH_WTD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CH_WTD_t01_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99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Chiller Power (KW) Chart, HD</a:t>
            </a:r>
            <a:r>
              <a:rPr lang="en-US" sz="3600" dirty="0"/>
              <a:t>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26" name="Picture 2" descr="C:\tmp\KW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40638" cy="47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Associated Time-correlated Cluster Chart</a:t>
            </a:r>
            <a:endParaRPr lang="en-US" sz="3600" dirty="0"/>
          </a:p>
        </p:txBody>
      </p:sp>
      <p:pic>
        <p:nvPicPr>
          <p:cNvPr id="2050" name="Picture 2" descr="C:\tmp\KW_t01_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6" y="1371600"/>
            <a:ext cx="768096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521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Experiments in Integrated Data Center Power and Cooling Analysis </vt:lpstr>
      <vt:lpstr>About the Project</vt:lpstr>
      <vt:lpstr>About the Data</vt:lpstr>
      <vt:lpstr>Project Design</vt:lpstr>
      <vt:lpstr>Approach 1: Analysis with Scripts</vt:lpstr>
      <vt:lpstr>Analysis with Scripts (cont.)</vt:lpstr>
      <vt:lpstr>Time-correlated Cluster Charts</vt:lpstr>
      <vt:lpstr>Chiller Power (KW) Chart, HD Data</vt:lpstr>
      <vt:lpstr>Associated Time-correlated Cluster Chart</vt:lpstr>
      <vt:lpstr>Perftrack: Data Analysis Tool</vt:lpstr>
      <vt:lpstr>Approach 2: Perftrack Modifications</vt:lpstr>
      <vt:lpstr>Future Work</vt:lpstr>
    </vt:vector>
  </TitlesOfParts>
  <Company>DanaherTM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Cooling and Performance Analysis</dc:title>
  <dc:creator>Brandt, Shaun K</dc:creator>
  <cp:lastModifiedBy>Brandt, Shaun K</cp:lastModifiedBy>
  <cp:revision>16</cp:revision>
  <dcterms:created xsi:type="dcterms:W3CDTF">2012-06-05T14:34:01Z</dcterms:created>
  <dcterms:modified xsi:type="dcterms:W3CDTF">2012-06-06T17:01:28Z</dcterms:modified>
</cp:coreProperties>
</file>