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Override1.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314" r:id="rId3"/>
    <p:sldId id="316" r:id="rId4"/>
    <p:sldId id="313" r:id="rId5"/>
    <p:sldId id="317" r:id="rId6"/>
    <p:sldId id="307" r:id="rId7"/>
    <p:sldId id="308" r:id="rId8"/>
    <p:sldId id="309" r:id="rId9"/>
    <p:sldId id="310" r:id="rId10"/>
    <p:sldId id="318" r:id="rId11"/>
    <p:sldId id="319" r:id="rId12"/>
    <p:sldId id="320" r:id="rId13"/>
    <p:sldId id="321" r:id="rId14"/>
    <p:sldId id="311" r:id="rId15"/>
    <p:sldId id="31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1296" y="5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F3CA9C-29A1-4787-9CE8-A34BC45E6FE3}" type="datetimeFigureOut">
              <a:rPr lang="en-US" smtClean="0"/>
              <a:t>2/16/2019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14C78C-D17E-4EF1-9FA0-A5E4B7DBA36C}" type="slidenum">
              <a:rPr lang="en-US" smtClean="0"/>
              <a:t>‹#›</a:t>
            </a:fld>
            <a:endParaRPr lang="en-US"/>
          </a:p>
        </p:txBody>
      </p:sp>
    </p:spTree>
    <p:extLst>
      <p:ext uri="{BB962C8B-B14F-4D97-AF65-F5344CB8AC3E}">
        <p14:creationId xmlns:p14="http://schemas.microsoft.com/office/powerpoint/2010/main" val="4152091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slideMaster" Target="../slideMasters/slideMaster1.xml"/><Relationship Id="rId7" Type="http://schemas.openxmlformats.org/officeDocument/2006/relationships/image" Target="../media/image3.gif"/><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2.jpe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with text only or primary image">
    <p:spTree>
      <p:nvGrpSpPr>
        <p:cNvPr id="1" name=""/>
        <p:cNvGrpSpPr/>
        <p:nvPr/>
      </p:nvGrpSpPr>
      <p:grpSpPr>
        <a:xfrm>
          <a:off x="0" y="0"/>
          <a:ext cx="0" cy="0"/>
          <a:chOff x="0" y="0"/>
          <a:chExt cx="0" cy="0"/>
        </a:xfrm>
      </p:grpSpPr>
      <p:sp>
        <p:nvSpPr>
          <p:cNvPr id="2" name="Title 1"/>
          <p:cNvSpPr>
            <a:spLocks noGrp="1"/>
          </p:cNvSpPr>
          <p:nvPr>
            <p:ph type="ctrTitle"/>
          </p:nvPr>
        </p:nvSpPr>
        <p:spPr>
          <a:xfrm>
            <a:off x="365760" y="1897603"/>
            <a:ext cx="4628956" cy="842400"/>
          </a:xfrm>
        </p:spPr>
        <p:txBody>
          <a:bodyPr lIns="0" tIns="0" rIns="0" bIns="0" anchor="b">
            <a:noAutofit/>
          </a:bodyPr>
          <a:lstStyle>
            <a:lvl1pPr>
              <a:defRPr sz="28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365760" y="2778756"/>
            <a:ext cx="4629600" cy="1371600"/>
          </a:xfrm>
        </p:spPr>
        <p:txBody>
          <a:bodyPr>
            <a:noAutofit/>
          </a:bodyPr>
          <a:lstStyle>
            <a:lvl1pPr marL="0" indent="0" algn="l">
              <a:lnSpc>
                <a:spcPct val="100000"/>
              </a:lnSpc>
              <a:spcBef>
                <a:spcPts val="0"/>
              </a:spcBef>
              <a:spcAft>
                <a:spcPts val="0"/>
              </a:spcAft>
              <a:buNone/>
              <a:defRPr sz="2800" b="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82348117"/>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ubtitle, 1 column text with image">
    <p:spTree>
      <p:nvGrpSpPr>
        <p:cNvPr id="1" name=""/>
        <p:cNvGrpSpPr/>
        <p:nvPr/>
      </p:nvGrpSpPr>
      <p:grpSpPr>
        <a:xfrm>
          <a:off x="0" y="0"/>
          <a:ext cx="0" cy="0"/>
          <a:chOff x="0" y="0"/>
          <a:chExt cx="0" cy="0"/>
        </a:xfrm>
      </p:grpSpPr>
      <p:sp>
        <p:nvSpPr>
          <p:cNvPr id="16" name="Title Placeholder 1"/>
          <p:cNvSpPr>
            <a:spLocks noGrp="1"/>
          </p:cNvSpPr>
          <p:nvPr>
            <p:ph type="title" hasCustomPrompt="1"/>
          </p:nvPr>
        </p:nvSpPr>
        <p:spPr>
          <a:xfrm>
            <a:off x="365760" y="295683"/>
            <a:ext cx="4114800" cy="469492"/>
          </a:xfrm>
          <a:prstGeom prst="rect">
            <a:avLst/>
          </a:prstGeom>
        </p:spPr>
        <p:txBody>
          <a:bodyPr vert="horz" lIns="0" tIns="0" rIns="0" bIns="0" rtlCol="0" anchor="t" anchorCtr="0">
            <a:noAutofit/>
          </a:bodyPr>
          <a:lstStyle>
            <a:lvl1pPr>
              <a:defRPr/>
            </a:lvl1pPr>
          </a:lstStyle>
          <a:p>
            <a:r>
              <a:rPr lang="en-US" dirty="0"/>
              <a:t>Click to add title</a:t>
            </a:r>
          </a:p>
        </p:txBody>
      </p:sp>
      <p:sp>
        <p:nvSpPr>
          <p:cNvPr id="17" name="Text Placeholder 8"/>
          <p:cNvSpPr>
            <a:spLocks noGrp="1"/>
          </p:cNvSpPr>
          <p:nvPr>
            <p:ph type="body" sz="quarter" idx="13" hasCustomPrompt="1"/>
          </p:nvPr>
        </p:nvSpPr>
        <p:spPr>
          <a:xfrm>
            <a:off x="365760" y="782622"/>
            <a:ext cx="4114800" cy="757255"/>
          </a:xfrm>
        </p:spPr>
        <p:txBody>
          <a:bodyPr>
            <a:noAutofit/>
          </a:bodyPr>
          <a:lstStyle>
            <a:lvl1pPr marL="0" indent="0">
              <a:buNone/>
              <a:defRPr sz="2000" b="0">
                <a:solidFill>
                  <a:srgbClr val="575757"/>
                </a:solidFill>
              </a:defRPr>
            </a:lvl1pPr>
          </a:lstStyle>
          <a:p>
            <a:pPr lvl="0"/>
            <a:r>
              <a:rPr lang="en-US" dirty="0"/>
              <a:t>Click to add subtitle</a:t>
            </a:r>
          </a:p>
        </p:txBody>
      </p:sp>
      <p:sp>
        <p:nvSpPr>
          <p:cNvPr id="4" name="Text Placeholder 3"/>
          <p:cNvSpPr>
            <a:spLocks noGrp="1"/>
          </p:cNvSpPr>
          <p:nvPr>
            <p:ph type="body" sz="quarter" idx="14"/>
          </p:nvPr>
        </p:nvSpPr>
        <p:spPr>
          <a:xfrm>
            <a:off x="365760" y="1611313"/>
            <a:ext cx="4114800" cy="4733788"/>
          </a:xfrm>
        </p:spPr>
        <p:txBody>
          <a:bodyPr/>
          <a:lstStyle>
            <a:lvl4pPr>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4883094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subtitle, 1 column text with charts">
    <p:spTree>
      <p:nvGrpSpPr>
        <p:cNvPr id="1" name=""/>
        <p:cNvGrpSpPr/>
        <p:nvPr/>
      </p:nvGrpSpPr>
      <p:grpSpPr>
        <a:xfrm>
          <a:off x="0" y="0"/>
          <a:ext cx="0" cy="0"/>
          <a:chOff x="0" y="0"/>
          <a:chExt cx="0" cy="0"/>
        </a:xfrm>
      </p:grpSpPr>
      <p:sp>
        <p:nvSpPr>
          <p:cNvPr id="16" name="Title Placeholder 1"/>
          <p:cNvSpPr>
            <a:spLocks noGrp="1"/>
          </p:cNvSpPr>
          <p:nvPr>
            <p:ph type="title" hasCustomPrompt="1"/>
          </p:nvPr>
        </p:nvSpPr>
        <p:spPr>
          <a:xfrm>
            <a:off x="365760" y="295683"/>
            <a:ext cx="8412480" cy="469492"/>
          </a:xfrm>
          <a:prstGeom prst="rect">
            <a:avLst/>
          </a:prstGeom>
        </p:spPr>
        <p:txBody>
          <a:bodyPr vert="horz" lIns="0" tIns="0" rIns="0" bIns="0" rtlCol="0" anchor="t" anchorCtr="0">
            <a:noAutofit/>
          </a:bodyPr>
          <a:lstStyle>
            <a:lvl1pPr>
              <a:defRPr/>
            </a:lvl1pPr>
          </a:lstStyle>
          <a:p>
            <a:r>
              <a:rPr lang="en-US" dirty="0"/>
              <a:t>Click to add title</a:t>
            </a:r>
          </a:p>
        </p:txBody>
      </p:sp>
      <p:sp>
        <p:nvSpPr>
          <p:cNvPr id="17" name="Text Placeholder 8"/>
          <p:cNvSpPr>
            <a:spLocks noGrp="1"/>
          </p:cNvSpPr>
          <p:nvPr>
            <p:ph type="body" sz="quarter" idx="13" hasCustomPrompt="1"/>
          </p:nvPr>
        </p:nvSpPr>
        <p:spPr>
          <a:xfrm>
            <a:off x="365760" y="782622"/>
            <a:ext cx="8412480" cy="766749"/>
          </a:xfrm>
        </p:spPr>
        <p:txBody>
          <a:bodyPr>
            <a:noAutofit/>
          </a:bodyPr>
          <a:lstStyle>
            <a:lvl1pPr marL="0" indent="0">
              <a:buNone/>
              <a:defRPr sz="2000" b="0">
                <a:solidFill>
                  <a:srgbClr val="575757"/>
                </a:solidFill>
              </a:defRPr>
            </a:lvl1pPr>
          </a:lstStyle>
          <a:p>
            <a:pPr lvl="0"/>
            <a:r>
              <a:rPr lang="en-US" dirty="0"/>
              <a:t>Click to add subtitle</a:t>
            </a:r>
          </a:p>
        </p:txBody>
      </p:sp>
      <p:sp>
        <p:nvSpPr>
          <p:cNvPr id="4" name="Text Placeholder 3"/>
          <p:cNvSpPr>
            <a:spLocks noGrp="1"/>
          </p:cNvSpPr>
          <p:nvPr>
            <p:ph type="body" sz="quarter" idx="14"/>
          </p:nvPr>
        </p:nvSpPr>
        <p:spPr>
          <a:xfrm>
            <a:off x="365760" y="1611313"/>
            <a:ext cx="4114800" cy="4733788"/>
          </a:xfrm>
        </p:spPr>
        <p:txBody>
          <a:bodyPr/>
          <a:lstStyle>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082153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355759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Divider Medium Blue">
    <p:bg>
      <p:bgPr>
        <a:solidFill>
          <a:schemeClr val="accent3"/>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65125" y="1782208"/>
            <a:ext cx="8229600" cy="1143000"/>
          </a:xfrm>
        </p:spPr>
        <p:txBody>
          <a:bodyPr lIns="0" tIns="0" rIns="0" bIns="0"/>
          <a:lstStyle>
            <a:lvl1pPr>
              <a:defRPr sz="6000">
                <a:solidFill>
                  <a:schemeClr val="bg1"/>
                </a:solidFill>
              </a:defRPr>
            </a:lvl1pPr>
            <a:lvl2pPr>
              <a:defRPr sz="6000">
                <a:solidFill>
                  <a:schemeClr val="bg2"/>
                </a:solidFill>
              </a:defRPr>
            </a:lvl2pPr>
            <a:lvl3pPr>
              <a:defRPr sz="6000">
                <a:solidFill>
                  <a:schemeClr val="bg2"/>
                </a:solidFill>
              </a:defRPr>
            </a:lvl3pPr>
            <a:lvl4pPr>
              <a:defRPr sz="6000">
                <a:solidFill>
                  <a:schemeClr val="bg2"/>
                </a:solidFill>
              </a:defRPr>
            </a:lvl4pPr>
            <a:lvl5pPr>
              <a:defRPr sz="6000">
                <a:solidFill>
                  <a:schemeClr val="bg2"/>
                </a:solidFill>
              </a:defRPr>
            </a:lvl5pPr>
          </a:lstStyle>
          <a:p>
            <a:pPr lvl="0"/>
            <a:r>
              <a:rPr lang="en-US" dirty="0"/>
              <a:t>Click to edit divider text</a:t>
            </a:r>
          </a:p>
        </p:txBody>
      </p:sp>
    </p:spTree>
    <p:extLst>
      <p:ext uri="{BB962C8B-B14F-4D97-AF65-F5344CB8AC3E}">
        <p14:creationId xmlns:p14="http://schemas.microsoft.com/office/powerpoint/2010/main" val="29999224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Divider Dark Blue">
    <p:bg>
      <p:bgPr>
        <a:solidFill>
          <a:schemeClr val="accent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65125" y="1782208"/>
            <a:ext cx="8229600" cy="1143000"/>
          </a:xfrm>
        </p:spPr>
        <p:txBody>
          <a:bodyPr/>
          <a:lstStyle>
            <a:lvl1pPr>
              <a:defRPr sz="6000">
                <a:solidFill>
                  <a:schemeClr val="bg1"/>
                </a:solidFill>
              </a:defRPr>
            </a:lvl1pPr>
            <a:lvl2pPr>
              <a:defRPr sz="6000">
                <a:solidFill>
                  <a:schemeClr val="bg2"/>
                </a:solidFill>
              </a:defRPr>
            </a:lvl2pPr>
            <a:lvl3pPr>
              <a:defRPr sz="6000">
                <a:solidFill>
                  <a:schemeClr val="bg2"/>
                </a:solidFill>
              </a:defRPr>
            </a:lvl3pPr>
            <a:lvl4pPr>
              <a:defRPr sz="6000">
                <a:solidFill>
                  <a:schemeClr val="bg2"/>
                </a:solidFill>
              </a:defRPr>
            </a:lvl4pPr>
            <a:lvl5pPr>
              <a:defRPr sz="6000">
                <a:solidFill>
                  <a:schemeClr val="bg2"/>
                </a:solidFill>
              </a:defRPr>
            </a:lvl5pPr>
          </a:lstStyle>
          <a:p>
            <a:pPr lvl="0"/>
            <a:r>
              <a:rPr lang="en-US" dirty="0"/>
              <a:t>Click to edit divider text</a:t>
            </a:r>
          </a:p>
        </p:txBody>
      </p:sp>
    </p:spTree>
    <p:extLst>
      <p:ext uri="{BB962C8B-B14F-4D97-AF65-F5344CB8AC3E}">
        <p14:creationId xmlns:p14="http://schemas.microsoft.com/office/powerpoint/2010/main" val="2607164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Divider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65125" y="1782208"/>
            <a:ext cx="8229600" cy="1143000"/>
          </a:xfrm>
        </p:spPr>
        <p:txBody>
          <a:bodyPr/>
          <a:lstStyle>
            <a:lvl1pPr>
              <a:defRPr sz="6000">
                <a:solidFill>
                  <a:schemeClr val="bg1"/>
                </a:solidFill>
              </a:defRPr>
            </a:lvl1pPr>
            <a:lvl2pPr>
              <a:defRPr sz="6000">
                <a:solidFill>
                  <a:schemeClr val="bg2"/>
                </a:solidFill>
              </a:defRPr>
            </a:lvl2pPr>
            <a:lvl3pPr>
              <a:defRPr sz="6000">
                <a:solidFill>
                  <a:schemeClr val="bg2"/>
                </a:solidFill>
              </a:defRPr>
            </a:lvl3pPr>
            <a:lvl4pPr>
              <a:defRPr sz="6000">
                <a:solidFill>
                  <a:schemeClr val="bg2"/>
                </a:solidFill>
              </a:defRPr>
            </a:lvl4pPr>
            <a:lvl5pPr>
              <a:defRPr sz="6000">
                <a:solidFill>
                  <a:schemeClr val="bg2"/>
                </a:solidFill>
              </a:defRPr>
            </a:lvl5pPr>
          </a:lstStyle>
          <a:p>
            <a:pPr lvl="0"/>
            <a:r>
              <a:rPr lang="en-US" dirty="0"/>
              <a:t>Click to edit divider text</a:t>
            </a:r>
          </a:p>
        </p:txBody>
      </p:sp>
    </p:spTree>
    <p:extLst>
      <p:ext uri="{BB962C8B-B14F-4D97-AF65-F5344CB8AC3E}">
        <p14:creationId xmlns:p14="http://schemas.microsoft.com/office/powerpoint/2010/main" val="154703552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Divider with primary 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65125" y="1782208"/>
            <a:ext cx="8229600" cy="1143000"/>
          </a:xfrm>
        </p:spPr>
        <p:txBody>
          <a:bodyPr/>
          <a:lstStyle>
            <a:lvl1pPr>
              <a:defRPr sz="6000" baseline="0">
                <a:solidFill>
                  <a:schemeClr val="accent2"/>
                </a:solidFill>
              </a:defRPr>
            </a:lvl1pPr>
            <a:lvl2pPr>
              <a:defRPr sz="6000">
                <a:solidFill>
                  <a:schemeClr val="accent2"/>
                </a:solidFill>
              </a:defRPr>
            </a:lvl2pPr>
            <a:lvl3pPr>
              <a:defRPr sz="6000">
                <a:solidFill>
                  <a:schemeClr val="accent2"/>
                </a:solidFill>
              </a:defRPr>
            </a:lvl3pPr>
            <a:lvl4pPr>
              <a:defRPr sz="6000">
                <a:solidFill>
                  <a:schemeClr val="accent2"/>
                </a:solidFill>
              </a:defRPr>
            </a:lvl4pPr>
            <a:lvl5pPr>
              <a:defRPr sz="6000">
                <a:solidFill>
                  <a:schemeClr val="accent2"/>
                </a:solidFill>
              </a:defRPr>
            </a:lvl5pPr>
          </a:lstStyle>
          <a:p>
            <a:pPr lvl="0"/>
            <a:r>
              <a:rPr lang="en-US" dirty="0"/>
              <a:t>Click to edit divider text</a:t>
            </a:r>
          </a:p>
        </p:txBody>
      </p:sp>
    </p:spTree>
    <p:extLst>
      <p:ext uri="{BB962C8B-B14F-4D97-AF65-F5344CB8AC3E}">
        <p14:creationId xmlns:p14="http://schemas.microsoft.com/office/powerpoint/2010/main" val="178021188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Divider with secondary 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65126" y="1818068"/>
            <a:ext cx="2811073" cy="3007406"/>
          </a:xfrm>
        </p:spPr>
        <p:txBody>
          <a:bodyPr/>
          <a:lstStyle>
            <a:lvl1pPr>
              <a:defRPr sz="4800">
                <a:solidFill>
                  <a:schemeClr val="accent2"/>
                </a:solidFill>
              </a:defRPr>
            </a:lvl1pPr>
            <a:lvl2pPr>
              <a:defRPr sz="4800">
                <a:solidFill>
                  <a:schemeClr val="accent2"/>
                </a:solidFill>
              </a:defRPr>
            </a:lvl2pPr>
            <a:lvl3pPr>
              <a:defRPr sz="4800">
                <a:solidFill>
                  <a:schemeClr val="accent2"/>
                </a:solidFill>
              </a:defRPr>
            </a:lvl3pPr>
            <a:lvl4pPr>
              <a:defRPr sz="4800">
                <a:solidFill>
                  <a:schemeClr val="accent2"/>
                </a:solidFill>
              </a:defRPr>
            </a:lvl4pPr>
            <a:lvl5pPr>
              <a:defRPr sz="4800">
                <a:solidFill>
                  <a:schemeClr val="accent2"/>
                </a:solidFill>
              </a:defRPr>
            </a:lvl5pPr>
          </a:lstStyle>
          <a:p>
            <a:pPr lvl="0"/>
            <a:r>
              <a:rPr lang="en-US" dirty="0"/>
              <a:t>Click to edit divider text</a:t>
            </a:r>
          </a:p>
        </p:txBody>
      </p:sp>
    </p:spTree>
    <p:extLst>
      <p:ext uri="{BB962C8B-B14F-4D97-AF65-F5344CB8AC3E}">
        <p14:creationId xmlns:p14="http://schemas.microsoft.com/office/powerpoint/2010/main" val="177089666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Key statement Medium Blue">
    <p:bg>
      <p:bgPr>
        <a:solidFill>
          <a:schemeClr val="accent3"/>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1" y="319068"/>
            <a:ext cx="6845093" cy="5988439"/>
          </a:xfrm>
        </p:spPr>
        <p:txBody>
          <a:bodyPr/>
          <a:lstStyle>
            <a:lvl1pPr marL="0" indent="0">
              <a:spcBef>
                <a:spcPts val="3600"/>
              </a:spcBef>
              <a:buFont typeface="Arial" panose="020B0604020202020204" pitchFamily="34" charset="0"/>
              <a:buNone/>
              <a:defRPr sz="30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a:t>Click to edit Master text styles</a:t>
            </a:r>
          </a:p>
        </p:txBody>
      </p:sp>
    </p:spTree>
    <p:extLst>
      <p:ext uri="{BB962C8B-B14F-4D97-AF65-F5344CB8AC3E}">
        <p14:creationId xmlns:p14="http://schemas.microsoft.com/office/powerpoint/2010/main" val="180968996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Key statement Dark Blue">
    <p:bg>
      <p:bgPr>
        <a:solidFill>
          <a:schemeClr val="accent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1" y="319068"/>
            <a:ext cx="6845093" cy="5988439"/>
          </a:xfrm>
        </p:spPr>
        <p:txBody>
          <a:bodyPr/>
          <a:lstStyle>
            <a:lvl1pPr>
              <a:spcBef>
                <a:spcPts val="3600"/>
              </a:spcBef>
              <a:defRPr sz="30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a:t>Click to edit Master text styles</a:t>
            </a:r>
          </a:p>
        </p:txBody>
      </p:sp>
    </p:spTree>
    <p:extLst>
      <p:ext uri="{BB962C8B-B14F-4D97-AF65-F5344CB8AC3E}">
        <p14:creationId xmlns:p14="http://schemas.microsoft.com/office/powerpoint/2010/main" val="412750282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with secondary image">
    <p:spTree>
      <p:nvGrpSpPr>
        <p:cNvPr id="1" name=""/>
        <p:cNvGrpSpPr/>
        <p:nvPr/>
      </p:nvGrpSpPr>
      <p:grpSpPr>
        <a:xfrm>
          <a:off x="0" y="0"/>
          <a:ext cx="0" cy="0"/>
          <a:chOff x="0" y="0"/>
          <a:chExt cx="0" cy="0"/>
        </a:xfrm>
      </p:grpSpPr>
      <p:sp>
        <p:nvSpPr>
          <p:cNvPr id="2" name="Title 1"/>
          <p:cNvSpPr>
            <a:spLocks noGrp="1"/>
          </p:cNvSpPr>
          <p:nvPr>
            <p:ph type="ctrTitle"/>
          </p:nvPr>
        </p:nvSpPr>
        <p:spPr>
          <a:xfrm>
            <a:off x="365760" y="1897603"/>
            <a:ext cx="2772000" cy="841248"/>
          </a:xfrm>
        </p:spPr>
        <p:txBody>
          <a:bodyPr anchor="b"/>
          <a:lstStyle>
            <a:lvl1pPr>
              <a:defRPr sz="28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365760" y="2778756"/>
            <a:ext cx="2770632" cy="1371600"/>
          </a:xfrm>
        </p:spPr>
        <p:txBody>
          <a:bodyPr>
            <a:noAutofit/>
          </a:bodyPr>
          <a:lstStyle>
            <a:lvl1pPr marL="0" indent="0" algn="l">
              <a:lnSpc>
                <a:spcPct val="100000"/>
              </a:lnSpc>
              <a:spcBef>
                <a:spcPts val="0"/>
              </a:spcBef>
              <a:buNone/>
              <a:defRPr sz="2800" b="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689994048"/>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Key statement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1" y="319068"/>
            <a:ext cx="6845093" cy="5988439"/>
          </a:xfrm>
        </p:spPr>
        <p:txBody>
          <a:bodyPr/>
          <a:lstStyle>
            <a:lvl1pPr>
              <a:spcBef>
                <a:spcPts val="3600"/>
              </a:spcBef>
              <a:defRPr sz="30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a:t>Click to edit Master text styles</a:t>
            </a:r>
          </a:p>
        </p:txBody>
      </p:sp>
    </p:spTree>
    <p:extLst>
      <p:ext uri="{BB962C8B-B14F-4D97-AF65-F5344CB8AC3E}">
        <p14:creationId xmlns:p14="http://schemas.microsoft.com/office/powerpoint/2010/main" val="4262886225"/>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End silde Disclaimer">
    <p:spTree>
      <p:nvGrpSpPr>
        <p:cNvPr id="1" name=""/>
        <p:cNvGrpSpPr/>
        <p:nvPr/>
      </p:nvGrpSpPr>
      <p:grpSpPr>
        <a:xfrm>
          <a:off x="0" y="0"/>
          <a:ext cx="0" cy="0"/>
          <a:chOff x="0" y="0"/>
          <a:chExt cx="0" cy="0"/>
        </a:xfrm>
      </p:grpSpPr>
      <p:pic>
        <p:nvPicPr>
          <p:cNvPr id="3" name="Picture 2" descr="DEL_PRI_RGB.gi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18897" y="3904490"/>
            <a:ext cx="1720800" cy="322531"/>
          </a:xfrm>
          <a:prstGeom prst="rect">
            <a:avLst/>
          </a:prstGeom>
        </p:spPr>
      </p:pic>
      <p:pic>
        <p:nvPicPr>
          <p:cNvPr id="4" name="Picture 3" descr="DEL_PRI_RGB.gi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18897" y="3904490"/>
            <a:ext cx="1720800" cy="322531"/>
          </a:xfrm>
          <a:prstGeom prst="rect">
            <a:avLst/>
          </a:prstGeom>
        </p:spPr>
      </p:pic>
    </p:spTree>
    <p:extLst>
      <p:ext uri="{BB962C8B-B14F-4D97-AF65-F5344CB8AC3E}">
        <p14:creationId xmlns:p14="http://schemas.microsoft.com/office/powerpoint/2010/main" val="174332755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1 Column">
    <p:spTree>
      <p:nvGrpSpPr>
        <p:cNvPr id="1" name=""/>
        <p:cNvGrpSpPr/>
        <p:nvPr/>
      </p:nvGrpSpPr>
      <p:grpSpPr>
        <a:xfrm>
          <a:off x="0" y="0"/>
          <a:ext cx="0" cy="0"/>
          <a:chOff x="0" y="0"/>
          <a:chExt cx="0" cy="0"/>
        </a:xfrm>
      </p:grpSpPr>
      <p:sp>
        <p:nvSpPr>
          <p:cNvPr id="10" name="Content Placeholder 20"/>
          <p:cNvSpPr>
            <a:spLocks noGrp="1"/>
          </p:cNvSpPr>
          <p:nvPr>
            <p:ph sz="quarter" idx="12"/>
          </p:nvPr>
        </p:nvSpPr>
        <p:spPr bwMode="gray">
          <a:xfrm>
            <a:off x="411479" y="1399032"/>
            <a:ext cx="8330184" cy="4887468"/>
          </a:xfrm>
          <a:prstGeom prst="rect">
            <a:avLst/>
          </a:prstGeom>
        </p:spPr>
        <p:txBody>
          <a:bodyPr vert="horz" lIns="0" tIns="0" rIns="0" bIns="0" rtlCol="0">
            <a:noAutofit/>
          </a:bodyPr>
          <a:lstStyle>
            <a:lvl1pPr marL="0" marR="0" indent="0" algn="l" defTabSz="914400" rtl="0" eaLnBrk="1" fontAlgn="base" latinLnBrk="0" hangingPunct="1">
              <a:lnSpc>
                <a:spcPct val="100000"/>
              </a:lnSpc>
              <a:spcBef>
                <a:spcPts val="2200"/>
              </a:spcBef>
              <a:spcAft>
                <a:spcPct val="0"/>
              </a:spcAft>
              <a:buClrTx/>
              <a:buSzTx/>
              <a:buFont typeface="Arial" pitchFamily="34" charset="0"/>
              <a:buNone/>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1pPr>
            <a:lvl2pPr marL="174625" marR="0" indent="-173038"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2pPr>
            <a:lvl3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Arial" pitchFamily="34" charset="0"/>
                <a:ea typeface="+mn-ea"/>
                <a:cs typeface="Arial" pitchFamily="34" charset="0"/>
              </a:defRPr>
            </a:lvl3pPr>
            <a:lvl4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4pPr>
            <a:lvl5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5pPr>
            <a:lvl6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8"/>
          <p:cNvSpPr>
            <a:spLocks noGrp="1"/>
          </p:cNvSpPr>
          <p:nvPr>
            <p:ph type="body" sz="quarter" idx="13"/>
          </p:nvPr>
        </p:nvSpPr>
        <p:spPr bwMode="gray">
          <a:xfrm>
            <a:off x="414338" y="779465"/>
            <a:ext cx="8330184" cy="307777"/>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spAutoFit/>
          </a:bodyPr>
          <a:lstStyle>
            <a:lvl1pPr>
              <a:defRPr kumimoji="0" lang="en-US" sz="2000" b="0" i="0" u="none" strike="noStrike" kern="1200" cap="none" spc="0" normalizeH="0" baseline="0" noProof="0" dirty="0" smtClean="0">
                <a:ln>
                  <a:noFill/>
                </a:ln>
                <a:solidFill>
                  <a:schemeClr val="tx2"/>
                </a:solidFill>
                <a:effectLst/>
                <a:uLnTx/>
                <a:uFillTx/>
                <a:latin typeface="+mj-lt"/>
                <a:ea typeface="+mn-ea"/>
                <a:cs typeface="Arial"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t>Click to edit Master text styles</a:t>
            </a:r>
          </a:p>
        </p:txBody>
      </p:sp>
      <p:sp>
        <p:nvSpPr>
          <p:cNvPr id="5" name="Title Placeholder 10"/>
          <p:cNvSpPr>
            <a:spLocks noGrp="1"/>
          </p:cNvSpPr>
          <p:nvPr>
            <p:ph type="title"/>
          </p:nvPr>
        </p:nvSpPr>
        <p:spPr bwMode="gray">
          <a:xfrm>
            <a:off x="414338" y="391665"/>
            <a:ext cx="8330184" cy="387798"/>
          </a:xfrm>
          <a:prstGeom prst="rect">
            <a:avLst/>
          </a:prstGeom>
        </p:spPr>
        <p:txBody>
          <a:bodyPr lIns="0" tIns="0" rIns="0" bIns="0" anchor="b" anchorCtr="0">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lang="en-US"/>
              <a:t>Click to edit Master title style</a:t>
            </a:r>
            <a:endParaRPr lang="en-US" dirty="0"/>
          </a:p>
        </p:txBody>
      </p:sp>
    </p:spTree>
    <p:extLst>
      <p:ext uri="{BB962C8B-B14F-4D97-AF65-F5344CB8AC3E}">
        <p14:creationId xmlns:p14="http://schemas.microsoft.com/office/powerpoint/2010/main" val="1614433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with full bleed image">
    <p:spTree>
      <p:nvGrpSpPr>
        <p:cNvPr id="1" name=""/>
        <p:cNvGrpSpPr/>
        <p:nvPr/>
      </p:nvGrpSpPr>
      <p:grpSpPr>
        <a:xfrm>
          <a:off x="0" y="0"/>
          <a:ext cx="0" cy="0"/>
          <a:chOff x="0" y="0"/>
          <a:chExt cx="0" cy="0"/>
        </a:xfrm>
      </p:grpSpPr>
      <p:graphicFrame>
        <p:nvGraphicFramePr>
          <p:cNvPr id="17" name="Object 16" hidden="1"/>
          <p:cNvGraphicFramePr>
            <a:graphicFrameLocks noChangeAspect="1"/>
          </p:cNvGraphicFramePr>
          <p:nvPr>
            <p:custDataLst>
              <p:tags r:id="rId2"/>
            </p:custDataLst>
            <p:ext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296"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9" y="1590"/>
                        <a:ext cx="1587" cy="1587"/>
                      </a:xfrm>
                      <a:prstGeom prst="rect">
                        <a:avLst/>
                      </a:prstGeom>
                    </p:spPr>
                  </p:pic>
                </p:oleObj>
              </mc:Fallback>
            </mc:AlternateContent>
          </a:graphicData>
        </a:graphic>
      </p:graphicFrame>
      <p:pic>
        <p:nvPicPr>
          <p:cNvPr id="14" name="Picture 13" descr="Cover-image-3.jpg"/>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15" name="Rectangle 14"/>
          <p:cNvSpPr/>
          <p:nvPr/>
        </p:nvSpPr>
        <p:spPr>
          <a:xfrm>
            <a:off x="369066" y="-1"/>
            <a:ext cx="5486400" cy="3429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pic>
        <p:nvPicPr>
          <p:cNvPr id="16" name="Picture 15" descr="DEL_PRI_RGB.gif"/>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579698" y="366585"/>
            <a:ext cx="1720800" cy="322531"/>
          </a:xfrm>
          <a:prstGeom prst="rect">
            <a:avLst/>
          </a:prstGeom>
        </p:spPr>
      </p:pic>
      <p:sp>
        <p:nvSpPr>
          <p:cNvPr id="2" name="Title 1"/>
          <p:cNvSpPr>
            <a:spLocks noGrp="1"/>
          </p:cNvSpPr>
          <p:nvPr>
            <p:ph type="ctrTitle"/>
          </p:nvPr>
        </p:nvSpPr>
        <p:spPr>
          <a:xfrm>
            <a:off x="621839" y="998068"/>
            <a:ext cx="4878856" cy="670396"/>
          </a:xfrm>
        </p:spPr>
        <p:txBody>
          <a:bodyPr anchor="b"/>
          <a:lstStyle>
            <a:lvl1pPr>
              <a:defRPr sz="28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621839" y="1672132"/>
            <a:ext cx="4878856" cy="670396"/>
          </a:xfrm>
        </p:spPr>
        <p:txBody>
          <a:bodyPr>
            <a:noAutofit/>
          </a:bodyPr>
          <a:lstStyle>
            <a:lvl1pPr marL="0" indent="0" algn="l">
              <a:spcBef>
                <a:spcPts val="0"/>
              </a:spcBef>
              <a:buNone/>
              <a:defRPr sz="2800" b="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graphicFrame>
        <p:nvGraphicFramePr>
          <p:cNvPr id="8" name="Object 7" hidden="1"/>
          <p:cNvGraphicFramePr>
            <a:graphicFrameLocks noChangeAspect="1"/>
          </p:cNvGraphicFramePr>
          <p:nvPr>
            <p:ext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297" name="think-cell Slide" r:id="rId8" imgW="270" imgH="270" progId="TCLayout.ActiveDocument.1">
                  <p:embed/>
                </p:oleObj>
              </mc:Choice>
              <mc:Fallback>
                <p:oleObj name="think-cell Slide" r:id="rId8" imgW="270" imgH="270" progId="TCLayout.ActiveDocument.1">
                  <p:embed/>
                  <p:pic>
                    <p:nvPicPr>
                      <p:cNvPr id="0" name=""/>
                      <p:cNvPicPr/>
                      <p:nvPr/>
                    </p:nvPicPr>
                    <p:blipFill>
                      <a:blip r:embed="rId5"/>
                      <a:stretch>
                        <a:fillRect/>
                      </a:stretch>
                    </p:blipFill>
                    <p:spPr>
                      <a:xfrm>
                        <a:off x="1589" y="1590"/>
                        <a:ext cx="1587" cy="1587"/>
                      </a:xfrm>
                      <a:prstGeom prst="rect">
                        <a:avLst/>
                      </a:prstGeom>
                    </p:spPr>
                  </p:pic>
                </p:oleObj>
              </mc:Fallback>
            </mc:AlternateContent>
          </a:graphicData>
        </a:graphic>
      </p:graphicFrame>
      <p:pic>
        <p:nvPicPr>
          <p:cNvPr id="9" name="Picture 8" descr="Cover-image-3.jpg"/>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10" name="Rectangle 9"/>
          <p:cNvSpPr/>
          <p:nvPr/>
        </p:nvSpPr>
        <p:spPr>
          <a:xfrm>
            <a:off x="369066" y="-1"/>
            <a:ext cx="5486400" cy="3429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Tree>
    <p:extLst>
      <p:ext uri="{BB962C8B-B14F-4D97-AF65-F5344CB8AC3E}">
        <p14:creationId xmlns:p14="http://schemas.microsoft.com/office/powerpoint/2010/main" val="155468706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mp; 1 column tex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365760" y="1611313"/>
            <a:ext cx="8412480" cy="47342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3842616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8056550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365760" y="782622"/>
            <a:ext cx="8412480" cy="757255"/>
          </a:xfrm>
        </p:spPr>
        <p:txBody>
          <a:bodyPr>
            <a:noAutofit/>
          </a:bodyPr>
          <a:lstStyle>
            <a:lvl1pPr marL="0" indent="0">
              <a:buNone/>
              <a:defRPr sz="2000" b="0">
                <a:solidFill>
                  <a:srgbClr val="575757"/>
                </a:solidFill>
              </a:defRPr>
            </a:lvl1pPr>
          </a:lstStyle>
          <a:p>
            <a:pPr lvl="0"/>
            <a:r>
              <a:rPr lang="en-US" dirty="0"/>
              <a:t>Click to add subtitle</a:t>
            </a:r>
          </a:p>
        </p:txBody>
      </p:sp>
      <p:sp>
        <p:nvSpPr>
          <p:cNvPr id="14" name="Title Placeholder 1"/>
          <p:cNvSpPr>
            <a:spLocks noGrp="1"/>
          </p:cNvSpPr>
          <p:nvPr>
            <p:ph type="title" hasCustomPrompt="1"/>
          </p:nvPr>
        </p:nvSpPr>
        <p:spPr>
          <a:xfrm>
            <a:off x="365760" y="295683"/>
            <a:ext cx="8412480" cy="469492"/>
          </a:xfrm>
          <a:prstGeom prst="rect">
            <a:avLst/>
          </a:prstGeom>
        </p:spPr>
        <p:txBody>
          <a:bodyPr vert="horz" lIns="0" tIns="0" rIns="0" bIns="0" rtlCol="0" anchor="t" anchorCtr="0">
            <a:noAutofit/>
          </a:bodyPr>
          <a:lstStyle>
            <a:lvl1pPr>
              <a:defRPr/>
            </a:lvl1pPr>
          </a:lstStyle>
          <a:p>
            <a:r>
              <a:rPr lang="en-US" dirty="0"/>
              <a:t>Click to add title</a:t>
            </a:r>
          </a:p>
        </p:txBody>
      </p:sp>
      <p:sp>
        <p:nvSpPr>
          <p:cNvPr id="3" name="Text Placeholder 2"/>
          <p:cNvSpPr>
            <a:spLocks noGrp="1"/>
          </p:cNvSpPr>
          <p:nvPr>
            <p:ph type="body" sz="quarter" idx="14"/>
          </p:nvPr>
        </p:nvSpPr>
        <p:spPr>
          <a:xfrm>
            <a:off x="365760" y="1611313"/>
            <a:ext cx="8412480" cy="4734292"/>
          </a:xfrm>
        </p:spPr>
        <p:txBody>
          <a:bodyPr/>
          <a:lstStyle>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3476139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mp; subtitl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365760" y="782622"/>
            <a:ext cx="8412480" cy="757255"/>
          </a:xfrm>
        </p:spPr>
        <p:txBody>
          <a:bodyPr>
            <a:noAutofit/>
          </a:bodyPr>
          <a:lstStyle>
            <a:lvl1pPr marL="0" indent="0">
              <a:buNone/>
              <a:defRPr sz="2000" b="0">
                <a:solidFill>
                  <a:srgbClr val="575757"/>
                </a:solidFill>
              </a:defRPr>
            </a:lvl1pPr>
          </a:lstStyle>
          <a:p>
            <a:pPr lvl="0"/>
            <a:r>
              <a:rPr lang="en-US" dirty="0"/>
              <a:t>Click to add subtitle</a:t>
            </a:r>
          </a:p>
        </p:txBody>
      </p:sp>
      <p:sp>
        <p:nvSpPr>
          <p:cNvPr id="14" name="Title Placeholder 1"/>
          <p:cNvSpPr>
            <a:spLocks noGrp="1"/>
          </p:cNvSpPr>
          <p:nvPr>
            <p:ph type="title" hasCustomPrompt="1"/>
          </p:nvPr>
        </p:nvSpPr>
        <p:spPr>
          <a:xfrm>
            <a:off x="365760" y="295683"/>
            <a:ext cx="8412480" cy="469492"/>
          </a:xfrm>
          <a:prstGeom prst="rect">
            <a:avLst/>
          </a:prstGeom>
        </p:spPr>
        <p:txBody>
          <a:bodyPr vert="horz" lIns="0" tIns="0" rIns="0" bIns="0" rtlCol="0" anchor="t" anchorCtr="0">
            <a:noAutofit/>
          </a:bodyPr>
          <a:lstStyle>
            <a:lvl1pPr>
              <a:defRPr/>
            </a:lvl1pPr>
          </a:lstStyle>
          <a:p>
            <a:r>
              <a:rPr lang="en-US" dirty="0"/>
              <a:t>Click to add title</a:t>
            </a:r>
          </a:p>
        </p:txBody>
      </p:sp>
    </p:spTree>
    <p:extLst>
      <p:ext uri="{BB962C8B-B14F-4D97-AF65-F5344CB8AC3E}">
        <p14:creationId xmlns:p14="http://schemas.microsoft.com/office/powerpoint/2010/main" val="296721529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Contents">
    <p:bg>
      <p:bgPr>
        <a:solidFill>
          <a:schemeClr val="accent1"/>
        </a:solidFill>
        <a:effectLst/>
      </p:bgPr>
    </p:bg>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365760" y="295683"/>
            <a:ext cx="5394960" cy="1243584"/>
          </a:xfrm>
          <a:prstGeom prst="rect">
            <a:avLst/>
          </a:prstGeom>
        </p:spPr>
        <p:txBody>
          <a:bodyPr vert="horz" lIns="0" tIns="0" rIns="0" bIns="0" rtlCol="0" anchor="t" anchorCtr="0">
            <a:noAutofit/>
          </a:bodyPr>
          <a:lstStyle>
            <a:lvl1pPr>
              <a:defRPr sz="3200">
                <a:solidFill>
                  <a:schemeClr val="bg1"/>
                </a:solidFill>
              </a:defRPr>
            </a:lvl1pPr>
          </a:lstStyle>
          <a:p>
            <a:r>
              <a:rPr lang="en-US"/>
              <a:t>Click to edit Master title style</a:t>
            </a:r>
            <a:endParaRPr lang="en-US" dirty="0"/>
          </a:p>
        </p:txBody>
      </p:sp>
      <p:sp>
        <p:nvSpPr>
          <p:cNvPr id="4" name="Content Placeholder 3"/>
          <p:cNvSpPr>
            <a:spLocks noGrp="1"/>
          </p:cNvSpPr>
          <p:nvPr>
            <p:ph sz="quarter" idx="10"/>
          </p:nvPr>
        </p:nvSpPr>
        <p:spPr>
          <a:xfrm>
            <a:off x="365760" y="1611313"/>
            <a:ext cx="5394960" cy="4735487"/>
          </a:xfrm>
        </p:spPr>
        <p:txBody>
          <a:bodyPr/>
          <a:lstStyle>
            <a:lvl1pPr marL="0" indent="0">
              <a:tabLst>
                <a:tab pos="5029200" algn="r"/>
              </a:tabLst>
              <a:defRPr sz="2000">
                <a:solidFill>
                  <a:schemeClr val="bg1"/>
                </a:solidFill>
              </a:defRPr>
            </a:lvl1pPr>
            <a:lvl2pPr marL="228600" indent="-228600" algn="l">
              <a:buClrTx/>
              <a:buSzPct val="100000"/>
              <a:buFont typeface="Arial"/>
              <a:buChar char="•"/>
              <a:tabLst>
                <a:tab pos="5029200" algn="r"/>
              </a:tabLst>
              <a:defRPr sz="2000">
                <a:solidFill>
                  <a:schemeClr val="bg1"/>
                </a:solidFill>
              </a:defRPr>
            </a:lvl2pPr>
            <a:lvl3pPr marL="482600" indent="-228600" algn="l">
              <a:buClrTx/>
              <a:buSzPct val="100000"/>
              <a:buFont typeface="Arial"/>
              <a:buChar char="−"/>
              <a:tabLst>
                <a:tab pos="5029200" algn="r"/>
              </a:tabLst>
              <a:defRPr sz="2000">
                <a:solidFill>
                  <a:schemeClr val="bg1"/>
                </a:solidFill>
              </a:defRPr>
            </a:lvl3pPr>
            <a:lvl4pPr marL="736600" indent="-228600" algn="l">
              <a:buClrTx/>
              <a:buSzPct val="100000"/>
              <a:buFont typeface="Arial"/>
              <a:buChar char="◦"/>
              <a:tabLst>
                <a:tab pos="5029200" algn="r"/>
              </a:tabLst>
              <a:defRPr sz="1800">
                <a:solidFill>
                  <a:schemeClr val="bg1"/>
                </a:solidFill>
              </a:defRPr>
            </a:lvl4pPr>
            <a:lvl5pPr marL="990600" indent="-228600" algn="l">
              <a:buClrTx/>
              <a:buSzPct val="100000"/>
              <a:buFont typeface="Arial"/>
              <a:buChar char="−"/>
              <a:tabLst>
                <a:tab pos="5029200" algn="r"/>
              </a:tabLst>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66693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subtitle &amp; 2 columns of text">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a:xfrm>
            <a:off x="365760" y="295683"/>
            <a:ext cx="8412480" cy="469492"/>
          </a:xfrm>
          <a:prstGeom prst="rect">
            <a:avLst/>
          </a:prstGeom>
        </p:spPr>
        <p:txBody>
          <a:bodyPr vert="horz" lIns="0" tIns="0" rIns="0" bIns="0" rtlCol="0" anchor="t" anchorCtr="0">
            <a:noAutofit/>
          </a:bodyPr>
          <a:lstStyle>
            <a:lvl1pPr>
              <a:defRPr/>
            </a:lvl1pPr>
          </a:lstStyle>
          <a:p>
            <a:r>
              <a:rPr lang="en-US" dirty="0"/>
              <a:t>Click to add title</a:t>
            </a:r>
          </a:p>
        </p:txBody>
      </p:sp>
      <p:sp>
        <p:nvSpPr>
          <p:cNvPr id="9" name="Text Placeholder 8"/>
          <p:cNvSpPr>
            <a:spLocks noGrp="1"/>
          </p:cNvSpPr>
          <p:nvPr>
            <p:ph type="body" sz="quarter" idx="13" hasCustomPrompt="1"/>
          </p:nvPr>
        </p:nvSpPr>
        <p:spPr>
          <a:xfrm>
            <a:off x="365760" y="782622"/>
            <a:ext cx="8412480" cy="757255"/>
          </a:xfrm>
        </p:spPr>
        <p:txBody>
          <a:bodyPr>
            <a:noAutofit/>
          </a:bodyPr>
          <a:lstStyle>
            <a:lvl1pPr marL="0" indent="0">
              <a:buNone/>
              <a:defRPr sz="2000" b="0">
                <a:solidFill>
                  <a:srgbClr val="575757"/>
                </a:solidFill>
              </a:defRPr>
            </a:lvl1pPr>
          </a:lstStyle>
          <a:p>
            <a:pPr lvl="0"/>
            <a:r>
              <a:rPr lang="en-US" dirty="0"/>
              <a:t>Click to add subtitle</a:t>
            </a:r>
          </a:p>
        </p:txBody>
      </p:sp>
      <p:sp>
        <p:nvSpPr>
          <p:cNvPr id="3" name="Content Placeholder 2"/>
          <p:cNvSpPr>
            <a:spLocks noGrp="1"/>
          </p:cNvSpPr>
          <p:nvPr>
            <p:ph sz="quarter" idx="16"/>
          </p:nvPr>
        </p:nvSpPr>
        <p:spPr>
          <a:xfrm>
            <a:off x="365760" y="1611313"/>
            <a:ext cx="4114800" cy="4735487"/>
          </a:xfrm>
        </p:spPr>
        <p:txBody>
          <a:bodyPr/>
          <a:lstStyle>
            <a:lvl4pPr>
              <a:defRPr/>
            </a:lvl4pPr>
            <a:lvl5pPr>
              <a:defRPr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6"/>
          <p:cNvSpPr>
            <a:spLocks noGrp="1"/>
          </p:cNvSpPr>
          <p:nvPr>
            <p:ph sz="quarter" idx="17"/>
          </p:nvPr>
        </p:nvSpPr>
        <p:spPr>
          <a:xfrm>
            <a:off x="4663440" y="1611313"/>
            <a:ext cx="4114800" cy="4735487"/>
          </a:xfrm>
        </p:spPr>
        <p:txBody>
          <a:bodyPr/>
          <a:lstStyle>
            <a:lvl4pPr>
              <a:defRPr/>
            </a:lvl4pPr>
            <a:lvl5pPr>
              <a:defRPr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30079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oleObject" Target="../embeddings/oleObject1.bin"/><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vmlDrawing" Target="../drawings/vmlDrawing1.v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5"/>
            </p:custDataLst>
            <p:ext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1149" name="think-cell Slide" r:id="rId26" imgW="270" imgH="270" progId="TCLayout.ActiveDocument.1">
                  <p:embed/>
                </p:oleObj>
              </mc:Choice>
              <mc:Fallback>
                <p:oleObj name="think-cell Slide" r:id="rId26" imgW="270" imgH="270" progId="TCLayout.ActiveDocument.1">
                  <p:embed/>
                  <p:pic>
                    <p:nvPicPr>
                      <p:cNvPr id="0" name=""/>
                      <p:cNvPicPr/>
                      <p:nvPr/>
                    </p:nvPicPr>
                    <p:blipFill>
                      <a:blip r:embed="rId27"/>
                      <a:stretch>
                        <a:fillRect/>
                      </a:stretch>
                    </p:blipFill>
                    <p:spPr>
                      <a:xfrm>
                        <a:off x="1589" y="1590"/>
                        <a:ext cx="1587" cy="1587"/>
                      </a:xfrm>
                      <a:prstGeom prst="rect">
                        <a:avLst/>
                      </a:prstGeom>
                    </p:spPr>
                  </p:pic>
                </p:oleObj>
              </mc:Fallback>
            </mc:AlternateContent>
          </a:graphicData>
        </a:graphic>
      </p:graphicFrame>
      <p:sp>
        <p:nvSpPr>
          <p:cNvPr id="2" name="Title Placeholder 1"/>
          <p:cNvSpPr>
            <a:spLocks noGrp="1"/>
          </p:cNvSpPr>
          <p:nvPr>
            <p:ph type="title"/>
          </p:nvPr>
        </p:nvSpPr>
        <p:spPr bwMode="gray">
          <a:xfrm>
            <a:off x="365760" y="295683"/>
            <a:ext cx="8412480" cy="1244192"/>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bwMode="gray">
          <a:xfrm>
            <a:off x="365760" y="1611313"/>
            <a:ext cx="8412480" cy="4734292"/>
          </a:xfrm>
          <a:prstGeom prst="rect">
            <a:avLst/>
          </a:prstGeom>
        </p:spPr>
        <p:txBody>
          <a:bodyPr vert="horz" lIns="0" tIns="0" rIns="0" bIns="0" rtlCol="0">
            <a:noAutofit/>
          </a:bodyPr>
          <a:lstStyle/>
          <a:p>
            <a:pPr lvl="0"/>
            <a:r>
              <a:rPr lang="en-US" dirty="0"/>
              <a:t>Click to edit Master text styles</a:t>
            </a:r>
          </a:p>
          <a:p>
            <a:pPr lvl="1"/>
            <a:r>
              <a:rPr lang="en-US" dirty="0"/>
              <a:t>Bullet level 1</a:t>
            </a:r>
          </a:p>
          <a:p>
            <a:pPr lvl="2"/>
            <a:r>
              <a:rPr lang="en-US" dirty="0"/>
              <a:t>Bullet level 2</a:t>
            </a:r>
          </a:p>
          <a:p>
            <a:pPr lvl="3"/>
            <a:r>
              <a:rPr lang="en-US" dirty="0"/>
              <a:t>Bullet level 3</a:t>
            </a:r>
          </a:p>
          <a:p>
            <a:pPr lvl="4"/>
            <a:r>
              <a:rPr lang="en-US" dirty="0"/>
              <a:t>Bullet level 4</a:t>
            </a:r>
          </a:p>
        </p:txBody>
      </p:sp>
      <p:sp>
        <p:nvSpPr>
          <p:cNvPr id="6" name="TextBox 5"/>
          <p:cNvSpPr txBox="1"/>
          <p:nvPr/>
        </p:nvSpPr>
        <p:spPr bwMode="gray">
          <a:xfrm>
            <a:off x="365760" y="6481705"/>
            <a:ext cx="457200" cy="123111"/>
          </a:xfrm>
          <a:prstGeom prst="rect">
            <a:avLst/>
          </a:prstGeom>
          <a:noFill/>
        </p:spPr>
        <p:txBody>
          <a:bodyPr wrap="square" lIns="0" tIns="0" rIns="0" bIns="0" rtlCol="0" anchor="b">
            <a:spAutoFit/>
          </a:bodyPr>
          <a:lstStyle/>
          <a:p>
            <a:fld id="{95CC1D26-A9BD-4BDE-BDD9-08EDBAE96860}" type="slidenum">
              <a:rPr lang="en-US" sz="800">
                <a:solidFill>
                  <a:srgbClr val="8C8C8C"/>
                </a:solidFill>
              </a:rPr>
              <a:pPr/>
              <a:t>‹#›</a:t>
            </a:fld>
            <a:endParaRPr lang="en-US" sz="800" dirty="0">
              <a:solidFill>
                <a:srgbClr val="8C8C8C"/>
              </a:solidFill>
            </a:endParaRPr>
          </a:p>
        </p:txBody>
      </p:sp>
      <p:sp>
        <p:nvSpPr>
          <p:cNvPr id="9" name="TextBox 8"/>
          <p:cNvSpPr txBox="1"/>
          <p:nvPr/>
        </p:nvSpPr>
        <p:spPr bwMode="gray">
          <a:xfrm>
            <a:off x="4434840" y="6481705"/>
            <a:ext cx="4343400" cy="123111"/>
          </a:xfrm>
          <a:prstGeom prst="rect">
            <a:avLst/>
          </a:prstGeom>
          <a:noFill/>
        </p:spPr>
        <p:txBody>
          <a:bodyPr wrap="square" lIns="0" tIns="0" rIns="0" bIns="0" rtlCol="0" anchor="b">
            <a:spAutoFit/>
          </a:bodyPr>
          <a:lstStyle/>
          <a:p>
            <a:pPr algn="r">
              <a:defRPr/>
            </a:pPr>
            <a:r>
              <a:rPr lang="en-US" sz="800" dirty="0">
                <a:solidFill>
                  <a:srgbClr val="8C8C8C"/>
                </a:solidFill>
              </a:rPr>
              <a:t>Copyright © 2015 Deloitte Development LLC. All rights reserved.</a:t>
            </a:r>
          </a:p>
        </p:txBody>
      </p:sp>
    </p:spTree>
    <p:extLst>
      <p:ext uri="{BB962C8B-B14F-4D97-AF65-F5344CB8AC3E}">
        <p14:creationId xmlns:p14="http://schemas.microsoft.com/office/powerpoint/2010/main" val="28042207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ransition>
    <p:fade/>
  </p:transition>
  <p:txStyles>
    <p:titleStyle>
      <a:lvl1pPr algn="l" defTabSz="914400" rtl="0" eaLnBrk="1" latinLnBrk="0" hangingPunct="1">
        <a:spcBef>
          <a:spcPct val="0"/>
        </a:spcBef>
        <a:buNone/>
        <a:defRPr sz="2800" kern="1200">
          <a:solidFill>
            <a:schemeClr val="accent2"/>
          </a:solidFill>
          <a:latin typeface="+mj-lt"/>
          <a:ea typeface="+mj-ea"/>
          <a:cs typeface="+mj-cs"/>
        </a:defRPr>
      </a:lvl1pPr>
    </p:titleStyle>
    <p:bodyStyle>
      <a:lvl1pPr marL="0" indent="0" algn="l" defTabSz="914400" rtl="0" eaLnBrk="1" latinLnBrk="0" hangingPunct="1">
        <a:spcBef>
          <a:spcPts val="1200"/>
        </a:spcBef>
        <a:buSzPct val="100000"/>
        <a:buFont typeface="Arial" panose="020B0604020202020204" pitchFamily="34" charset="0"/>
        <a:buNone/>
        <a:defRPr sz="1800" b="0" kern="1200">
          <a:solidFill>
            <a:schemeClr val="tx2"/>
          </a:solidFill>
          <a:latin typeface="+mn-lt"/>
          <a:ea typeface="+mn-ea"/>
          <a:cs typeface="+mn-cs"/>
        </a:defRPr>
      </a:lvl1pPr>
      <a:lvl2pPr marL="203200" indent="-203200" algn="l" defTabSz="914400" rtl="0" eaLnBrk="1" latinLnBrk="0" hangingPunct="1">
        <a:spcBef>
          <a:spcPts val="600"/>
        </a:spcBef>
        <a:buClrTx/>
        <a:buSzPct val="100000"/>
        <a:buFont typeface="Arial"/>
        <a:buChar char="•"/>
        <a:defRPr lang="en-US" sz="1800" kern="1200" dirty="0" smtClean="0">
          <a:solidFill>
            <a:schemeClr val="tx2"/>
          </a:solidFill>
          <a:latin typeface="+mn-lt"/>
          <a:ea typeface="+mn-ea"/>
          <a:cs typeface="+mn-cs"/>
        </a:defRPr>
      </a:lvl2pPr>
      <a:lvl3pPr marL="431800" indent="-203200" algn="l" defTabSz="914400" rtl="0" eaLnBrk="1" latinLnBrk="0" hangingPunct="1">
        <a:spcBef>
          <a:spcPts val="600"/>
        </a:spcBef>
        <a:buClrTx/>
        <a:buSzPct val="100000"/>
        <a:buFont typeface="Arial"/>
        <a:buChar char="−"/>
        <a:defRPr lang="en-US" sz="1800" kern="1200" dirty="0" smtClean="0">
          <a:solidFill>
            <a:schemeClr val="tx2"/>
          </a:solidFill>
          <a:latin typeface="+mn-lt"/>
          <a:ea typeface="+mn-ea"/>
          <a:cs typeface="+mn-cs"/>
        </a:defRPr>
      </a:lvl3pPr>
      <a:lvl4pPr marL="660400" indent="-203200" algn="l" defTabSz="914400" rtl="0" eaLnBrk="1" latinLnBrk="0" hangingPunct="1">
        <a:spcBef>
          <a:spcPts val="600"/>
        </a:spcBef>
        <a:buClrTx/>
        <a:buSzPct val="100000"/>
        <a:buFont typeface="Arial"/>
        <a:buChar char="◦"/>
        <a:defRPr lang="en-US" sz="1600" kern="1200" baseline="0" dirty="0" smtClean="0">
          <a:solidFill>
            <a:schemeClr val="tx2"/>
          </a:solidFill>
          <a:latin typeface="+mn-lt"/>
          <a:ea typeface="+mn-ea"/>
          <a:cs typeface="+mn-cs"/>
        </a:defRPr>
      </a:lvl4pPr>
      <a:lvl5pPr marL="889000" indent="-203200" algn="l" defTabSz="798513" rtl="0" eaLnBrk="1" latinLnBrk="0" hangingPunct="1">
        <a:spcBef>
          <a:spcPts val="600"/>
        </a:spcBef>
        <a:buClrTx/>
        <a:buSzPct val="100000"/>
        <a:buFont typeface="Arial"/>
        <a:buChar char="−"/>
        <a:tabLst/>
        <a:defRPr lang="en-US" sz="1600" kern="1200" baseline="0" dirty="0" smtClean="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726141" y="2027649"/>
            <a:ext cx="6590853" cy="554049"/>
          </a:xfrm>
        </p:spPr>
        <p:txBody>
          <a:bodyPr/>
          <a:lstStyle/>
          <a:p>
            <a:r>
              <a:rPr lang="en-US" sz="3600" dirty="0">
                <a:solidFill>
                  <a:schemeClr val="tx2"/>
                </a:solidFill>
                <a:latin typeface="Calibri" panose="020F0502020204030204" pitchFamily="34" charset="0"/>
              </a:rPr>
              <a:t>Retail Analytics - Zoe’s Chain</a:t>
            </a:r>
          </a:p>
        </p:txBody>
      </p:sp>
      <p:sp>
        <p:nvSpPr>
          <p:cNvPr id="8" name="Rectangle 7"/>
          <p:cNvSpPr/>
          <p:nvPr/>
        </p:nvSpPr>
        <p:spPr>
          <a:xfrm>
            <a:off x="653405" y="2581698"/>
            <a:ext cx="7628964" cy="722955"/>
          </a:xfrm>
          <a:prstGeom prst="rect">
            <a:avLst/>
          </a:prstGeom>
        </p:spPr>
        <p:txBody>
          <a:bodyPr wrap="square">
            <a:spAutoFit/>
          </a:bodyPr>
          <a:lstStyle/>
          <a:p>
            <a:pPr defTabSz="913378" eaLnBrk="0" fontAlgn="base" hangingPunct="0">
              <a:lnSpc>
                <a:spcPct val="85000"/>
              </a:lnSpc>
              <a:spcBef>
                <a:spcPct val="0"/>
              </a:spcBef>
              <a:spcAft>
                <a:spcPct val="0"/>
              </a:spcAft>
            </a:pPr>
            <a:r>
              <a:rPr lang="en-US" sz="2400" dirty="0">
                <a:solidFill>
                  <a:schemeClr val="accent2"/>
                </a:solidFill>
                <a:latin typeface="Calibri" panose="020F0502020204030204" pitchFamily="34" charset="0"/>
                <a:ea typeface="+mj-ea"/>
                <a:cs typeface="+mj-cs"/>
              </a:rPr>
              <a:t>Using Advanced Analytics for Customer Scoring &amp; Segmentation</a:t>
            </a:r>
          </a:p>
        </p:txBody>
      </p:sp>
      <p:pic>
        <p:nvPicPr>
          <p:cNvPr id="3074" name="Picture 2" descr="http://previews.123rf.com/images/lightwise/lightwise1404/lightwise140400018/27299304-Sales-increase-symbol-as-a-group-of-rising-shopping-carts-with-a-blue-arrow-going-up-as-a-metaphor-f-Stock-Phot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30282" y="3985392"/>
            <a:ext cx="3052087" cy="2282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0582111"/>
      </p:ext>
    </p:extLst>
  </p:cSld>
  <p:clrMapOvr>
    <a:overrideClrMapping bg1="lt1" tx1="dk1" bg2="lt2" tx2="dk2" accent1="accent1" accent2="accent2" accent3="accent3" accent4="accent4" accent5="accent5" accent6="accent6" hlink="hlink" folHlink="folHlink"/>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5760" y="295683"/>
            <a:ext cx="8412480" cy="376670"/>
          </a:xfrm>
        </p:spPr>
        <p:txBody>
          <a:bodyPr/>
          <a:lstStyle/>
          <a:p>
            <a:r>
              <a:rPr lang="en-US" sz="2400" b="1" dirty="0">
                <a:solidFill>
                  <a:schemeClr val="accent1"/>
                </a:solidFill>
              </a:rPr>
              <a:t>K- Means Cluster Analysis</a:t>
            </a:r>
          </a:p>
        </p:txBody>
      </p:sp>
      <p:pic>
        <p:nvPicPr>
          <p:cNvPr id="6" name="Picture 5"/>
          <p:cNvPicPr>
            <a:picLocks noChangeAspect="1"/>
          </p:cNvPicPr>
          <p:nvPr/>
        </p:nvPicPr>
        <p:blipFill>
          <a:blip r:embed="rId2"/>
          <a:stretch>
            <a:fillRect/>
          </a:stretch>
        </p:blipFill>
        <p:spPr>
          <a:xfrm>
            <a:off x="4698759" y="3742180"/>
            <a:ext cx="4233399" cy="2716431"/>
          </a:xfrm>
          <a:prstGeom prst="rect">
            <a:avLst/>
          </a:prstGeom>
        </p:spPr>
      </p:pic>
      <p:pic>
        <p:nvPicPr>
          <p:cNvPr id="7" name="Picture 6"/>
          <p:cNvPicPr>
            <a:picLocks noChangeAspect="1"/>
          </p:cNvPicPr>
          <p:nvPr/>
        </p:nvPicPr>
        <p:blipFill>
          <a:blip r:embed="rId3"/>
          <a:stretch>
            <a:fillRect/>
          </a:stretch>
        </p:blipFill>
        <p:spPr>
          <a:xfrm>
            <a:off x="831468" y="952225"/>
            <a:ext cx="6887144" cy="2789955"/>
          </a:xfrm>
          <a:prstGeom prst="rect">
            <a:avLst/>
          </a:prstGeom>
        </p:spPr>
      </p:pic>
      <p:pic>
        <p:nvPicPr>
          <p:cNvPr id="8" name="Picture 7"/>
          <p:cNvPicPr>
            <a:picLocks noChangeAspect="1"/>
          </p:cNvPicPr>
          <p:nvPr/>
        </p:nvPicPr>
        <p:blipFill>
          <a:blip r:embed="rId4"/>
          <a:stretch>
            <a:fillRect/>
          </a:stretch>
        </p:blipFill>
        <p:spPr>
          <a:xfrm>
            <a:off x="408069" y="3742180"/>
            <a:ext cx="4139640" cy="2508152"/>
          </a:xfrm>
          <a:prstGeom prst="rect">
            <a:avLst/>
          </a:prstGeom>
        </p:spPr>
      </p:pic>
    </p:spTree>
    <p:extLst>
      <p:ext uri="{BB962C8B-B14F-4D97-AF65-F5344CB8AC3E}">
        <p14:creationId xmlns:p14="http://schemas.microsoft.com/office/powerpoint/2010/main" val="232949300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64419" y="1353671"/>
            <a:ext cx="8815162" cy="4545317"/>
          </a:xfrm>
          <a:prstGeom prst="rect">
            <a:avLst/>
          </a:prstGeom>
        </p:spPr>
      </p:pic>
      <p:sp>
        <p:nvSpPr>
          <p:cNvPr id="3" name="Title 2"/>
          <p:cNvSpPr>
            <a:spLocks noGrp="1"/>
          </p:cNvSpPr>
          <p:nvPr>
            <p:ph type="title"/>
          </p:nvPr>
        </p:nvSpPr>
        <p:spPr>
          <a:xfrm>
            <a:off x="365760" y="295683"/>
            <a:ext cx="8412480" cy="376670"/>
          </a:xfrm>
        </p:spPr>
        <p:txBody>
          <a:bodyPr/>
          <a:lstStyle/>
          <a:p>
            <a:r>
              <a:rPr lang="en-US" sz="2400" b="1" dirty="0">
                <a:solidFill>
                  <a:schemeClr val="accent1"/>
                </a:solidFill>
              </a:rPr>
              <a:t>Hierarchical clustering Analysis</a:t>
            </a:r>
          </a:p>
        </p:txBody>
      </p:sp>
    </p:spTree>
    <p:extLst>
      <p:ext uri="{BB962C8B-B14F-4D97-AF65-F5344CB8AC3E}">
        <p14:creationId xmlns:p14="http://schemas.microsoft.com/office/powerpoint/2010/main" val="324810306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 </a:t>
            </a:r>
            <a:r>
              <a:rPr lang="en-US" sz="2000" b="1" dirty="0">
                <a:solidFill>
                  <a:schemeClr val="accent1"/>
                </a:solidFill>
              </a:rPr>
              <a:t>Ward Hierarchical Clustering (with Bootstrapped p values)</a:t>
            </a:r>
          </a:p>
        </p:txBody>
      </p:sp>
      <p:pic>
        <p:nvPicPr>
          <p:cNvPr id="5" name="Picture 4"/>
          <p:cNvPicPr>
            <a:picLocks noChangeAspect="1"/>
          </p:cNvPicPr>
          <p:nvPr/>
        </p:nvPicPr>
        <p:blipFill>
          <a:blip r:embed="rId2"/>
          <a:stretch>
            <a:fillRect/>
          </a:stretch>
        </p:blipFill>
        <p:spPr>
          <a:xfrm>
            <a:off x="202020" y="1424084"/>
            <a:ext cx="8739960" cy="4506542"/>
          </a:xfrm>
          <a:prstGeom prst="rect">
            <a:avLst/>
          </a:prstGeom>
        </p:spPr>
      </p:pic>
    </p:spTree>
    <p:extLst>
      <p:ext uri="{BB962C8B-B14F-4D97-AF65-F5344CB8AC3E}">
        <p14:creationId xmlns:p14="http://schemas.microsoft.com/office/powerpoint/2010/main" val="307032325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6113" y="295683"/>
            <a:ext cx="8412480" cy="1244192"/>
          </a:xfrm>
        </p:spPr>
        <p:txBody>
          <a:bodyPr/>
          <a:lstStyle/>
          <a:p>
            <a:r>
              <a:rPr lang="en-US" sz="2400" b="1" dirty="0">
                <a:solidFill>
                  <a:schemeClr val="accent1"/>
                </a:solidFill>
              </a:rPr>
              <a:t>Model Based Clustering to display the best model</a:t>
            </a:r>
          </a:p>
        </p:txBody>
      </p:sp>
      <p:pic>
        <p:nvPicPr>
          <p:cNvPr id="4" name="Picture 3"/>
          <p:cNvPicPr>
            <a:picLocks noChangeAspect="1"/>
          </p:cNvPicPr>
          <p:nvPr/>
        </p:nvPicPr>
        <p:blipFill>
          <a:blip r:embed="rId2"/>
          <a:stretch>
            <a:fillRect/>
          </a:stretch>
        </p:blipFill>
        <p:spPr>
          <a:xfrm>
            <a:off x="1140766" y="1102658"/>
            <a:ext cx="6504820" cy="2836225"/>
          </a:xfrm>
          <a:prstGeom prst="rect">
            <a:avLst/>
          </a:prstGeom>
        </p:spPr>
      </p:pic>
      <p:sp>
        <p:nvSpPr>
          <p:cNvPr id="5" name="Title 2"/>
          <p:cNvSpPr txBox="1">
            <a:spLocks/>
          </p:cNvSpPr>
          <p:nvPr/>
        </p:nvSpPr>
        <p:spPr bwMode="gray">
          <a:xfrm>
            <a:off x="374724" y="4216790"/>
            <a:ext cx="8412480" cy="1244192"/>
          </a:xfrm>
          <a:prstGeom prst="rect">
            <a:avLst/>
          </a:prstGeom>
        </p:spPr>
        <p:txBody>
          <a:bodyPr vert="horz" lIns="0" tIns="0" rIns="0" bIns="0" rtlCol="0" anchor="t" anchorCtr="0">
            <a:noAutofit/>
          </a:bodyPr>
          <a:lstStyle>
            <a:lvl1pPr algn="l" defTabSz="914400" rtl="0" eaLnBrk="1" latinLnBrk="0" hangingPunct="1">
              <a:spcBef>
                <a:spcPct val="0"/>
              </a:spcBef>
              <a:buNone/>
              <a:defRPr sz="2800" kern="1200">
                <a:solidFill>
                  <a:schemeClr val="accent2"/>
                </a:solidFill>
                <a:latin typeface="+mj-lt"/>
                <a:ea typeface="+mj-ea"/>
                <a:cs typeface="+mj-cs"/>
              </a:defRPr>
            </a:lvl1pPr>
          </a:lstStyle>
          <a:p>
            <a:r>
              <a:rPr lang="en-US" sz="2400" b="1" dirty="0">
                <a:solidFill>
                  <a:schemeClr val="accent1"/>
                </a:solidFill>
              </a:rPr>
              <a:t>Comparing different cluster solutions</a:t>
            </a:r>
          </a:p>
        </p:txBody>
      </p:sp>
      <p:sp>
        <p:nvSpPr>
          <p:cNvPr id="2" name="TextBox 1"/>
          <p:cNvSpPr txBox="1"/>
          <p:nvPr/>
        </p:nvSpPr>
        <p:spPr>
          <a:xfrm>
            <a:off x="439271" y="4930588"/>
            <a:ext cx="8347933" cy="830997"/>
          </a:xfrm>
          <a:prstGeom prst="rect">
            <a:avLst/>
          </a:prstGeom>
          <a:noFill/>
        </p:spPr>
        <p:txBody>
          <a:bodyPr wrap="square" lIns="0" tIns="0" rIns="0" bIns="0" rtlCol="0">
            <a:spAutoFit/>
          </a:bodyPr>
          <a:lstStyle/>
          <a:p>
            <a:pPr marL="203200" indent="-203200">
              <a:spcBef>
                <a:spcPts val="600"/>
              </a:spcBef>
              <a:buSzPct val="100000"/>
              <a:buFont typeface="Arial"/>
              <a:buChar char="•"/>
            </a:pPr>
            <a:r>
              <a:rPr lang="en-US" dirty="0">
                <a:solidFill>
                  <a:srgbClr val="313131"/>
                </a:solidFill>
              </a:rPr>
              <a:t>We used different cluster solutions using </a:t>
            </a:r>
            <a:r>
              <a:rPr lang="en-US" dirty="0" err="1">
                <a:solidFill>
                  <a:srgbClr val="313131"/>
                </a:solidFill>
              </a:rPr>
              <a:t>cluster.stats</a:t>
            </a:r>
            <a:r>
              <a:rPr lang="en-US" dirty="0">
                <a:solidFill>
                  <a:srgbClr val="313131"/>
                </a:solidFill>
              </a:rPr>
              <a:t> of the </a:t>
            </a:r>
            <a:r>
              <a:rPr lang="en-US" dirty="0" err="1">
                <a:solidFill>
                  <a:srgbClr val="313131"/>
                </a:solidFill>
              </a:rPr>
              <a:t>fpc</a:t>
            </a:r>
            <a:r>
              <a:rPr lang="en-US" dirty="0">
                <a:solidFill>
                  <a:srgbClr val="313131"/>
                </a:solidFill>
              </a:rPr>
              <a:t> library and found that k-means cluster was the best one since it has the least diameter for the clusters and </a:t>
            </a:r>
            <a:r>
              <a:rPr lang="en-US" dirty="0"/>
              <a:t>average distance of each clustering was least.</a:t>
            </a:r>
            <a:endParaRPr lang="en-US" dirty="0">
              <a:solidFill>
                <a:srgbClr val="313131"/>
              </a:solidFill>
            </a:endParaRPr>
          </a:p>
        </p:txBody>
      </p:sp>
    </p:spTree>
    <p:extLst>
      <p:ext uri="{BB962C8B-B14F-4D97-AF65-F5344CB8AC3E}">
        <p14:creationId xmlns:p14="http://schemas.microsoft.com/office/powerpoint/2010/main" val="190719578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5760" y="295683"/>
            <a:ext cx="8412480" cy="566762"/>
          </a:xfrm>
        </p:spPr>
        <p:txBody>
          <a:bodyPr/>
          <a:lstStyle/>
          <a:p>
            <a:r>
              <a:rPr lang="en-US" sz="2400" b="1" dirty="0">
                <a:solidFill>
                  <a:schemeClr val="accent1"/>
                </a:solidFill>
              </a:rPr>
              <a:t>Results</a:t>
            </a:r>
          </a:p>
        </p:txBody>
      </p:sp>
      <p:sp>
        <p:nvSpPr>
          <p:cNvPr id="5" name="Chevron 4"/>
          <p:cNvSpPr/>
          <p:nvPr/>
        </p:nvSpPr>
        <p:spPr bwMode="gray">
          <a:xfrm>
            <a:off x="3861349" y="3299959"/>
            <a:ext cx="363683" cy="426028"/>
          </a:xfrm>
          <a:prstGeom prst="chevron">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400" b="1" dirty="0">
              <a:solidFill>
                <a:schemeClr val="bg1"/>
              </a:solidFill>
            </a:endParaRPr>
          </a:p>
        </p:txBody>
      </p:sp>
      <p:sp>
        <p:nvSpPr>
          <p:cNvPr id="6" name="Rectangle 5"/>
          <p:cNvSpPr/>
          <p:nvPr/>
        </p:nvSpPr>
        <p:spPr>
          <a:xfrm>
            <a:off x="4966855" y="1231448"/>
            <a:ext cx="3811385" cy="2838528"/>
          </a:xfrm>
          <a:prstGeom prst="rect">
            <a:avLst/>
          </a:prstGeom>
          <a:solidFill>
            <a:schemeClr val="bg1"/>
          </a:soli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88900" tIns="88900" rIns="88900" bIns="88900" rtlCol="0" anchor="t" anchorCtr="0"/>
          <a:lstStyle/>
          <a:p>
            <a:pPr marL="114300" lvl="1" indent="-114300">
              <a:spcBef>
                <a:spcPts val="600"/>
              </a:spcBef>
              <a:buSzPct val="100000"/>
              <a:buFont typeface="Arial"/>
              <a:buChar char="•"/>
            </a:pPr>
            <a:r>
              <a:rPr lang="en-US" sz="1100" dirty="0">
                <a:solidFill>
                  <a:schemeClr val="tx2"/>
                </a:solidFill>
              </a:rPr>
              <a:t>Customers are clustered based on their Transaction, Product , Store Frequency and Revenue Value contributed</a:t>
            </a:r>
          </a:p>
          <a:p>
            <a:pPr marL="114300" lvl="1" indent="-114300">
              <a:spcBef>
                <a:spcPts val="600"/>
              </a:spcBef>
              <a:buSzPct val="100000"/>
              <a:buFont typeface="Arial"/>
              <a:buChar char="•"/>
            </a:pPr>
            <a:r>
              <a:rPr lang="en-US" sz="1100" dirty="0" err="1">
                <a:solidFill>
                  <a:schemeClr val="tx2"/>
                </a:solidFill>
              </a:rPr>
              <a:t>Kmeans</a:t>
            </a:r>
            <a:r>
              <a:rPr lang="en-US" sz="1100" dirty="0">
                <a:solidFill>
                  <a:schemeClr val="tx2"/>
                </a:solidFill>
              </a:rPr>
              <a:t> Clustering algorithm used to generate 4 clusters</a:t>
            </a:r>
          </a:p>
          <a:p>
            <a:pPr marL="114300" lvl="1" indent="-114300">
              <a:spcBef>
                <a:spcPts val="600"/>
              </a:spcBef>
              <a:buSzPct val="100000"/>
              <a:buFont typeface="Arial"/>
              <a:buChar char="•"/>
            </a:pPr>
            <a:r>
              <a:rPr lang="en-US" altLang="en-US" sz="1100" dirty="0">
                <a:solidFill>
                  <a:schemeClr val="tx2"/>
                </a:solidFill>
              </a:rPr>
              <a:t>Customers are divide into 4 clusters of the below sizes:</a:t>
            </a:r>
          </a:p>
          <a:p>
            <a:pPr marL="171450" lvl="0" indent="-171450" eaLnBrk="0" fontAlgn="base" hangingPunct="0">
              <a:spcBef>
                <a:spcPct val="0"/>
              </a:spcBef>
              <a:spcAft>
                <a:spcPct val="0"/>
              </a:spcAft>
              <a:buFont typeface="Wingdings" panose="05000000000000000000" pitchFamily="2" charset="2"/>
              <a:buChar char="Ø"/>
            </a:pPr>
            <a:r>
              <a:rPr lang="en-US" altLang="en-US" sz="1100" dirty="0" err="1">
                <a:solidFill>
                  <a:schemeClr val="tx2"/>
                </a:solidFill>
              </a:rPr>
              <a:t>fit$size</a:t>
            </a:r>
            <a:r>
              <a:rPr lang="en-US" altLang="en-US" sz="1100" dirty="0">
                <a:solidFill>
                  <a:schemeClr val="tx2"/>
                </a:solidFill>
              </a:rPr>
              <a:t> [1] 8733 1354 27 246</a:t>
            </a:r>
          </a:p>
          <a:p>
            <a:pPr marL="114300" lvl="1" indent="-114300">
              <a:spcBef>
                <a:spcPts val="600"/>
              </a:spcBef>
              <a:buSzPct val="100000"/>
              <a:buFont typeface="Arial"/>
              <a:buChar char="•"/>
            </a:pPr>
            <a:r>
              <a:rPr lang="en-US" sz="1100" dirty="0">
                <a:solidFill>
                  <a:schemeClr val="tx2"/>
                </a:solidFill>
              </a:rPr>
              <a:t>Each cluster exhibits an almost distinct behavior</a:t>
            </a:r>
          </a:p>
          <a:p>
            <a:pPr marL="114300" lvl="1" indent="-114300">
              <a:spcBef>
                <a:spcPts val="600"/>
              </a:spcBef>
              <a:buSzPct val="100000"/>
              <a:buFont typeface="Arial"/>
              <a:buChar char="•"/>
            </a:pPr>
            <a:r>
              <a:rPr lang="en-US" sz="1100" dirty="0">
                <a:solidFill>
                  <a:schemeClr val="tx2"/>
                </a:solidFill>
              </a:rPr>
              <a:t>Cluster 1 has maximum number of customers since this cluster constitutes most of the one time visitors</a:t>
            </a:r>
          </a:p>
          <a:p>
            <a:pPr marL="114300" lvl="1" indent="-114300">
              <a:spcBef>
                <a:spcPts val="600"/>
              </a:spcBef>
              <a:buSzPct val="100000"/>
              <a:buFont typeface="Arial"/>
              <a:buChar char="•"/>
            </a:pPr>
            <a:r>
              <a:rPr lang="en-US" sz="1100" dirty="0">
                <a:solidFill>
                  <a:schemeClr val="tx2"/>
                </a:solidFill>
              </a:rPr>
              <a:t>Cluster 1 also highlights that the average Monetary, PPF and PHF are on the lower side</a:t>
            </a:r>
          </a:p>
          <a:p>
            <a:pPr marL="114300" lvl="1" indent="-114300">
              <a:spcBef>
                <a:spcPts val="600"/>
              </a:spcBef>
              <a:buSzPct val="100000"/>
              <a:buFont typeface="Arial"/>
              <a:buChar char="•"/>
            </a:pPr>
            <a:r>
              <a:rPr lang="en-US" sz="1100" dirty="0">
                <a:solidFill>
                  <a:schemeClr val="tx2"/>
                </a:solidFill>
              </a:rPr>
              <a:t>Cluster 4 constitutes the least number of customers who are the most frequent and highest individual contributors</a:t>
            </a:r>
          </a:p>
        </p:txBody>
      </p:sp>
      <p:sp>
        <p:nvSpPr>
          <p:cNvPr id="7" name="Rectangle 6"/>
          <p:cNvSpPr/>
          <p:nvPr/>
        </p:nvSpPr>
        <p:spPr>
          <a:xfrm>
            <a:off x="4966855" y="862445"/>
            <a:ext cx="3811385" cy="365760"/>
          </a:xfrm>
          <a:prstGeom prst="rect">
            <a:avLst/>
          </a:prstGeom>
          <a:solidFill>
            <a:schemeClr val="accent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88900" tIns="88900" rIns="88900" bIns="88900" rtlCol="0" anchor="ctr"/>
          <a:lstStyle/>
          <a:p>
            <a:r>
              <a:rPr lang="en-US" sz="1200" b="1" dirty="0">
                <a:solidFill>
                  <a:schemeClr val="bg1"/>
                </a:solidFill>
              </a:rPr>
              <a:t>Observations from Clusters</a:t>
            </a:r>
          </a:p>
        </p:txBody>
      </p:sp>
      <p:pic>
        <p:nvPicPr>
          <p:cNvPr id="2" name="Picture 1"/>
          <p:cNvPicPr>
            <a:picLocks noChangeAspect="1"/>
          </p:cNvPicPr>
          <p:nvPr/>
        </p:nvPicPr>
        <p:blipFill>
          <a:blip r:embed="rId2"/>
          <a:stretch>
            <a:fillRect/>
          </a:stretch>
        </p:blipFill>
        <p:spPr>
          <a:xfrm>
            <a:off x="791279" y="979700"/>
            <a:ext cx="2328248" cy="5248651"/>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3014424924"/>
              </p:ext>
            </p:extLst>
          </p:nvPr>
        </p:nvGraphicFramePr>
        <p:xfrm>
          <a:off x="4966855" y="4761081"/>
          <a:ext cx="3811385" cy="1467270"/>
        </p:xfrm>
        <a:graphic>
          <a:graphicData uri="http://schemas.openxmlformats.org/drawingml/2006/table">
            <a:tbl>
              <a:tblPr firstRow="1">
                <a:tableStyleId>{3C2FFA5D-87B4-456A-9821-1D502468CF0F}</a:tableStyleId>
              </a:tblPr>
              <a:tblGrid>
                <a:gridCol w="2221359">
                  <a:extLst>
                    <a:ext uri="{9D8B030D-6E8A-4147-A177-3AD203B41FA5}">
                      <a16:colId xmlns:a16="http://schemas.microsoft.com/office/drawing/2014/main" val="20000"/>
                    </a:ext>
                  </a:extLst>
                </a:gridCol>
                <a:gridCol w="1590026">
                  <a:extLst>
                    <a:ext uri="{9D8B030D-6E8A-4147-A177-3AD203B41FA5}">
                      <a16:colId xmlns:a16="http://schemas.microsoft.com/office/drawing/2014/main" val="20001"/>
                    </a:ext>
                  </a:extLst>
                </a:gridCol>
              </a:tblGrid>
              <a:tr h="209610">
                <a:tc>
                  <a:txBody>
                    <a:bodyPr/>
                    <a:lstStyle/>
                    <a:p>
                      <a:pPr marL="0" algn="ctr" defTabSz="914400" rtl="0" eaLnBrk="1" fontAlgn="b" latinLnBrk="0" hangingPunct="1"/>
                      <a:r>
                        <a:rPr lang="en-US" sz="1200" u="none" strike="noStrike" kern="1200" dirty="0">
                          <a:effectLst/>
                        </a:rPr>
                        <a:t>Customer ID</a:t>
                      </a:r>
                      <a:endParaRPr lang="en-US" sz="1200" b="0" i="0" u="none" strike="noStrike" kern="1200" dirty="0">
                        <a:solidFill>
                          <a:srgbClr val="000000"/>
                        </a:solidFill>
                        <a:effectLst/>
                        <a:latin typeface="Calibri" panose="020F0502020204030204" pitchFamily="34" charset="0"/>
                        <a:ea typeface="+mn-ea"/>
                        <a:cs typeface="+mn-cs"/>
                      </a:endParaRPr>
                    </a:p>
                  </a:txBody>
                  <a:tcPr marL="6350" marR="6350" marT="6350" marB="0" anchor="b"/>
                </a:tc>
                <a:tc>
                  <a:txBody>
                    <a:bodyPr/>
                    <a:lstStyle/>
                    <a:p>
                      <a:pPr marL="0" algn="ctr" defTabSz="914400" rtl="0" eaLnBrk="1" fontAlgn="b" latinLnBrk="0" hangingPunct="1"/>
                      <a:r>
                        <a:rPr lang="en-US" sz="1200" u="none" strike="noStrike" kern="1200" dirty="0">
                          <a:effectLst/>
                        </a:rPr>
                        <a:t>Cluster Number</a:t>
                      </a:r>
                      <a:endParaRPr lang="en-US" sz="1200" b="0" i="0" u="none" strike="noStrike" kern="1200" dirty="0">
                        <a:solidFill>
                          <a:srgbClr val="000000"/>
                        </a:solidFill>
                        <a:effectLst/>
                        <a:latin typeface="Calibri" panose="020F0502020204030204" pitchFamily="34" charset="0"/>
                        <a:ea typeface="+mn-ea"/>
                        <a:cs typeface="+mn-cs"/>
                      </a:endParaRPr>
                    </a:p>
                  </a:txBody>
                  <a:tcPr marL="6350" marR="6350" marT="6350" marB="0" anchor="b"/>
                </a:tc>
                <a:extLst>
                  <a:ext uri="{0D108BD9-81ED-4DB2-BD59-A6C34878D82A}">
                    <a16:rowId xmlns:a16="http://schemas.microsoft.com/office/drawing/2014/main" val="10000"/>
                  </a:ext>
                </a:extLst>
              </a:tr>
              <a:tr h="209610">
                <a:tc>
                  <a:txBody>
                    <a:bodyPr/>
                    <a:lstStyle/>
                    <a:p>
                      <a:pPr marL="0" algn="ctr" defTabSz="914400" rtl="0" eaLnBrk="1" fontAlgn="b" latinLnBrk="0" hangingPunct="1"/>
                      <a:r>
                        <a:rPr lang="en-US" sz="1200" u="none" strike="noStrike" kern="1200" dirty="0">
                          <a:effectLst/>
                        </a:rPr>
                        <a:t>10000</a:t>
                      </a:r>
                      <a:endParaRPr lang="en-US" sz="1200" b="0" i="0" u="none" strike="noStrike" kern="1200" dirty="0">
                        <a:solidFill>
                          <a:srgbClr val="000000"/>
                        </a:solidFill>
                        <a:effectLst/>
                        <a:latin typeface="Calibri" panose="020F0502020204030204" pitchFamily="34" charset="0"/>
                        <a:ea typeface="+mn-ea"/>
                        <a:cs typeface="+mn-cs"/>
                      </a:endParaRPr>
                    </a:p>
                  </a:txBody>
                  <a:tcPr marL="6350" marR="6350" marT="6350" marB="0" anchor="b"/>
                </a:tc>
                <a:tc>
                  <a:txBody>
                    <a:bodyPr/>
                    <a:lstStyle/>
                    <a:p>
                      <a:pPr marL="0" algn="ctr" defTabSz="914400" rtl="0" eaLnBrk="1" fontAlgn="b" latinLnBrk="0" hangingPunct="1"/>
                      <a:r>
                        <a:rPr lang="en-US" sz="1200" u="none" strike="noStrike" kern="1200">
                          <a:effectLst/>
                        </a:rPr>
                        <a:t>2</a:t>
                      </a:r>
                      <a:endParaRPr lang="en-US" sz="1200" b="0" i="0" u="none" strike="noStrike" kern="1200">
                        <a:solidFill>
                          <a:srgbClr val="000000"/>
                        </a:solidFill>
                        <a:effectLst/>
                        <a:latin typeface="Calibri" panose="020F0502020204030204" pitchFamily="34" charset="0"/>
                        <a:ea typeface="+mn-ea"/>
                        <a:cs typeface="+mn-cs"/>
                      </a:endParaRPr>
                    </a:p>
                  </a:txBody>
                  <a:tcPr marL="6350" marR="6350" marT="6350" marB="0" anchor="b"/>
                </a:tc>
                <a:extLst>
                  <a:ext uri="{0D108BD9-81ED-4DB2-BD59-A6C34878D82A}">
                    <a16:rowId xmlns:a16="http://schemas.microsoft.com/office/drawing/2014/main" val="10001"/>
                  </a:ext>
                </a:extLst>
              </a:tr>
              <a:tr h="209610">
                <a:tc>
                  <a:txBody>
                    <a:bodyPr/>
                    <a:lstStyle/>
                    <a:p>
                      <a:pPr marL="0" algn="ctr" defTabSz="914400" rtl="0" eaLnBrk="1" fontAlgn="b" latinLnBrk="0" hangingPunct="1"/>
                      <a:r>
                        <a:rPr lang="en-US" sz="1200" u="none" strike="noStrike" kern="1200" dirty="0">
                          <a:effectLst/>
                        </a:rPr>
                        <a:t>10001</a:t>
                      </a:r>
                      <a:endParaRPr lang="en-US" sz="1200" b="0" i="0" u="none" strike="noStrike" kern="1200" dirty="0">
                        <a:solidFill>
                          <a:srgbClr val="000000"/>
                        </a:solidFill>
                        <a:effectLst/>
                        <a:latin typeface="Calibri" panose="020F0502020204030204" pitchFamily="34" charset="0"/>
                        <a:ea typeface="+mn-ea"/>
                        <a:cs typeface="+mn-cs"/>
                      </a:endParaRPr>
                    </a:p>
                  </a:txBody>
                  <a:tcPr marL="6350" marR="6350" marT="6350" marB="0" anchor="b"/>
                </a:tc>
                <a:tc>
                  <a:txBody>
                    <a:bodyPr/>
                    <a:lstStyle/>
                    <a:p>
                      <a:pPr marL="0" algn="ctr" defTabSz="914400" rtl="0" eaLnBrk="1" fontAlgn="b" latinLnBrk="0" hangingPunct="1"/>
                      <a:r>
                        <a:rPr lang="en-US" sz="1200" u="none" strike="noStrike" kern="1200">
                          <a:effectLst/>
                        </a:rPr>
                        <a:t>1</a:t>
                      </a:r>
                      <a:endParaRPr lang="en-US" sz="1200" b="0" i="0" u="none" strike="noStrike" kern="1200">
                        <a:solidFill>
                          <a:srgbClr val="000000"/>
                        </a:solidFill>
                        <a:effectLst/>
                        <a:latin typeface="Calibri" panose="020F0502020204030204" pitchFamily="34" charset="0"/>
                        <a:ea typeface="+mn-ea"/>
                        <a:cs typeface="+mn-cs"/>
                      </a:endParaRPr>
                    </a:p>
                  </a:txBody>
                  <a:tcPr marL="6350" marR="6350" marT="6350" marB="0" anchor="b"/>
                </a:tc>
                <a:extLst>
                  <a:ext uri="{0D108BD9-81ED-4DB2-BD59-A6C34878D82A}">
                    <a16:rowId xmlns:a16="http://schemas.microsoft.com/office/drawing/2014/main" val="10002"/>
                  </a:ext>
                </a:extLst>
              </a:tr>
              <a:tr h="209610">
                <a:tc>
                  <a:txBody>
                    <a:bodyPr/>
                    <a:lstStyle/>
                    <a:p>
                      <a:pPr marL="0" algn="ctr" defTabSz="914400" rtl="0" eaLnBrk="1" fontAlgn="b" latinLnBrk="0" hangingPunct="1"/>
                      <a:r>
                        <a:rPr lang="en-US" sz="1200" u="none" strike="noStrike" kern="1200" dirty="0">
                          <a:effectLst/>
                        </a:rPr>
                        <a:t>10002</a:t>
                      </a:r>
                      <a:endParaRPr lang="en-US" sz="1200" b="0" i="0" u="none" strike="noStrike" kern="1200" dirty="0">
                        <a:solidFill>
                          <a:srgbClr val="000000"/>
                        </a:solidFill>
                        <a:effectLst/>
                        <a:latin typeface="Calibri" panose="020F0502020204030204" pitchFamily="34" charset="0"/>
                        <a:ea typeface="+mn-ea"/>
                        <a:cs typeface="+mn-cs"/>
                      </a:endParaRPr>
                    </a:p>
                  </a:txBody>
                  <a:tcPr marL="6350" marR="6350" marT="6350" marB="0" anchor="b"/>
                </a:tc>
                <a:tc>
                  <a:txBody>
                    <a:bodyPr/>
                    <a:lstStyle/>
                    <a:p>
                      <a:pPr marL="0" algn="ctr" defTabSz="914400" rtl="0" eaLnBrk="1" fontAlgn="b" latinLnBrk="0" hangingPunct="1"/>
                      <a:r>
                        <a:rPr lang="en-US" sz="1200" u="none" strike="noStrike" kern="1200" dirty="0">
                          <a:effectLst/>
                        </a:rPr>
                        <a:t>1</a:t>
                      </a:r>
                      <a:endParaRPr lang="en-US" sz="1200" b="0" i="0" u="none" strike="noStrike" kern="1200" dirty="0">
                        <a:solidFill>
                          <a:srgbClr val="000000"/>
                        </a:solidFill>
                        <a:effectLst/>
                        <a:latin typeface="Calibri" panose="020F0502020204030204" pitchFamily="34" charset="0"/>
                        <a:ea typeface="+mn-ea"/>
                        <a:cs typeface="+mn-cs"/>
                      </a:endParaRPr>
                    </a:p>
                  </a:txBody>
                  <a:tcPr marL="6350" marR="6350" marT="6350" marB="0" anchor="b"/>
                </a:tc>
                <a:extLst>
                  <a:ext uri="{0D108BD9-81ED-4DB2-BD59-A6C34878D82A}">
                    <a16:rowId xmlns:a16="http://schemas.microsoft.com/office/drawing/2014/main" val="10003"/>
                  </a:ext>
                </a:extLst>
              </a:tr>
              <a:tr h="209610">
                <a:tc>
                  <a:txBody>
                    <a:bodyPr/>
                    <a:lstStyle/>
                    <a:p>
                      <a:pPr marL="0" algn="ctr" defTabSz="914400" rtl="0" eaLnBrk="1" fontAlgn="b" latinLnBrk="0" hangingPunct="1"/>
                      <a:r>
                        <a:rPr lang="en-US" sz="1200" u="none" strike="noStrike" kern="1200" dirty="0">
                          <a:effectLst/>
                        </a:rPr>
                        <a:t>10003</a:t>
                      </a:r>
                      <a:endParaRPr lang="en-US" sz="1200" b="0" i="0" u="none" strike="noStrike" kern="1200" dirty="0">
                        <a:solidFill>
                          <a:srgbClr val="000000"/>
                        </a:solidFill>
                        <a:effectLst/>
                        <a:latin typeface="Calibri" panose="020F0502020204030204" pitchFamily="34" charset="0"/>
                        <a:ea typeface="+mn-ea"/>
                        <a:cs typeface="+mn-cs"/>
                      </a:endParaRPr>
                    </a:p>
                  </a:txBody>
                  <a:tcPr marL="6350" marR="6350" marT="6350" marB="0" anchor="b"/>
                </a:tc>
                <a:tc>
                  <a:txBody>
                    <a:bodyPr/>
                    <a:lstStyle/>
                    <a:p>
                      <a:pPr marL="0" algn="ctr" defTabSz="914400" rtl="0" eaLnBrk="1" fontAlgn="b" latinLnBrk="0" hangingPunct="1"/>
                      <a:r>
                        <a:rPr lang="en-US" sz="1200" u="none" strike="noStrike" kern="1200" dirty="0">
                          <a:effectLst/>
                        </a:rPr>
                        <a:t>1</a:t>
                      </a:r>
                      <a:endParaRPr lang="en-US" sz="1200" b="0" i="0" u="none" strike="noStrike" kern="1200" dirty="0">
                        <a:solidFill>
                          <a:srgbClr val="000000"/>
                        </a:solidFill>
                        <a:effectLst/>
                        <a:latin typeface="Calibri" panose="020F0502020204030204" pitchFamily="34" charset="0"/>
                        <a:ea typeface="+mn-ea"/>
                        <a:cs typeface="+mn-cs"/>
                      </a:endParaRPr>
                    </a:p>
                  </a:txBody>
                  <a:tcPr marL="6350" marR="6350" marT="6350" marB="0" anchor="b"/>
                </a:tc>
                <a:extLst>
                  <a:ext uri="{0D108BD9-81ED-4DB2-BD59-A6C34878D82A}">
                    <a16:rowId xmlns:a16="http://schemas.microsoft.com/office/drawing/2014/main" val="10004"/>
                  </a:ext>
                </a:extLst>
              </a:tr>
              <a:tr h="209610">
                <a:tc>
                  <a:txBody>
                    <a:bodyPr/>
                    <a:lstStyle/>
                    <a:p>
                      <a:pPr marL="0" algn="ctr" defTabSz="914400" rtl="0" eaLnBrk="1" fontAlgn="b" latinLnBrk="0" hangingPunct="1"/>
                      <a:r>
                        <a:rPr lang="en-US" sz="1200" u="none" strike="noStrike" kern="1200" dirty="0">
                          <a:effectLst/>
                        </a:rPr>
                        <a:t>10004</a:t>
                      </a:r>
                      <a:endParaRPr lang="en-US" sz="1200" b="0" i="0" u="none" strike="noStrike" kern="1200" dirty="0">
                        <a:solidFill>
                          <a:srgbClr val="000000"/>
                        </a:solidFill>
                        <a:effectLst/>
                        <a:latin typeface="Calibri" panose="020F0502020204030204" pitchFamily="34" charset="0"/>
                        <a:ea typeface="+mn-ea"/>
                        <a:cs typeface="+mn-cs"/>
                      </a:endParaRPr>
                    </a:p>
                  </a:txBody>
                  <a:tcPr marL="6350" marR="6350" marT="6350" marB="0" anchor="b"/>
                </a:tc>
                <a:tc>
                  <a:txBody>
                    <a:bodyPr/>
                    <a:lstStyle/>
                    <a:p>
                      <a:pPr marL="0" algn="ctr" defTabSz="914400" rtl="0" eaLnBrk="1" fontAlgn="b" latinLnBrk="0" hangingPunct="1"/>
                      <a:r>
                        <a:rPr lang="en-US" sz="1200" u="none" strike="noStrike" kern="1200" dirty="0">
                          <a:effectLst/>
                        </a:rPr>
                        <a:t>1</a:t>
                      </a:r>
                      <a:endParaRPr lang="en-US" sz="1200" b="0" i="0" u="none" strike="noStrike" kern="1200" dirty="0">
                        <a:solidFill>
                          <a:srgbClr val="000000"/>
                        </a:solidFill>
                        <a:effectLst/>
                        <a:latin typeface="Calibri" panose="020F0502020204030204" pitchFamily="34" charset="0"/>
                        <a:ea typeface="+mn-ea"/>
                        <a:cs typeface="+mn-cs"/>
                      </a:endParaRPr>
                    </a:p>
                  </a:txBody>
                  <a:tcPr marL="6350" marR="6350" marT="6350" marB="0" anchor="b"/>
                </a:tc>
                <a:extLst>
                  <a:ext uri="{0D108BD9-81ED-4DB2-BD59-A6C34878D82A}">
                    <a16:rowId xmlns:a16="http://schemas.microsoft.com/office/drawing/2014/main" val="10005"/>
                  </a:ext>
                </a:extLst>
              </a:tr>
              <a:tr h="209610">
                <a:tc>
                  <a:txBody>
                    <a:bodyPr/>
                    <a:lstStyle/>
                    <a:p>
                      <a:pPr marL="0" algn="ctr" defTabSz="914400" rtl="0" eaLnBrk="1" fontAlgn="b" latinLnBrk="0" hangingPunct="1"/>
                      <a:r>
                        <a:rPr lang="en-US" sz="1200" u="none" strike="noStrike" kern="1200" dirty="0">
                          <a:effectLst/>
                        </a:rPr>
                        <a:t>10005</a:t>
                      </a:r>
                      <a:endParaRPr lang="en-US" sz="1200" b="0" i="0" u="none" strike="noStrike" kern="1200" dirty="0">
                        <a:solidFill>
                          <a:srgbClr val="000000"/>
                        </a:solidFill>
                        <a:effectLst/>
                        <a:latin typeface="Calibri" panose="020F0502020204030204" pitchFamily="34" charset="0"/>
                        <a:ea typeface="+mn-ea"/>
                        <a:cs typeface="+mn-cs"/>
                      </a:endParaRPr>
                    </a:p>
                  </a:txBody>
                  <a:tcPr marL="6350" marR="6350" marT="6350" marB="0" anchor="b"/>
                </a:tc>
                <a:tc>
                  <a:txBody>
                    <a:bodyPr/>
                    <a:lstStyle/>
                    <a:p>
                      <a:pPr marL="0" algn="ctr" defTabSz="914400" rtl="0" eaLnBrk="1" fontAlgn="b" latinLnBrk="0" hangingPunct="1"/>
                      <a:r>
                        <a:rPr lang="en-US" sz="1200" u="none" strike="noStrike" kern="1200" dirty="0">
                          <a:effectLst/>
                        </a:rPr>
                        <a:t>2</a:t>
                      </a:r>
                      <a:endParaRPr lang="en-US" sz="1200" b="0" i="0" u="none" strike="noStrike" kern="1200" dirty="0">
                        <a:solidFill>
                          <a:srgbClr val="000000"/>
                        </a:solidFill>
                        <a:effectLst/>
                        <a:latin typeface="Calibri" panose="020F0502020204030204" pitchFamily="34" charset="0"/>
                        <a:ea typeface="+mn-ea"/>
                        <a:cs typeface="+mn-cs"/>
                      </a:endParaRPr>
                    </a:p>
                  </a:txBody>
                  <a:tcPr marL="6350" marR="6350" marT="6350" marB="0" anchor="b"/>
                </a:tc>
                <a:extLst>
                  <a:ext uri="{0D108BD9-81ED-4DB2-BD59-A6C34878D82A}">
                    <a16:rowId xmlns:a16="http://schemas.microsoft.com/office/drawing/2014/main" val="10006"/>
                  </a:ext>
                </a:extLst>
              </a:tr>
            </a:tbl>
          </a:graphicData>
        </a:graphic>
      </p:graphicFrame>
      <p:sp>
        <p:nvSpPr>
          <p:cNvPr id="9" name="Rectangle 8"/>
          <p:cNvSpPr/>
          <p:nvPr/>
        </p:nvSpPr>
        <p:spPr>
          <a:xfrm>
            <a:off x="4966855" y="4446493"/>
            <a:ext cx="3811385" cy="314587"/>
          </a:xfrm>
          <a:prstGeom prst="rect">
            <a:avLst/>
          </a:prstGeom>
          <a:solidFill>
            <a:schemeClr val="accent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88900" tIns="88900" rIns="88900" bIns="88900" rtlCol="0" anchor="ctr"/>
          <a:lstStyle/>
          <a:p>
            <a:pPr algn="ctr"/>
            <a:r>
              <a:rPr lang="en-US" sz="1200" b="1" dirty="0">
                <a:solidFill>
                  <a:schemeClr val="bg1"/>
                </a:solidFill>
              </a:rPr>
              <a:t>Output Data Snapshot</a:t>
            </a:r>
          </a:p>
        </p:txBody>
      </p:sp>
    </p:spTree>
    <p:extLst>
      <p:ext uri="{BB962C8B-B14F-4D97-AF65-F5344CB8AC3E}">
        <p14:creationId xmlns:p14="http://schemas.microsoft.com/office/powerpoint/2010/main" val="303517453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5760" y="950667"/>
            <a:ext cx="8412480" cy="5493550"/>
          </a:xfrm>
        </p:spPr>
        <p:txBody>
          <a:bodyPr/>
          <a:lstStyle/>
          <a:p>
            <a:pPr marL="285750" indent="-285750">
              <a:buFont typeface="Arial" panose="020B0604020202020204" pitchFamily="34" charset="0"/>
              <a:buChar char="•"/>
            </a:pPr>
            <a:r>
              <a:rPr lang="en-US" dirty="0"/>
              <a:t>Can name the clusters 1 to 4 as </a:t>
            </a:r>
            <a:r>
              <a:rPr lang="en-US" b="1" dirty="0"/>
              <a:t>Starter, Prospective, Advanced and Privileged.</a:t>
            </a:r>
          </a:p>
          <a:p>
            <a:pPr marL="285750" indent="-285750">
              <a:buFont typeface="Arial" panose="020B0604020202020204" pitchFamily="34" charset="0"/>
              <a:buChar char="•"/>
            </a:pPr>
            <a:r>
              <a:rPr lang="en-US" dirty="0"/>
              <a:t>Highest individual revenues are contributed by Privileged customers that are most frequent, buy more popular products and usually shop during peak hours</a:t>
            </a:r>
          </a:p>
          <a:p>
            <a:pPr marL="285750" indent="-285750">
              <a:buFont typeface="Arial" panose="020B0604020202020204" pitchFamily="34" charset="0"/>
              <a:buChar char="•"/>
            </a:pPr>
            <a:r>
              <a:rPr lang="en-US" dirty="0"/>
              <a:t>Any new customer joining the system is likely to be put in the group </a:t>
            </a:r>
            <a:r>
              <a:rPr lang="en-US" b="1" dirty="0"/>
              <a:t>Starter.</a:t>
            </a:r>
          </a:p>
          <a:p>
            <a:pPr marL="285750" indent="-285750">
              <a:buFont typeface="Arial" panose="020B0604020202020204" pitchFamily="34" charset="0"/>
              <a:buChar char="•"/>
            </a:pPr>
            <a:r>
              <a:rPr lang="en-US" b="1" dirty="0"/>
              <a:t>Prospective </a:t>
            </a:r>
            <a:r>
              <a:rPr lang="en-US" dirty="0"/>
              <a:t>group has the customers with people buying less products but more revenue.</a:t>
            </a:r>
          </a:p>
          <a:p>
            <a:pPr marL="285750" indent="-285750">
              <a:buFont typeface="Arial" panose="020B0604020202020204" pitchFamily="34" charset="0"/>
              <a:buChar char="•"/>
            </a:pPr>
            <a:r>
              <a:rPr lang="en-US" b="1" dirty="0"/>
              <a:t>Advanced </a:t>
            </a:r>
            <a:r>
              <a:rPr lang="en-US" dirty="0"/>
              <a:t>group has very few customers with buying products of high costs.</a:t>
            </a:r>
          </a:p>
          <a:p>
            <a:pPr marL="285750" indent="-285750">
              <a:buFont typeface="Arial" panose="020B0604020202020204" pitchFamily="34" charset="0"/>
              <a:buChar char="•"/>
            </a:pPr>
            <a:r>
              <a:rPr lang="en-US" b="1" dirty="0"/>
              <a:t>Privileged </a:t>
            </a:r>
            <a:r>
              <a:rPr lang="en-US" dirty="0"/>
              <a:t>group has customers with highest number of customer per revenue.</a:t>
            </a:r>
          </a:p>
          <a:p>
            <a:pPr marL="285750" indent="-285750">
              <a:buFont typeface="Arial" panose="020B0604020202020204" pitchFamily="34" charset="0"/>
              <a:buChar char="•"/>
            </a:pPr>
            <a:r>
              <a:rPr lang="en-US" dirty="0"/>
              <a:t>The promotions should be targeted to transition the customers from the lower cluster to the next higher cluster.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dirty="0"/>
          </a:p>
        </p:txBody>
      </p:sp>
      <p:sp>
        <p:nvSpPr>
          <p:cNvPr id="3" name="Title 2"/>
          <p:cNvSpPr>
            <a:spLocks noGrp="1"/>
          </p:cNvSpPr>
          <p:nvPr>
            <p:ph type="title"/>
          </p:nvPr>
        </p:nvSpPr>
        <p:spPr>
          <a:xfrm>
            <a:off x="365760" y="295683"/>
            <a:ext cx="8412480" cy="556372"/>
          </a:xfrm>
        </p:spPr>
        <p:txBody>
          <a:bodyPr/>
          <a:lstStyle/>
          <a:p>
            <a:r>
              <a:rPr lang="en-US" sz="2400" b="1" dirty="0">
                <a:solidFill>
                  <a:schemeClr val="accent1"/>
                </a:solidFill>
              </a:rPr>
              <a:t>Conclusion - Customer Scoring &amp; Promotions</a:t>
            </a:r>
          </a:p>
        </p:txBody>
      </p:sp>
    </p:spTree>
    <p:extLst>
      <p:ext uri="{BB962C8B-B14F-4D97-AF65-F5344CB8AC3E}">
        <p14:creationId xmlns:p14="http://schemas.microsoft.com/office/powerpoint/2010/main" val="420306272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5760" y="917779"/>
            <a:ext cx="8412480" cy="1897139"/>
          </a:xfrm>
        </p:spPr>
        <p:txBody>
          <a:bodyPr/>
          <a:lstStyle/>
          <a:p>
            <a:pPr marL="285750" indent="-285750">
              <a:buFont typeface="Arial" panose="020B0604020202020204" pitchFamily="34" charset="0"/>
              <a:buChar char="•"/>
            </a:pPr>
            <a:r>
              <a:rPr lang="en-US" b="1" dirty="0"/>
              <a:t>Zoe's</a:t>
            </a:r>
            <a:r>
              <a:rPr lang="en-US" dirty="0"/>
              <a:t> is a retail chain organization that has several stores in various locations. The organization wants to understand the customer behavior from the information it has about their previous transactional data for the last two years.  </a:t>
            </a:r>
          </a:p>
          <a:p>
            <a:pPr marL="285750" indent="-285750">
              <a:buFont typeface="Arial" panose="020B0604020202020204" pitchFamily="34" charset="0"/>
              <a:buChar char="•"/>
            </a:pPr>
            <a:r>
              <a:rPr lang="en-US" dirty="0"/>
              <a:t>It wants to develop an engine which actually </a:t>
            </a:r>
            <a:r>
              <a:rPr lang="en-US" b="1" dirty="0"/>
              <a:t>provides the score for customer </a:t>
            </a:r>
            <a:r>
              <a:rPr lang="en-US" dirty="0"/>
              <a:t>based on their behavior and </a:t>
            </a:r>
            <a:r>
              <a:rPr lang="en-US" b="1" dirty="0"/>
              <a:t>analyze their purchasing pattern periodically </a:t>
            </a:r>
            <a:r>
              <a:rPr lang="en-US" dirty="0"/>
              <a:t>which helps in designing various customer specific promotions.</a:t>
            </a:r>
          </a:p>
          <a:p>
            <a:pPr marL="285750" indent="-285750">
              <a:buFont typeface="Arial" panose="020B0604020202020204" pitchFamily="34" charset="0"/>
              <a:buChar char="•"/>
            </a:pPr>
            <a:endParaRPr lang="en-US" dirty="0"/>
          </a:p>
          <a:p>
            <a:pPr lvl="0"/>
            <a:r>
              <a:rPr lang="en-US" dirty="0">
                <a:solidFill>
                  <a:srgbClr val="00BCE4">
                    <a:lumMod val="50000"/>
                  </a:srgbClr>
                </a:solidFill>
                <a:cs typeface="Calibri" pitchFamily="34" charset="0"/>
              </a:rPr>
              <a:t>Data description</a:t>
            </a:r>
          </a:p>
          <a:p>
            <a:pPr lvl="0"/>
            <a:endParaRPr lang="en-US" sz="1400" dirty="0"/>
          </a:p>
          <a:p>
            <a:pPr lvl="1"/>
            <a:r>
              <a:rPr lang="en-US" sz="1600" b="1" dirty="0"/>
              <a:t>RetailStore</a:t>
            </a:r>
            <a:r>
              <a:rPr lang="en-US" sz="1600" dirty="0"/>
              <a:t>:  Id of the retail store in which the transaction has been made</a:t>
            </a:r>
            <a:endParaRPr lang="en-US" sz="1200" dirty="0"/>
          </a:p>
          <a:p>
            <a:pPr lvl="1"/>
            <a:r>
              <a:rPr lang="en-US" sz="1600" b="1" dirty="0"/>
              <a:t>CustomerID</a:t>
            </a:r>
            <a:r>
              <a:rPr lang="en-US" sz="1600" dirty="0"/>
              <a:t>:  Id of the customer who made the transaction</a:t>
            </a:r>
            <a:endParaRPr lang="en-US" sz="1200" dirty="0"/>
          </a:p>
          <a:p>
            <a:pPr lvl="1"/>
            <a:r>
              <a:rPr lang="en-US" sz="1600" b="1" dirty="0"/>
              <a:t>TransactionID</a:t>
            </a:r>
            <a:r>
              <a:rPr lang="en-US" sz="1600" dirty="0"/>
              <a:t>:  Id of the transaction, unique for a transaction.</a:t>
            </a:r>
            <a:endParaRPr lang="en-US" sz="1200" dirty="0"/>
          </a:p>
          <a:p>
            <a:pPr lvl="1"/>
            <a:r>
              <a:rPr lang="en-US" sz="1600" b="1" dirty="0"/>
              <a:t>Transaction Time</a:t>
            </a:r>
            <a:r>
              <a:rPr lang="en-US" sz="1600" dirty="0"/>
              <a:t>: Time when the transaction is made</a:t>
            </a:r>
            <a:endParaRPr lang="en-US" sz="1200" dirty="0"/>
          </a:p>
          <a:p>
            <a:pPr lvl="1"/>
            <a:r>
              <a:rPr lang="en-US" sz="1600" b="1" dirty="0"/>
              <a:t>ProductID</a:t>
            </a:r>
            <a:r>
              <a:rPr lang="en-US" sz="1600" dirty="0"/>
              <a:t>: What product is being purchased</a:t>
            </a:r>
            <a:endParaRPr lang="en-US" sz="1200" dirty="0"/>
          </a:p>
          <a:p>
            <a:pPr lvl="1"/>
            <a:r>
              <a:rPr lang="en-US" sz="1600" b="1" dirty="0"/>
              <a:t>Cost</a:t>
            </a:r>
            <a:r>
              <a:rPr lang="en-US" sz="1600" dirty="0"/>
              <a:t>: Price of the product</a:t>
            </a:r>
            <a:endParaRPr lang="en-US" sz="1200" dirty="0"/>
          </a:p>
          <a:p>
            <a:endParaRPr lang="en-US" dirty="0"/>
          </a:p>
          <a:p>
            <a:endParaRPr lang="en-US" dirty="0"/>
          </a:p>
        </p:txBody>
      </p:sp>
      <p:sp>
        <p:nvSpPr>
          <p:cNvPr id="3" name="Title 2"/>
          <p:cNvSpPr>
            <a:spLocks noGrp="1"/>
          </p:cNvSpPr>
          <p:nvPr>
            <p:ph type="title"/>
          </p:nvPr>
        </p:nvSpPr>
        <p:spPr/>
        <p:txBody>
          <a:bodyPr/>
          <a:lstStyle/>
          <a:p>
            <a:pPr algn="ctr" fontAlgn="base">
              <a:lnSpc>
                <a:spcPct val="85000"/>
              </a:lnSpc>
              <a:spcAft>
                <a:spcPct val="0"/>
              </a:spcAft>
            </a:pPr>
            <a:r>
              <a:rPr lang="en-US" sz="3200" b="1" dirty="0">
                <a:solidFill>
                  <a:schemeClr val="accent1"/>
                </a:solidFill>
              </a:rPr>
              <a:t>Problem Statement</a:t>
            </a:r>
          </a:p>
        </p:txBody>
      </p:sp>
    </p:spTree>
    <p:extLst>
      <p:ext uri="{BB962C8B-B14F-4D97-AF65-F5344CB8AC3E}">
        <p14:creationId xmlns:p14="http://schemas.microsoft.com/office/powerpoint/2010/main" val="67323971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151038336"/>
              </p:ext>
            </p:extLst>
          </p:nvPr>
        </p:nvGraphicFramePr>
        <p:xfrm>
          <a:off x="286871" y="508000"/>
          <a:ext cx="8731622" cy="6098981"/>
        </p:xfrm>
        <a:graphic>
          <a:graphicData uri="http://schemas.openxmlformats.org/drawingml/2006/table">
            <a:tbl>
              <a:tblPr firstRow="1" bandRow="1">
                <a:tableStyleId>{5C22544A-7EE6-4342-B048-85BDC9FD1C3A}</a:tableStyleId>
              </a:tblPr>
              <a:tblGrid>
                <a:gridCol w="1013011">
                  <a:extLst>
                    <a:ext uri="{9D8B030D-6E8A-4147-A177-3AD203B41FA5}">
                      <a16:colId xmlns:a16="http://schemas.microsoft.com/office/drawing/2014/main" val="20000"/>
                    </a:ext>
                  </a:extLst>
                </a:gridCol>
                <a:gridCol w="1075765">
                  <a:extLst>
                    <a:ext uri="{9D8B030D-6E8A-4147-A177-3AD203B41FA5}">
                      <a16:colId xmlns:a16="http://schemas.microsoft.com/office/drawing/2014/main" val="20001"/>
                    </a:ext>
                  </a:extLst>
                </a:gridCol>
                <a:gridCol w="1264024">
                  <a:extLst>
                    <a:ext uri="{9D8B030D-6E8A-4147-A177-3AD203B41FA5}">
                      <a16:colId xmlns:a16="http://schemas.microsoft.com/office/drawing/2014/main" val="20002"/>
                    </a:ext>
                  </a:extLst>
                </a:gridCol>
                <a:gridCol w="1299882">
                  <a:extLst>
                    <a:ext uri="{9D8B030D-6E8A-4147-A177-3AD203B41FA5}">
                      <a16:colId xmlns:a16="http://schemas.microsoft.com/office/drawing/2014/main" val="20003"/>
                    </a:ext>
                  </a:extLst>
                </a:gridCol>
                <a:gridCol w="1326776">
                  <a:extLst>
                    <a:ext uri="{9D8B030D-6E8A-4147-A177-3AD203B41FA5}">
                      <a16:colId xmlns:a16="http://schemas.microsoft.com/office/drawing/2014/main" val="20004"/>
                    </a:ext>
                  </a:extLst>
                </a:gridCol>
                <a:gridCol w="2752164">
                  <a:extLst>
                    <a:ext uri="{9D8B030D-6E8A-4147-A177-3AD203B41FA5}">
                      <a16:colId xmlns:a16="http://schemas.microsoft.com/office/drawing/2014/main" val="20005"/>
                    </a:ext>
                  </a:extLst>
                </a:gridCol>
              </a:tblGrid>
              <a:tr h="531904">
                <a:tc>
                  <a:txBody>
                    <a:bodyPr/>
                    <a:lstStyle/>
                    <a:p>
                      <a:pPr algn="ctr" fontAlgn="b"/>
                      <a:r>
                        <a:rPr lang="en-US" sz="1600" b="1" i="0" u="none" strike="noStrike" dirty="0" err="1">
                          <a:solidFill>
                            <a:schemeClr val="bg1"/>
                          </a:solidFill>
                          <a:effectLst/>
                          <a:latin typeface="Calibri" panose="020F0502020204030204" pitchFamily="34" charset="0"/>
                        </a:rPr>
                        <a:t>RetailStore</a:t>
                      </a:r>
                      <a:endParaRPr lang="en-US" sz="1600" b="1" i="0" u="none" strike="noStrike" dirty="0">
                        <a:solidFill>
                          <a:schemeClr val="bg1"/>
                        </a:solidFill>
                        <a:effectLst/>
                        <a:latin typeface="Calibri" panose="020F0502020204030204" pitchFamily="34" charset="0"/>
                      </a:endParaRPr>
                    </a:p>
                  </a:txBody>
                  <a:tcPr marL="6350" marR="6350" marT="6350" marB="0" anchor="b"/>
                </a:tc>
                <a:tc>
                  <a:txBody>
                    <a:bodyPr/>
                    <a:lstStyle/>
                    <a:p>
                      <a:pPr algn="ctr" fontAlgn="b"/>
                      <a:r>
                        <a:rPr lang="en-US" sz="1600" b="1" i="0" u="none" strike="noStrike" dirty="0" err="1">
                          <a:solidFill>
                            <a:schemeClr val="bg1"/>
                          </a:solidFill>
                          <a:effectLst/>
                          <a:latin typeface="Calibri" panose="020F0502020204030204" pitchFamily="34" charset="0"/>
                        </a:rPr>
                        <a:t>CustomerID</a:t>
                      </a:r>
                      <a:endParaRPr lang="en-US" sz="1600" b="1" i="0" u="none" strike="noStrike" dirty="0">
                        <a:solidFill>
                          <a:schemeClr val="bg1"/>
                        </a:solidFill>
                        <a:effectLst/>
                        <a:latin typeface="Calibri" panose="020F0502020204030204" pitchFamily="34" charset="0"/>
                      </a:endParaRPr>
                    </a:p>
                  </a:txBody>
                  <a:tcPr marL="6350" marR="6350" marT="6350" marB="0" anchor="b"/>
                </a:tc>
                <a:tc>
                  <a:txBody>
                    <a:bodyPr/>
                    <a:lstStyle/>
                    <a:p>
                      <a:pPr algn="ctr" fontAlgn="b"/>
                      <a:r>
                        <a:rPr lang="en-US" sz="1600" b="1" i="0" u="none" strike="noStrike">
                          <a:solidFill>
                            <a:schemeClr val="bg1"/>
                          </a:solidFill>
                          <a:effectLst/>
                          <a:latin typeface="Calibri" panose="020F0502020204030204" pitchFamily="34" charset="0"/>
                        </a:rPr>
                        <a:t>TransactionID</a:t>
                      </a:r>
                    </a:p>
                  </a:txBody>
                  <a:tcPr marL="6350" marR="6350" marT="6350" marB="0" anchor="b"/>
                </a:tc>
                <a:tc>
                  <a:txBody>
                    <a:bodyPr/>
                    <a:lstStyle/>
                    <a:p>
                      <a:pPr algn="ctr" fontAlgn="b"/>
                      <a:r>
                        <a:rPr lang="en-US" sz="1600" b="1" i="0" u="none" strike="noStrike">
                          <a:solidFill>
                            <a:schemeClr val="bg1"/>
                          </a:solidFill>
                          <a:effectLst/>
                          <a:latin typeface="Calibri" panose="020F0502020204030204" pitchFamily="34" charset="0"/>
                        </a:rPr>
                        <a:t>Transaction Time</a:t>
                      </a:r>
                    </a:p>
                  </a:txBody>
                  <a:tcPr marL="6350" marR="6350" marT="6350" marB="0" anchor="b"/>
                </a:tc>
                <a:tc>
                  <a:txBody>
                    <a:bodyPr/>
                    <a:lstStyle/>
                    <a:p>
                      <a:pPr algn="ctr" fontAlgn="b"/>
                      <a:r>
                        <a:rPr lang="en-US" sz="1600" b="1" i="0" u="none" strike="noStrike">
                          <a:solidFill>
                            <a:schemeClr val="bg1"/>
                          </a:solidFill>
                          <a:effectLst/>
                          <a:latin typeface="Calibri" panose="020F0502020204030204" pitchFamily="34" charset="0"/>
                        </a:rPr>
                        <a:t>ProductID</a:t>
                      </a:r>
                    </a:p>
                  </a:txBody>
                  <a:tcPr marL="6350" marR="6350" marT="6350" marB="0" anchor="b"/>
                </a:tc>
                <a:tc>
                  <a:txBody>
                    <a:bodyPr/>
                    <a:lstStyle/>
                    <a:p>
                      <a:pPr algn="ctr" fontAlgn="b"/>
                      <a:r>
                        <a:rPr lang="en-US" sz="1600" b="1" i="0" u="none" strike="noStrike" dirty="0">
                          <a:solidFill>
                            <a:schemeClr val="bg1"/>
                          </a:solidFill>
                          <a:effectLst/>
                          <a:latin typeface="Calibri" panose="020F0502020204030204" pitchFamily="34" charset="0"/>
                        </a:rPr>
                        <a:t>Cost</a:t>
                      </a:r>
                    </a:p>
                  </a:txBody>
                  <a:tcPr marL="6350" marR="6350" marT="6350" marB="0" anchor="b"/>
                </a:tc>
                <a:extLst>
                  <a:ext uri="{0D108BD9-81ED-4DB2-BD59-A6C34878D82A}">
                    <a16:rowId xmlns:a16="http://schemas.microsoft.com/office/drawing/2014/main" val="10000"/>
                  </a:ext>
                </a:extLst>
              </a:tr>
              <a:tr h="531904">
                <a:tc>
                  <a:txBody>
                    <a:bodyPr/>
                    <a:lstStyle/>
                    <a:p>
                      <a:pPr algn="ctr" fontAlgn="b"/>
                      <a:r>
                        <a:rPr lang="en-US" sz="1200" b="0" i="0" u="none" strike="noStrike" dirty="0">
                          <a:solidFill>
                            <a:srgbClr val="000000"/>
                          </a:solidFill>
                          <a:effectLst/>
                          <a:latin typeface="Calibri" panose="020F0502020204030204" pitchFamily="34" charset="0"/>
                        </a:rPr>
                        <a:t>1</a:t>
                      </a: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1001</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1ID10051</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1/1/2011 9:18</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1</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144.75</a:t>
                      </a:r>
                    </a:p>
                  </a:txBody>
                  <a:tcPr marL="6350" marR="6350" marT="6350" marB="0" anchor="b"/>
                </a:tc>
                <a:extLst>
                  <a:ext uri="{0D108BD9-81ED-4DB2-BD59-A6C34878D82A}">
                    <a16:rowId xmlns:a16="http://schemas.microsoft.com/office/drawing/2014/main" val="10001"/>
                  </a:ext>
                </a:extLst>
              </a:tr>
              <a:tr h="387321">
                <a:tc>
                  <a:txBody>
                    <a:bodyPr/>
                    <a:lstStyle/>
                    <a:p>
                      <a:pPr algn="ctr" fontAlgn="b"/>
                      <a:r>
                        <a:rPr lang="en-US" sz="1200" b="0" i="0" u="none" strike="noStrike">
                          <a:solidFill>
                            <a:srgbClr val="000000"/>
                          </a:solidFill>
                          <a:effectLst/>
                          <a:latin typeface="Calibri" panose="020F0502020204030204" pitchFamily="34" charset="0"/>
                        </a:rPr>
                        <a:t>2</a:t>
                      </a: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1002</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2ID10052</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1/1/2011 11:56</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2</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97.25</a:t>
                      </a:r>
                    </a:p>
                  </a:txBody>
                  <a:tcPr marL="6350" marR="6350" marT="6350" marB="0" anchor="b"/>
                </a:tc>
                <a:extLst>
                  <a:ext uri="{0D108BD9-81ED-4DB2-BD59-A6C34878D82A}">
                    <a16:rowId xmlns:a16="http://schemas.microsoft.com/office/drawing/2014/main" val="10002"/>
                  </a:ext>
                </a:extLst>
              </a:tr>
              <a:tr h="387321">
                <a:tc>
                  <a:txBody>
                    <a:bodyPr/>
                    <a:lstStyle/>
                    <a:p>
                      <a:pPr algn="ctr" fontAlgn="b"/>
                      <a:r>
                        <a:rPr lang="en-US" sz="1200" b="0" i="0" u="none" strike="noStrike">
                          <a:solidFill>
                            <a:srgbClr val="000000"/>
                          </a:solidFill>
                          <a:effectLst/>
                          <a:latin typeface="Calibri" panose="020F0502020204030204" pitchFamily="34" charset="0"/>
                        </a:rPr>
                        <a:t>2</a:t>
                      </a: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1002</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2ID10052</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1/1/2011 11:56</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3</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47.25</a:t>
                      </a:r>
                    </a:p>
                  </a:txBody>
                  <a:tcPr marL="6350" marR="6350" marT="6350" marB="0" anchor="b"/>
                </a:tc>
                <a:extLst>
                  <a:ext uri="{0D108BD9-81ED-4DB2-BD59-A6C34878D82A}">
                    <a16:rowId xmlns:a16="http://schemas.microsoft.com/office/drawing/2014/main" val="10003"/>
                  </a:ext>
                </a:extLst>
              </a:tr>
              <a:tr h="387321">
                <a:tc>
                  <a:txBody>
                    <a:bodyPr/>
                    <a:lstStyle/>
                    <a:p>
                      <a:pPr algn="ctr" fontAlgn="b"/>
                      <a:r>
                        <a:rPr lang="en-US" sz="1200" b="0" i="0" u="none" strike="noStrike">
                          <a:solidFill>
                            <a:srgbClr val="000000"/>
                          </a:solidFill>
                          <a:effectLst/>
                          <a:latin typeface="Calibri" panose="020F0502020204030204" pitchFamily="34" charset="0"/>
                        </a:rPr>
                        <a:t>2</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1002</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2ID10052</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1/1/2011 11:56</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4</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197.25</a:t>
                      </a:r>
                    </a:p>
                  </a:txBody>
                  <a:tcPr marL="6350" marR="6350" marT="6350" marB="0" anchor="b"/>
                </a:tc>
                <a:extLst>
                  <a:ext uri="{0D108BD9-81ED-4DB2-BD59-A6C34878D82A}">
                    <a16:rowId xmlns:a16="http://schemas.microsoft.com/office/drawing/2014/main" val="10004"/>
                  </a:ext>
                </a:extLst>
              </a:tr>
              <a:tr h="387321">
                <a:tc>
                  <a:txBody>
                    <a:bodyPr/>
                    <a:lstStyle/>
                    <a:p>
                      <a:pPr algn="ctr" fontAlgn="b"/>
                      <a:r>
                        <a:rPr lang="en-US" sz="1200" b="0" i="0" u="none" strike="noStrike">
                          <a:solidFill>
                            <a:srgbClr val="000000"/>
                          </a:solidFill>
                          <a:effectLst/>
                          <a:latin typeface="Calibri" panose="020F0502020204030204" pitchFamily="34" charset="0"/>
                        </a:rPr>
                        <a:t>3</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1003</a:t>
                      </a: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3ID10053</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1/1/2011 12:38</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5</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216</a:t>
                      </a:r>
                    </a:p>
                  </a:txBody>
                  <a:tcPr marL="6350" marR="6350" marT="6350" marB="0" anchor="b"/>
                </a:tc>
                <a:extLst>
                  <a:ext uri="{0D108BD9-81ED-4DB2-BD59-A6C34878D82A}">
                    <a16:rowId xmlns:a16="http://schemas.microsoft.com/office/drawing/2014/main" val="10005"/>
                  </a:ext>
                </a:extLst>
              </a:tr>
              <a:tr h="387321">
                <a:tc>
                  <a:txBody>
                    <a:bodyPr/>
                    <a:lstStyle/>
                    <a:p>
                      <a:pPr algn="ctr" fontAlgn="b"/>
                      <a:r>
                        <a:rPr lang="en-US" sz="1200" b="0" i="0" u="none" strike="noStrike">
                          <a:solidFill>
                            <a:srgbClr val="000000"/>
                          </a:solidFill>
                          <a:effectLst/>
                          <a:latin typeface="Calibri" panose="020F0502020204030204" pitchFamily="34" charset="0"/>
                        </a:rPr>
                        <a:t>3</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1003</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3ID10053</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1/1/2011 12:38</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6</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137.25</a:t>
                      </a:r>
                    </a:p>
                  </a:txBody>
                  <a:tcPr marL="6350" marR="6350" marT="6350" marB="0" anchor="b"/>
                </a:tc>
                <a:extLst>
                  <a:ext uri="{0D108BD9-81ED-4DB2-BD59-A6C34878D82A}">
                    <a16:rowId xmlns:a16="http://schemas.microsoft.com/office/drawing/2014/main" val="10006"/>
                  </a:ext>
                </a:extLst>
              </a:tr>
              <a:tr h="387321">
                <a:tc>
                  <a:txBody>
                    <a:bodyPr/>
                    <a:lstStyle/>
                    <a:p>
                      <a:pPr algn="ctr" fontAlgn="b"/>
                      <a:r>
                        <a:rPr lang="en-US" sz="1200" b="0" i="0" u="none" strike="noStrike">
                          <a:solidFill>
                            <a:srgbClr val="000000"/>
                          </a:solidFill>
                          <a:effectLst/>
                          <a:latin typeface="Calibri" panose="020F0502020204030204" pitchFamily="34" charset="0"/>
                        </a:rPr>
                        <a:t>1</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1004</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1ID10054</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1/1/2011 11:54</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7</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253.25</a:t>
                      </a:r>
                    </a:p>
                  </a:txBody>
                  <a:tcPr marL="6350" marR="6350" marT="6350" marB="0" anchor="b"/>
                </a:tc>
                <a:extLst>
                  <a:ext uri="{0D108BD9-81ED-4DB2-BD59-A6C34878D82A}">
                    <a16:rowId xmlns:a16="http://schemas.microsoft.com/office/drawing/2014/main" val="10007"/>
                  </a:ext>
                </a:extLst>
              </a:tr>
              <a:tr h="387321">
                <a:tc>
                  <a:txBody>
                    <a:bodyPr/>
                    <a:lstStyle/>
                    <a:p>
                      <a:pPr algn="ctr" fontAlgn="b"/>
                      <a:r>
                        <a:rPr lang="en-US" sz="1200" b="0" i="0" u="none" strike="noStrike">
                          <a:solidFill>
                            <a:srgbClr val="000000"/>
                          </a:solidFill>
                          <a:effectLst/>
                          <a:latin typeface="Calibri" panose="020F0502020204030204" pitchFamily="34" charset="0"/>
                        </a:rPr>
                        <a:t>2</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1005</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2ID10055</a:t>
                      </a: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1/1/2011 14:30</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8</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147.25</a:t>
                      </a:r>
                    </a:p>
                  </a:txBody>
                  <a:tcPr marL="6350" marR="6350" marT="6350" marB="0" anchor="b"/>
                </a:tc>
                <a:extLst>
                  <a:ext uri="{0D108BD9-81ED-4DB2-BD59-A6C34878D82A}">
                    <a16:rowId xmlns:a16="http://schemas.microsoft.com/office/drawing/2014/main" val="10008"/>
                  </a:ext>
                </a:extLst>
              </a:tr>
              <a:tr h="387321">
                <a:tc>
                  <a:txBody>
                    <a:bodyPr/>
                    <a:lstStyle/>
                    <a:p>
                      <a:pPr algn="ctr" fontAlgn="b"/>
                      <a:r>
                        <a:rPr lang="en-US" sz="1200" b="0" i="0" u="none" strike="noStrike">
                          <a:solidFill>
                            <a:srgbClr val="000000"/>
                          </a:solidFill>
                          <a:effectLst/>
                          <a:latin typeface="Calibri" panose="020F0502020204030204" pitchFamily="34" charset="0"/>
                        </a:rPr>
                        <a:t>3</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1006</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3ID10056</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1/1/2011 13:43</a:t>
                      </a: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9</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192</a:t>
                      </a:r>
                    </a:p>
                  </a:txBody>
                  <a:tcPr marL="6350" marR="6350" marT="6350" marB="0" anchor="b"/>
                </a:tc>
                <a:extLst>
                  <a:ext uri="{0D108BD9-81ED-4DB2-BD59-A6C34878D82A}">
                    <a16:rowId xmlns:a16="http://schemas.microsoft.com/office/drawing/2014/main" val="10009"/>
                  </a:ext>
                </a:extLst>
              </a:tr>
              <a:tr h="387321">
                <a:tc>
                  <a:txBody>
                    <a:bodyPr/>
                    <a:lstStyle/>
                    <a:p>
                      <a:pPr algn="ctr" fontAlgn="b"/>
                      <a:r>
                        <a:rPr lang="en-US" sz="1200" b="0" i="0" u="none" strike="noStrike">
                          <a:solidFill>
                            <a:srgbClr val="000000"/>
                          </a:solidFill>
                          <a:effectLst/>
                          <a:latin typeface="Calibri" panose="020F0502020204030204" pitchFamily="34" charset="0"/>
                        </a:rPr>
                        <a:t>3</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1006</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3ID10056</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1/1/2011 13:43</a:t>
                      </a: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10</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101</a:t>
                      </a:r>
                    </a:p>
                  </a:txBody>
                  <a:tcPr marL="6350" marR="6350" marT="6350" marB="0" anchor="b"/>
                </a:tc>
                <a:extLst>
                  <a:ext uri="{0D108BD9-81ED-4DB2-BD59-A6C34878D82A}">
                    <a16:rowId xmlns:a16="http://schemas.microsoft.com/office/drawing/2014/main" val="10010"/>
                  </a:ext>
                </a:extLst>
              </a:tr>
              <a:tr h="387321">
                <a:tc>
                  <a:txBody>
                    <a:bodyPr/>
                    <a:lstStyle/>
                    <a:p>
                      <a:pPr algn="ctr" fontAlgn="b"/>
                      <a:r>
                        <a:rPr lang="en-US" sz="1200" b="0" i="0" u="none" strike="noStrike">
                          <a:solidFill>
                            <a:srgbClr val="000000"/>
                          </a:solidFill>
                          <a:effectLst/>
                          <a:latin typeface="Calibri" panose="020F0502020204030204" pitchFamily="34" charset="0"/>
                        </a:rPr>
                        <a:t>3</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1006</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3ID10056</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1/1/2011 13:43</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10</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101</a:t>
                      </a:r>
                    </a:p>
                  </a:txBody>
                  <a:tcPr marL="6350" marR="6350" marT="6350" marB="0" anchor="b"/>
                </a:tc>
                <a:extLst>
                  <a:ext uri="{0D108BD9-81ED-4DB2-BD59-A6C34878D82A}">
                    <a16:rowId xmlns:a16="http://schemas.microsoft.com/office/drawing/2014/main" val="10011"/>
                  </a:ext>
                </a:extLst>
              </a:tr>
              <a:tr h="387321">
                <a:tc>
                  <a:txBody>
                    <a:bodyPr/>
                    <a:lstStyle/>
                    <a:p>
                      <a:pPr algn="ctr" fontAlgn="b"/>
                      <a:r>
                        <a:rPr lang="en-US" sz="1200" b="0" i="0" u="none" strike="noStrike">
                          <a:solidFill>
                            <a:srgbClr val="000000"/>
                          </a:solidFill>
                          <a:effectLst/>
                          <a:latin typeface="Calibri" panose="020F0502020204030204" pitchFamily="34" charset="0"/>
                        </a:rPr>
                        <a:t>3</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1006</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3ID10056</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1/1/2011 13:43</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11</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202</a:t>
                      </a:r>
                    </a:p>
                  </a:txBody>
                  <a:tcPr marL="6350" marR="6350" marT="6350" marB="0" anchor="b"/>
                </a:tc>
                <a:extLst>
                  <a:ext uri="{0D108BD9-81ED-4DB2-BD59-A6C34878D82A}">
                    <a16:rowId xmlns:a16="http://schemas.microsoft.com/office/drawing/2014/main" val="10012"/>
                  </a:ext>
                </a:extLst>
              </a:tr>
              <a:tr h="387321">
                <a:tc>
                  <a:txBody>
                    <a:bodyPr/>
                    <a:lstStyle/>
                    <a:p>
                      <a:pPr algn="ctr" fontAlgn="b"/>
                      <a:r>
                        <a:rPr lang="en-US" sz="1200" b="0" i="0" u="none" strike="noStrike">
                          <a:solidFill>
                            <a:srgbClr val="000000"/>
                          </a:solidFill>
                          <a:effectLst/>
                          <a:latin typeface="Calibri" panose="020F0502020204030204" pitchFamily="34" charset="0"/>
                        </a:rPr>
                        <a:t>3</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1006</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3ID10056</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1/1/2011 13:43</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12</a:t>
                      </a: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101</a:t>
                      </a:r>
                    </a:p>
                  </a:txBody>
                  <a:tcPr marL="6350" marR="6350" marT="6350" marB="0" anchor="b"/>
                </a:tc>
                <a:extLst>
                  <a:ext uri="{0D108BD9-81ED-4DB2-BD59-A6C34878D82A}">
                    <a16:rowId xmlns:a16="http://schemas.microsoft.com/office/drawing/2014/main" val="10013"/>
                  </a:ext>
                </a:extLst>
              </a:tr>
              <a:tr h="387321">
                <a:tc>
                  <a:txBody>
                    <a:bodyPr/>
                    <a:lstStyle/>
                    <a:p>
                      <a:pPr algn="ctr" fontAlgn="b"/>
                      <a:r>
                        <a:rPr lang="en-US" sz="1200" b="0" i="0" u="none" strike="noStrike" dirty="0">
                          <a:solidFill>
                            <a:srgbClr val="000000"/>
                          </a:solidFill>
                          <a:effectLst/>
                          <a:latin typeface="Calibri" panose="020F0502020204030204" pitchFamily="34" charset="0"/>
                        </a:rPr>
                        <a:t>3</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1006</a:t>
                      </a: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3ID10056</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1/1/2011 13:43</a:t>
                      </a: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13</a:t>
                      </a: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242</a:t>
                      </a:r>
                    </a:p>
                  </a:txBody>
                  <a:tcPr marL="6350" marR="6350" marT="6350" marB="0" anchor="b"/>
                </a:tc>
                <a:extLst>
                  <a:ext uri="{0D108BD9-81ED-4DB2-BD59-A6C34878D82A}">
                    <a16:rowId xmlns:a16="http://schemas.microsoft.com/office/drawing/2014/main" val="10014"/>
                  </a:ext>
                </a:extLst>
              </a:tr>
            </a:tbl>
          </a:graphicData>
        </a:graphic>
      </p:graphicFrame>
      <p:sp>
        <p:nvSpPr>
          <p:cNvPr id="7" name="Title 2"/>
          <p:cNvSpPr>
            <a:spLocks noGrp="1"/>
          </p:cNvSpPr>
          <p:nvPr>
            <p:ph type="title"/>
          </p:nvPr>
        </p:nvSpPr>
        <p:spPr>
          <a:xfrm>
            <a:off x="211568" y="179142"/>
            <a:ext cx="8412480" cy="425534"/>
          </a:xfrm>
        </p:spPr>
        <p:txBody>
          <a:bodyPr/>
          <a:lstStyle/>
          <a:p>
            <a:pPr algn="ctr" fontAlgn="base">
              <a:lnSpc>
                <a:spcPct val="85000"/>
              </a:lnSpc>
              <a:spcAft>
                <a:spcPct val="0"/>
              </a:spcAft>
            </a:pPr>
            <a:r>
              <a:rPr lang="en-US" sz="2400" b="1" dirty="0">
                <a:solidFill>
                  <a:schemeClr val="accent1"/>
                </a:solidFill>
              </a:rPr>
              <a:t>Raw data Snapshot</a:t>
            </a:r>
          </a:p>
        </p:txBody>
      </p:sp>
    </p:spTree>
    <p:extLst>
      <p:ext uri="{BB962C8B-B14F-4D97-AF65-F5344CB8AC3E}">
        <p14:creationId xmlns:p14="http://schemas.microsoft.com/office/powerpoint/2010/main" val="13256739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5760" y="935182"/>
            <a:ext cx="8412480" cy="5410423"/>
          </a:xfrm>
        </p:spPr>
        <p:txBody>
          <a:bodyPr/>
          <a:lstStyle/>
          <a:p>
            <a:pPr marL="285750" indent="-285750">
              <a:buFont typeface="Arial" panose="020B0604020202020204" pitchFamily="34" charset="0"/>
              <a:buChar char="•"/>
            </a:pPr>
            <a:r>
              <a:rPr lang="en-US" sz="1400" dirty="0"/>
              <a:t>It has 5 stores with 89 products in its inventory.</a:t>
            </a:r>
          </a:p>
          <a:p>
            <a:pPr marL="285750" indent="-285750">
              <a:buFont typeface="Arial" panose="020B0604020202020204" pitchFamily="34" charset="0"/>
              <a:buChar char="•"/>
            </a:pPr>
            <a:r>
              <a:rPr lang="en-US" sz="1400" dirty="0"/>
              <a:t>About 10,372 customers visited the store in 2 years.</a:t>
            </a:r>
          </a:p>
          <a:p>
            <a:pPr marL="285750" indent="-285750">
              <a:buFont typeface="Arial" panose="020B0604020202020204" pitchFamily="34" charset="0"/>
              <a:buChar char="•"/>
            </a:pPr>
            <a:r>
              <a:rPr lang="en-US" sz="1400" dirty="0"/>
              <a:t>About 21767 transactions done.</a:t>
            </a:r>
          </a:p>
          <a:p>
            <a:pPr marL="285750" indent="-285750">
              <a:buFont typeface="Arial" panose="020B0604020202020204" pitchFamily="34" charset="0"/>
              <a:buChar char="•"/>
            </a:pPr>
            <a:r>
              <a:rPr lang="en-US" sz="1400" dirty="0"/>
              <a:t>Revenue of over 10M.</a:t>
            </a:r>
          </a:p>
        </p:txBody>
      </p:sp>
      <p:sp>
        <p:nvSpPr>
          <p:cNvPr id="3" name="Title 2"/>
          <p:cNvSpPr>
            <a:spLocks noGrp="1"/>
          </p:cNvSpPr>
          <p:nvPr>
            <p:ph type="title"/>
          </p:nvPr>
        </p:nvSpPr>
        <p:spPr>
          <a:xfrm>
            <a:off x="365760" y="295683"/>
            <a:ext cx="8412480" cy="535590"/>
          </a:xfrm>
        </p:spPr>
        <p:txBody>
          <a:bodyPr/>
          <a:lstStyle/>
          <a:p>
            <a:r>
              <a:rPr lang="en-US" sz="2400" b="1" dirty="0">
                <a:solidFill>
                  <a:schemeClr val="accent1"/>
                </a:solidFill>
              </a:rPr>
              <a:t>Summary of Zoe’s data provided</a:t>
            </a:r>
          </a:p>
        </p:txBody>
      </p:sp>
      <p:pic>
        <p:nvPicPr>
          <p:cNvPr id="6" name="Picture 5"/>
          <p:cNvPicPr>
            <a:picLocks noChangeAspect="1"/>
          </p:cNvPicPr>
          <p:nvPr/>
        </p:nvPicPr>
        <p:blipFill>
          <a:blip r:embed="rId2"/>
          <a:stretch>
            <a:fillRect/>
          </a:stretch>
        </p:blipFill>
        <p:spPr>
          <a:xfrm>
            <a:off x="1264023" y="2316785"/>
            <a:ext cx="6705600" cy="4251798"/>
          </a:xfrm>
          <a:prstGeom prst="rect">
            <a:avLst/>
          </a:prstGeom>
        </p:spPr>
      </p:pic>
    </p:spTree>
    <p:extLst>
      <p:ext uri="{BB962C8B-B14F-4D97-AF65-F5344CB8AC3E}">
        <p14:creationId xmlns:p14="http://schemas.microsoft.com/office/powerpoint/2010/main" val="83115229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400" b="1" dirty="0">
                <a:solidFill>
                  <a:schemeClr val="accent1"/>
                </a:solidFill>
              </a:rPr>
              <a:t>Customer Buying Trend</a:t>
            </a:r>
          </a:p>
        </p:txBody>
      </p:sp>
      <p:pic>
        <p:nvPicPr>
          <p:cNvPr id="4" name="Picture 3"/>
          <p:cNvPicPr>
            <a:picLocks noChangeAspect="1"/>
          </p:cNvPicPr>
          <p:nvPr/>
        </p:nvPicPr>
        <p:blipFill>
          <a:blip r:embed="rId2"/>
          <a:stretch>
            <a:fillRect/>
          </a:stretch>
        </p:blipFill>
        <p:spPr>
          <a:xfrm>
            <a:off x="238640" y="1030940"/>
            <a:ext cx="8666720" cy="4854107"/>
          </a:xfrm>
          <a:prstGeom prst="rect">
            <a:avLst/>
          </a:prstGeom>
        </p:spPr>
      </p:pic>
    </p:spTree>
    <p:extLst>
      <p:ext uri="{BB962C8B-B14F-4D97-AF65-F5344CB8AC3E}">
        <p14:creationId xmlns:p14="http://schemas.microsoft.com/office/powerpoint/2010/main" val="117857941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5760" y="295683"/>
            <a:ext cx="8412480" cy="608326"/>
          </a:xfrm>
        </p:spPr>
        <p:txBody>
          <a:bodyPr/>
          <a:lstStyle/>
          <a:p>
            <a:r>
              <a:rPr lang="en-US" sz="2400" b="1" dirty="0">
                <a:solidFill>
                  <a:schemeClr val="accent1"/>
                </a:solidFill>
              </a:rPr>
              <a:t>Customer Buying Trend contd.</a:t>
            </a:r>
          </a:p>
        </p:txBody>
      </p:sp>
      <p:sp>
        <p:nvSpPr>
          <p:cNvPr id="6" name="Chevron 5"/>
          <p:cNvSpPr/>
          <p:nvPr/>
        </p:nvSpPr>
        <p:spPr bwMode="gray">
          <a:xfrm rot="5400000">
            <a:off x="1960613" y="4779851"/>
            <a:ext cx="561109" cy="768927"/>
          </a:xfrm>
          <a:prstGeom prst="chevron">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400" b="1" dirty="0">
              <a:solidFill>
                <a:schemeClr val="bg1"/>
              </a:solidFill>
            </a:endParaRPr>
          </a:p>
        </p:txBody>
      </p:sp>
      <p:sp>
        <p:nvSpPr>
          <p:cNvPr id="7" name="Chevron 6"/>
          <p:cNvSpPr/>
          <p:nvPr/>
        </p:nvSpPr>
        <p:spPr bwMode="gray">
          <a:xfrm rot="5400000">
            <a:off x="6217919" y="4779851"/>
            <a:ext cx="561109" cy="768927"/>
          </a:xfrm>
          <a:prstGeom prst="chevron">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400" b="1" dirty="0">
              <a:solidFill>
                <a:schemeClr val="bg1"/>
              </a:solidFill>
            </a:endParaRPr>
          </a:p>
        </p:txBody>
      </p:sp>
      <p:sp>
        <p:nvSpPr>
          <p:cNvPr id="8" name="Rectangle 7"/>
          <p:cNvSpPr/>
          <p:nvPr/>
        </p:nvSpPr>
        <p:spPr>
          <a:xfrm>
            <a:off x="459276" y="5890856"/>
            <a:ext cx="3759432" cy="421977"/>
          </a:xfrm>
          <a:prstGeom prst="rect">
            <a:avLst/>
          </a:prstGeom>
          <a:solidFill>
            <a:schemeClr val="bg1"/>
          </a:soli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88900" tIns="88900" rIns="88900" bIns="88900" rtlCol="0" anchor="t" anchorCtr="0"/>
          <a:lstStyle/>
          <a:p>
            <a:pPr marL="114300" lvl="1" indent="-114300">
              <a:spcBef>
                <a:spcPts val="600"/>
              </a:spcBef>
              <a:buSzPct val="100000"/>
              <a:buFont typeface="Arial"/>
              <a:buChar char="•"/>
            </a:pPr>
            <a:r>
              <a:rPr lang="en-US" sz="1100" dirty="0">
                <a:solidFill>
                  <a:schemeClr val="tx2"/>
                </a:solidFill>
              </a:rPr>
              <a:t>On each month, we can see the average trend increases slowly falls over.</a:t>
            </a:r>
          </a:p>
        </p:txBody>
      </p:sp>
      <p:sp>
        <p:nvSpPr>
          <p:cNvPr id="9" name="Rectangle 8"/>
          <p:cNvSpPr/>
          <p:nvPr/>
        </p:nvSpPr>
        <p:spPr>
          <a:xfrm>
            <a:off x="459276" y="5521853"/>
            <a:ext cx="3759432" cy="365760"/>
          </a:xfrm>
          <a:prstGeom prst="rect">
            <a:avLst/>
          </a:prstGeom>
          <a:solidFill>
            <a:schemeClr val="accent3"/>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88900" tIns="88900" rIns="88900" bIns="88900" rtlCol="0" anchor="ctr"/>
          <a:lstStyle/>
          <a:p>
            <a:r>
              <a:rPr lang="en-US" sz="1200" b="1" dirty="0">
                <a:solidFill>
                  <a:schemeClr val="bg1"/>
                </a:solidFill>
              </a:rPr>
              <a:t>Trend by each day of the month</a:t>
            </a:r>
          </a:p>
        </p:txBody>
      </p:sp>
      <p:sp>
        <p:nvSpPr>
          <p:cNvPr id="10" name="Rectangle 9"/>
          <p:cNvSpPr/>
          <p:nvPr/>
        </p:nvSpPr>
        <p:spPr>
          <a:xfrm>
            <a:off x="4848478" y="5840645"/>
            <a:ext cx="3646298" cy="561108"/>
          </a:xfrm>
          <a:prstGeom prst="rect">
            <a:avLst/>
          </a:prstGeom>
          <a:solidFill>
            <a:schemeClr val="bg1"/>
          </a:soli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88900" tIns="88900" rIns="88900" bIns="88900" rtlCol="0" anchor="t" anchorCtr="0"/>
          <a:lstStyle/>
          <a:p>
            <a:pPr marL="114300" lvl="1" indent="-114300">
              <a:spcBef>
                <a:spcPts val="600"/>
              </a:spcBef>
              <a:buSzPct val="100000"/>
              <a:buFont typeface="Arial"/>
              <a:buChar char="•"/>
            </a:pPr>
            <a:r>
              <a:rPr lang="en-US" sz="1100" dirty="0">
                <a:solidFill>
                  <a:schemeClr val="tx2"/>
                </a:solidFill>
              </a:rPr>
              <a:t>On each day, the highest buying was observed between 10AM to 12 PM and 5PM to 7PM.</a:t>
            </a:r>
          </a:p>
        </p:txBody>
      </p:sp>
      <p:sp>
        <p:nvSpPr>
          <p:cNvPr id="11" name="Rectangle 10"/>
          <p:cNvSpPr/>
          <p:nvPr/>
        </p:nvSpPr>
        <p:spPr>
          <a:xfrm>
            <a:off x="4848478" y="5505429"/>
            <a:ext cx="3646298" cy="369003"/>
          </a:xfrm>
          <a:prstGeom prst="rect">
            <a:avLst/>
          </a:prstGeom>
          <a:solidFill>
            <a:schemeClr val="accent3"/>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88900" tIns="88900" rIns="88900" bIns="88900" rtlCol="0" anchor="ctr"/>
          <a:lstStyle/>
          <a:p>
            <a:r>
              <a:rPr lang="en-US" sz="1200" b="1" dirty="0">
                <a:solidFill>
                  <a:schemeClr val="bg1"/>
                </a:solidFill>
              </a:rPr>
              <a:t>Total Revenue at each Hour</a:t>
            </a:r>
          </a:p>
        </p:txBody>
      </p:sp>
      <p:pic>
        <p:nvPicPr>
          <p:cNvPr id="2" name="Picture 1"/>
          <p:cNvPicPr>
            <a:picLocks noChangeAspect="1"/>
          </p:cNvPicPr>
          <p:nvPr/>
        </p:nvPicPr>
        <p:blipFill>
          <a:blip r:embed="rId2"/>
          <a:stretch>
            <a:fillRect/>
          </a:stretch>
        </p:blipFill>
        <p:spPr>
          <a:xfrm>
            <a:off x="263628" y="904009"/>
            <a:ext cx="4045058" cy="3733537"/>
          </a:xfrm>
          <a:prstGeom prst="rect">
            <a:avLst/>
          </a:prstGeom>
        </p:spPr>
      </p:pic>
      <p:pic>
        <p:nvPicPr>
          <p:cNvPr id="12" name="Picture 11"/>
          <p:cNvPicPr>
            <a:picLocks noChangeAspect="1"/>
          </p:cNvPicPr>
          <p:nvPr/>
        </p:nvPicPr>
        <p:blipFill>
          <a:blip r:embed="rId3"/>
          <a:stretch>
            <a:fillRect/>
          </a:stretch>
        </p:blipFill>
        <p:spPr>
          <a:xfrm>
            <a:off x="4480560" y="909016"/>
            <a:ext cx="4469554" cy="3653840"/>
          </a:xfrm>
          <a:prstGeom prst="rect">
            <a:avLst/>
          </a:prstGeom>
        </p:spPr>
      </p:pic>
    </p:spTree>
    <p:extLst>
      <p:ext uri="{BB962C8B-B14F-4D97-AF65-F5344CB8AC3E}">
        <p14:creationId xmlns:p14="http://schemas.microsoft.com/office/powerpoint/2010/main" val="304474177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5760" y="295683"/>
            <a:ext cx="8412480" cy="535590"/>
          </a:xfrm>
        </p:spPr>
        <p:txBody>
          <a:bodyPr/>
          <a:lstStyle/>
          <a:p>
            <a:r>
              <a:rPr lang="en-US" sz="2400" b="1" dirty="0">
                <a:solidFill>
                  <a:schemeClr val="accent1"/>
                </a:solidFill>
              </a:rPr>
              <a:t>Customer v/s Product Behavior</a:t>
            </a:r>
          </a:p>
        </p:txBody>
      </p:sp>
      <p:sp>
        <p:nvSpPr>
          <p:cNvPr id="5" name="Chevron 4"/>
          <p:cNvSpPr/>
          <p:nvPr/>
        </p:nvSpPr>
        <p:spPr bwMode="gray">
          <a:xfrm rot="5400000">
            <a:off x="4291445" y="3688773"/>
            <a:ext cx="561109" cy="768927"/>
          </a:xfrm>
          <a:prstGeom prst="chevron">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400" b="1" dirty="0">
              <a:solidFill>
                <a:schemeClr val="bg1"/>
              </a:solidFill>
            </a:endParaRPr>
          </a:p>
        </p:txBody>
      </p:sp>
      <p:sp>
        <p:nvSpPr>
          <p:cNvPr id="6" name="Rectangle 5"/>
          <p:cNvSpPr/>
          <p:nvPr/>
        </p:nvSpPr>
        <p:spPr>
          <a:xfrm>
            <a:off x="365760" y="5474947"/>
            <a:ext cx="8412480" cy="971573"/>
          </a:xfrm>
          <a:prstGeom prst="rect">
            <a:avLst/>
          </a:prstGeom>
          <a:solidFill>
            <a:schemeClr val="bg1"/>
          </a:soli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88900" tIns="88900" rIns="88900" bIns="88900" rtlCol="0" anchor="t" anchorCtr="0"/>
          <a:lstStyle/>
          <a:p>
            <a:pPr marL="114300" lvl="1" indent="-114300">
              <a:spcBef>
                <a:spcPts val="600"/>
              </a:spcBef>
              <a:buSzPct val="100000"/>
              <a:buFont typeface="Arial"/>
              <a:buChar char="•"/>
            </a:pPr>
            <a:r>
              <a:rPr lang="en-US" sz="1100" dirty="0">
                <a:solidFill>
                  <a:schemeClr val="tx2"/>
                </a:solidFill>
              </a:rPr>
              <a:t>It is observed that some products have been bought repeatedly by several customers whereas some products were bought very few times</a:t>
            </a:r>
          </a:p>
          <a:p>
            <a:pPr marL="114300" lvl="1" indent="-114300">
              <a:spcBef>
                <a:spcPts val="600"/>
              </a:spcBef>
              <a:buSzPct val="100000"/>
              <a:buFont typeface="Arial"/>
              <a:buChar char="•"/>
            </a:pPr>
            <a:r>
              <a:rPr lang="en-US" sz="1100" dirty="0">
                <a:solidFill>
                  <a:schemeClr val="tx2"/>
                </a:solidFill>
              </a:rPr>
              <a:t>Those products that were bought repeatedly have also contributed proportionately to the total revenue</a:t>
            </a:r>
          </a:p>
          <a:p>
            <a:pPr marL="114300" lvl="1" indent="-114300">
              <a:spcBef>
                <a:spcPts val="600"/>
              </a:spcBef>
              <a:buSzPct val="100000"/>
              <a:buFont typeface="Arial"/>
              <a:buChar char="•"/>
            </a:pPr>
            <a:r>
              <a:rPr lang="en-US" sz="1100" dirty="0">
                <a:solidFill>
                  <a:schemeClr val="tx2"/>
                </a:solidFill>
              </a:rPr>
              <a:t>All products that were bought higher than the 3</a:t>
            </a:r>
            <a:r>
              <a:rPr lang="en-US" sz="1100" baseline="30000" dirty="0">
                <a:solidFill>
                  <a:schemeClr val="tx2"/>
                </a:solidFill>
              </a:rPr>
              <a:t>rd</a:t>
            </a:r>
            <a:r>
              <a:rPr lang="en-US" sz="1100" dirty="0">
                <a:solidFill>
                  <a:schemeClr val="tx2"/>
                </a:solidFill>
              </a:rPr>
              <a:t> quadrant value (989) are considered popular products</a:t>
            </a:r>
          </a:p>
        </p:txBody>
      </p:sp>
      <p:sp>
        <p:nvSpPr>
          <p:cNvPr id="7" name="Rectangle 6"/>
          <p:cNvSpPr/>
          <p:nvPr/>
        </p:nvSpPr>
        <p:spPr>
          <a:xfrm>
            <a:off x="365760" y="5105945"/>
            <a:ext cx="8412480" cy="369002"/>
          </a:xfrm>
          <a:prstGeom prst="rect">
            <a:avLst/>
          </a:prstGeom>
          <a:solidFill>
            <a:schemeClr val="accent3"/>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88900" tIns="88900" rIns="88900" bIns="88900" rtlCol="0" anchor="ctr"/>
          <a:lstStyle/>
          <a:p>
            <a:r>
              <a:rPr lang="en-US" sz="1200" b="1" dirty="0">
                <a:solidFill>
                  <a:schemeClr val="bg1"/>
                </a:solidFill>
              </a:rPr>
              <a:t>Customers per Product</a:t>
            </a:r>
          </a:p>
        </p:txBody>
      </p:sp>
      <p:pic>
        <p:nvPicPr>
          <p:cNvPr id="2" name="Picture 1"/>
          <p:cNvPicPr>
            <a:picLocks noChangeAspect="1"/>
          </p:cNvPicPr>
          <p:nvPr/>
        </p:nvPicPr>
        <p:blipFill>
          <a:blip r:embed="rId2"/>
          <a:stretch>
            <a:fillRect/>
          </a:stretch>
        </p:blipFill>
        <p:spPr>
          <a:xfrm>
            <a:off x="955484" y="704088"/>
            <a:ext cx="7575296" cy="4176331"/>
          </a:xfrm>
          <a:prstGeom prst="rect">
            <a:avLst/>
          </a:prstGeom>
        </p:spPr>
      </p:pic>
    </p:spTree>
    <p:extLst>
      <p:ext uri="{BB962C8B-B14F-4D97-AF65-F5344CB8AC3E}">
        <p14:creationId xmlns:p14="http://schemas.microsoft.com/office/powerpoint/2010/main" val="206365973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5760" y="1666702"/>
            <a:ext cx="8412480" cy="5410423"/>
          </a:xfrm>
        </p:spPr>
        <p:txBody>
          <a:bodyPr/>
          <a:lstStyle/>
          <a:p>
            <a:pPr marL="285750" indent="-285750">
              <a:buFont typeface="Arial" panose="020B0604020202020204" pitchFamily="34" charset="0"/>
              <a:buChar char="•"/>
            </a:pPr>
            <a:r>
              <a:rPr lang="en-US" b="1" dirty="0" err="1"/>
              <a:t>StoreFrequency</a:t>
            </a:r>
            <a:r>
              <a:rPr lang="en-US" dirty="0"/>
              <a:t>: </a:t>
            </a:r>
          </a:p>
          <a:p>
            <a:r>
              <a:rPr lang="en-US" dirty="0"/>
              <a:t>     Total number of Stores visited.</a:t>
            </a:r>
          </a:p>
          <a:p>
            <a:pPr marL="285750" indent="-285750">
              <a:buFont typeface="Arial" panose="020B0604020202020204" pitchFamily="34" charset="0"/>
              <a:buChar char="•"/>
            </a:pPr>
            <a:r>
              <a:rPr lang="en-US" b="1" dirty="0" err="1"/>
              <a:t>TransactionFrequency</a:t>
            </a:r>
            <a:r>
              <a:rPr lang="en-US" dirty="0"/>
              <a:t>: </a:t>
            </a:r>
          </a:p>
          <a:p>
            <a:r>
              <a:rPr lang="en-US" dirty="0"/>
              <a:t>     Total number of Transactions done.</a:t>
            </a:r>
          </a:p>
          <a:p>
            <a:pPr marL="285750" indent="-285750">
              <a:buFont typeface="Arial" panose="020B0604020202020204" pitchFamily="34" charset="0"/>
              <a:buChar char="•"/>
            </a:pPr>
            <a:r>
              <a:rPr lang="en-US" b="1" dirty="0" err="1"/>
              <a:t>ProductFrequency</a:t>
            </a:r>
            <a:r>
              <a:rPr lang="en-US" dirty="0"/>
              <a:t> : </a:t>
            </a:r>
          </a:p>
          <a:p>
            <a:r>
              <a:rPr lang="en-US" dirty="0"/>
              <a:t>     Total number of products purchased .</a:t>
            </a:r>
          </a:p>
          <a:p>
            <a:pPr marL="285750" indent="-285750">
              <a:buFont typeface="Arial" panose="020B0604020202020204" pitchFamily="34" charset="0"/>
              <a:buChar char="•"/>
            </a:pPr>
            <a:r>
              <a:rPr lang="en-US" b="1" dirty="0" err="1"/>
              <a:t>RevenueValue</a:t>
            </a:r>
            <a:r>
              <a:rPr lang="en-US" dirty="0"/>
              <a:t> : </a:t>
            </a:r>
          </a:p>
          <a:p>
            <a:r>
              <a:rPr lang="en-US" dirty="0"/>
              <a:t>     Normalized total cost contributed by each customer over two years</a:t>
            </a:r>
          </a:p>
          <a:p>
            <a:pPr marL="488950" lvl="1" indent="-285750">
              <a:buFont typeface="Arial" panose="020B0604020202020204" pitchFamily="34" charset="0"/>
              <a:buChar char="•"/>
            </a:pPr>
            <a:endParaRPr lang="en-US" dirty="0"/>
          </a:p>
          <a:p>
            <a:pPr marL="488950" lvl="1" indent="-285750">
              <a:buFont typeface="Arial" panose="020B0604020202020204" pitchFamily="34" charset="0"/>
              <a:buChar char="•"/>
            </a:pPr>
            <a:endParaRPr lang="en-US" dirty="0"/>
          </a:p>
        </p:txBody>
      </p:sp>
      <p:sp>
        <p:nvSpPr>
          <p:cNvPr id="3" name="Title 2"/>
          <p:cNvSpPr>
            <a:spLocks noGrp="1"/>
          </p:cNvSpPr>
          <p:nvPr>
            <p:ph type="title"/>
          </p:nvPr>
        </p:nvSpPr>
        <p:spPr>
          <a:xfrm>
            <a:off x="365760" y="295683"/>
            <a:ext cx="8412480" cy="504417"/>
          </a:xfrm>
        </p:spPr>
        <p:txBody>
          <a:bodyPr/>
          <a:lstStyle/>
          <a:p>
            <a:r>
              <a:rPr lang="en-US" sz="2400" b="1" dirty="0">
                <a:solidFill>
                  <a:schemeClr val="accent1"/>
                </a:solidFill>
              </a:rPr>
              <a:t>Feature Engineering</a:t>
            </a:r>
          </a:p>
        </p:txBody>
      </p:sp>
      <p:sp>
        <p:nvSpPr>
          <p:cNvPr id="5" name="Rectangle 4"/>
          <p:cNvSpPr/>
          <p:nvPr/>
        </p:nvSpPr>
        <p:spPr bwMode="gray">
          <a:xfrm>
            <a:off x="365760" y="842875"/>
            <a:ext cx="8244840" cy="390525"/>
          </a:xfrm>
          <a:prstGeom prst="rect">
            <a:avLst/>
          </a:prstGeom>
          <a:solidFill>
            <a:srgbClr val="002060"/>
          </a:solidFill>
          <a:ln w="19050" algn="ctr">
            <a:solidFill>
              <a:srgbClr val="002060"/>
            </a:solid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dirty="0">
                <a:solidFill>
                  <a:schemeClr val="bg1"/>
                </a:solidFill>
              </a:rPr>
              <a:t>Important Variables created in Feature Engineering Step </a:t>
            </a:r>
          </a:p>
        </p:txBody>
      </p:sp>
    </p:spTree>
    <p:extLst>
      <p:ext uri="{BB962C8B-B14F-4D97-AF65-F5344CB8AC3E}">
        <p14:creationId xmlns:p14="http://schemas.microsoft.com/office/powerpoint/2010/main" val="307136938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5760" y="295683"/>
            <a:ext cx="8412480" cy="556372"/>
          </a:xfrm>
        </p:spPr>
        <p:txBody>
          <a:bodyPr/>
          <a:lstStyle/>
          <a:p>
            <a:r>
              <a:rPr lang="en-US" sz="2400" b="1" dirty="0">
                <a:solidFill>
                  <a:schemeClr val="accent1"/>
                </a:solidFill>
              </a:rPr>
              <a:t>Creating Customer Clusters</a:t>
            </a:r>
          </a:p>
        </p:txBody>
      </p:sp>
      <p:sp>
        <p:nvSpPr>
          <p:cNvPr id="9" name="Rectangle 8"/>
          <p:cNvSpPr/>
          <p:nvPr/>
        </p:nvSpPr>
        <p:spPr>
          <a:xfrm>
            <a:off x="280340" y="1567605"/>
            <a:ext cx="8689103" cy="5196438"/>
          </a:xfrm>
          <a:prstGeom prst="rect">
            <a:avLst/>
          </a:prstGeom>
          <a:solidFill>
            <a:schemeClr val="bg1"/>
          </a:soli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88900" tIns="88900" rIns="88900" bIns="88900" rtlCol="0" anchor="t" anchorCtr="0"/>
          <a:lstStyle/>
          <a:p>
            <a:pPr marL="285750" indent="-285750" fontAlgn="base">
              <a:buFont typeface="Arial" panose="020B0604020202020204" pitchFamily="34" charset="0"/>
              <a:buChar char="•"/>
            </a:pPr>
            <a:r>
              <a:rPr lang="en-US" sz="1600" dirty="0">
                <a:solidFill>
                  <a:schemeClr val="tx1"/>
                </a:solidFill>
              </a:rPr>
              <a:t>Cluster analysis or clustering is the task of grouping a set of objects in such a way that objects in the same group (called a cluster) are  similar (in some sense or another) to each other than to those in other groups (clusters). </a:t>
            </a:r>
          </a:p>
          <a:p>
            <a:pPr marL="285750" indent="-285750" fontAlgn="base">
              <a:buFont typeface="Arial" panose="020B0604020202020204" pitchFamily="34" charset="0"/>
              <a:buChar char="•"/>
            </a:pPr>
            <a:r>
              <a:rPr lang="en-US" sz="1600" dirty="0">
                <a:solidFill>
                  <a:schemeClr val="tx1"/>
                </a:solidFill>
              </a:rPr>
              <a:t>For K-Means, there are always K clusters.</a:t>
            </a:r>
          </a:p>
          <a:p>
            <a:pPr marL="285750" indent="-285750" fontAlgn="base">
              <a:buFont typeface="Arial" panose="020B0604020202020204" pitchFamily="34" charset="0"/>
              <a:buChar char="•"/>
            </a:pPr>
            <a:r>
              <a:rPr lang="en-US" sz="1600" dirty="0">
                <a:solidFill>
                  <a:schemeClr val="tx1"/>
                </a:solidFill>
              </a:rPr>
              <a:t>There is always at least one item in each cluster.</a:t>
            </a:r>
          </a:p>
          <a:p>
            <a:pPr marL="285750" indent="-285750" fontAlgn="base">
              <a:buFont typeface="Arial" panose="020B0604020202020204" pitchFamily="34" charset="0"/>
              <a:buChar char="•"/>
            </a:pPr>
            <a:r>
              <a:rPr lang="en-US" sz="1600" dirty="0">
                <a:solidFill>
                  <a:schemeClr val="tx1"/>
                </a:solidFill>
              </a:rPr>
              <a:t>The clusters are non-hierarchical and they do not overlap.</a:t>
            </a:r>
          </a:p>
          <a:p>
            <a:pPr marL="285750" indent="-285750" fontAlgn="base">
              <a:buFont typeface="Arial" panose="020B0604020202020204" pitchFamily="34" charset="0"/>
              <a:buChar char="•"/>
            </a:pPr>
            <a:r>
              <a:rPr lang="en-US" sz="1600" dirty="0">
                <a:solidFill>
                  <a:schemeClr val="tx1"/>
                </a:solidFill>
              </a:rPr>
              <a:t>Every member of a cluster is closer to its cluster than any other cluster because closeness does not always involve the ‘center’ of clusters.</a:t>
            </a:r>
          </a:p>
          <a:p>
            <a:pPr marL="285750" indent="-285750" fontAlgn="base">
              <a:buFont typeface="Arial" panose="020B0604020202020204" pitchFamily="34" charset="0"/>
              <a:buChar char="•"/>
            </a:pPr>
            <a:r>
              <a:rPr lang="en-US" sz="1600" dirty="0">
                <a:solidFill>
                  <a:schemeClr val="tx1"/>
                </a:solidFill>
              </a:rPr>
              <a:t>Choosing the number of partitions, i.e. k value, plot each iteration to display the elbow graph change for how many iterations </a:t>
            </a:r>
            <a:r>
              <a:rPr lang="en-US" sz="1400" dirty="0">
                <a:solidFill>
                  <a:schemeClr val="tx1"/>
                </a:solidFill>
              </a:rPr>
              <a:t>(Calculating variance and storing at the first index), </a:t>
            </a:r>
            <a:r>
              <a:rPr lang="en-US" sz="1600" dirty="0" err="1">
                <a:solidFill>
                  <a:schemeClr val="tx1"/>
                </a:solidFill>
              </a:rPr>
              <a:t>tf</a:t>
            </a:r>
            <a:r>
              <a:rPr lang="en-US" sz="1600" dirty="0">
                <a:solidFill>
                  <a:schemeClr val="tx1"/>
                </a:solidFill>
              </a:rPr>
              <a:t>, k = 4</a:t>
            </a:r>
          </a:p>
          <a:p>
            <a:pPr marL="285750" indent="-285750" fontAlgn="base">
              <a:buFont typeface="Arial" panose="020B0604020202020204" pitchFamily="34" charset="0"/>
              <a:buChar char="•"/>
            </a:pPr>
            <a:endParaRPr lang="en-US" sz="1600" dirty="0">
              <a:solidFill>
                <a:schemeClr val="tx1"/>
              </a:solidFill>
            </a:endParaRPr>
          </a:p>
          <a:p>
            <a:pPr marL="114300" lvl="1" indent="-114300">
              <a:spcBef>
                <a:spcPts val="600"/>
              </a:spcBef>
              <a:buSzPct val="100000"/>
              <a:buFont typeface="Arial"/>
              <a:buChar char="•"/>
            </a:pPr>
            <a:endParaRPr lang="en-US" sz="1050" dirty="0">
              <a:solidFill>
                <a:schemeClr val="tx1"/>
              </a:solidFill>
            </a:endParaRPr>
          </a:p>
        </p:txBody>
      </p:sp>
      <p:sp>
        <p:nvSpPr>
          <p:cNvPr id="10" name="Rectangle 9"/>
          <p:cNvSpPr/>
          <p:nvPr/>
        </p:nvSpPr>
        <p:spPr>
          <a:xfrm>
            <a:off x="365760" y="925115"/>
            <a:ext cx="8518264" cy="312014"/>
          </a:xfrm>
          <a:prstGeom prst="rect">
            <a:avLst/>
          </a:prstGeom>
          <a:solidFill>
            <a:schemeClr val="accent3"/>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88900" tIns="88900" rIns="88900" bIns="88900" rtlCol="0" anchor="ctr"/>
          <a:lstStyle/>
          <a:p>
            <a:r>
              <a:rPr lang="en-US" sz="1200" b="1" dirty="0">
                <a:solidFill>
                  <a:schemeClr val="bg1"/>
                </a:solidFill>
              </a:rPr>
              <a:t>Segmenting Customer into clusters based on buying behavior</a:t>
            </a:r>
          </a:p>
        </p:txBody>
      </p:sp>
      <p:pic>
        <p:nvPicPr>
          <p:cNvPr id="11" name="Picture 10"/>
          <p:cNvPicPr>
            <a:picLocks noChangeAspect="1"/>
          </p:cNvPicPr>
          <p:nvPr/>
        </p:nvPicPr>
        <p:blipFill>
          <a:blip r:embed="rId2"/>
          <a:stretch>
            <a:fillRect/>
          </a:stretch>
        </p:blipFill>
        <p:spPr>
          <a:xfrm>
            <a:off x="2707340" y="4165824"/>
            <a:ext cx="3639867" cy="2335581"/>
          </a:xfrm>
          <a:prstGeom prst="rect">
            <a:avLst/>
          </a:prstGeom>
        </p:spPr>
      </p:pic>
    </p:spTree>
    <p:extLst>
      <p:ext uri="{BB962C8B-B14F-4D97-AF65-F5344CB8AC3E}">
        <p14:creationId xmlns:p14="http://schemas.microsoft.com/office/powerpoint/2010/main" val="75201852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US_Timesaver">
  <a:themeElements>
    <a:clrScheme name="US Deloitte Color">
      <a:dk1>
        <a:sysClr val="windowText" lastClr="000000"/>
      </a:dk1>
      <a:lt1>
        <a:sysClr val="window" lastClr="FFFFFF"/>
      </a:lt1>
      <a:dk2>
        <a:srgbClr val="313131"/>
      </a:dk2>
      <a:lt2>
        <a:srgbClr val="8C8C8C"/>
      </a:lt2>
      <a:accent1>
        <a:srgbClr val="002776"/>
      </a:accent1>
      <a:accent2>
        <a:srgbClr val="81BC00"/>
      </a:accent2>
      <a:accent3>
        <a:srgbClr val="00A1DE"/>
      </a:accent3>
      <a:accent4>
        <a:srgbClr val="3C8A2E"/>
      </a:accent4>
      <a:accent5>
        <a:srgbClr val="72C7E7"/>
      </a:accent5>
      <a:accent6>
        <a:srgbClr val="BDD203"/>
      </a:accent6>
      <a:hlink>
        <a:srgbClr val="00A1DE"/>
      </a:hlink>
      <a:folHlink>
        <a:srgbClr val="72C7E7"/>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4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extLst>
    <a:ext uri="{05A4C25C-085E-4340-85A3-A5531E510DB2}">
      <thm15:themeFamily xmlns:thm15="http://schemas.microsoft.com/office/thememl/2012/main" name="US_Timesaver.pptx" id="{328DEE6A-A28F-47B6-B129-B131313CEDB1}" vid="{CCD60F2F-4D9C-4F57-BB97-3B8DF6E2F7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US Deloitte Color">
    <a:dk1>
      <a:sysClr val="windowText" lastClr="000000"/>
    </a:dk1>
    <a:lt1>
      <a:sysClr val="window" lastClr="FFFFFF"/>
    </a:lt1>
    <a:dk2>
      <a:srgbClr val="313131"/>
    </a:dk2>
    <a:lt2>
      <a:srgbClr val="8C8C8C"/>
    </a:lt2>
    <a:accent1>
      <a:srgbClr val="002776"/>
    </a:accent1>
    <a:accent2>
      <a:srgbClr val="81BC00"/>
    </a:accent2>
    <a:accent3>
      <a:srgbClr val="00A1DE"/>
    </a:accent3>
    <a:accent4>
      <a:srgbClr val="3C8A2E"/>
    </a:accent4>
    <a:accent5>
      <a:srgbClr val="72C7E7"/>
    </a:accent5>
    <a:accent6>
      <a:srgbClr val="BDD203"/>
    </a:accent6>
    <a:hlink>
      <a:srgbClr val="00A1DE"/>
    </a:hlink>
    <a:folHlink>
      <a:srgbClr val="72C7E7"/>
    </a:folHlink>
  </a:clrScheme>
</a:themeOverride>
</file>

<file path=docProps/app.xml><?xml version="1.0" encoding="utf-8"?>
<Properties xmlns="http://schemas.openxmlformats.org/officeDocument/2006/extended-properties" xmlns:vt="http://schemas.openxmlformats.org/officeDocument/2006/docPropsVTypes">
  <Template/>
  <TotalTime>6135</TotalTime>
  <Words>808</Words>
  <Application>Microsoft Office PowerPoint</Application>
  <PresentationFormat>On-screen Show (4:3)</PresentationFormat>
  <Paragraphs>180</Paragraphs>
  <Slides>15</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1" baseType="lpstr">
      <vt:lpstr>Arial</vt:lpstr>
      <vt:lpstr>Calibri</vt:lpstr>
      <vt:lpstr>Wingdings</vt:lpstr>
      <vt:lpstr>Wingdings 2</vt:lpstr>
      <vt:lpstr>US_Timesaver</vt:lpstr>
      <vt:lpstr>think-cell Slide</vt:lpstr>
      <vt:lpstr>Retail Analytics - Zoe’s Chain</vt:lpstr>
      <vt:lpstr>Problem Statement</vt:lpstr>
      <vt:lpstr>Raw data Snapshot</vt:lpstr>
      <vt:lpstr>Summary of Zoe’s data provided</vt:lpstr>
      <vt:lpstr>Customer Buying Trend</vt:lpstr>
      <vt:lpstr>Customer Buying Trend contd.</vt:lpstr>
      <vt:lpstr>Customer v/s Product Behavior</vt:lpstr>
      <vt:lpstr>Feature Engineering</vt:lpstr>
      <vt:lpstr>Creating Customer Clusters</vt:lpstr>
      <vt:lpstr>K- Means Cluster Analysis</vt:lpstr>
      <vt:lpstr>Hierarchical clustering Analysis</vt:lpstr>
      <vt:lpstr> Ward Hierarchical Clustering (with Bootstrapped p values)</vt:lpstr>
      <vt:lpstr>Model Based Clustering to display the best model</vt:lpstr>
      <vt:lpstr>Results</vt:lpstr>
      <vt:lpstr>Conclusion - Customer Scoring &amp; Promotions</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saurav</dc:creator>
  <cp:lastModifiedBy>Agarwal, Saurav</cp:lastModifiedBy>
  <cp:revision>61</cp:revision>
  <dcterms:created xsi:type="dcterms:W3CDTF">2015-08-22T14:31:51Z</dcterms:created>
  <dcterms:modified xsi:type="dcterms:W3CDTF">2019-02-16T13:17:55Z</dcterms:modified>
</cp:coreProperties>
</file>