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8" r:id="rId6"/>
    <p:sldId id="270" r:id="rId7"/>
    <p:sldId id="262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8000"/>
    <a:srgbClr val="CC0066"/>
    <a:srgbClr val="1C1C1C"/>
    <a:srgbClr val="080808"/>
    <a:srgbClr val="333333"/>
    <a:srgbClr val="A84108"/>
    <a:srgbClr val="FF3399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91" d="100"/>
          <a:sy n="91" d="100"/>
        </p:scale>
        <p:origin x="53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05.09.2020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7" y="739718"/>
            <a:ext cx="5690680" cy="1517356"/>
          </a:xfrm>
        </p:spPr>
        <p:txBody>
          <a:bodyPr>
            <a:noAutofit/>
          </a:bodyPr>
          <a:lstStyle/>
          <a:p>
            <a:r>
              <a:rPr lang="en-US" dirty="0" smtClean="0"/>
              <a:t>Plant Diseases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Identification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00" y="0"/>
            <a:ext cx="7585200" cy="593781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79458" y="3623419"/>
            <a:ext cx="2704570" cy="105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/>
              <a:t>Team Mate</a:t>
            </a:r>
          </a:p>
          <a:p>
            <a:endParaRPr lang="en-US" sz="3200" dirty="0" smtClean="0"/>
          </a:p>
          <a:p>
            <a:r>
              <a:rPr lang="en-US" sz="3200" dirty="0" smtClean="0"/>
              <a:t>Short Circuit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76047" y="5496909"/>
            <a:ext cx="5690680" cy="109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Member</a:t>
            </a:r>
          </a:p>
          <a:p>
            <a:endParaRPr lang="en-US" sz="3200" dirty="0" smtClean="0"/>
          </a:p>
          <a:p>
            <a:r>
              <a:rPr lang="en-US" sz="3200" dirty="0" smtClean="0"/>
              <a:t>Nirmal Kumar</a:t>
            </a:r>
          </a:p>
          <a:p>
            <a:r>
              <a:rPr lang="en-US" sz="3200" dirty="0" smtClean="0"/>
              <a:t>Hema </a:t>
            </a:r>
            <a:r>
              <a:rPr lang="en-US" sz="3200" dirty="0"/>
              <a:t>K</a:t>
            </a:r>
            <a:r>
              <a:rPr lang="en-US" sz="3200" dirty="0" smtClean="0"/>
              <a:t>umar</a:t>
            </a:r>
            <a:endParaRPr lang="ru-RU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969885" y="5787922"/>
            <a:ext cx="1261858" cy="45719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64" y="2168059"/>
            <a:ext cx="4516097" cy="1616862"/>
          </a:xfrm>
        </p:spPr>
        <p:txBody>
          <a:bodyPr>
            <a:noAutofit/>
          </a:bodyPr>
          <a:lstStyle/>
          <a:p>
            <a:r>
              <a:rPr lang="en-US" sz="4800" dirty="0" smtClean="0"/>
              <a:t>Plant Diseases Identification</a:t>
            </a:r>
            <a:endParaRPr lang="ru-RU" sz="48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1492469"/>
            <a:ext cx="6421821" cy="3468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6" y="413918"/>
            <a:ext cx="5394691" cy="2385848"/>
          </a:xfrm>
          <a:prstGeom prst="rect">
            <a:avLst/>
          </a:prstGeom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089695" y="4493772"/>
            <a:ext cx="3466955" cy="22643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00"/>
                </a:solidFill>
              </a:rPr>
              <a:t>Python (tensor flow)</a:t>
            </a:r>
            <a:endParaRPr lang="en-US" sz="24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Open</a:t>
            </a:r>
            <a:r>
              <a:rPr lang="en-US" sz="2400" dirty="0" err="1" smtClean="0">
                <a:solidFill>
                  <a:srgbClr val="00B050"/>
                </a:solidFill>
              </a:rPr>
              <a:t>Cv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Meachine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84108"/>
                </a:solidFill>
              </a:rPr>
              <a:t>APK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64" y="4005829"/>
            <a:ext cx="241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Requriments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1079080" y="1747777"/>
            <a:ext cx="1118398" cy="42028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9303"/>
              <a:gd name="connsiteY0" fmla="*/ 0 h 21600"/>
              <a:gd name="connsiteX1" fmla="*/ 18125 w 19303"/>
              <a:gd name="connsiteY1" fmla="*/ 0 h 21600"/>
              <a:gd name="connsiteX2" fmla="*/ 19043 w 19303"/>
              <a:gd name="connsiteY2" fmla="*/ 10800 h 21600"/>
              <a:gd name="connsiteX3" fmla="*/ 18125 w 19303"/>
              <a:gd name="connsiteY3" fmla="*/ 21600 h 21600"/>
              <a:gd name="connsiteX4" fmla="*/ 3475 w 19303"/>
              <a:gd name="connsiteY4" fmla="*/ 21600 h 21600"/>
              <a:gd name="connsiteX5" fmla="*/ 0 w 19303"/>
              <a:gd name="connsiteY5" fmla="*/ 10800 h 21600"/>
              <a:gd name="connsiteX6" fmla="*/ 3475 w 19303"/>
              <a:gd name="connsiteY6" fmla="*/ 0 h 21600"/>
              <a:gd name="connsiteX0" fmla="*/ 3475 w 19398"/>
              <a:gd name="connsiteY0" fmla="*/ 0 h 21600"/>
              <a:gd name="connsiteX1" fmla="*/ 18125 w 19398"/>
              <a:gd name="connsiteY1" fmla="*/ 0 h 21600"/>
              <a:gd name="connsiteX2" fmla="*/ 19225 w 19398"/>
              <a:gd name="connsiteY2" fmla="*/ 10800 h 21600"/>
              <a:gd name="connsiteX3" fmla="*/ 18125 w 19398"/>
              <a:gd name="connsiteY3" fmla="*/ 21600 h 21600"/>
              <a:gd name="connsiteX4" fmla="*/ 3475 w 19398"/>
              <a:gd name="connsiteY4" fmla="*/ 21600 h 21600"/>
              <a:gd name="connsiteX5" fmla="*/ 0 w 19398"/>
              <a:gd name="connsiteY5" fmla="*/ 10800 h 21600"/>
              <a:gd name="connsiteX6" fmla="*/ 3475 w 19398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98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9225" y="4835"/>
                  <a:pt x="19225" y="10800"/>
                </a:cubicBezTo>
                <a:cubicBezTo>
                  <a:pt x="19225" y="16765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FF6600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115747" y="138895"/>
            <a:ext cx="4474698" cy="9160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INTRODUCTION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 txBox="1">
            <a:spLocks/>
          </p:cNvSpPr>
          <p:nvPr/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57349" y="825843"/>
            <a:ext cx="10005851" cy="12446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Automatic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plant image identification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is the most promising solution towards bridging the botanical taxonomic gap</a:t>
            </a:r>
            <a:r>
              <a:rPr lang="en-US" sz="1600" dirty="0" smtClean="0"/>
              <a:t>. </a:t>
            </a:r>
            <a:r>
              <a:rPr lang="en-US" sz="1600" dirty="0" smtClean="0">
                <a:solidFill>
                  <a:srgbClr val="1C1C1C"/>
                </a:solidFill>
              </a:rPr>
              <a:t>Which Receives Considering attention in both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botany and computer community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As the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achine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technology advances, sophistication model have been proposed for automated plant identification. With popularity of Smartphone.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72965" y="2070538"/>
            <a:ext cx="2233315" cy="492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BJFU </a:t>
            </a:r>
            <a:r>
              <a:rPr lang="en-US" sz="2400" dirty="0" err="1" smtClean="0"/>
              <a:t>DataSet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965" y="2563157"/>
            <a:ext cx="111935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The BJFU Dataset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 set collection from natural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scence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Building Blocks {F(x)+x} it Consists of 100 species of ornamental plants in each category contain one hundred different photo acquiring by smartphone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 natural environment. From equivalent focal length and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Argb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Sensor Resolution image then each pixel  classification RGB color focus to Output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9154" y="4256105"/>
            <a:ext cx="2233315" cy="192339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glow rad="469900">
              <a:schemeClr val="bg1">
                <a:lumMod val="65000"/>
                <a:alpha val="34000"/>
              </a:schemeClr>
            </a:glow>
          </a:effectLst>
        </p:spPr>
        <p:txBody>
          <a:bodyPr rtlCol="0" anchor="ctr"/>
          <a:lstStyle/>
          <a:p>
            <a:pPr algn="l"/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9894"/>
                    </a14:imgEffect>
                    <a14:imgEffect>
                      <a14:saturation sat="214000"/>
                    </a14:imgEffect>
                    <a14:imgEffect>
                      <a14:brightnessContrast bright="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2" y="4398926"/>
            <a:ext cx="1870842" cy="1637752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854198" y="4771644"/>
            <a:ext cx="1515088" cy="892314"/>
          </a:xfrm>
          <a:prstGeom prst="roundRect">
            <a:avLst/>
          </a:prstGeom>
          <a:gradFill flip="none" rotWithShape="1">
            <a:gsLst>
              <a:gs pos="5310">
                <a:srgbClr val="00B050"/>
              </a:gs>
              <a:gs pos="36000">
                <a:schemeClr val="tx1">
                  <a:lumMod val="74000"/>
                  <a:lumOff val="26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Image 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98795" y="4771644"/>
            <a:ext cx="1834345" cy="892314"/>
          </a:xfrm>
          <a:prstGeom prst="roundRect">
            <a:avLst/>
          </a:prstGeom>
          <a:gradFill flip="none" rotWithShape="1">
            <a:gsLst>
              <a:gs pos="10000">
                <a:srgbClr val="CC0099"/>
              </a:gs>
              <a:gs pos="30000">
                <a:schemeClr val="tx1">
                  <a:lumMod val="75000"/>
                  <a:lumOff val="2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Image Segmentation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62649" y="4771644"/>
            <a:ext cx="1515088" cy="892314"/>
          </a:xfrm>
          <a:prstGeom prst="roundRect">
            <a:avLst/>
          </a:prstGeom>
          <a:gradFill flip="none" rotWithShape="1">
            <a:gsLst>
              <a:gs pos="1770">
                <a:schemeClr val="accent1">
                  <a:lumMod val="60000"/>
                  <a:lumOff val="40000"/>
                </a:schemeClr>
              </a:gs>
              <a:gs pos="3100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Features Extraction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07246" y="4771644"/>
            <a:ext cx="1655954" cy="892314"/>
          </a:xfrm>
          <a:prstGeom prst="roundRect">
            <a:avLst/>
          </a:prstGeom>
          <a:gradFill flip="none" rotWithShape="1">
            <a:gsLst>
              <a:gs pos="7080">
                <a:schemeClr val="accent5">
                  <a:lumMod val="75000"/>
                </a:schemeClr>
              </a:gs>
              <a:gs pos="3000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596256" y="4771644"/>
            <a:ext cx="1515088" cy="892314"/>
          </a:xfrm>
          <a:prstGeom prst="roundRect">
            <a:avLst/>
          </a:prstGeom>
          <a:gradFill flip="none" rotWithShape="1">
            <a:gsLst>
              <a:gs pos="5310">
                <a:schemeClr val="accent6">
                  <a:lumMod val="75000"/>
                </a:schemeClr>
              </a:gs>
              <a:gs pos="3300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   Output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18" idx="3"/>
          </p:cNvCxnSpPr>
          <p:nvPr/>
        </p:nvCxnSpPr>
        <p:spPr>
          <a:xfrm flipV="1">
            <a:off x="2442469" y="5217801"/>
            <a:ext cx="3295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22" idx="1"/>
          </p:cNvCxnSpPr>
          <p:nvPr/>
        </p:nvCxnSpPr>
        <p:spPr>
          <a:xfrm>
            <a:off x="4369286" y="5217801"/>
            <a:ext cx="32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23" idx="1"/>
          </p:cNvCxnSpPr>
          <p:nvPr/>
        </p:nvCxnSpPr>
        <p:spPr>
          <a:xfrm>
            <a:off x="6533140" y="5217801"/>
            <a:ext cx="32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</p:cNvCxnSpPr>
          <p:nvPr/>
        </p:nvCxnSpPr>
        <p:spPr>
          <a:xfrm>
            <a:off x="8377737" y="5217801"/>
            <a:ext cx="32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3"/>
            <a:endCxn id="25" idx="1"/>
          </p:cNvCxnSpPr>
          <p:nvPr/>
        </p:nvCxnSpPr>
        <p:spPr>
          <a:xfrm>
            <a:off x="10363200" y="5217801"/>
            <a:ext cx="23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932238" cy="8854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137319" y="711843"/>
            <a:ext cx="3242490" cy="75235"/>
          </a:xfrm>
          <a:prstGeom prst="roundRect">
            <a:avLst/>
          </a:prstGeom>
          <a:gradFill flip="none" rotWithShape="1">
            <a:gsLst>
              <a:gs pos="12000">
                <a:schemeClr val="accent1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7320" y="1041722"/>
            <a:ext cx="100021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first mobile device acquired </a:t>
            </a:r>
            <a:r>
              <a:rPr lang="en-US" sz="2000" dirty="0" smtClean="0">
                <a:solidFill>
                  <a:srgbClr val="0070C0"/>
                </a:solidFill>
              </a:rPr>
              <a:t>BJFU dataset </a:t>
            </a:r>
            <a:r>
              <a:rPr lang="en-US" sz="2000" dirty="0">
                <a:solidFill>
                  <a:srgbClr val="0070C0"/>
                </a:solidFill>
              </a:rPr>
              <a:t>containing 10,000 images of 100 plant species which provides data pillar stone for further plant identification study. We continue to expand the BJFU100 dataset by wider coverage of species and </a:t>
            </a:r>
            <a:r>
              <a:rPr lang="en-US" sz="2000" dirty="0" err="1" smtClean="0">
                <a:solidFill>
                  <a:srgbClr val="0070C0"/>
                </a:solidFill>
              </a:rPr>
              <a:t>seasons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 also studied 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Meachine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approach to automatically discover the representations needed for classification, allowing use of a unified end-to-end pipeline for recognizing plants in natural environment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proposed model ResNet26 results in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80%-91.78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% accuracy in test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demonstrating that deep learning is the promising technology for large-scale plant classification in natural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environment.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CC0099"/>
                </a:solidFill>
              </a:rPr>
              <a:t>          </a:t>
            </a:r>
            <a:r>
              <a:rPr lang="en-US" sz="2400" dirty="0" smtClean="0">
                <a:solidFill>
                  <a:srgbClr val="CC0099"/>
                </a:solidFill>
              </a:rPr>
              <a:t>In </a:t>
            </a:r>
            <a:r>
              <a:rPr lang="en-US" sz="2400" dirty="0">
                <a:solidFill>
                  <a:srgbClr val="CC0099"/>
                </a:solidFill>
              </a:rPr>
              <a:t>future work, the BJFU100 database will be expanded by more </a:t>
            </a:r>
            <a:r>
              <a:rPr lang="en-US" sz="2400" dirty="0" smtClean="0">
                <a:solidFill>
                  <a:srgbClr val="CC0099"/>
                </a:solidFill>
              </a:rPr>
              <a:t>     </a:t>
            </a:r>
          </a:p>
          <a:p>
            <a:r>
              <a:rPr lang="en-US" sz="2400" dirty="0" smtClean="0">
                <a:solidFill>
                  <a:srgbClr val="CC0099"/>
                </a:solidFill>
              </a:rPr>
              <a:t>       plant </a:t>
            </a:r>
            <a:r>
              <a:rPr lang="en-US" sz="2400" dirty="0">
                <a:solidFill>
                  <a:srgbClr val="CC0099"/>
                </a:solidFill>
              </a:rPr>
              <a:t>species at different phases of life cycle and more </a:t>
            </a:r>
            <a:r>
              <a:rPr lang="en-US" sz="2400" dirty="0" smtClean="0">
                <a:solidFill>
                  <a:srgbClr val="CC0099"/>
                </a:solidFill>
              </a:rPr>
              <a:t>detailed</a:t>
            </a:r>
          </a:p>
          <a:p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     annotations</a:t>
            </a:r>
            <a:r>
              <a:rPr lang="en-US" sz="2400" dirty="0">
                <a:solidFill>
                  <a:srgbClr val="CC0099"/>
                </a:solidFill>
              </a:rPr>
              <a:t>. The deep learning model will be extended </a:t>
            </a:r>
            <a:r>
              <a:rPr lang="en-US" sz="2400" dirty="0" smtClean="0">
                <a:solidFill>
                  <a:srgbClr val="CC0099"/>
                </a:solidFill>
              </a:rPr>
              <a:t>from</a:t>
            </a:r>
          </a:p>
          <a:p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     classification </a:t>
            </a:r>
            <a:r>
              <a:rPr lang="en-US" sz="2400" dirty="0">
                <a:solidFill>
                  <a:srgbClr val="CC0099"/>
                </a:solidFill>
              </a:rPr>
              <a:t>task to yield prediction, insect detection, </a:t>
            </a:r>
            <a:r>
              <a:rPr lang="en-US" sz="2400" dirty="0" smtClean="0">
                <a:solidFill>
                  <a:srgbClr val="CC0099"/>
                </a:solidFill>
              </a:rPr>
              <a:t>disease</a:t>
            </a:r>
          </a:p>
          <a:p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      </a:t>
            </a:r>
            <a:r>
              <a:rPr lang="en-US" sz="2400" dirty="0">
                <a:solidFill>
                  <a:srgbClr val="CC0099"/>
                </a:solidFill>
              </a:rPr>
              <a:t>segmentation, and so 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30000">
              <a:srgbClr val="FF6600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6dc4bcd6-49db-4c07-9060-8acfc67cef9f"/>
    <ds:schemaRef ds:uri="fb0879af-3eba-417a-a55a-ffe6dcd6ca77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305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Plant Diseases Identification</vt:lpstr>
      <vt:lpstr>Plant Diseases Identification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2020-09-05T05:58:31Z</dcterms:created>
  <dcterms:modified xsi:type="dcterms:W3CDTF">2020-09-05T08:59:58Z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