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67" r:id="rId7"/>
    <p:sldId id="272" r:id="rId8"/>
    <p:sldId id="262" r:id="rId9"/>
    <p:sldId id="273" r:id="rId10"/>
    <p:sldId id="274" r:id="rId11"/>
    <p:sldId id="275" r:id="rId12"/>
    <p:sldId id="277"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30A6"/>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78" d="100"/>
          <a:sy n="78" d="100"/>
        </p:scale>
        <p:origin x="82" y="23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4/29/2024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4/29/2024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4/29/2024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Understanding Student Management System Code</a:t>
            </a:r>
            <a:endParaRPr lang="en-US" dirty="0"/>
          </a:p>
        </p:txBody>
      </p:sp>
      <p:sp>
        <p:nvSpPr>
          <p:cNvPr id="5" name="Subtitle 4"/>
          <p:cNvSpPr>
            <a:spLocks noGrp="1"/>
          </p:cNvSpPr>
          <p:nvPr>
            <p:ph type="subTitle" idx="1"/>
          </p:nvPr>
        </p:nvSpPr>
        <p:spPr>
          <a:xfrm>
            <a:off x="1625176" y="2616200"/>
            <a:ext cx="8735325" cy="812800"/>
          </a:xfrm>
        </p:spPr>
        <p:txBody>
          <a:bodyPr>
            <a:normAutofit fontScale="92500" lnSpcReduction="10000"/>
          </a:bodyPr>
          <a:lstStyle/>
          <a:p>
            <a:r>
              <a:rPr lang="en-US" dirty="0"/>
              <a:t>Explaining the functionality and structure of the code</a:t>
            </a:r>
          </a:p>
        </p:txBody>
      </p:sp>
      <p:sp>
        <p:nvSpPr>
          <p:cNvPr id="6" name="TextBox 5">
            <a:extLst>
              <a:ext uri="{FF2B5EF4-FFF2-40B4-BE49-F238E27FC236}">
                <a16:creationId xmlns:a16="http://schemas.microsoft.com/office/drawing/2014/main" id="{6730BEEC-216C-403F-88C7-DBF47B1D9494}"/>
              </a:ext>
            </a:extLst>
          </p:cNvPr>
          <p:cNvSpPr txBox="1"/>
          <p:nvPr/>
        </p:nvSpPr>
        <p:spPr>
          <a:xfrm>
            <a:off x="1625175" y="3806722"/>
            <a:ext cx="8658577" cy="3600986"/>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Name </a:t>
            </a:r>
          </a:p>
          <a:p>
            <a:pPr algn="ctr"/>
            <a:r>
              <a:rPr lang="en-IN" sz="2800" dirty="0">
                <a:latin typeface="Times New Roman" panose="02020603050405020304" pitchFamily="18" charset="0"/>
                <a:cs typeface="Times New Roman" panose="02020603050405020304" pitchFamily="18" charset="0"/>
              </a:rPr>
              <a:t>Shah Arya  – 22BT04133 </a:t>
            </a:r>
          </a:p>
          <a:p>
            <a:pPr algn="ctr"/>
            <a:r>
              <a:rPr lang="en-IN" sz="2800" dirty="0">
                <a:latin typeface="Times New Roman" panose="02020603050405020304" pitchFamily="18" charset="0"/>
                <a:cs typeface="Times New Roman" panose="02020603050405020304" pitchFamily="18" charset="0"/>
              </a:rPr>
              <a:t>Shah Hemal  – 22BT04134</a:t>
            </a:r>
          </a:p>
          <a:p>
            <a:pPr algn="ctr"/>
            <a:r>
              <a:rPr lang="en-IN" sz="2800" dirty="0">
                <a:latin typeface="Times New Roman" panose="02020603050405020304" pitchFamily="18" charset="0"/>
                <a:cs typeface="Times New Roman" panose="02020603050405020304" pitchFamily="18" charset="0"/>
              </a:rPr>
              <a:t>Shukla Prabhat  – 22BT04141 </a:t>
            </a:r>
          </a:p>
          <a:p>
            <a:pPr algn="ctr"/>
            <a:r>
              <a:rPr lang="en-IN" sz="2800" dirty="0">
                <a:latin typeface="Times New Roman" panose="02020603050405020304" pitchFamily="18" charset="0"/>
                <a:cs typeface="Times New Roman" panose="02020603050405020304" pitchFamily="18" charset="0"/>
              </a:rPr>
              <a:t> </a:t>
            </a:r>
          </a:p>
          <a:p>
            <a:pPr algn="ct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Introduction</a:t>
            </a:r>
            <a:endParaRPr lang="en-US" dirty="0"/>
          </a:p>
        </p:txBody>
      </p:sp>
      <p:sp>
        <p:nvSpPr>
          <p:cNvPr id="14" name="Content Placeholder 13"/>
          <p:cNvSpPr>
            <a:spLocks noGrp="1"/>
          </p:cNvSpPr>
          <p:nvPr>
            <p:ph idx="1"/>
          </p:nvPr>
        </p:nvSpPr>
        <p:spPr/>
        <p:txBody>
          <a:bodyPr>
            <a:normAutofit/>
          </a:bodyPr>
          <a:lstStyle/>
          <a:p>
            <a:pPr marL="0" indent="0">
              <a:buNone/>
            </a:pPr>
            <a:r>
              <a:rPr lang="en-US" sz="2400" dirty="0"/>
              <a:t>The Student Management System (SMS) is a software application designed to streamline the management of student-related information within an educational institution. It encompasses various functionalities, including student registration, enrollment, attendance tracking, academic performance monitoring, and administrative tasks. The primary goal of an SMS is to automate and simplify the processes involved in managing student data, thereby enhancing efficiency and organization </a:t>
            </a:r>
            <a:r>
              <a:rPr lang="en-IN" sz="2400" dirty="0"/>
              <a:t>within the educational institution</a:t>
            </a:r>
            <a:r>
              <a:rPr lang="en-IN" dirty="0"/>
              <a:t>.</a:t>
            </a:r>
          </a:p>
          <a:p>
            <a:pPr marL="0" indent="0">
              <a:buNone/>
            </a:pPr>
            <a:r>
              <a:rPr lang="en-US" sz="2400" dirty="0"/>
              <a:t>The code we'll be discussing is a Python-based implementation of a Student Management System. It utilizes the </a:t>
            </a:r>
            <a:r>
              <a:rPr lang="en-US" sz="2400" dirty="0" err="1"/>
              <a:t>Tkinter</a:t>
            </a:r>
            <a:r>
              <a:rPr lang="en-US" sz="2400" dirty="0"/>
              <a:t> library for building the graphical user interface (GUI) and interacts with a MySQL database to store and manage student data. The code covers functionalities such as adding, updating, searching, and deleting student records, as well as exporting data to a CSV file.</a:t>
            </a:r>
            <a:endParaRPr lang="en-US" sz="18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a:t>Functions Overview</a:t>
            </a:r>
            <a:endParaRPr lang="en-US" dirty="0"/>
          </a:p>
        </p:txBody>
      </p:sp>
      <p:sp>
        <p:nvSpPr>
          <p:cNvPr id="3" name="TextBox 2">
            <a:extLst>
              <a:ext uri="{FF2B5EF4-FFF2-40B4-BE49-F238E27FC236}">
                <a16:creationId xmlns:a16="http://schemas.microsoft.com/office/drawing/2014/main" id="{6989C14A-4AE0-4256-B6B9-1567F51429A2}"/>
              </a:ext>
            </a:extLst>
          </p:cNvPr>
          <p:cNvSpPr txBox="1"/>
          <p:nvPr/>
        </p:nvSpPr>
        <p:spPr>
          <a:xfrm>
            <a:off x="1203424" y="2112997"/>
            <a:ext cx="10564161" cy="3416320"/>
          </a:xfrm>
          <a:prstGeom prst="rect">
            <a:avLst/>
          </a:prstGeom>
          <a:noFill/>
        </p:spPr>
        <p:txBody>
          <a:bodyPr wrap="square" rtlCol="0">
            <a:spAutoFit/>
          </a:bodyPr>
          <a:lstStyle/>
          <a:p>
            <a:pPr marL="457200" indent="-457200">
              <a:buFont typeface="+mj-lt"/>
              <a:buAutoNum type="arabicPeriod"/>
            </a:pPr>
            <a:r>
              <a:rPr lang="en-US" dirty="0" err="1"/>
              <a:t>iexit</a:t>
            </a:r>
            <a:r>
              <a:rPr lang="en-US" dirty="0"/>
              <a:t>(): Function to exit the application</a:t>
            </a:r>
          </a:p>
          <a:p>
            <a:pPr marL="457200" indent="-457200">
              <a:buFont typeface="+mj-lt"/>
              <a:buAutoNum type="arabicPeriod"/>
            </a:pPr>
            <a:r>
              <a:rPr lang="en-US" dirty="0" err="1"/>
              <a:t>export_data</a:t>
            </a:r>
            <a:r>
              <a:rPr lang="en-US" dirty="0"/>
              <a:t>(): Function to export data to a CSV file</a:t>
            </a:r>
          </a:p>
          <a:p>
            <a:pPr marL="457200" indent="-457200">
              <a:buFont typeface="+mj-lt"/>
              <a:buAutoNum type="arabicPeriod"/>
            </a:pPr>
            <a:r>
              <a:rPr lang="en-US" dirty="0" err="1"/>
              <a:t>toplevel_data</a:t>
            </a:r>
            <a:r>
              <a:rPr lang="en-US" dirty="0"/>
              <a:t>(): Function to create a popup window for adding, updating, or searching for student data</a:t>
            </a:r>
          </a:p>
          <a:p>
            <a:pPr marL="457200" indent="-457200">
              <a:buFont typeface="+mj-lt"/>
              <a:buAutoNum type="arabicPeriod"/>
            </a:pPr>
            <a:r>
              <a:rPr lang="en-US" dirty="0" err="1"/>
              <a:t>update_data</a:t>
            </a:r>
            <a:r>
              <a:rPr lang="en-US" dirty="0"/>
              <a:t>(): Function to update student data</a:t>
            </a:r>
          </a:p>
          <a:p>
            <a:pPr marL="457200" indent="-457200">
              <a:buFont typeface="+mj-lt"/>
              <a:buAutoNum type="arabicPeriod"/>
            </a:pPr>
            <a:r>
              <a:rPr lang="en-US" dirty="0" err="1"/>
              <a:t>delete_student</a:t>
            </a:r>
            <a:r>
              <a:rPr lang="en-US" dirty="0"/>
              <a:t>(): Function to delete a student record</a:t>
            </a:r>
          </a:p>
          <a:p>
            <a:pPr marL="457200" indent="-457200">
              <a:buFont typeface="+mj-lt"/>
              <a:buAutoNum type="arabicPeriod"/>
            </a:pPr>
            <a:r>
              <a:rPr lang="en-US" dirty="0" err="1"/>
              <a:t>search_data</a:t>
            </a:r>
            <a:r>
              <a:rPr lang="en-US" dirty="0"/>
              <a:t>(): Function to search for student data</a:t>
            </a:r>
          </a:p>
          <a:p>
            <a:pPr marL="457200" indent="-457200">
              <a:buFont typeface="+mj-lt"/>
              <a:buAutoNum type="arabicPeriod"/>
            </a:pPr>
            <a:r>
              <a:rPr lang="en-US" dirty="0" err="1"/>
              <a:t>add_data</a:t>
            </a:r>
            <a:r>
              <a:rPr lang="en-US" dirty="0"/>
              <a:t>(): Function to add new student data</a:t>
            </a:r>
          </a:p>
          <a:p>
            <a:pPr marL="457200" indent="-457200">
              <a:buFont typeface="+mj-lt"/>
              <a:buAutoNum type="arabicPeriod"/>
            </a:pPr>
            <a:r>
              <a:rPr lang="en-US" dirty="0" err="1"/>
              <a:t>connect_database</a:t>
            </a:r>
            <a:r>
              <a:rPr lang="en-US" dirty="0"/>
              <a:t>(): Function to connect to the database</a:t>
            </a: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a:t>Database Structure</a:t>
            </a:r>
            <a:endParaRPr lang="en-US" dirty="0"/>
          </a:p>
        </p:txBody>
      </p:sp>
      <p:sp>
        <p:nvSpPr>
          <p:cNvPr id="3" name="TextBox 2">
            <a:extLst>
              <a:ext uri="{FF2B5EF4-FFF2-40B4-BE49-F238E27FC236}">
                <a16:creationId xmlns:a16="http://schemas.microsoft.com/office/drawing/2014/main" id="{6989C14A-4AE0-4256-B6B9-1567F51429A2}"/>
              </a:ext>
            </a:extLst>
          </p:cNvPr>
          <p:cNvSpPr txBox="1"/>
          <p:nvPr/>
        </p:nvSpPr>
        <p:spPr>
          <a:xfrm>
            <a:off x="1341884" y="2132856"/>
            <a:ext cx="10564161" cy="830997"/>
          </a:xfrm>
          <a:prstGeom prst="rect">
            <a:avLst/>
          </a:prstGeom>
          <a:noFill/>
        </p:spPr>
        <p:txBody>
          <a:bodyPr wrap="square" rtlCol="0">
            <a:spAutoFit/>
          </a:bodyPr>
          <a:lstStyle/>
          <a:p>
            <a:r>
              <a:rPr lang="en-US" dirty="0"/>
              <a:t>Table: student</a:t>
            </a:r>
          </a:p>
          <a:p>
            <a:r>
              <a:rPr lang="en-US" dirty="0"/>
              <a:t>Columns: id, name, mobile, email, address, gender, DOB, date, time</a:t>
            </a:r>
          </a:p>
        </p:txBody>
      </p:sp>
      <p:sp>
        <p:nvSpPr>
          <p:cNvPr id="2" name="Rectangle 1">
            <a:extLst>
              <a:ext uri="{FF2B5EF4-FFF2-40B4-BE49-F238E27FC236}">
                <a16:creationId xmlns:a16="http://schemas.microsoft.com/office/drawing/2014/main" id="{107B7E8D-1640-4C30-B3EA-26FB28ADD12E}"/>
              </a:ext>
            </a:extLst>
          </p:cNvPr>
          <p:cNvSpPr/>
          <p:nvPr/>
        </p:nvSpPr>
        <p:spPr>
          <a:xfrm>
            <a:off x="1218883" y="3198168"/>
            <a:ext cx="9124001" cy="461665"/>
          </a:xfrm>
          <a:prstGeom prst="rect">
            <a:avLst/>
          </a:prstGeom>
        </p:spPr>
        <p:txBody>
          <a:bodyPr wrap="square">
            <a:spAutoFit/>
          </a:bodyPr>
          <a:lstStyle/>
          <a:p>
            <a:r>
              <a:rPr lang="en-IN" b="1" dirty="0"/>
              <a:t>GUI Overview</a:t>
            </a:r>
            <a:endParaRPr lang="en-IN" dirty="0"/>
          </a:p>
        </p:txBody>
      </p:sp>
      <p:sp>
        <p:nvSpPr>
          <p:cNvPr id="4" name="Rectangle 3">
            <a:extLst>
              <a:ext uri="{FF2B5EF4-FFF2-40B4-BE49-F238E27FC236}">
                <a16:creationId xmlns:a16="http://schemas.microsoft.com/office/drawing/2014/main" id="{5CCEC058-EA04-4670-B92F-10D472C5516D}"/>
              </a:ext>
            </a:extLst>
          </p:cNvPr>
          <p:cNvSpPr/>
          <p:nvPr/>
        </p:nvSpPr>
        <p:spPr>
          <a:xfrm>
            <a:off x="1218883" y="3905561"/>
            <a:ext cx="10360501" cy="1569660"/>
          </a:xfrm>
          <a:prstGeom prst="rect">
            <a:avLst/>
          </a:prstGeom>
        </p:spPr>
        <p:txBody>
          <a:bodyPr wrap="square">
            <a:spAutoFit/>
          </a:bodyPr>
          <a:lstStyle/>
          <a:p>
            <a:r>
              <a:rPr lang="en-US" dirty="0"/>
              <a:t>Overview of the graphical user interface (GUI) components:</a:t>
            </a:r>
          </a:p>
          <a:p>
            <a:pPr marL="1066693" lvl="1" indent="-457200">
              <a:buFont typeface="+mj-lt"/>
              <a:buAutoNum type="arabicPeriod"/>
            </a:pPr>
            <a:r>
              <a:rPr lang="en-US" dirty="0"/>
              <a:t>Main window layout</a:t>
            </a:r>
          </a:p>
          <a:p>
            <a:pPr marL="1066693" lvl="1" indent="-457200">
              <a:buFont typeface="+mj-lt"/>
              <a:buAutoNum type="arabicPeriod"/>
            </a:pPr>
            <a:r>
              <a:rPr lang="en-US" dirty="0"/>
              <a:t>Buttons for various actions (Add Student, Search, Delete, Update, etc.)</a:t>
            </a:r>
          </a:p>
          <a:p>
            <a:pPr marL="1066693" lvl="1" indent="-457200">
              <a:buFont typeface="+mj-lt"/>
              <a:buAutoNum type="arabicPeriod"/>
            </a:pPr>
            <a:r>
              <a:rPr lang="en-US" dirty="0" err="1"/>
              <a:t>Treeview</a:t>
            </a:r>
            <a:r>
              <a:rPr lang="en-US" dirty="0"/>
              <a:t> widget for displaying student data</a:t>
            </a:r>
          </a:p>
        </p:txBody>
      </p:sp>
    </p:spTree>
    <p:extLst>
      <p:ext uri="{BB962C8B-B14F-4D97-AF65-F5344CB8AC3E}">
        <p14:creationId xmlns:p14="http://schemas.microsoft.com/office/powerpoint/2010/main" val="200602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Code Walkthrough</a:t>
            </a:r>
            <a:endParaRPr lang="en-US" dirty="0"/>
          </a:p>
        </p:txBody>
      </p:sp>
      <p:sp>
        <p:nvSpPr>
          <p:cNvPr id="2" name="Rectangle 1">
            <a:extLst>
              <a:ext uri="{FF2B5EF4-FFF2-40B4-BE49-F238E27FC236}">
                <a16:creationId xmlns:a16="http://schemas.microsoft.com/office/drawing/2014/main" id="{69AF3BFB-46EB-4B26-BCCB-3C45392E2F75}"/>
              </a:ext>
            </a:extLst>
          </p:cNvPr>
          <p:cNvSpPr/>
          <p:nvPr/>
        </p:nvSpPr>
        <p:spPr>
          <a:xfrm>
            <a:off x="1341884" y="1700808"/>
            <a:ext cx="10237500" cy="3416320"/>
          </a:xfrm>
          <a:prstGeom prst="rect">
            <a:avLst/>
          </a:prstGeom>
        </p:spPr>
        <p:txBody>
          <a:bodyPr wrap="square">
            <a:spAutoFit/>
          </a:bodyPr>
          <a:lstStyle/>
          <a:p>
            <a:r>
              <a:rPr lang="en-US" dirty="0"/>
              <a:t>Step-by-step walkthrough of the code:</a:t>
            </a:r>
          </a:p>
          <a:p>
            <a:endParaRPr lang="en-US" dirty="0"/>
          </a:p>
          <a:p>
            <a:pPr marL="1066693" lvl="1" indent="-457200">
              <a:buFont typeface="+mj-lt"/>
              <a:buAutoNum type="arabicPeriod"/>
            </a:pPr>
            <a:r>
              <a:rPr lang="en-US" dirty="0"/>
              <a:t>Connection to the database</a:t>
            </a:r>
          </a:p>
          <a:p>
            <a:pPr marL="1066693" lvl="1" indent="-457200">
              <a:buFont typeface="+mj-lt"/>
              <a:buAutoNum type="arabicPeriod"/>
            </a:pPr>
            <a:endParaRPr lang="en-US" dirty="0"/>
          </a:p>
          <a:p>
            <a:pPr marL="1066693" lvl="1" indent="-457200">
              <a:buFont typeface="+mj-lt"/>
              <a:buAutoNum type="arabicPeriod"/>
            </a:pPr>
            <a:r>
              <a:rPr lang="en-US" dirty="0"/>
              <a:t>Definition of GUI elements (buttons, labels, entry fields)</a:t>
            </a:r>
          </a:p>
          <a:p>
            <a:pPr marL="1066693" lvl="1" indent="-457200">
              <a:buFont typeface="+mj-lt"/>
              <a:buAutoNum type="arabicPeriod"/>
            </a:pPr>
            <a:endParaRPr lang="en-US" dirty="0"/>
          </a:p>
          <a:p>
            <a:pPr marL="1066693" lvl="1" indent="-457200">
              <a:buFont typeface="+mj-lt"/>
              <a:buAutoNum type="arabicPeriod"/>
            </a:pPr>
            <a:r>
              <a:rPr lang="en-US" dirty="0"/>
              <a:t>Definition of functions for various actions (add, update, delete, search)</a:t>
            </a:r>
          </a:p>
          <a:p>
            <a:pPr marL="1066693" lvl="1" indent="-457200">
              <a:buFont typeface="+mj-lt"/>
              <a:buAutoNum type="arabicPeriod"/>
            </a:pPr>
            <a:endParaRPr lang="en-US" dirty="0"/>
          </a:p>
          <a:p>
            <a:pPr marL="1066693" lvl="1" indent="-457200">
              <a:buFont typeface="+mj-lt"/>
              <a:buAutoNum type="arabicPeriod"/>
            </a:pPr>
            <a:r>
              <a:rPr lang="en-US" dirty="0"/>
              <a:t>Configuration of the </a:t>
            </a:r>
            <a:r>
              <a:rPr lang="en-US" dirty="0" err="1"/>
              <a:t>Treeview</a:t>
            </a:r>
            <a:r>
              <a:rPr lang="en-US" dirty="0"/>
              <a:t> widget for displaying student data</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1666" y="160504"/>
            <a:ext cx="10165492" cy="589880"/>
          </a:xfrm>
        </p:spPr>
        <p:txBody>
          <a:bodyPr>
            <a:normAutofit fontScale="90000"/>
          </a:bodyPr>
          <a:lstStyle/>
          <a:p>
            <a:r>
              <a:rPr lang="en-IN" b="1" dirty="0"/>
              <a:t>Demo</a:t>
            </a:r>
            <a:endParaRPr lang="en-US" dirty="0"/>
          </a:p>
        </p:txBody>
      </p:sp>
      <p:pic>
        <p:nvPicPr>
          <p:cNvPr id="4" name="Picture 3">
            <a:extLst>
              <a:ext uri="{FF2B5EF4-FFF2-40B4-BE49-F238E27FC236}">
                <a16:creationId xmlns:a16="http://schemas.microsoft.com/office/drawing/2014/main" id="{6656A9D2-7545-4320-ADA5-2E901C1EE539}"/>
              </a:ext>
            </a:extLst>
          </p:cNvPr>
          <p:cNvPicPr>
            <a:picLocks noChangeAspect="1"/>
          </p:cNvPicPr>
          <p:nvPr/>
        </p:nvPicPr>
        <p:blipFill>
          <a:blip r:embed="rId2"/>
          <a:stretch>
            <a:fillRect/>
          </a:stretch>
        </p:blipFill>
        <p:spPr>
          <a:xfrm>
            <a:off x="1341884" y="836712"/>
            <a:ext cx="9433048" cy="5400600"/>
          </a:xfrm>
          <a:prstGeom prst="rect">
            <a:avLst/>
          </a:prstGeom>
        </p:spPr>
      </p:pic>
    </p:spTree>
    <p:extLst>
      <p:ext uri="{BB962C8B-B14F-4D97-AF65-F5344CB8AC3E}">
        <p14:creationId xmlns:p14="http://schemas.microsoft.com/office/powerpoint/2010/main" val="288194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6A9D2-7545-4320-ADA5-2E901C1EE539}"/>
              </a:ext>
            </a:extLst>
          </p:cNvPr>
          <p:cNvPicPr>
            <a:picLocks noChangeAspect="1"/>
          </p:cNvPicPr>
          <p:nvPr/>
        </p:nvPicPr>
        <p:blipFill>
          <a:blip r:embed="rId2"/>
          <a:stretch>
            <a:fillRect/>
          </a:stretch>
        </p:blipFill>
        <p:spPr>
          <a:xfrm>
            <a:off x="1341884" y="836712"/>
            <a:ext cx="9433048" cy="5400600"/>
          </a:xfrm>
          <a:prstGeom prst="rect">
            <a:avLst/>
          </a:prstGeom>
        </p:spPr>
      </p:pic>
      <p:pic>
        <p:nvPicPr>
          <p:cNvPr id="6" name="Picture 5">
            <a:extLst>
              <a:ext uri="{FF2B5EF4-FFF2-40B4-BE49-F238E27FC236}">
                <a16:creationId xmlns:a16="http://schemas.microsoft.com/office/drawing/2014/main" id="{671D3269-A801-46E9-A411-3F00C181B8C3}"/>
              </a:ext>
            </a:extLst>
          </p:cNvPr>
          <p:cNvPicPr>
            <a:picLocks noChangeAspect="1"/>
          </p:cNvPicPr>
          <p:nvPr/>
        </p:nvPicPr>
        <p:blipFill>
          <a:blip r:embed="rId3"/>
          <a:stretch>
            <a:fillRect/>
          </a:stretch>
        </p:blipFill>
        <p:spPr>
          <a:xfrm>
            <a:off x="-1" y="893"/>
            <a:ext cx="12188825" cy="6856214"/>
          </a:xfrm>
          <a:prstGeom prst="rect">
            <a:avLst/>
          </a:prstGeom>
        </p:spPr>
      </p:pic>
    </p:spTree>
    <p:extLst>
      <p:ext uri="{BB962C8B-B14F-4D97-AF65-F5344CB8AC3E}">
        <p14:creationId xmlns:p14="http://schemas.microsoft.com/office/powerpoint/2010/main" val="128595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A1E5DB6-8DCB-46EF-B4B2-E699C0208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02"/>
            <a:ext cx="12188825" cy="6460395"/>
          </a:xfrm>
          <a:prstGeom prst="rect">
            <a:avLst/>
          </a:prstGeom>
        </p:spPr>
      </p:pic>
    </p:spTree>
    <p:extLst>
      <p:ext uri="{BB962C8B-B14F-4D97-AF65-F5344CB8AC3E}">
        <p14:creationId xmlns:p14="http://schemas.microsoft.com/office/powerpoint/2010/main" val="405942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7CF3-1E07-4F22-8A30-4F51D148F357}"/>
              </a:ext>
            </a:extLst>
          </p:cNvPr>
          <p:cNvSpPr>
            <a:spLocks noGrp="1"/>
          </p:cNvSpPr>
          <p:nvPr>
            <p:ph type="ctrTitle"/>
          </p:nvPr>
        </p:nvSpPr>
        <p:spPr>
          <a:xfrm>
            <a:off x="1625176" y="584201"/>
            <a:ext cx="8735325" cy="828576"/>
          </a:xfrm>
        </p:spPr>
        <p:txBody>
          <a:bodyPr>
            <a:normAutofit fontScale="90000"/>
          </a:bodyPr>
          <a:lstStyle/>
          <a:p>
            <a:r>
              <a:rPr lang="en-IN" b="1" dirty="0"/>
              <a:t>Conclusion</a:t>
            </a:r>
            <a:endParaRPr lang="en-IN" dirty="0"/>
          </a:p>
        </p:txBody>
      </p:sp>
      <p:sp>
        <p:nvSpPr>
          <p:cNvPr id="3" name="Subtitle 2">
            <a:extLst>
              <a:ext uri="{FF2B5EF4-FFF2-40B4-BE49-F238E27FC236}">
                <a16:creationId xmlns:a16="http://schemas.microsoft.com/office/drawing/2014/main" id="{CA41B208-D78D-418F-95CC-84D764450EB3}"/>
              </a:ext>
            </a:extLst>
          </p:cNvPr>
          <p:cNvSpPr>
            <a:spLocks noGrp="1"/>
          </p:cNvSpPr>
          <p:nvPr>
            <p:ph type="subTitle" idx="1"/>
          </p:nvPr>
        </p:nvSpPr>
        <p:spPr>
          <a:xfrm>
            <a:off x="1660021" y="1412776"/>
            <a:ext cx="8735325" cy="3240360"/>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In conclusion, the Student Management System (SMS) presented in the provided code offers a comprehensive solution for educational institutions to efficiently manage student-related information. By leveraging Python programming and </a:t>
            </a:r>
            <a:r>
              <a:rPr lang="en-US" sz="1800" b="1" dirty="0" err="1">
                <a:solidFill>
                  <a:schemeClr val="tx1"/>
                </a:solidFill>
                <a:latin typeface="Times New Roman" panose="02020603050405020304" pitchFamily="18" charset="0"/>
                <a:cs typeface="Times New Roman" panose="02020603050405020304" pitchFamily="18" charset="0"/>
              </a:rPr>
              <a:t>Tkinter</a:t>
            </a:r>
            <a:r>
              <a:rPr lang="en-US" sz="1800" b="1" dirty="0">
                <a:solidFill>
                  <a:schemeClr val="tx1"/>
                </a:solidFill>
                <a:latin typeface="Times New Roman" panose="02020603050405020304" pitchFamily="18" charset="0"/>
                <a:cs typeface="Times New Roman" panose="02020603050405020304" pitchFamily="18" charset="0"/>
              </a:rPr>
              <a:t> for the graphical interface, along with MySQL for database management, the system enables users to perform essential tasks such as adding, updating, searching, and deleting student records seamlessly.</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88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terms/"/>
    <ds:schemaRef ds:uri="4873beb7-5857-4685-be1f-d57550cc96cc"/>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72</TotalTime>
  <Words>442</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Tech 16x9</vt:lpstr>
      <vt:lpstr>Understanding Student Management System Code</vt:lpstr>
      <vt:lpstr>Introduction</vt:lpstr>
      <vt:lpstr>Functions Overview</vt:lpstr>
      <vt:lpstr>Database Structure</vt:lpstr>
      <vt:lpstr>Code Walkthrough</vt:lpstr>
      <vt:lpstr>Demo</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Student Management System Code</dc:title>
  <dc:creator>Hemal Shah</dc:creator>
  <cp:lastModifiedBy>Hemal Shah</cp:lastModifiedBy>
  <cp:revision>5</cp:revision>
  <dcterms:created xsi:type="dcterms:W3CDTF">2024-04-29T14:41:58Z</dcterms:created>
  <dcterms:modified xsi:type="dcterms:W3CDTF">2024-04-29T15:54:57Z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