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3" r:id="rId7"/>
    <p:sldId id="262" r:id="rId8"/>
    <p:sldId id="260"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7/6/2024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7/6/2024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microsoft.com/en-us/credentials/certifications/resources/study-guides/az-104" TargetMode="External"/><Relationship Id="rId2" Type="http://schemas.openxmlformats.org/officeDocument/2006/relationships/hyperlink" Target="https://learn.microsoft.com/en-us/training/modules/m365-azure-migrate-discover-assess/?source=recommendations" TargetMode="External"/><Relationship Id="rId1" Type="http://schemas.openxmlformats.org/officeDocument/2006/relationships/slideLayout" Target="../slideLayouts/slideLayout6.xml"/><Relationship Id="rId4" Type="http://schemas.openxmlformats.org/officeDocument/2006/relationships/hyperlink" Target="https://learn.microsoft.com/en-us/credentials/certifications/resources/study-guides/az-305"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CLOUD ENGINEERING INTERNSHIP</a:t>
            </a:r>
            <a:endParaRPr lang="en-US" dirty="0"/>
          </a:p>
        </p:txBody>
      </p:sp>
      <p:sp>
        <p:nvSpPr>
          <p:cNvPr id="9" name="TextBox 8"/>
          <p:cNvSpPr txBox="1"/>
          <p:nvPr/>
        </p:nvSpPr>
        <p:spPr>
          <a:xfrm>
            <a:off x="5003321" y="4270075"/>
            <a:ext cx="5943600" cy="1477328"/>
          </a:xfrm>
          <a:prstGeom prst="rect">
            <a:avLst/>
          </a:prstGeom>
          <a:noFill/>
        </p:spPr>
        <p:txBody>
          <a:bodyPr wrap="square" rtlCol="0">
            <a:spAutoFit/>
          </a:bodyPr>
          <a:lstStyle/>
          <a:p>
            <a:r>
              <a:rPr lang="en-US" dirty="0" smtClean="0"/>
              <a:t>NAME: HEMALALITHA M</a:t>
            </a:r>
          </a:p>
          <a:p>
            <a:r>
              <a:rPr lang="en-US" dirty="0" smtClean="0"/>
              <a:t>REGISTER NO: 22IT036</a:t>
            </a:r>
          </a:p>
          <a:p>
            <a:r>
              <a:rPr lang="en-US" dirty="0" smtClean="0"/>
              <a:t>DEPT &amp;YEAR: INFORMATION TECHNOLOGY &amp; III YEAR</a:t>
            </a:r>
            <a:endParaRPr lang="en-US" dirty="0"/>
          </a:p>
          <a:p>
            <a:r>
              <a:rPr lang="en-US" dirty="0" smtClean="0"/>
              <a:t>MENTOR: </a:t>
            </a:r>
            <a:r>
              <a:rPr lang="en-US" dirty="0" smtClean="0"/>
              <a:t>MOHANKUMAR GANDHI</a:t>
            </a:r>
          </a:p>
          <a:p>
            <a:r>
              <a:rPr lang="en-US" dirty="0" smtClean="0"/>
              <a:t>COMPANY </a:t>
            </a:r>
            <a:r>
              <a:rPr lang="en-US" dirty="0" smtClean="0"/>
              <a:t>NAME: </a:t>
            </a:r>
            <a:r>
              <a:rPr lang="en-US" dirty="0" smtClean="0"/>
              <a:t>AVOHI INFO TECH</a:t>
            </a:r>
          </a:p>
        </p:txBody>
      </p:sp>
    </p:spTree>
    <p:extLst>
      <p:ext uri="{BB962C8B-B14F-4D97-AF65-F5344CB8AC3E}">
        <p14:creationId xmlns:p14="http://schemas.microsoft.com/office/powerpoint/2010/main" val="938814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11" name="TextBox 10"/>
          <p:cNvSpPr txBox="1"/>
          <p:nvPr/>
        </p:nvSpPr>
        <p:spPr>
          <a:xfrm>
            <a:off x="1259457" y="2277374"/>
            <a:ext cx="9787954" cy="3139321"/>
          </a:xfrm>
          <a:prstGeom prst="rect">
            <a:avLst/>
          </a:prstGeom>
          <a:noFill/>
        </p:spPr>
        <p:txBody>
          <a:bodyPr wrap="square" rtlCol="0">
            <a:spAutoFit/>
          </a:bodyPr>
          <a:lstStyle/>
          <a:p>
            <a:r>
              <a:rPr lang="en-US" dirty="0" smtClean="0"/>
              <a:t>Microsoft Azure Official Learning: </a:t>
            </a:r>
          </a:p>
          <a:p>
            <a:r>
              <a:rPr lang="en-US" dirty="0" smtClean="0">
                <a:hlinkClick r:id="rId2"/>
              </a:rPr>
              <a:t>https</a:t>
            </a:r>
            <a:r>
              <a:rPr lang="en-US" dirty="0">
                <a:hlinkClick r:id="rId2"/>
              </a:rPr>
              <a:t>://learn.microsoft.com/en-us/training/modules/m365-azure-migrate-discover-assess/?</a:t>
            </a:r>
            <a:r>
              <a:rPr lang="en-US" dirty="0" smtClean="0">
                <a:hlinkClick r:id="rId2"/>
              </a:rPr>
              <a:t>source=recommendations</a:t>
            </a:r>
            <a:endParaRPr lang="en-US" dirty="0" smtClean="0"/>
          </a:p>
          <a:p>
            <a:endParaRPr lang="en-US" dirty="0"/>
          </a:p>
          <a:p>
            <a:r>
              <a:rPr lang="en-US" dirty="0" smtClean="0"/>
              <a:t>Microsoft Azure Official Study </a:t>
            </a:r>
            <a:r>
              <a:rPr lang="en-US" dirty="0"/>
              <a:t>Guide for Microsoft Azure Administrator</a:t>
            </a:r>
            <a:r>
              <a:rPr lang="en-US" dirty="0" smtClean="0"/>
              <a:t>:</a:t>
            </a:r>
          </a:p>
          <a:p>
            <a:r>
              <a:rPr lang="en-US" dirty="0">
                <a:hlinkClick r:id="rId3"/>
              </a:rPr>
              <a:t>https://</a:t>
            </a:r>
            <a:r>
              <a:rPr lang="en-US" dirty="0" smtClean="0">
                <a:hlinkClick r:id="rId3"/>
              </a:rPr>
              <a:t>learn.microsoft.com/en-us/credentials/certifications/resources/study-guides/az-104</a:t>
            </a:r>
            <a:endParaRPr lang="en-US" dirty="0" smtClean="0"/>
          </a:p>
          <a:p>
            <a:endParaRPr lang="en-US" dirty="0"/>
          </a:p>
          <a:p>
            <a:r>
              <a:rPr lang="en-US" dirty="0"/>
              <a:t>Microsoft Azure Official Study Guide for </a:t>
            </a:r>
            <a:r>
              <a:rPr lang="en-US" dirty="0" smtClean="0"/>
              <a:t>Designing </a:t>
            </a:r>
            <a:r>
              <a:rPr lang="en-US" dirty="0"/>
              <a:t>Microsoft Azure Infrastructure </a:t>
            </a:r>
            <a:r>
              <a:rPr lang="en-US" dirty="0" smtClean="0"/>
              <a:t>Solutions:</a:t>
            </a:r>
          </a:p>
          <a:p>
            <a:r>
              <a:rPr lang="en-US" dirty="0">
                <a:hlinkClick r:id="rId4"/>
              </a:rPr>
              <a:t>https://</a:t>
            </a:r>
            <a:r>
              <a:rPr lang="en-US" dirty="0" smtClean="0">
                <a:hlinkClick r:id="rId4"/>
              </a:rPr>
              <a:t>learn.microsoft.com/en-us/credentials/certifications/resources/study-guides/az-305</a:t>
            </a:r>
            <a:endParaRPr lang="en-US" dirty="0" smtClean="0"/>
          </a:p>
          <a:p>
            <a:endParaRPr lang="en-US" dirty="0" smtClean="0"/>
          </a:p>
          <a:p>
            <a:endParaRPr lang="en-US" dirty="0"/>
          </a:p>
        </p:txBody>
      </p:sp>
    </p:spTree>
    <p:extLst>
      <p:ext uri="{BB962C8B-B14F-4D97-AF65-F5344CB8AC3E}">
        <p14:creationId xmlns:p14="http://schemas.microsoft.com/office/powerpoint/2010/main" val="13141408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Internship completion certificate</a:t>
            </a:r>
          </a:p>
        </p:txBody>
      </p:sp>
      <p:pic>
        <p:nvPicPr>
          <p:cNvPr id="3" name="Picture 2"/>
          <p:cNvPicPr>
            <a:picLocks noChangeAspect="1"/>
          </p:cNvPicPr>
          <p:nvPr/>
        </p:nvPicPr>
        <p:blipFill>
          <a:blip r:embed="rId2"/>
          <a:stretch>
            <a:fillRect/>
          </a:stretch>
        </p:blipFill>
        <p:spPr>
          <a:xfrm>
            <a:off x="3672112" y="2097088"/>
            <a:ext cx="4448673" cy="4313208"/>
          </a:xfrm>
          <a:prstGeom prst="rect">
            <a:avLst/>
          </a:prstGeom>
        </p:spPr>
      </p:pic>
    </p:spTree>
    <p:extLst>
      <p:ext uri="{BB962C8B-B14F-4D97-AF65-F5344CB8AC3E}">
        <p14:creationId xmlns:p14="http://schemas.microsoft.com/office/powerpoint/2010/main" val="1294060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5" name="TextBox 4"/>
          <p:cNvSpPr txBox="1"/>
          <p:nvPr/>
        </p:nvSpPr>
        <p:spPr>
          <a:xfrm>
            <a:off x="1141413" y="2097088"/>
            <a:ext cx="9946256" cy="2862322"/>
          </a:xfrm>
          <a:prstGeom prst="rect">
            <a:avLst/>
          </a:prstGeom>
          <a:noFill/>
        </p:spPr>
        <p:txBody>
          <a:bodyPr wrap="square" rtlCol="0">
            <a:spAutoFit/>
          </a:bodyPr>
          <a:lstStyle/>
          <a:p>
            <a:r>
              <a:rPr lang="en-US" dirty="0"/>
              <a:t>During my month-long tenure at Avohi Info Tech, I had the opportunity to explore the intricacies of modern Cloud technologies firsthand, gaining practical insights that complemented my academic studies</a:t>
            </a:r>
            <a:r>
              <a:rPr lang="en-US" dirty="0" smtClean="0"/>
              <a:t>.</a:t>
            </a:r>
          </a:p>
          <a:p>
            <a:endParaRPr lang="en-US" dirty="0"/>
          </a:p>
          <a:p>
            <a:r>
              <a:rPr lang="en-US" dirty="0" smtClean="0"/>
              <a:t>Throughout </a:t>
            </a:r>
            <a:r>
              <a:rPr lang="en-US" dirty="0"/>
              <a:t>this valuable experience, I focused on mastering essential aspects such as Cloud Computing Concepts, Cloud Platform Knowledge, Migrations, Virtualization, Containerization, Networking Basics, Security Principles, Scripting, Automation, Monitoring, Performance Management, Troubleshooting, and the importance of Continuous Learning and Adaptability</a:t>
            </a:r>
            <a:r>
              <a:rPr lang="en-US" dirty="0" smtClean="0"/>
              <a:t>.</a:t>
            </a:r>
          </a:p>
          <a:p>
            <a:endParaRPr lang="en-US" dirty="0"/>
          </a:p>
          <a:p>
            <a:r>
              <a:rPr lang="en-US" dirty="0" smtClean="0"/>
              <a:t>This </a:t>
            </a:r>
            <a:r>
              <a:rPr lang="en-US" dirty="0"/>
              <a:t>internship not only allowed me to delve deeply into various aspects of cloud engineering but also exposed me to industry-leading practices, collaborative workflows, and state-of-the-art tools.</a:t>
            </a:r>
          </a:p>
        </p:txBody>
      </p:sp>
    </p:spTree>
    <p:extLst>
      <p:ext uri="{BB962C8B-B14F-4D97-AF65-F5344CB8AC3E}">
        <p14:creationId xmlns:p14="http://schemas.microsoft.com/office/powerpoint/2010/main" val="36123929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TextBox 2"/>
          <p:cNvSpPr txBox="1"/>
          <p:nvPr/>
        </p:nvSpPr>
        <p:spPr>
          <a:xfrm>
            <a:off x="1141413" y="1966823"/>
            <a:ext cx="9894499" cy="3693319"/>
          </a:xfrm>
          <a:prstGeom prst="rect">
            <a:avLst/>
          </a:prstGeom>
          <a:noFill/>
        </p:spPr>
        <p:txBody>
          <a:bodyPr wrap="square" rtlCol="0">
            <a:spAutoFit/>
          </a:bodyPr>
          <a:lstStyle/>
          <a:p>
            <a:r>
              <a:rPr lang="en-US" dirty="0"/>
              <a:t>During my internship at Avohi Info Tech, spanning a month, I immersed myself in the dynamic realm of modern Cloud technologies, transcending theoretical concepts to acquire hands-on experience that fortified my academic foundation</a:t>
            </a:r>
            <a:r>
              <a:rPr lang="en-US" dirty="0" smtClean="0"/>
              <a:t>.</a:t>
            </a:r>
          </a:p>
          <a:p>
            <a:endParaRPr lang="en-US" dirty="0"/>
          </a:p>
          <a:p>
            <a:r>
              <a:rPr lang="en-US" dirty="0" smtClean="0"/>
              <a:t>I </a:t>
            </a:r>
            <a:r>
              <a:rPr lang="en-US" dirty="0"/>
              <a:t>diligently explored diverse facets of cloud engineering, from understanding fundamental Cloud Computing Concepts to mastering Cloud Platforms, Migrations, Virtualization, Containerization, Networking Fundamentals, Security Principles, Scripting, Automation, Monitoring, Performance Management, Troubleshooting, and the imperative of Continuous Learning and Adaptability</a:t>
            </a:r>
            <a:r>
              <a:rPr lang="en-US" dirty="0" smtClean="0"/>
              <a:t>.</a:t>
            </a:r>
          </a:p>
          <a:p>
            <a:endParaRPr lang="en-US" dirty="0"/>
          </a:p>
          <a:p>
            <a:r>
              <a:rPr lang="en-US" dirty="0" smtClean="0"/>
              <a:t>I </a:t>
            </a:r>
            <a:r>
              <a:rPr lang="en-US" dirty="0"/>
              <a:t>actively engaged with cutting-edge tools and methodologies, gaining insights into optimizing cloud infrastructures for scalability, resilience, and security. Now equipped with a robust skill set and a passion for innovation, I am eager to leverage my internship learnings to contribute effectively to transformative IT projects. </a:t>
            </a:r>
          </a:p>
        </p:txBody>
      </p:sp>
    </p:spTree>
    <p:extLst>
      <p:ext uri="{BB962C8B-B14F-4D97-AF65-F5344CB8AC3E}">
        <p14:creationId xmlns:p14="http://schemas.microsoft.com/office/powerpoint/2010/main" val="35827559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sp>
        <p:nvSpPr>
          <p:cNvPr id="3" name="TextBox 2"/>
          <p:cNvSpPr txBox="1"/>
          <p:nvPr/>
        </p:nvSpPr>
        <p:spPr>
          <a:xfrm>
            <a:off x="1141413" y="2286000"/>
            <a:ext cx="9299276" cy="3139321"/>
          </a:xfrm>
          <a:prstGeom prst="rect">
            <a:avLst/>
          </a:prstGeom>
          <a:noFill/>
        </p:spPr>
        <p:txBody>
          <a:bodyPr wrap="square" rtlCol="0">
            <a:spAutoFit/>
          </a:bodyPr>
          <a:lstStyle/>
          <a:p>
            <a:r>
              <a:rPr lang="en-US" dirty="0"/>
              <a:t>Cloud migration involves the transfer of organizational data, applications, and services from on-premises infrastructure to cloud environments. </a:t>
            </a:r>
            <a:endParaRPr lang="en-US" dirty="0" smtClean="0"/>
          </a:p>
          <a:p>
            <a:endParaRPr lang="en-US" dirty="0"/>
          </a:p>
          <a:p>
            <a:r>
              <a:rPr lang="en-US" dirty="0" smtClean="0"/>
              <a:t>Research </a:t>
            </a:r>
            <a:r>
              <a:rPr lang="en-US" dirty="0"/>
              <a:t>highlights motivations such as cost savings, scalability, and agility (Gartner, 2020</a:t>
            </a:r>
            <a:r>
              <a:rPr lang="en-US" dirty="0" smtClean="0"/>
              <a:t>).</a:t>
            </a:r>
          </a:p>
          <a:p>
            <a:endParaRPr lang="en-US" dirty="0"/>
          </a:p>
          <a:p>
            <a:r>
              <a:rPr lang="en-US" dirty="0" smtClean="0"/>
              <a:t>Effective </a:t>
            </a:r>
            <a:r>
              <a:rPr lang="en-US" dirty="0"/>
              <a:t>strategies emphasize comprehensive assessment, workload prioritization, and governance (IBM, 2019</a:t>
            </a:r>
            <a:r>
              <a:rPr lang="en-US" dirty="0" smtClean="0"/>
              <a:t>).</a:t>
            </a:r>
          </a:p>
          <a:p>
            <a:endParaRPr lang="en-US" dirty="0"/>
          </a:p>
          <a:p>
            <a:r>
              <a:rPr lang="en-US" dirty="0" smtClean="0"/>
              <a:t>Technical </a:t>
            </a:r>
            <a:r>
              <a:rPr lang="en-US" dirty="0"/>
              <a:t>considerations include architectural patterns, containerization, and network optimization (Armbrust et al., 2010; Felter et al., 2015; Chowdhury and Boutaba, 2010), ensuring smooth transition and optimized performance</a:t>
            </a:r>
          </a:p>
        </p:txBody>
      </p:sp>
    </p:spTree>
    <p:extLst>
      <p:ext uri="{BB962C8B-B14F-4D97-AF65-F5344CB8AC3E}">
        <p14:creationId xmlns:p14="http://schemas.microsoft.com/office/powerpoint/2010/main" val="4245854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Challenges in existing research</a:t>
            </a:r>
          </a:p>
        </p:txBody>
      </p:sp>
      <p:sp>
        <p:nvSpPr>
          <p:cNvPr id="3" name="TextBox 2"/>
          <p:cNvSpPr txBox="1"/>
          <p:nvPr/>
        </p:nvSpPr>
        <p:spPr>
          <a:xfrm>
            <a:off x="1155940" y="2355011"/>
            <a:ext cx="9920377" cy="3726612"/>
          </a:xfrm>
          <a:prstGeom prst="rect">
            <a:avLst/>
          </a:prstGeom>
          <a:noFill/>
        </p:spPr>
        <p:txBody>
          <a:bodyPr wrap="square" rtlCol="0">
            <a:spAutoFit/>
          </a:bodyPr>
          <a:lstStyle/>
          <a:p>
            <a:endParaRPr lang="en-US" dirty="0"/>
          </a:p>
        </p:txBody>
      </p:sp>
      <p:sp>
        <p:nvSpPr>
          <p:cNvPr id="4" name="TextBox 3"/>
          <p:cNvSpPr txBox="1"/>
          <p:nvPr/>
        </p:nvSpPr>
        <p:spPr>
          <a:xfrm>
            <a:off x="1141413" y="1906437"/>
            <a:ext cx="9618453" cy="4247317"/>
          </a:xfrm>
          <a:prstGeom prst="rect">
            <a:avLst/>
          </a:prstGeom>
          <a:noFill/>
        </p:spPr>
        <p:txBody>
          <a:bodyPr wrap="square" rtlCol="0">
            <a:spAutoFit/>
          </a:bodyPr>
          <a:lstStyle/>
          <a:p>
            <a:endParaRPr lang="en-US" dirty="0"/>
          </a:p>
          <a:p>
            <a:r>
              <a:rPr lang="en-US" dirty="0"/>
              <a:t>Project challenges in existing research on Azure migration primarily revolve around several key aspects</a:t>
            </a:r>
            <a:r>
              <a:rPr lang="en-US" dirty="0" smtClean="0"/>
              <a:t>.</a:t>
            </a:r>
          </a:p>
          <a:p>
            <a:endParaRPr lang="en-US" dirty="0"/>
          </a:p>
          <a:p>
            <a:r>
              <a:rPr lang="en-US" dirty="0" smtClean="0"/>
              <a:t>Firstly</a:t>
            </a:r>
            <a:r>
              <a:rPr lang="en-US" dirty="0"/>
              <a:t>, ensuring compatibility and seamless integration with existing on-premises infrastructure and applications poses a significant hurdle (Microsoft Azure, 2020). This includes addressing dependencies, data transfer complexities, and ensuring minimal disruption to ongoing operations</a:t>
            </a:r>
            <a:r>
              <a:rPr lang="en-US" dirty="0" smtClean="0"/>
              <a:t>.</a:t>
            </a:r>
          </a:p>
          <a:p>
            <a:endParaRPr lang="en-US" dirty="0"/>
          </a:p>
          <a:p>
            <a:r>
              <a:rPr lang="en-US" dirty="0" smtClean="0"/>
              <a:t>Secondly, </a:t>
            </a:r>
            <a:r>
              <a:rPr lang="en-US" dirty="0"/>
              <a:t>managing security risks, including data protection, compliance with regulatory requirements, and safeguarding against cyber threats, remains critical throughout the migration process (Microsoft Azure, 2020</a:t>
            </a:r>
            <a:r>
              <a:rPr lang="en-US" dirty="0" smtClean="0"/>
              <a:t>).</a:t>
            </a:r>
          </a:p>
          <a:p>
            <a:endParaRPr lang="en-US" dirty="0"/>
          </a:p>
          <a:p>
            <a:r>
              <a:rPr lang="en-US" dirty="0" smtClean="0"/>
              <a:t>Addressing </a:t>
            </a:r>
            <a:r>
              <a:rPr lang="en-US" dirty="0"/>
              <a:t>these challenges demands a comprehensive approach, involving thorough assessment, strategic planning, and ongoing monitoring to achieve successful migration and maximize the benefits of Azure cloud services</a:t>
            </a:r>
          </a:p>
          <a:p>
            <a:endParaRPr lang="en-US" dirty="0"/>
          </a:p>
        </p:txBody>
      </p:sp>
    </p:spTree>
    <p:extLst>
      <p:ext uri="{BB962C8B-B14F-4D97-AF65-F5344CB8AC3E}">
        <p14:creationId xmlns:p14="http://schemas.microsoft.com/office/powerpoint/2010/main" val="2818051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Proposed solution with architecture diagram</a:t>
            </a:r>
          </a:p>
        </p:txBody>
      </p:sp>
      <p:sp>
        <p:nvSpPr>
          <p:cNvPr id="3" name="TextBox 2"/>
          <p:cNvSpPr txBox="1"/>
          <p:nvPr/>
        </p:nvSpPr>
        <p:spPr>
          <a:xfrm>
            <a:off x="1141413" y="1773922"/>
            <a:ext cx="9859992" cy="646331"/>
          </a:xfrm>
          <a:prstGeom prst="rect">
            <a:avLst/>
          </a:prstGeom>
          <a:noFill/>
        </p:spPr>
        <p:txBody>
          <a:bodyPr wrap="square" rtlCol="0">
            <a:spAutoFit/>
          </a:bodyPr>
          <a:lstStyle/>
          <a:p>
            <a:endParaRPr lang="en-US" dirty="0"/>
          </a:p>
          <a:p>
            <a:r>
              <a:rPr lang="en-US" dirty="0" smtClean="0"/>
              <a:t>Migration of on-premises VMware virtual machines to Microsoft azure cloud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197" y="2723435"/>
            <a:ext cx="5626310" cy="3526941"/>
          </a:xfrm>
          <a:prstGeom prst="rect">
            <a:avLst/>
          </a:prstGeom>
        </p:spPr>
      </p:pic>
    </p:spTree>
    <p:extLst>
      <p:ext uri="{BB962C8B-B14F-4D97-AF65-F5344CB8AC3E}">
        <p14:creationId xmlns:p14="http://schemas.microsoft.com/office/powerpoint/2010/main" val="1702977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working methodology &amp; detailed explanation</a:t>
            </a:r>
          </a:p>
        </p:txBody>
      </p:sp>
      <p:sp>
        <p:nvSpPr>
          <p:cNvPr id="3" name="TextBox 2"/>
          <p:cNvSpPr txBox="1"/>
          <p:nvPr/>
        </p:nvSpPr>
        <p:spPr>
          <a:xfrm>
            <a:off x="1276709" y="2242868"/>
            <a:ext cx="9325155" cy="2308324"/>
          </a:xfrm>
          <a:prstGeom prst="rect">
            <a:avLst/>
          </a:prstGeom>
          <a:noFill/>
        </p:spPr>
        <p:txBody>
          <a:bodyPr wrap="square" rtlCol="0">
            <a:spAutoFit/>
          </a:bodyPr>
          <a:lstStyle/>
          <a:p>
            <a:r>
              <a:rPr lang="en-US" dirty="0"/>
              <a:t>1.	On-premises source virtual machines for migration to Azure cloud</a:t>
            </a:r>
          </a:p>
          <a:p>
            <a:r>
              <a:rPr lang="en-US" dirty="0"/>
              <a:t>2.	Using Azure Migrate for On-premises VM Discovery and Assessment followed by Migration</a:t>
            </a:r>
          </a:p>
          <a:p>
            <a:pPr marL="342900" indent="-342900">
              <a:buAutoNum type="arabicPeriod" startAt="3"/>
            </a:pPr>
            <a:r>
              <a:rPr lang="en-US" dirty="0" smtClean="0"/>
              <a:t>  Installation </a:t>
            </a:r>
            <a:r>
              <a:rPr lang="en-US" dirty="0"/>
              <a:t>of VM Appliance (OVA (Open Virtual Appliance) template or Zip file (install using </a:t>
            </a:r>
            <a:r>
              <a:rPr lang="en-US" dirty="0" smtClean="0"/>
              <a:t>  </a:t>
            </a:r>
          </a:p>
          <a:p>
            <a:r>
              <a:rPr lang="en-US" dirty="0"/>
              <a:t> </a:t>
            </a:r>
            <a:r>
              <a:rPr lang="en-US" dirty="0" smtClean="0"/>
              <a:t>      PowerShell </a:t>
            </a:r>
            <a:r>
              <a:rPr lang="en-US" dirty="0"/>
              <a:t>with admin rights))</a:t>
            </a:r>
          </a:p>
          <a:p>
            <a:r>
              <a:rPr lang="en-US" dirty="0"/>
              <a:t>4.	Installed Appliance will perform Discovery and Assessment by gathering data</a:t>
            </a:r>
          </a:p>
          <a:p>
            <a:r>
              <a:rPr lang="en-US" dirty="0"/>
              <a:t>5.	Installed Appliance will transfer the data to Azure Storage</a:t>
            </a:r>
          </a:p>
          <a:p>
            <a:r>
              <a:rPr lang="en-US" dirty="0"/>
              <a:t>6.	Creating a test VM (data will get replicated in real time without affecting production servers)</a:t>
            </a:r>
          </a:p>
          <a:p>
            <a:r>
              <a:rPr lang="en-US" dirty="0"/>
              <a:t>7.	Migrating VM to production (Actual source VMs should be shutdown to avoid data loss)</a:t>
            </a:r>
          </a:p>
        </p:txBody>
      </p:sp>
    </p:spTree>
    <p:extLst>
      <p:ext uri="{BB962C8B-B14F-4D97-AF65-F5344CB8AC3E}">
        <p14:creationId xmlns:p14="http://schemas.microsoft.com/office/powerpoint/2010/main" val="33242503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output/Screen shots</a:t>
            </a:r>
          </a:p>
        </p:txBody>
      </p:sp>
      <p:pic>
        <p:nvPicPr>
          <p:cNvPr id="3" name="Picture 2"/>
          <p:cNvPicPr>
            <a:picLocks noChangeAspect="1"/>
          </p:cNvPicPr>
          <p:nvPr/>
        </p:nvPicPr>
        <p:blipFill>
          <a:blip r:embed="rId2"/>
          <a:stretch>
            <a:fillRect/>
          </a:stretch>
        </p:blipFill>
        <p:spPr>
          <a:xfrm>
            <a:off x="6857999" y="3682953"/>
            <a:ext cx="3735239" cy="2649601"/>
          </a:xfrm>
          <a:prstGeom prst="rect">
            <a:avLst/>
          </a:prstGeom>
        </p:spPr>
      </p:pic>
      <p:pic>
        <p:nvPicPr>
          <p:cNvPr id="4" name="Picture 3"/>
          <p:cNvPicPr>
            <a:picLocks noChangeAspect="1"/>
          </p:cNvPicPr>
          <p:nvPr/>
        </p:nvPicPr>
        <p:blipFill>
          <a:blip r:embed="rId3"/>
          <a:stretch>
            <a:fillRect/>
          </a:stretch>
        </p:blipFill>
        <p:spPr>
          <a:xfrm>
            <a:off x="1297328" y="1779500"/>
            <a:ext cx="6944694" cy="1629002"/>
          </a:xfrm>
          <a:prstGeom prst="rect">
            <a:avLst/>
          </a:prstGeom>
        </p:spPr>
      </p:pic>
      <p:pic>
        <p:nvPicPr>
          <p:cNvPr id="5" name="Picture 4"/>
          <p:cNvPicPr>
            <a:picLocks noChangeAspect="1"/>
          </p:cNvPicPr>
          <p:nvPr/>
        </p:nvPicPr>
        <p:blipFill>
          <a:blip r:embed="rId4"/>
          <a:stretch>
            <a:fillRect/>
          </a:stretch>
        </p:blipFill>
        <p:spPr>
          <a:xfrm>
            <a:off x="1297328" y="3701208"/>
            <a:ext cx="5331637" cy="2631346"/>
          </a:xfrm>
          <a:prstGeom prst="rect">
            <a:avLst/>
          </a:prstGeom>
        </p:spPr>
      </p:pic>
    </p:spTree>
    <p:extLst>
      <p:ext uri="{BB962C8B-B14F-4D97-AF65-F5344CB8AC3E}">
        <p14:creationId xmlns:p14="http://schemas.microsoft.com/office/powerpoint/2010/main" val="42365096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Usage of Society</a:t>
            </a:r>
          </a:p>
        </p:txBody>
      </p:sp>
      <p:sp>
        <p:nvSpPr>
          <p:cNvPr id="3" name="TextBox 2"/>
          <p:cNvSpPr txBox="1"/>
          <p:nvPr/>
        </p:nvSpPr>
        <p:spPr>
          <a:xfrm>
            <a:off x="1164566" y="2311879"/>
            <a:ext cx="9885872" cy="2585323"/>
          </a:xfrm>
          <a:prstGeom prst="rect">
            <a:avLst/>
          </a:prstGeom>
          <a:noFill/>
        </p:spPr>
        <p:txBody>
          <a:bodyPr wrap="square" rtlCol="0">
            <a:spAutoFit/>
          </a:bodyPr>
          <a:lstStyle/>
          <a:p>
            <a:r>
              <a:rPr lang="en-US" dirty="0"/>
              <a:t>Azure cloud computing has profoundly influenced modern society by providing robust infrastructure and services that support a wide array of applications and industries. </a:t>
            </a:r>
            <a:endParaRPr lang="en-US" dirty="0" smtClean="0"/>
          </a:p>
          <a:p>
            <a:endParaRPr lang="en-US" dirty="0"/>
          </a:p>
          <a:p>
            <a:r>
              <a:rPr lang="en-US" dirty="0" smtClean="0"/>
              <a:t>Moreover</a:t>
            </a:r>
            <a:r>
              <a:rPr lang="en-US" dirty="0"/>
              <a:t>, Azure's AI and machine learning capabilities empower organizations in healthcare, finance, and beyond to analyze vast datasets for insights that drive decision-making and improve customer experiences</a:t>
            </a:r>
            <a:r>
              <a:rPr lang="en-US" dirty="0" smtClean="0"/>
              <a:t>.</a:t>
            </a:r>
          </a:p>
          <a:p>
            <a:endParaRPr lang="en-US" dirty="0"/>
          </a:p>
          <a:p>
            <a:r>
              <a:rPr lang="en-US" dirty="0" smtClean="0"/>
              <a:t>As </a:t>
            </a:r>
            <a:r>
              <a:rPr lang="en-US" dirty="0"/>
              <a:t>Azure continues to evolve and expand its ecosystem, its role in shaping the digital landscape and advancing societal progress is set to grow, fostering a future where technology is more accessible, efficient, and transformative than ever before.</a:t>
            </a:r>
          </a:p>
        </p:txBody>
      </p:sp>
    </p:spTree>
    <p:extLst>
      <p:ext uri="{BB962C8B-B14F-4D97-AF65-F5344CB8AC3E}">
        <p14:creationId xmlns:p14="http://schemas.microsoft.com/office/powerpoint/2010/main" val="25332766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176</TotalTime>
  <Words>674</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Tw Cen MT</vt:lpstr>
      <vt:lpstr>Circuit</vt:lpstr>
      <vt:lpstr>CLOUD ENGINEERING INTERNSHIP</vt:lpstr>
      <vt:lpstr>INTRODUCTION</vt:lpstr>
      <vt:lpstr>OBJECTIVE</vt:lpstr>
      <vt:lpstr>Literature survey</vt:lpstr>
      <vt:lpstr>Project Challenges in existing research</vt:lpstr>
      <vt:lpstr>project Proposed solution with architecture diagram</vt:lpstr>
      <vt:lpstr>project working methodology &amp; detailed explanation</vt:lpstr>
      <vt:lpstr>Sample output/Screen shots</vt:lpstr>
      <vt:lpstr>Conclusion and Usage of Society</vt:lpstr>
      <vt:lpstr>References</vt:lpstr>
      <vt:lpstr>Internship completion certificate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ENGINEERING INTERNSHIP</dc:title>
  <dc:creator>Hemalalitha Mohankumar</dc:creator>
  <cp:lastModifiedBy>Hemalalitha Mohankumar</cp:lastModifiedBy>
  <cp:revision>21</cp:revision>
  <dcterms:created xsi:type="dcterms:W3CDTF">2024-07-05T11:31:55Z</dcterms:created>
  <dcterms:modified xsi:type="dcterms:W3CDTF">2024-07-06T03:19:52Z</dcterms:modified>
</cp:coreProperties>
</file>