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OneDrive\Documents\naan%20muthalvan%20project%20(excel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pivotSource>
    <c:name>[naan muthalvan project (excel).xlsx]Pivot Table &amp; Chart!PivotTable2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US" i="1">
                <a:solidFill>
                  <a:schemeClr val="tx2">
                    <a:lumMod val="60000"/>
                    <a:lumOff val="40000"/>
                  </a:schemeClr>
                </a:solidFill>
              </a:rPr>
              <a:t>Sum of  Salary by Company</a:t>
            </a:r>
          </a:p>
        </c:rich>
      </c:tx>
      <c:layout>
        <c:manualLayout>
          <c:xMode val="edge"/>
          <c:yMode val="edge"/>
          <c:x val="0.2955550780871492"/>
          <c:y val="8.0235511101652834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dLbl>
          <c:idx val="0"/>
          <c:delete val="1"/>
        </c:dLbl>
      </c:pivotFmt>
      <c:pivotFmt>
        <c:idx val="2"/>
        <c:dLbl>
          <c:idx val="0"/>
          <c:delete val="1"/>
        </c:dLbl>
      </c:pivotFmt>
      <c:pivotFmt>
        <c:idx val="3"/>
        <c:dLbl>
          <c:idx val="0"/>
          <c:delete val="1"/>
        </c:dLbl>
      </c:pivotFmt>
      <c:pivotFmt>
        <c:idx val="4"/>
        <c:dLbl>
          <c:idx val="0"/>
          <c:delete val="1"/>
        </c:dLbl>
      </c:pivotFmt>
      <c:pivotFmt>
        <c:idx val="5"/>
        <c:dLbl>
          <c:idx val="0"/>
          <c:delete val="1"/>
        </c:dLbl>
      </c:pivotFmt>
      <c:pivotFmt>
        <c:idx val="6"/>
        <c:dLbl>
          <c:idx val="0"/>
          <c:delete val="1"/>
        </c:dLbl>
      </c:pivotFmt>
      <c:pivotFmt>
        <c:idx val="7"/>
        <c:dLbl>
          <c:idx val="0"/>
          <c:delete val="1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706073974795704"/>
          <c:y val="0.23652833936298506"/>
          <c:w val="0.84213547774613284"/>
          <c:h val="0.562614740724976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 &amp; Chart'!$C$17</c:f>
              <c:strCache>
                <c:ptCount val="1"/>
                <c:pt idx="0">
                  <c:v>Sum of salary</c:v>
                </c:pt>
              </c:strCache>
            </c:strRef>
          </c:tx>
          <c:invertIfNegative val="0"/>
          <c:cat>
            <c:strRef>
              <c:f>'Pivot Table &amp; Chart'!$B$18:$B$21</c:f>
              <c:strCache>
                <c:ptCount val="3"/>
                <c:pt idx="0">
                  <c:v>Cheerper</c:v>
                </c:pt>
                <c:pt idx="1">
                  <c:v>Glasses</c:v>
                </c:pt>
                <c:pt idx="2">
                  <c:v>Pear</c:v>
                </c:pt>
              </c:strCache>
            </c:strRef>
          </c:cat>
          <c:val>
            <c:numRef>
              <c:f>'Pivot Table &amp; Chart'!$C$18:$C$21</c:f>
              <c:numCache>
                <c:formatCode>General</c:formatCode>
                <c:ptCount val="3"/>
                <c:pt idx="0">
                  <c:v>720331.37733380462</c:v>
                </c:pt>
                <c:pt idx="1">
                  <c:v>1166809.9420251204</c:v>
                </c:pt>
                <c:pt idx="2">
                  <c:v>475418.43903357454</c:v>
                </c:pt>
              </c:numCache>
            </c:numRef>
          </c:val>
        </c:ser>
        <c:ser>
          <c:idx val="1"/>
          <c:order val="1"/>
          <c:tx>
            <c:strRef>
              <c:f>'Pivot Table &amp; Chart'!$D$17</c:f>
              <c:strCache>
                <c:ptCount val="1"/>
                <c:pt idx="0">
                  <c:v>Count of department</c:v>
                </c:pt>
              </c:strCache>
            </c:strRef>
          </c:tx>
          <c:invertIfNegative val="0"/>
          <c:cat>
            <c:strRef>
              <c:f>'Pivot Table &amp; Chart'!$B$18:$B$21</c:f>
              <c:strCache>
                <c:ptCount val="3"/>
                <c:pt idx="0">
                  <c:v>Cheerper</c:v>
                </c:pt>
                <c:pt idx="1">
                  <c:v>Glasses</c:v>
                </c:pt>
                <c:pt idx="2">
                  <c:v>Pear</c:v>
                </c:pt>
              </c:strCache>
            </c:strRef>
          </c:cat>
          <c:val>
            <c:numRef>
              <c:f>'Pivot Table &amp; Chart'!$D$18:$D$21</c:f>
              <c:numCache>
                <c:formatCode>General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088960"/>
        <c:axId val="156893952"/>
      </c:barChart>
      <c:catAx>
        <c:axId val="156088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56893952"/>
        <c:crosses val="autoZero"/>
        <c:auto val="1"/>
        <c:lblAlgn val="ctr"/>
        <c:lblOffset val="100"/>
        <c:noMultiLvlLbl val="0"/>
      </c:catAx>
      <c:valAx>
        <c:axId val="156893952"/>
        <c:scaling>
          <c:orientation val="minMax"/>
        </c:scaling>
        <c:delete val="0"/>
        <c:axPos val="l"/>
        <c:majorGridlines/>
        <c:title>
          <c:layout>
            <c:manualLayout>
              <c:xMode val="edge"/>
              <c:yMode val="edge"/>
              <c:x val="2.6584867075664622E-2"/>
              <c:y val="0.416615450095765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560889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>
          <a:latin typeface="Imprint MT Shadow" panose="04020605060303030202" pitchFamily="82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1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6490" y="3269293"/>
            <a:ext cx="1017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A.HEMALATHA</a:t>
            </a:r>
            <a:endParaRPr lang="en-US" sz="2400" dirty="0"/>
          </a:p>
          <a:p>
            <a:r>
              <a:rPr lang="en-US" sz="2400" dirty="0"/>
              <a:t>REGISTER NO: 2213391042021, BFCE039E4422B37B4D748A208FAB55D7</a:t>
            </a:r>
          </a:p>
          <a:p>
            <a:r>
              <a:rPr lang="en-US" sz="2400" dirty="0"/>
              <a:t>DEPARTMENT</a:t>
            </a:r>
            <a:r>
              <a:rPr lang="en-US" sz="2400" dirty="0" smtClean="0"/>
              <a:t>: BACHELOR OF COMMERCE </a:t>
            </a:r>
            <a:r>
              <a:rPr lang="en-US" sz="2400" dirty="0" smtClean="0"/>
              <a:t>(CORPORATE SECRETARYSHIP)</a:t>
            </a:r>
            <a:endParaRPr lang="en-US" sz="2400" dirty="0"/>
          </a:p>
          <a:p>
            <a:r>
              <a:rPr lang="en-US" sz="2400" dirty="0" smtClean="0"/>
              <a:t>COLLEGE: QUEEN MARY`S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814" y="1460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2767" y="904236"/>
            <a:ext cx="1126403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DATA COLLECTION </a:t>
            </a:r>
          </a:p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Visit 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kaggle`s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Website and log in or up with it.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For taking suitable dataset based on with relate to companies , salaries and departments.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Download the dataset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DATA IMPORT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TO EXCEL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Open Microsoft Excel.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Import the downloaded dataset by selecting “Data”&gt; “Get Data” &gt; “From Text/CSV”.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Review and clean the data if necessary , ensuring that columns like Company , Department and Salary are clearly labeled.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CREATING THE PIVOT TABLE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Highlight your data range and go to “Insert” &gt; “Pivot Table”.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Place the company in the ROWS and Departments in COLUMNS.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Salary was placed in the VALUES  section to sum the salaries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CUSTOMIZING THE PIVOT TABLE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  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Format the data as needed such sad adjusting formats to currency.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 Use the Grand Total  option to sum across rows and columns for overall total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CREATING THE GRAPH 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   Select the Pivot Table.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    Go to “inset”&gt; “Column Chart” to create the graph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     Customize the graph by adding titles , colors , setting axis labels.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FINAL ADJUSTMENT AND ANALYSIS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       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Review both the pivot table and the graph to ensure they are accurately represent the date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                           Save and share your excel sheet .</a:t>
            </a:r>
          </a:p>
          <a:p>
            <a:endParaRPr lang="en-US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</a:p>
          <a:p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002503"/>
              </p:ext>
            </p:extLst>
          </p:nvPr>
        </p:nvGraphicFramePr>
        <p:xfrm>
          <a:off x="4876800" y="1371600"/>
          <a:ext cx="621030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50728"/>
              </p:ext>
            </p:extLst>
          </p:nvPr>
        </p:nvGraphicFramePr>
        <p:xfrm>
          <a:off x="304800" y="1986318"/>
          <a:ext cx="4419600" cy="2470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47"/>
                <a:gridCol w="1361697"/>
                <a:gridCol w="1771856"/>
              </a:tblGrid>
              <a:tr h="444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Row Labels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Sum of salary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Count of department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Cheerper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720331.3773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Glasses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1166809.942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Pear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475418.439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Grand Total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2362559.758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912" y="1371600"/>
            <a:ext cx="8231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1"/>
                </a:solidFill>
              </a:rPr>
              <a:t>Glasses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has the highest total salary and the most departments. It also has the highest number of full-time employees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/>
                </a:solidFill>
              </a:rPr>
              <a:t>Cheerper</a:t>
            </a:r>
            <a:r>
              <a:rPr lang="en-US" dirty="0">
                <a:solidFill>
                  <a:schemeClr val="accent1"/>
                </a:solidFill>
              </a:rPr>
              <a:t> has a substantial salary and a fair number of departments but relatively fewer full-time employees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/>
                </a:solidFill>
              </a:rPr>
              <a:t>Pear</a:t>
            </a:r>
            <a:r>
              <a:rPr lang="en-US" dirty="0">
                <a:solidFill>
                  <a:schemeClr val="accent1"/>
                </a:solidFill>
              </a:rPr>
              <a:t> has the lowest total salary and the fewest departments but a moderate number of full-time employees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Design</a:t>
            </a:r>
            <a:r>
              <a:rPr lang="en-US" dirty="0">
                <a:solidFill>
                  <a:schemeClr val="accent1"/>
                </a:solidFill>
              </a:rPr>
              <a:t> are the departments with the highest number of full-time employees, while </a:t>
            </a:r>
            <a:r>
              <a:rPr lang="en-US" b="1" dirty="0">
                <a:solidFill>
                  <a:schemeClr val="accent1"/>
                </a:solidFill>
              </a:rPr>
              <a:t>Support</a:t>
            </a:r>
            <a:r>
              <a:rPr lang="en-US" dirty="0">
                <a:solidFill>
                  <a:schemeClr val="accent1"/>
                </a:solidFill>
              </a:rPr>
              <a:t> has the least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</a:rPr>
              <a:t>The Pivot Table and graph indicate that </a:t>
            </a:r>
            <a:r>
              <a:rPr lang="en-US" b="1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Search Engine </a:t>
            </a:r>
            <a:r>
              <a:rPr lang="en-US" dirty="0" smtClean="0">
                <a:solidFill>
                  <a:schemeClr val="accent1"/>
                </a:solidFill>
              </a:rPr>
              <a:t>departments receive highest salary allocation.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In Final, </a:t>
            </a:r>
            <a:r>
              <a:rPr lang="en-US" b="1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>
                <a:solidFill>
                  <a:schemeClr val="accent1"/>
                </a:solidFill>
              </a:rPr>
              <a:t> leads in total salary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90600" y="169545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 whether the distribution of full-time employees across departments is efficient in relation to their resource allocation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 whether the distribution of full-time employees across departments is efficient in relation to their resource allocation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Analyze how the number of employees in each department correlates with the total salary expenditure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Evaluate if departments with higher full-time counts and salary expenditures are more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productive.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Identify any significant disparities in compensation among departments and recommend adjustments.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656636"/>
            <a:ext cx="8905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provided data includes a pivot table summarizing full-time employees and salary expenditures across three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departments: Cheerper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Glasses, and Pear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table shows the sum of full-time employees allocated to various functions (AI,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BigData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Design, Sales, Search Engine, Support) and the total salary and department count for each department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differences in full-time employee sums and salaries across departments can be used to assess whether resource utilization aligns with organizational goals and departmental needs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data reveals how each department (Cheerper, Glasses, Pear) contributes to different functions, providing insights into their operational focus and resource allocation.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analysis aims to assess the balance between employee distribution and salary allocations and identify any disparities or inefficiencies in resource management.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834933"/>
            <a:ext cx="762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Executives</a:t>
            </a:r>
            <a:r>
              <a:rPr lang="en-US" dirty="0" smtClean="0"/>
              <a:t>: use the data for strategic decision making , focusing on where to allocate resources across the department.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HR Manager</a:t>
            </a:r>
            <a:r>
              <a:rPr lang="en-US" dirty="0" smtClean="0"/>
              <a:t>: evaluate and benchmark salaries to maintain fairness and competitiveness within the company.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Department Heads</a:t>
            </a:r>
            <a:r>
              <a:rPr lang="en-US" dirty="0" smtClean="0"/>
              <a:t>: Review salary allocations within their departments to justify budgets and plan for future needs.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Financial  Analysts</a:t>
            </a:r>
            <a:r>
              <a:rPr lang="en-US" dirty="0" smtClean="0"/>
              <a:t>: Analyze the salary distribution to ensure it aligns with the company`s financial objectives.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Business Consultants</a:t>
            </a:r>
            <a:r>
              <a:rPr lang="en-US" dirty="0" smtClean="0"/>
              <a:t>: Offer insights and recommendations based on the salary data to optimize company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197333" y="2019300"/>
            <a:ext cx="6246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Pivot Table :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summarizes and organizes data for easy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comparison of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salary distributions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Graph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It visualizes the summarized data , highlighting key trends and differences in salary allocation across departments and companies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Bold (Text)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This will turn all the text in all selected cells bold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Alignment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enhance the visual presentation of data.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681335" cy="1062356"/>
          </a:xfrm>
        </p:spPr>
        <p:txBody>
          <a:bodyPr/>
          <a:lstStyle/>
          <a:p>
            <a:r>
              <a:rPr lang="en-IN" dirty="0" smtClean="0"/>
              <a:t>Dataset Description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6195" y="1905000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Companies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The dataset covers three companies: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Glasses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Cheerper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and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Pear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Departments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Employees work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 various departments such as AI, Support, Big Data, Sales, Design, and Search Engine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Employee Data: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Key metrics for each employee include their ID, age, years in the company, salary, and annual bonus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Job Categories: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It includes details on work types such as full-time, part-time, and contractor roles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Experience: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The dataset also provides information on employees' prior years of experience.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 smtClean="0"/>
              <a:t>THE</a:t>
            </a:r>
            <a:r>
              <a:rPr sz="4250" spc="20" dirty="0" smtClean="0"/>
              <a:t> </a:t>
            </a:r>
            <a:r>
              <a:rPr lang="en-US" sz="4250" spc="20" dirty="0" smtClean="0"/>
              <a:t>"</a:t>
            </a:r>
            <a:r>
              <a:rPr sz="4250" spc="10" dirty="0" smtClean="0"/>
              <a:t>WOW</a:t>
            </a:r>
            <a:r>
              <a:rPr lang="en-US" sz="4250" spc="10" dirty="0" smtClean="0"/>
              <a:t>"</a:t>
            </a:r>
            <a:r>
              <a:rPr sz="4250" spc="85" dirty="0" smtClean="0"/>
              <a:t> </a:t>
            </a:r>
            <a:r>
              <a:rPr sz="4250" spc="10" dirty="0" smtClean="0"/>
              <a:t>IN</a:t>
            </a:r>
            <a:r>
              <a:rPr sz="4250" spc="-5" dirty="0" smtClean="0"/>
              <a:t> </a:t>
            </a:r>
            <a:r>
              <a:rPr sz="4250" spc="15" dirty="0" smtClean="0"/>
              <a:t>OUR</a:t>
            </a:r>
            <a:r>
              <a:rPr sz="4250" spc="-10" dirty="0" smtClean="0"/>
              <a:t> </a:t>
            </a:r>
            <a:r>
              <a:rPr sz="4250" spc="20" dirty="0" smtClean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39929" y="1663605"/>
            <a:ext cx="7828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Workforce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Allocation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Workforce Allocation 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                    Industry focus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Salary Benchmarking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Salary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Benchmarking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                    Resource efficiency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Investment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Focus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Strategic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investments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Company Comparisons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Company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size and market influence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960</Words>
  <Application>Microsoft Office PowerPoint</Application>
  <PresentationFormat>Custom</PresentationFormat>
  <Paragraphs>147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35</cp:revision>
  <dcterms:created xsi:type="dcterms:W3CDTF">2024-03-29T15:07:22Z</dcterms:created>
  <dcterms:modified xsi:type="dcterms:W3CDTF">2024-08-29T14:53:44Z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