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8" r:id="rId3"/>
    <p:sldId id="274" r:id="rId4"/>
    <p:sldId id="259" r:id="rId5"/>
    <p:sldId id="275" r:id="rId6"/>
    <p:sldId id="262" r:id="rId7"/>
    <p:sldId id="261" r:id="rId8"/>
    <p:sldId id="263" r:id="rId9"/>
    <p:sldId id="264" r:id="rId10"/>
    <p:sldId id="265" r:id="rId11"/>
    <p:sldId id="270"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481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7342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9447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2501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2608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99477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977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70009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3113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0385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5482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31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6489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2296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1659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A2FCAC-B0FC-4561-97A2-3A4896B6BEB0}" type="datetimeFigureOut">
              <a:rPr lang="en-US" smtClean="0"/>
              <a:t>7/23/2020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4465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21900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2FCAC-B0FC-4561-97A2-3A4896B6BEB0}" type="datetimeFigureOut">
              <a:rPr lang="en-US" smtClean="0"/>
              <a:t>7/23/2020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398305956"/>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4672" y="99239"/>
            <a:ext cx="9722790" cy="4031293"/>
          </a:xfrm>
        </p:spPr>
        <p:txBody>
          <a:bodyPr anchor="ctr">
            <a:normAutofit/>
          </a:bodyPr>
          <a:lstStyle/>
          <a:p>
            <a:pPr algn="ctr"/>
            <a:r>
              <a:rPr lang="en-US" sz="4100" b="1" dirty="0"/>
              <a:t>Recommending best neighborhood to open Indian Restaurant in New York</a:t>
            </a:r>
            <a:endParaRPr lang="en-US" sz="4100" dirty="0"/>
          </a:p>
        </p:txBody>
      </p:sp>
      <p:sp>
        <p:nvSpPr>
          <p:cNvPr id="3" name="Subtitle 2"/>
          <p:cNvSpPr>
            <a:spLocks noGrp="1"/>
          </p:cNvSpPr>
          <p:nvPr>
            <p:ph type="subTitle" idx="1"/>
          </p:nvPr>
        </p:nvSpPr>
        <p:spPr>
          <a:xfrm>
            <a:off x="3537771" y="4023360"/>
            <a:ext cx="7849557" cy="2245517"/>
          </a:xfrm>
        </p:spPr>
        <p:txBody>
          <a:bodyPr anchor="ctr">
            <a:normAutofit/>
          </a:bodyPr>
          <a:lstStyle/>
          <a:p>
            <a:pPr algn="l">
              <a:spcAft>
                <a:spcPts val="600"/>
              </a:spcAft>
            </a:pPr>
            <a:r>
              <a:rPr lang="en-US" sz="2000" dirty="0"/>
              <a:t>Name: Hemalatha</a:t>
            </a:r>
          </a:p>
          <a:p>
            <a:pPr algn="l">
              <a:spcAft>
                <a:spcPts val="600"/>
              </a:spcAft>
            </a:pPr>
            <a:r>
              <a:rPr lang="en-US" sz="2000" dirty="0"/>
              <a:t>Applied Data Science Capstone</a:t>
            </a:r>
          </a:p>
          <a:p>
            <a:pPr algn="l">
              <a:spcAft>
                <a:spcPts val="600"/>
              </a:spcAft>
            </a:pPr>
            <a:r>
              <a:rPr lang="it-IT" sz="2000" dirty="0"/>
              <a:t>IBM Data Science Professional Certificate</a:t>
            </a:r>
          </a:p>
        </p:txBody>
      </p:sp>
    </p:spTree>
    <p:extLst>
      <p:ext uri="{BB962C8B-B14F-4D97-AF65-F5344CB8AC3E}">
        <p14:creationId xmlns:p14="http://schemas.microsoft.com/office/powerpoint/2010/main" val="32561367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Neighborhood with average rating &gt; 9.0</a:t>
            </a:r>
            <a:endParaRPr lang="en-US" dirty="0"/>
          </a:p>
        </p:txBody>
      </p:sp>
      <p:pic>
        <p:nvPicPr>
          <p:cNvPr id="7" name="Picture 6">
            <a:extLst>
              <a:ext uri="{FF2B5EF4-FFF2-40B4-BE49-F238E27FC236}">
                <a16:creationId xmlns:a16="http://schemas.microsoft.com/office/drawing/2014/main" id="{D5EABECD-5F90-413E-A66D-7381EBDADC8B}"/>
              </a:ext>
            </a:extLst>
          </p:cNvPr>
          <p:cNvPicPr>
            <a:picLocks noChangeAspect="1"/>
          </p:cNvPicPr>
          <p:nvPr/>
        </p:nvPicPr>
        <p:blipFill>
          <a:blip r:embed="rId2"/>
          <a:stretch>
            <a:fillRect/>
          </a:stretch>
        </p:blipFill>
        <p:spPr>
          <a:xfrm>
            <a:off x="1232692" y="2935564"/>
            <a:ext cx="9726616" cy="1871215"/>
          </a:xfrm>
          <a:prstGeom prst="rect">
            <a:avLst/>
          </a:prstGeom>
        </p:spPr>
      </p:pic>
    </p:spTree>
    <p:extLst>
      <p:ext uri="{BB962C8B-B14F-4D97-AF65-F5344CB8AC3E}">
        <p14:creationId xmlns:p14="http://schemas.microsoft.com/office/powerpoint/2010/main" val="81890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5" name="Content Placeholder 4">
            <a:extLst>
              <a:ext uri="{FF2B5EF4-FFF2-40B4-BE49-F238E27FC236}">
                <a16:creationId xmlns:a16="http://schemas.microsoft.com/office/drawing/2014/main" id="{1FF20BD3-F341-4756-A25A-8EAEEB2D4A4F}"/>
              </a:ext>
            </a:extLst>
          </p:cNvPr>
          <p:cNvSpPr>
            <a:spLocks noGrp="1"/>
          </p:cNvSpPr>
          <p:nvPr>
            <p:ph idx="1"/>
          </p:nvPr>
        </p:nvSpPr>
        <p:spPr/>
        <p:txBody>
          <a:bodyPr/>
          <a:lstStyle/>
          <a:p>
            <a:pPr algn="l"/>
            <a:r>
              <a:rPr lang="en-US" b="0" i="0" dirty="0">
                <a:effectLst/>
                <a:latin typeface="ibm-plex-sans"/>
              </a:rPr>
              <a:t>Astoria(Queens) and Tribeca (Manhattan) are the best neighborhoods for Indian cuisine.</a:t>
            </a:r>
          </a:p>
          <a:p>
            <a:pPr algn="l"/>
            <a:r>
              <a:rPr lang="en-US" b="0" i="0" dirty="0">
                <a:effectLst/>
                <a:latin typeface="ibm-plex-sans"/>
              </a:rPr>
              <a:t>Queens having large number of Indian restaurant and Manhattan having 2nd largest number of Indian restaurant.</a:t>
            </a:r>
          </a:p>
          <a:p>
            <a:pPr algn="l"/>
            <a:r>
              <a:rPr lang="en-US" b="0" i="0" dirty="0">
                <a:effectLst/>
                <a:latin typeface="ibm-plex-sans"/>
              </a:rPr>
              <a:t>Bronx ranks last in average rating of Indian Restaurants.</a:t>
            </a:r>
          </a:p>
          <a:p>
            <a:endParaRPr lang="en-NL" dirty="0"/>
          </a:p>
        </p:txBody>
      </p:sp>
    </p:spTree>
    <p:extLst>
      <p:ext uri="{BB962C8B-B14F-4D97-AF65-F5344CB8AC3E}">
        <p14:creationId xmlns:p14="http://schemas.microsoft.com/office/powerpoint/2010/main" val="385662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70DC3BD-26B2-4F35-AB30-102C094D59E7}"/>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7200" dirty="0">
                <a:solidFill>
                  <a:srgbClr val="EBEBEB"/>
                </a:solidFill>
              </a:rPr>
              <a:t>Thank You!</a:t>
            </a:r>
          </a:p>
        </p:txBody>
      </p:sp>
      <p:sp>
        <p:nvSpPr>
          <p:cNvPr id="2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a:extLst>
              <a:ext uri="{FF2B5EF4-FFF2-40B4-BE49-F238E27FC236}">
                <a16:creationId xmlns:a16="http://schemas.microsoft.com/office/drawing/2014/main" id="{720B1DFE-836A-4194-BB47-48EB391040F4}"/>
              </a:ext>
            </a:extLst>
          </p:cNvPr>
          <p:cNvPicPr>
            <a:picLocks noChangeAspect="1"/>
          </p:cNvPicPr>
          <p:nvPr/>
        </p:nvPicPr>
        <p:blipFill rotWithShape="1">
          <a:blip r:embed="rId7"/>
          <a:srcRect l="8728" r="22979" b="2"/>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7" name="Rectangle 26">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Introduction</a:t>
            </a:r>
          </a:p>
        </p:txBody>
      </p:sp>
      <p:sp>
        <p:nvSpPr>
          <p:cNvPr id="3" name="Content Placeholder 2"/>
          <p:cNvSpPr>
            <a:spLocks noGrp="1"/>
          </p:cNvSpPr>
          <p:nvPr>
            <p:ph idx="1"/>
          </p:nvPr>
        </p:nvSpPr>
        <p:spPr>
          <a:xfrm>
            <a:off x="1075816" y="1463768"/>
            <a:ext cx="9905999" cy="4412777"/>
          </a:xfrm>
        </p:spPr>
        <p:txBody>
          <a:bodyPr>
            <a:normAutofit/>
          </a:bodyPr>
          <a:lstStyle/>
          <a:p>
            <a:pPr marL="0" indent="0">
              <a:buNone/>
            </a:pPr>
            <a:r>
              <a:rPr lang="en-US" b="1" dirty="0"/>
              <a:t>This project is part of Applied Data Science capstone project. In this project I am going to provide recommendation for our client to open Indian restaurant in New York. Indian Cuisines are famous for its spicy, flavorful and having lot of species recipes. So, my client want to expand their service in New York. With that in mind finding the suitable location for my client to open restaurant is the important for my client so I am creating this project to help my client to find the best location.</a:t>
            </a:r>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CD66-C67C-4A2B-8F8D-9BE59A9D8557}"/>
              </a:ext>
            </a:extLst>
          </p:cNvPr>
          <p:cNvSpPr>
            <a:spLocks noGrp="1"/>
          </p:cNvSpPr>
          <p:nvPr>
            <p:ph type="title"/>
          </p:nvPr>
        </p:nvSpPr>
        <p:spPr/>
        <p:txBody>
          <a:bodyPr/>
          <a:lstStyle/>
          <a:p>
            <a:r>
              <a:rPr lang="en-US" dirty="0"/>
              <a:t>Problem</a:t>
            </a:r>
            <a:r>
              <a:rPr lang="en-US" b="1" i="0" dirty="0">
                <a:solidFill>
                  <a:srgbClr val="000000"/>
                </a:solidFill>
                <a:effectLst/>
                <a:latin typeface="ibm-plex-sans"/>
              </a:rPr>
              <a:t> </a:t>
            </a:r>
            <a:r>
              <a:rPr lang="en-US" dirty="0"/>
              <a:t>statement</a:t>
            </a:r>
            <a:br>
              <a:rPr lang="en-NL" dirty="0"/>
            </a:br>
            <a:endParaRPr lang="en-NL" dirty="0"/>
          </a:p>
        </p:txBody>
      </p:sp>
      <p:sp>
        <p:nvSpPr>
          <p:cNvPr id="3" name="Content Placeholder 2">
            <a:extLst>
              <a:ext uri="{FF2B5EF4-FFF2-40B4-BE49-F238E27FC236}">
                <a16:creationId xmlns:a16="http://schemas.microsoft.com/office/drawing/2014/main" id="{8B0EC99C-02BF-4945-8387-C9CC736A6168}"/>
              </a:ext>
            </a:extLst>
          </p:cNvPr>
          <p:cNvSpPr>
            <a:spLocks noGrp="1"/>
          </p:cNvSpPr>
          <p:nvPr>
            <p:ph idx="1"/>
          </p:nvPr>
        </p:nvSpPr>
        <p:spPr/>
        <p:txBody>
          <a:bodyPr/>
          <a:lstStyle/>
          <a:p>
            <a:r>
              <a:rPr lang="en-US" b="1" dirty="0"/>
              <a:t>The main objective of this Applied Data Science capstone project is to provide recommendation to my client to open Indian restaurant in New York. This project aims to address this business question: If my client want to open Indian restaurant in Toronto, In Which neighborhood/area/location should they open it?</a:t>
            </a:r>
            <a:endParaRPr lang="en-NL" b="1" dirty="0"/>
          </a:p>
        </p:txBody>
      </p:sp>
    </p:spTree>
    <p:extLst>
      <p:ext uri="{BB962C8B-B14F-4D97-AF65-F5344CB8AC3E}">
        <p14:creationId xmlns:p14="http://schemas.microsoft.com/office/powerpoint/2010/main" val="6449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pPr algn="l"/>
            <a:r>
              <a:rPr lang="en-US" dirty="0"/>
              <a:t>Data</a:t>
            </a:r>
          </a:p>
        </p:txBody>
      </p:sp>
      <p:sp>
        <p:nvSpPr>
          <p:cNvPr id="3" name="Content Placeholder 2"/>
          <p:cNvSpPr>
            <a:spLocks noGrp="1"/>
          </p:cNvSpPr>
          <p:nvPr>
            <p:ph idx="1"/>
          </p:nvPr>
        </p:nvSpPr>
        <p:spPr>
          <a:xfrm>
            <a:off x="1141412" y="1743456"/>
            <a:ext cx="9905999" cy="4807470"/>
          </a:xfrm>
        </p:spPr>
        <p:txBody>
          <a:bodyPr/>
          <a:lstStyle/>
          <a:p>
            <a:pPr algn="l"/>
            <a:r>
              <a:rPr lang="en-US" b="1" dirty="0"/>
              <a:t>For this project I am going to use these below mentioned dataset:</a:t>
            </a:r>
          </a:p>
          <a:p>
            <a:pPr algn="l">
              <a:buFont typeface="+mj-lt"/>
              <a:buAutoNum type="arabicPeriod"/>
            </a:pPr>
            <a:r>
              <a:rPr lang="en-US" b="1" dirty="0"/>
              <a:t>List of neighborhood in New York from Wikipedia.</a:t>
            </a:r>
          </a:p>
          <a:p>
            <a:pPr algn="l">
              <a:buFont typeface="+mj-lt"/>
              <a:buAutoNum type="arabicPeriod"/>
            </a:pPr>
            <a:r>
              <a:rPr lang="en-US" b="1" dirty="0"/>
              <a:t>Latitude and longitude of the neighborhood from Geocoder package.</a:t>
            </a:r>
          </a:p>
          <a:p>
            <a:pPr algn="l">
              <a:buFont typeface="+mj-lt"/>
              <a:buAutoNum type="arabicPeriod"/>
            </a:pPr>
            <a:r>
              <a:rPr lang="en-US" b="1" dirty="0"/>
              <a:t>Location/venue data related to Indian restaurant from Foursquare. </a:t>
            </a:r>
          </a:p>
          <a:p>
            <a:pPr marL="457200" indent="-457200">
              <a:buFont typeface="Arial" panose="020B0604020202020204" pitchFamily="34" charset="0"/>
              <a:buAutoNum type="alphaLcParenR"/>
            </a:pPr>
            <a:endParaRPr lang="en-US" b="1" dirty="0"/>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2A44-CB4A-45A7-B4EE-BD18711EB813}"/>
              </a:ext>
            </a:extLst>
          </p:cNvPr>
          <p:cNvSpPr>
            <a:spLocks noGrp="1"/>
          </p:cNvSpPr>
          <p:nvPr>
            <p:ph type="title"/>
          </p:nvPr>
        </p:nvSpPr>
        <p:spPr/>
        <p:txBody>
          <a:bodyPr/>
          <a:lstStyle/>
          <a:p>
            <a:r>
              <a:rPr lang="en-GB" dirty="0"/>
              <a:t>Approach</a:t>
            </a:r>
            <a:endParaRPr lang="en-NL" dirty="0"/>
          </a:p>
        </p:txBody>
      </p:sp>
      <p:sp>
        <p:nvSpPr>
          <p:cNvPr id="3" name="Content Placeholder 2">
            <a:extLst>
              <a:ext uri="{FF2B5EF4-FFF2-40B4-BE49-F238E27FC236}">
                <a16:creationId xmlns:a16="http://schemas.microsoft.com/office/drawing/2014/main" id="{EA2137CB-1E44-4F0A-8A31-CD49FCC45F4A}"/>
              </a:ext>
            </a:extLst>
          </p:cNvPr>
          <p:cNvSpPr>
            <a:spLocks noGrp="1"/>
          </p:cNvSpPr>
          <p:nvPr>
            <p:ph idx="1"/>
          </p:nvPr>
        </p:nvSpPr>
        <p:spPr/>
        <p:txBody>
          <a:bodyPr/>
          <a:lstStyle/>
          <a:p>
            <a:pPr algn="l"/>
            <a:r>
              <a:rPr lang="en-US" b="0" i="0" dirty="0">
                <a:effectLst/>
                <a:latin typeface="ibm-plex-sans"/>
              </a:rPr>
              <a:t>1.Collect the new York city data from </a:t>
            </a:r>
            <a:r>
              <a:rPr lang="en-US" b="0" i="0" u="sng" dirty="0">
                <a:effectLst/>
                <a:latin typeface="ibm-plex-sans"/>
                <a:hlinkClick r:id="rId2">
                  <a:extLst>
                    <a:ext uri="{A12FA001-AC4F-418D-AE19-62706E023703}">
                      <ahyp:hlinkClr xmlns:ahyp="http://schemas.microsoft.com/office/drawing/2018/hyperlinkcolor" val="tx"/>
                    </a:ext>
                  </a:extLst>
                </a:hlinkClick>
              </a:rPr>
              <a:t>https://cocl.us/new_york_dataset</a:t>
            </a:r>
            <a:r>
              <a:rPr lang="en-US" b="0" i="0" dirty="0">
                <a:effectLst/>
                <a:latin typeface="ibm-plex-sans"/>
              </a:rPr>
              <a:t>.</a:t>
            </a:r>
          </a:p>
          <a:p>
            <a:pPr algn="l"/>
            <a:r>
              <a:rPr lang="en-US" b="0" i="0" dirty="0">
                <a:effectLst/>
                <a:latin typeface="ibm-plex-sans"/>
              </a:rPr>
              <a:t>2.Using Foursquare API we will find all venues for each neighborhood.</a:t>
            </a:r>
          </a:p>
          <a:p>
            <a:pPr algn="l"/>
            <a:r>
              <a:rPr lang="en-US" b="0" i="0" dirty="0">
                <a:effectLst/>
                <a:latin typeface="ibm-plex-sans"/>
              </a:rPr>
              <a:t>3.Filter out all venues that are Indian Restaurants.</a:t>
            </a:r>
          </a:p>
          <a:p>
            <a:pPr algn="l"/>
            <a:r>
              <a:rPr lang="en-US" b="0" i="0" dirty="0">
                <a:effectLst/>
                <a:latin typeface="ibm-plex-sans"/>
              </a:rPr>
              <a:t>4.Find rating , tips and like count for each Indian Restaurants using Foursquare API.</a:t>
            </a:r>
          </a:p>
          <a:p>
            <a:pPr algn="l"/>
            <a:r>
              <a:rPr lang="en-US" b="0" i="0" dirty="0">
                <a:effectLst/>
                <a:latin typeface="ibm-plex-sans"/>
              </a:rPr>
              <a:t>5.Using rating for each restaurant , we will sort that data.</a:t>
            </a:r>
          </a:p>
          <a:p>
            <a:pPr algn="l"/>
            <a:r>
              <a:rPr lang="en-US" b="0" i="0" dirty="0">
                <a:effectLst/>
                <a:latin typeface="ibm-plex-sans"/>
              </a:rPr>
              <a:t>6.Visualize the Ranking of neighborhoods using folium library(python)</a:t>
            </a:r>
          </a:p>
          <a:p>
            <a:endParaRPr lang="en-NL" dirty="0"/>
          </a:p>
        </p:txBody>
      </p:sp>
    </p:spTree>
    <p:extLst>
      <p:ext uri="{BB962C8B-B14F-4D97-AF65-F5344CB8AC3E}">
        <p14:creationId xmlns:p14="http://schemas.microsoft.com/office/powerpoint/2010/main" val="100969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Sample Data</a:t>
            </a:r>
          </a:p>
        </p:txBody>
      </p:sp>
      <p:pic>
        <p:nvPicPr>
          <p:cNvPr id="5" name="Content Placeholder 4">
            <a:extLst>
              <a:ext uri="{FF2B5EF4-FFF2-40B4-BE49-F238E27FC236}">
                <a16:creationId xmlns:a16="http://schemas.microsoft.com/office/drawing/2014/main" id="{570E2E45-F816-4E66-9079-2503D7AC3C06}"/>
              </a:ext>
            </a:extLst>
          </p:cNvPr>
          <p:cNvPicPr>
            <a:picLocks noGrp="1" noChangeAspect="1"/>
          </p:cNvPicPr>
          <p:nvPr>
            <p:ph idx="1"/>
          </p:nvPr>
        </p:nvPicPr>
        <p:blipFill>
          <a:blip r:embed="rId2"/>
          <a:stretch>
            <a:fillRect/>
          </a:stretch>
        </p:blipFill>
        <p:spPr>
          <a:xfrm>
            <a:off x="1989439" y="2124900"/>
            <a:ext cx="7637380" cy="3386213"/>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Number of Neighborhood in NY</a:t>
            </a:r>
            <a:endParaRPr lang="en-US" dirty="0"/>
          </a:p>
        </p:txBody>
      </p:sp>
      <p:pic>
        <p:nvPicPr>
          <p:cNvPr id="1026" name="Picture 2">
            <a:extLst>
              <a:ext uri="{FF2B5EF4-FFF2-40B4-BE49-F238E27FC236}">
                <a16:creationId xmlns:a16="http://schemas.microsoft.com/office/drawing/2014/main" id="{08113683-909E-43D1-A28D-F3EE5DE77A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1519" y="1539918"/>
            <a:ext cx="6444726" cy="453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1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pPr algn="l"/>
            <a:r>
              <a:rPr lang="en-US" dirty="0"/>
              <a:t>Indian restaurant for each neighborhood</a:t>
            </a:r>
          </a:p>
        </p:txBody>
      </p:sp>
      <p:pic>
        <p:nvPicPr>
          <p:cNvPr id="2050" name="Picture 2">
            <a:extLst>
              <a:ext uri="{FF2B5EF4-FFF2-40B4-BE49-F238E27FC236}">
                <a16:creationId xmlns:a16="http://schemas.microsoft.com/office/drawing/2014/main" id="{6B844AB1-30FF-45A3-A42B-76C1C48CC1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7784" y="1843536"/>
            <a:ext cx="6557608" cy="461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72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Good neighborhood for Indian restaurant</a:t>
            </a:r>
            <a:endParaRPr lang="en-US" dirty="0"/>
          </a:p>
        </p:txBody>
      </p:sp>
      <p:pic>
        <p:nvPicPr>
          <p:cNvPr id="4" name="Content Placeholder 3">
            <a:extLst>
              <a:ext uri="{FF2B5EF4-FFF2-40B4-BE49-F238E27FC236}">
                <a16:creationId xmlns:a16="http://schemas.microsoft.com/office/drawing/2014/main" id="{5ADC08E1-8255-4778-851C-365AAF30076A}"/>
              </a:ext>
            </a:extLst>
          </p:cNvPr>
          <p:cNvPicPr>
            <a:picLocks noGrp="1" noChangeAspect="1"/>
          </p:cNvPicPr>
          <p:nvPr>
            <p:ph idx="1"/>
          </p:nvPr>
        </p:nvPicPr>
        <p:blipFill>
          <a:blip r:embed="rId2"/>
          <a:stretch>
            <a:fillRect/>
          </a:stretch>
        </p:blipFill>
        <p:spPr>
          <a:xfrm>
            <a:off x="2372498" y="1927795"/>
            <a:ext cx="5951038" cy="4862433"/>
          </a:xfrm>
          <a:prstGeom prst="rect">
            <a:avLst/>
          </a:prstGeom>
        </p:spPr>
      </p:pic>
    </p:spTree>
    <p:extLst>
      <p:ext uri="{BB962C8B-B14F-4D97-AF65-F5344CB8AC3E}">
        <p14:creationId xmlns:p14="http://schemas.microsoft.com/office/powerpoint/2010/main" val="640700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28</TotalTime>
  <Words>389</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ibm-plex-sans</vt:lpstr>
      <vt:lpstr>Wingdings 3</vt:lpstr>
      <vt:lpstr>Ion</vt:lpstr>
      <vt:lpstr>Recommending best neighborhood to open Indian Restaurant in New York</vt:lpstr>
      <vt:lpstr>Introduction</vt:lpstr>
      <vt:lpstr>Problem statement </vt:lpstr>
      <vt:lpstr>Data</vt:lpstr>
      <vt:lpstr>Approach</vt:lpstr>
      <vt:lpstr>Sample Data</vt:lpstr>
      <vt:lpstr>Number of Neighborhood in NY</vt:lpstr>
      <vt:lpstr>Indian restaurant for each neighborhood</vt:lpstr>
      <vt:lpstr>Good neighborhood for Indian restaurant</vt:lpstr>
      <vt:lpstr>Neighborhood with average rating &gt; 9.0</vt:lpstr>
      <vt:lpstr>Decision Making and Reporting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best neighborhood to open Indian Restaurant in New York</dc:title>
  <dc:creator>Hemalatha Kanakarajan</dc:creator>
  <cp:lastModifiedBy>Hemalatha Kanakarajan</cp:lastModifiedBy>
  <cp:revision>3</cp:revision>
  <dcterms:created xsi:type="dcterms:W3CDTF">2020-07-24T07:21:25Z</dcterms:created>
  <dcterms:modified xsi:type="dcterms:W3CDTF">2020-07-24T07:50:21Z</dcterms:modified>
</cp:coreProperties>
</file>