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2" r:id="rId14"/>
    <p:sldId id="271"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38200" y="2985433"/>
            <a:ext cx="9637458" cy="1938992"/>
          </a:xfrm>
          <a:prstGeom prst="rect">
            <a:avLst/>
          </a:prstGeom>
          <a:noFill/>
        </p:spPr>
        <p:txBody>
          <a:bodyPr wrap="square" rtlCol="0">
            <a:spAutoFit/>
          </a:bodyPr>
          <a:lstStyle/>
          <a:p>
            <a:r>
              <a:rPr lang="en-US" sz="2400" dirty="0"/>
              <a:t>STUDENT NAME: HEMALATHA N </a:t>
            </a:r>
            <a:r>
              <a:rPr lang="en-US" sz="2400" dirty="0" err="1"/>
              <a:t>N</a:t>
            </a:r>
            <a:endParaRPr lang="en-US" sz="2400" dirty="0"/>
          </a:p>
          <a:p>
            <a:r>
              <a:rPr lang="en-US" sz="2400" dirty="0"/>
              <a:t>REGISTER NO: 22COR620 (NM ID: DCCB38243A4A75EB9464A707B25157A8)</a:t>
            </a:r>
          </a:p>
          <a:p>
            <a:r>
              <a:rPr lang="en-US" sz="2400" dirty="0"/>
              <a:t>DEPARTMENT: Corporate Secretaryship</a:t>
            </a:r>
          </a:p>
          <a:p>
            <a:r>
              <a:rPr lang="en-US" sz="2400" dirty="0"/>
              <a:t>COLLEGE: </a:t>
            </a:r>
            <a:r>
              <a:rPr lang="en-US" sz="2400" dirty="0" err="1"/>
              <a:t>Valliammal</a:t>
            </a:r>
            <a:r>
              <a:rPr lang="en-US" sz="2400" dirty="0"/>
              <a:t> College For Women, </a:t>
            </a:r>
            <a:r>
              <a:rPr lang="en-US" sz="2400" dirty="0" err="1"/>
              <a:t>Annanagar</a:t>
            </a:r>
            <a:r>
              <a:rPr lang="en-US" sz="2400" dirty="0"/>
              <a:t> East, Chennai – 102.</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76200"/>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7725FC7-6143-8381-248E-E95C1D9112CB}"/>
              </a:ext>
            </a:extLst>
          </p:cNvPr>
          <p:cNvSpPr txBox="1"/>
          <p:nvPr/>
        </p:nvSpPr>
        <p:spPr>
          <a:xfrm>
            <a:off x="718137" y="1190685"/>
            <a:ext cx="8328025" cy="4524315"/>
          </a:xfrm>
          <a:prstGeom prst="rect">
            <a:avLst/>
          </a:prstGeom>
          <a:noFill/>
        </p:spPr>
        <p:txBody>
          <a:bodyPr wrap="square" rtlCol="0">
            <a:spAutoFit/>
          </a:bodyPr>
          <a:lstStyle/>
          <a:p>
            <a:r>
              <a:rPr lang="en-US" sz="2400" b="1" dirty="0"/>
              <a:t>Data Collection</a:t>
            </a:r>
          </a:p>
          <a:p>
            <a:pPr marL="342900" indent="-342900">
              <a:buFont typeface="Arial" panose="020B0604020202020204" pitchFamily="34" charset="0"/>
              <a:buChar char="•"/>
            </a:pPr>
            <a:r>
              <a:rPr lang="en-US" sz="2400" dirty="0"/>
              <a:t>Identify Employee details information</a:t>
            </a:r>
          </a:p>
          <a:p>
            <a:pPr marL="342900" indent="-342900">
              <a:buFont typeface="Arial" panose="020B0604020202020204" pitchFamily="34" charset="0"/>
              <a:buChar char="•"/>
            </a:pPr>
            <a:r>
              <a:rPr lang="en-US" sz="2400" dirty="0"/>
              <a:t>Collect employee data from Kaggle</a:t>
            </a:r>
          </a:p>
          <a:p>
            <a:endParaRPr lang="en-US" sz="2400" dirty="0"/>
          </a:p>
          <a:p>
            <a:r>
              <a:rPr lang="en-US" sz="2400" b="1" dirty="0"/>
              <a:t>Feature Selection</a:t>
            </a:r>
          </a:p>
          <a:p>
            <a:pPr marL="342900" indent="-342900">
              <a:buFont typeface="Arial" panose="020B0604020202020204" pitchFamily="34" charset="0"/>
              <a:buChar char="•"/>
            </a:pPr>
            <a:r>
              <a:rPr lang="en-US" sz="2400" dirty="0"/>
              <a:t>Go through features of employee information</a:t>
            </a:r>
          </a:p>
          <a:p>
            <a:pPr marL="342900" indent="-342900">
              <a:buFont typeface="Arial" panose="020B0604020202020204" pitchFamily="34" charset="0"/>
              <a:buChar char="•"/>
            </a:pPr>
            <a:r>
              <a:rPr lang="en-US" sz="2400" dirty="0"/>
              <a:t>Identify and Select required features.</a:t>
            </a:r>
          </a:p>
          <a:p>
            <a:endParaRPr lang="en-US" sz="2400" dirty="0"/>
          </a:p>
          <a:p>
            <a:r>
              <a:rPr lang="en-US" sz="2400" b="1" dirty="0"/>
              <a:t>Data Cleaning</a:t>
            </a:r>
          </a:p>
          <a:p>
            <a:pPr marL="342900" indent="-342900">
              <a:buFont typeface="Arial" panose="020B0604020202020204" pitchFamily="34" charset="0"/>
              <a:buChar char="•"/>
            </a:pPr>
            <a:r>
              <a:rPr lang="en-US" sz="2400" dirty="0"/>
              <a:t>Go thru all the features in the data</a:t>
            </a:r>
          </a:p>
          <a:p>
            <a:pPr marL="342900" indent="-342900">
              <a:buFont typeface="Arial" panose="020B0604020202020204" pitchFamily="34" charset="0"/>
              <a:buChar char="•"/>
            </a:pPr>
            <a:r>
              <a:rPr lang="en-US" sz="2400" dirty="0"/>
              <a:t>Identify, mark, and Remove or exclude missing values</a:t>
            </a:r>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4" y="291147"/>
            <a:ext cx="6651625"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7725FC7-6143-8381-248E-E95C1D9112CB}"/>
              </a:ext>
            </a:extLst>
          </p:cNvPr>
          <p:cNvSpPr txBox="1"/>
          <p:nvPr/>
        </p:nvSpPr>
        <p:spPr>
          <a:xfrm>
            <a:off x="739775" y="1278553"/>
            <a:ext cx="9775825" cy="4893647"/>
          </a:xfrm>
          <a:prstGeom prst="rect">
            <a:avLst/>
          </a:prstGeom>
          <a:noFill/>
        </p:spPr>
        <p:txBody>
          <a:bodyPr wrap="square" rtlCol="0">
            <a:spAutoFit/>
          </a:bodyPr>
          <a:lstStyle/>
          <a:p>
            <a:r>
              <a:rPr lang="en-US" sz="2400" b="1" dirty="0"/>
              <a:t>Performance Level</a:t>
            </a:r>
          </a:p>
          <a:p>
            <a:pPr marL="342900" indent="-342900">
              <a:buFont typeface="Arial" panose="020B0604020202020204" pitchFamily="34" charset="0"/>
              <a:buChar char="•"/>
            </a:pPr>
            <a:r>
              <a:rPr lang="en-US" sz="2400" dirty="0"/>
              <a:t>Convert Performance rating into category thru formula</a:t>
            </a:r>
          </a:p>
          <a:p>
            <a:pPr marL="342900" indent="-342900">
              <a:buFont typeface="Arial" panose="020B0604020202020204" pitchFamily="34" charset="0"/>
              <a:buChar char="•"/>
            </a:pPr>
            <a:r>
              <a:rPr lang="en-US" sz="2400" dirty="0"/>
              <a:t>Add new feature/Column – Performance Level – use formula to get values</a:t>
            </a:r>
          </a:p>
          <a:p>
            <a:endParaRPr lang="en-US" sz="2400" dirty="0"/>
          </a:p>
          <a:p>
            <a:r>
              <a:rPr lang="en-US" sz="2400" b="1" dirty="0"/>
              <a:t>Summary</a:t>
            </a:r>
          </a:p>
          <a:p>
            <a:pPr marL="342900" indent="-342900">
              <a:buFont typeface="Arial" panose="020B0604020202020204" pitchFamily="34" charset="0"/>
              <a:buChar char="•"/>
            </a:pPr>
            <a:r>
              <a:rPr lang="en-US" sz="2400" dirty="0"/>
              <a:t>Summarize analysis using Pivot table</a:t>
            </a:r>
          </a:p>
          <a:p>
            <a:pPr marL="342900" indent="-342900">
              <a:buFont typeface="Arial" panose="020B0604020202020204" pitchFamily="34" charset="0"/>
              <a:buChar char="•"/>
            </a:pPr>
            <a:r>
              <a:rPr lang="en-US" sz="2400" dirty="0"/>
              <a:t>Place required employee features in row, column, Filter and column value of pivot table</a:t>
            </a:r>
          </a:p>
          <a:p>
            <a:endParaRPr lang="en-US" sz="2400" dirty="0"/>
          </a:p>
          <a:p>
            <a:r>
              <a:rPr lang="en-US" sz="2400" b="1" dirty="0"/>
              <a:t>Visualization</a:t>
            </a:r>
          </a:p>
          <a:p>
            <a:pPr marL="342900" indent="-342900">
              <a:buFont typeface="Arial" panose="020B0604020202020204" pitchFamily="34" charset="0"/>
              <a:buChar char="•"/>
            </a:pPr>
            <a:r>
              <a:rPr lang="en-US" sz="2400" dirty="0"/>
              <a:t>Plot analysis result through Chart/Graph</a:t>
            </a:r>
          </a:p>
          <a:p>
            <a:pPr marL="342900" indent="-342900">
              <a:buFont typeface="Arial" panose="020B0604020202020204" pitchFamily="34" charset="0"/>
              <a:buChar char="•"/>
            </a:pPr>
            <a:r>
              <a:rPr lang="en-US" sz="2400" dirty="0"/>
              <a:t>Use various filter to find out insights in the performance</a:t>
            </a:r>
          </a:p>
          <a:p>
            <a:pPr marL="342900" indent="-342900">
              <a:buFont typeface="Arial" panose="020B0604020202020204" pitchFamily="34" charset="0"/>
              <a:buChar char="•"/>
            </a:pPr>
            <a:r>
              <a:rPr lang="en-US" sz="2400" dirty="0"/>
              <a:t>Mark trend line and pattern, if any</a:t>
            </a:r>
          </a:p>
        </p:txBody>
      </p:sp>
    </p:spTree>
    <p:extLst>
      <p:ext uri="{BB962C8B-B14F-4D97-AF65-F5344CB8AC3E}">
        <p14:creationId xmlns:p14="http://schemas.microsoft.com/office/powerpoint/2010/main" val="371565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10" name="Picture 9">
            <a:extLst>
              <a:ext uri="{FF2B5EF4-FFF2-40B4-BE49-F238E27FC236}">
                <a16:creationId xmlns:a16="http://schemas.microsoft.com/office/drawing/2014/main" id="{043189A3-3D0E-DF59-32C6-B859AF101C32}"/>
              </a:ext>
            </a:extLst>
          </p:cNvPr>
          <p:cNvPicPr>
            <a:picLocks noChangeAspect="1"/>
          </p:cNvPicPr>
          <p:nvPr/>
        </p:nvPicPr>
        <p:blipFill>
          <a:blip r:embed="rId3"/>
          <a:stretch>
            <a:fillRect/>
          </a:stretch>
        </p:blipFill>
        <p:spPr>
          <a:xfrm>
            <a:off x="747958" y="1295400"/>
            <a:ext cx="9234242" cy="49574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a:extLst>
              <a:ext uri="{FF2B5EF4-FFF2-40B4-BE49-F238E27FC236}">
                <a16:creationId xmlns:a16="http://schemas.microsoft.com/office/drawing/2014/main" id="{706F4128-2C80-D7D3-3242-52C235928DBF}"/>
              </a:ext>
            </a:extLst>
          </p:cNvPr>
          <p:cNvPicPr>
            <a:picLocks noChangeAspect="1"/>
          </p:cNvPicPr>
          <p:nvPr/>
        </p:nvPicPr>
        <p:blipFill>
          <a:blip r:embed="rId3"/>
          <a:stretch>
            <a:fillRect/>
          </a:stretch>
        </p:blipFill>
        <p:spPr>
          <a:xfrm>
            <a:off x="685800" y="1143634"/>
            <a:ext cx="8156647" cy="4909194"/>
          </a:xfrm>
          <a:prstGeom prst="rect">
            <a:avLst/>
          </a:prstGeom>
        </p:spPr>
      </p:pic>
    </p:spTree>
    <p:extLst>
      <p:ext uri="{BB962C8B-B14F-4D97-AF65-F5344CB8AC3E}">
        <p14:creationId xmlns:p14="http://schemas.microsoft.com/office/powerpoint/2010/main" val="52898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10" name="Picture 9">
            <a:extLst>
              <a:ext uri="{FF2B5EF4-FFF2-40B4-BE49-F238E27FC236}">
                <a16:creationId xmlns:a16="http://schemas.microsoft.com/office/drawing/2014/main" id="{6A5B6146-7F3A-8232-52AE-7ED2DE166E29}"/>
              </a:ext>
            </a:extLst>
          </p:cNvPr>
          <p:cNvPicPr>
            <a:picLocks noChangeAspect="1"/>
          </p:cNvPicPr>
          <p:nvPr/>
        </p:nvPicPr>
        <p:blipFill>
          <a:blip r:embed="rId3"/>
          <a:stretch>
            <a:fillRect/>
          </a:stretch>
        </p:blipFill>
        <p:spPr>
          <a:xfrm>
            <a:off x="5410200" y="1109221"/>
            <a:ext cx="4578493" cy="2755631"/>
          </a:xfrm>
          <a:prstGeom prst="rect">
            <a:avLst/>
          </a:prstGeom>
        </p:spPr>
      </p:pic>
      <p:pic>
        <p:nvPicPr>
          <p:cNvPr id="11" name="Picture 10">
            <a:extLst>
              <a:ext uri="{FF2B5EF4-FFF2-40B4-BE49-F238E27FC236}">
                <a16:creationId xmlns:a16="http://schemas.microsoft.com/office/drawing/2014/main" id="{3D6EBCA3-A03D-645E-6DE4-84910BAFC624}"/>
              </a:ext>
            </a:extLst>
          </p:cNvPr>
          <p:cNvPicPr>
            <a:picLocks noChangeAspect="1"/>
          </p:cNvPicPr>
          <p:nvPr/>
        </p:nvPicPr>
        <p:blipFill>
          <a:blip r:embed="rId4"/>
          <a:stretch>
            <a:fillRect/>
          </a:stretch>
        </p:blipFill>
        <p:spPr>
          <a:xfrm>
            <a:off x="304800" y="1119514"/>
            <a:ext cx="4578493" cy="2755631"/>
          </a:xfrm>
          <a:prstGeom prst="rect">
            <a:avLst/>
          </a:prstGeom>
        </p:spPr>
      </p:pic>
      <p:pic>
        <p:nvPicPr>
          <p:cNvPr id="12" name="Picture 11">
            <a:extLst>
              <a:ext uri="{FF2B5EF4-FFF2-40B4-BE49-F238E27FC236}">
                <a16:creationId xmlns:a16="http://schemas.microsoft.com/office/drawing/2014/main" id="{53EE5D7A-A8A0-3B4E-67FF-21C0168CA2EF}"/>
              </a:ext>
            </a:extLst>
          </p:cNvPr>
          <p:cNvPicPr>
            <a:picLocks noChangeAspect="1"/>
          </p:cNvPicPr>
          <p:nvPr/>
        </p:nvPicPr>
        <p:blipFill>
          <a:blip r:embed="rId5"/>
          <a:stretch>
            <a:fillRect/>
          </a:stretch>
        </p:blipFill>
        <p:spPr>
          <a:xfrm>
            <a:off x="2579298" y="3984759"/>
            <a:ext cx="4578493" cy="2755631"/>
          </a:xfrm>
          <a:prstGeom prst="rect">
            <a:avLst/>
          </a:prstGeom>
        </p:spPr>
      </p:pic>
    </p:spTree>
    <p:extLst>
      <p:ext uri="{BB962C8B-B14F-4D97-AF65-F5344CB8AC3E}">
        <p14:creationId xmlns:p14="http://schemas.microsoft.com/office/powerpoint/2010/main" val="2464969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0EFB9A3-3B0B-4068-EA2C-D180A862A476}"/>
              </a:ext>
            </a:extLst>
          </p:cNvPr>
          <p:cNvSpPr txBox="1"/>
          <p:nvPr/>
        </p:nvSpPr>
        <p:spPr>
          <a:xfrm>
            <a:off x="755332" y="1524000"/>
            <a:ext cx="8998268" cy="4893647"/>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More number of employees are under medium performance level followed by Low level</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Trend lines indicates that there is not much deviation or variation at MEDIUM and LOW level</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More Female employees are in MEDIUM performance level compared to Male employees</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No of employees in MEDIUM and LOW performance level almost equal in number across all business unit</a:t>
            </a:r>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a:t>High performers are more in BPC and NEL Business unit   </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3F81298-9616-1375-6067-A4E42E30BC89}"/>
              </a:ext>
            </a:extLst>
          </p:cNvPr>
          <p:cNvSpPr txBox="1"/>
          <p:nvPr/>
        </p:nvSpPr>
        <p:spPr>
          <a:xfrm>
            <a:off x="834072" y="2209800"/>
            <a:ext cx="7772400" cy="3416320"/>
          </a:xfrm>
          <a:prstGeom prst="rect">
            <a:avLst/>
          </a:prstGeom>
          <a:noFill/>
        </p:spPr>
        <p:txBody>
          <a:bodyPr wrap="square" rtlCol="0">
            <a:spAutoFit/>
          </a:bodyPr>
          <a:lstStyle/>
          <a:p>
            <a:r>
              <a:rPr lang="en-US" sz="3600" dirty="0"/>
              <a:t>Employee performance plays main and important role in organization success. This project is carried out to identify and track employee performance to focus and improve growth of the employee and organization. </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524315"/>
          </a:xfrm>
          <a:prstGeom prst="rect">
            <a:avLst/>
          </a:prstGeom>
          <a:noFill/>
        </p:spPr>
        <p:txBody>
          <a:bodyPr wrap="square" rtlCol="0">
            <a:spAutoFit/>
          </a:bodyPr>
          <a:lstStyle/>
          <a:p>
            <a:pPr algn="l">
              <a:buFont typeface="Arial" panose="020B0604020202020204" pitchFamily="34" charset="0"/>
              <a:buChar char="•"/>
            </a:pPr>
            <a:r>
              <a:rPr lang="en-US" sz="3200" b="0" i="0" dirty="0">
                <a:solidFill>
                  <a:srgbClr val="0D0D0D"/>
                </a:solidFill>
                <a:effectLst/>
                <a:latin typeface="Times New Roman" panose="02020603050405020304" pitchFamily="18" charset="0"/>
                <a:cs typeface="Times New Roman" panose="02020603050405020304" pitchFamily="18" charset="0"/>
              </a:rPr>
              <a:t>.Analyze employee performance of the organization by considering various factors</a:t>
            </a:r>
            <a:r>
              <a:rPr lang="en-US" sz="3200" dirty="0">
                <a:solidFill>
                  <a:srgbClr val="0D0D0D"/>
                </a:solidFill>
                <a:latin typeface="Times New Roman" panose="02020603050405020304" pitchFamily="18" charset="0"/>
                <a:cs typeface="Times New Roman" panose="02020603050405020304" pitchFamily="18" charset="0"/>
              </a:rPr>
              <a:t> like Business Unit, Employee Type, Employee Status, Gender and rating.</a:t>
            </a:r>
          </a:p>
          <a:p>
            <a:pPr algn="l">
              <a:buFont typeface="Arial" panose="020B0604020202020204" pitchFamily="34" charset="0"/>
              <a:buChar char="•"/>
            </a:pPr>
            <a:endParaRPr lang="en-US" sz="32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3200" dirty="0">
                <a:solidFill>
                  <a:srgbClr val="0D0D0D"/>
                </a:solidFill>
                <a:latin typeface="Times New Roman" panose="02020603050405020304" pitchFamily="18" charset="0"/>
                <a:cs typeface="Times New Roman" panose="02020603050405020304" pitchFamily="18" charset="0"/>
              </a:rPr>
              <a:t> Identify trends and patterns by categorizing employee performance as VERY HIGH, HIGH, MED and LOW based on their rating</a:t>
            </a:r>
            <a:endParaRPr lang="en-US" sz="3200" b="0" i="0" dirty="0">
              <a:solidFill>
                <a:srgbClr val="0D0D0D"/>
              </a:solidFill>
              <a:effectLst/>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233CD2D-70AE-65E1-9B4A-3765F6A72E1C}"/>
              </a:ext>
            </a:extLst>
          </p:cNvPr>
          <p:cNvSpPr txBox="1"/>
          <p:nvPr/>
        </p:nvSpPr>
        <p:spPr>
          <a:xfrm>
            <a:off x="990600" y="1910445"/>
            <a:ext cx="5486400" cy="4033155"/>
          </a:xfrm>
          <a:prstGeom prst="rect">
            <a:avLst/>
          </a:prstGeom>
          <a:noFill/>
        </p:spPr>
        <p:txBody>
          <a:bodyPr wrap="square" rtlCol="0">
            <a:spAutoFit/>
          </a:bodyPr>
          <a:lstStyle/>
          <a:p>
            <a:pPr marL="571500" indent="-571500">
              <a:lnSpc>
                <a:spcPct val="107000"/>
              </a:lnSpc>
              <a:spcAft>
                <a:spcPts val="800"/>
              </a:spcAft>
              <a:buFont typeface="Wingdings" panose="05000000000000000000" pitchFamily="2" charset="2"/>
              <a:buChar char="ü"/>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Employee</a:t>
            </a:r>
          </a:p>
          <a:p>
            <a:pPr marL="571500" indent="-571500">
              <a:lnSpc>
                <a:spcPct val="107000"/>
              </a:lnSpc>
              <a:spcAft>
                <a:spcPts val="800"/>
              </a:spcAft>
              <a:buFont typeface="Wingdings" panose="05000000000000000000" pitchFamily="2" charset="2"/>
              <a:buChar char="ü"/>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Supervisor</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Aft>
                <a:spcPts val="800"/>
              </a:spcAft>
              <a:buFont typeface="Wingdings" panose="05000000000000000000" pitchFamily="2" charset="2"/>
              <a:buChar char="ü"/>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Department Manager</a:t>
            </a:r>
          </a:p>
          <a:p>
            <a:pPr marL="571500" indent="-571500">
              <a:lnSpc>
                <a:spcPct val="107000"/>
              </a:lnSpc>
              <a:spcAft>
                <a:spcPts val="800"/>
              </a:spcAft>
              <a:buFont typeface="Wingdings" panose="05000000000000000000" pitchFamily="2" charset="2"/>
              <a:buChar char="ü"/>
            </a:pPr>
            <a:r>
              <a:rPr lang="en-US" sz="3600" kern="100" dirty="0">
                <a:latin typeface="Calibri" panose="020F0502020204030204" pitchFamily="34" charset="0"/>
                <a:ea typeface="Calibri" panose="020F0502020204030204" pitchFamily="34" charset="0"/>
                <a:cs typeface="Times New Roman" panose="02020603050405020304" pitchFamily="18" charset="0"/>
              </a:rPr>
              <a:t>Business Unit Head</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a:p>
            <a:pPr marL="571500" indent="-571500">
              <a:lnSpc>
                <a:spcPct val="107000"/>
              </a:lnSpc>
              <a:spcAft>
                <a:spcPts val="800"/>
              </a:spcAft>
              <a:buFont typeface="Wingdings" panose="05000000000000000000" pitchFamily="2" charset="2"/>
              <a:buChar char="ü"/>
            </a:pPr>
            <a:r>
              <a:rPr lang="en-US" sz="3600" kern="100" dirty="0">
                <a:effectLst/>
                <a:latin typeface="Calibri" panose="020F0502020204030204" pitchFamily="34" charset="0"/>
                <a:ea typeface="Calibri" panose="020F0502020204030204" pitchFamily="34" charset="0"/>
                <a:cs typeface="Times New Roman" panose="02020603050405020304" pitchFamily="18" charset="0"/>
              </a:rPr>
              <a:t>Human Resource Head &amp; Department</a:t>
            </a:r>
            <a:endParaRPr lang="en-IN"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AE237BE-A1ED-0AC2-4804-EB7FE0ADD5D8}"/>
              </a:ext>
            </a:extLst>
          </p:cNvPr>
          <p:cNvSpPr txBox="1"/>
          <p:nvPr/>
        </p:nvSpPr>
        <p:spPr>
          <a:xfrm>
            <a:off x="1779792" y="2057400"/>
            <a:ext cx="10229850" cy="4401205"/>
          </a:xfrm>
          <a:prstGeom prst="rect">
            <a:avLst/>
          </a:prstGeom>
          <a:noFill/>
        </p:spPr>
        <p:txBody>
          <a:bodyPr wrap="square" rtlCol="0">
            <a:spAutoFit/>
          </a:bodyPr>
          <a:lstStyle/>
          <a:p>
            <a:pPr marL="457200" indent="-457200">
              <a:buFont typeface="Wingdings" panose="05000000000000000000" pitchFamily="2" charset="2"/>
              <a:buChar char="v"/>
            </a:pPr>
            <a:r>
              <a:rPr lang="en-US" sz="2800" dirty="0"/>
              <a:t>Collect the employee details information for analysis</a:t>
            </a:r>
          </a:p>
          <a:p>
            <a:pPr marL="457200" indent="-457200">
              <a:buFont typeface="Wingdings" panose="05000000000000000000" pitchFamily="2" charset="2"/>
              <a:buChar char="v"/>
            </a:pPr>
            <a:r>
              <a:rPr lang="en-US" sz="2800" dirty="0"/>
              <a:t>From employee details information, select the required fields/Columns for analysis</a:t>
            </a:r>
          </a:p>
          <a:p>
            <a:pPr marL="457200" indent="-457200">
              <a:buFont typeface="Wingdings" panose="05000000000000000000" pitchFamily="2" charset="2"/>
              <a:buChar char="v"/>
            </a:pPr>
            <a:r>
              <a:rPr lang="en-US" sz="2800" dirty="0"/>
              <a:t>Missing values marked using conditional formatting and removed or excluded for analysis by filter</a:t>
            </a:r>
          </a:p>
          <a:p>
            <a:pPr marL="457200" indent="-457200">
              <a:buFont typeface="Wingdings" panose="05000000000000000000" pitchFamily="2" charset="2"/>
              <a:buChar char="v"/>
            </a:pPr>
            <a:r>
              <a:rPr lang="en-US" sz="2800" dirty="0"/>
              <a:t>Performance rating categorized based on employee rating as VERY HIGH, HIGH, MED and LOW using formula</a:t>
            </a:r>
          </a:p>
          <a:p>
            <a:pPr marL="457200" indent="-457200">
              <a:buFont typeface="Wingdings" panose="05000000000000000000" pitchFamily="2" charset="2"/>
              <a:buChar char="v"/>
            </a:pPr>
            <a:r>
              <a:rPr lang="en-US" sz="2800" dirty="0"/>
              <a:t>Summarized performance analysis through Pivot table</a:t>
            </a:r>
          </a:p>
          <a:p>
            <a:pPr marL="457200" indent="-457200">
              <a:buFont typeface="Wingdings" panose="05000000000000000000" pitchFamily="2" charset="2"/>
              <a:buChar char="v"/>
            </a:pPr>
            <a:r>
              <a:rPr lang="en-US" sz="2800" dirty="0"/>
              <a:t>Analysis result presented in the form of Chart/Graph for visualization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F09A401-4792-C786-229A-530EC9C7E396}"/>
              </a:ext>
            </a:extLst>
          </p:cNvPr>
          <p:cNvSpPr txBox="1"/>
          <p:nvPr/>
        </p:nvSpPr>
        <p:spPr>
          <a:xfrm>
            <a:off x="1066800" y="1447800"/>
            <a:ext cx="8991600" cy="4893647"/>
          </a:xfrm>
          <a:prstGeom prst="rect">
            <a:avLst/>
          </a:prstGeom>
          <a:noFill/>
        </p:spPr>
        <p:txBody>
          <a:bodyPr wrap="square" rtlCol="0">
            <a:spAutoFit/>
          </a:bodyPr>
          <a:lstStyle/>
          <a:p>
            <a:pPr marL="342900" indent="-342900">
              <a:buFont typeface="Wingdings" panose="05000000000000000000" pitchFamily="2" charset="2"/>
              <a:buChar char="§"/>
            </a:pPr>
            <a:r>
              <a:rPr lang="en-US" sz="2400" dirty="0"/>
              <a:t>Employee Details Information collected from Kaggle</a:t>
            </a:r>
          </a:p>
          <a:p>
            <a:pPr marL="342900" indent="-342900">
              <a:buFont typeface="Wingdings" panose="05000000000000000000" pitchFamily="2" charset="2"/>
              <a:buChar char="§"/>
            </a:pPr>
            <a:r>
              <a:rPr lang="en-US" sz="2400" dirty="0"/>
              <a:t>It contains 26 features about the employee </a:t>
            </a:r>
          </a:p>
          <a:p>
            <a:pPr marL="342900" indent="-342900">
              <a:buFont typeface="Wingdings" panose="05000000000000000000" pitchFamily="2" charset="2"/>
              <a:buChar char="§"/>
            </a:pPr>
            <a:r>
              <a:rPr lang="en-US" sz="2400" dirty="0"/>
              <a:t>Out of 26 features 9 selected for analysis</a:t>
            </a:r>
          </a:p>
          <a:p>
            <a:pPr marL="342900" indent="-342900">
              <a:buFont typeface="Wingdings" panose="05000000000000000000" pitchFamily="2" charset="2"/>
              <a:buChar char="§"/>
            </a:pPr>
            <a:r>
              <a:rPr lang="en-US" sz="2400" dirty="0"/>
              <a:t>Selected Features and their data type are provided below</a:t>
            </a:r>
          </a:p>
          <a:p>
            <a:pPr marL="914400" lvl="1" indent="-457200">
              <a:buFont typeface="Courier New" panose="02070309020205020404" pitchFamily="49" charset="0"/>
              <a:buChar char="o"/>
            </a:pPr>
            <a:r>
              <a:rPr lang="en-US" sz="2400" dirty="0" err="1"/>
              <a:t>EmpID</a:t>
            </a:r>
            <a:r>
              <a:rPr lang="en-US" sz="2400" dirty="0"/>
              <a:t> - Number</a:t>
            </a:r>
          </a:p>
          <a:p>
            <a:pPr marL="914400" lvl="1" indent="-457200">
              <a:buFont typeface="Courier New" panose="02070309020205020404" pitchFamily="49" charset="0"/>
              <a:buChar char="o"/>
            </a:pPr>
            <a:r>
              <a:rPr lang="en-US" sz="2400" dirty="0"/>
              <a:t>FirstName – String/Text</a:t>
            </a:r>
          </a:p>
          <a:p>
            <a:pPr marL="914400" lvl="1" indent="-457200">
              <a:buFont typeface="Courier New" panose="02070309020205020404" pitchFamily="49" charset="0"/>
              <a:buChar char="o"/>
            </a:pPr>
            <a:r>
              <a:rPr lang="en-US" sz="2400" dirty="0" err="1"/>
              <a:t>LastName</a:t>
            </a:r>
            <a:r>
              <a:rPr lang="en-US" sz="2400" dirty="0"/>
              <a:t> – String/Text</a:t>
            </a:r>
          </a:p>
          <a:p>
            <a:pPr marL="914400" lvl="1" indent="-457200">
              <a:buFont typeface="Courier New" panose="02070309020205020404" pitchFamily="49" charset="0"/>
              <a:buChar char="o"/>
            </a:pPr>
            <a:r>
              <a:rPr lang="en-US" sz="2400" dirty="0" err="1"/>
              <a:t>BusinessUnit</a:t>
            </a:r>
            <a:r>
              <a:rPr lang="en-US" sz="2400" dirty="0"/>
              <a:t> – String/Text</a:t>
            </a:r>
          </a:p>
          <a:p>
            <a:pPr marL="914400" lvl="1" indent="-457200">
              <a:buFont typeface="Courier New" panose="02070309020205020404" pitchFamily="49" charset="0"/>
              <a:buChar char="o"/>
            </a:pPr>
            <a:r>
              <a:rPr lang="en-US" sz="2400" dirty="0" err="1"/>
              <a:t>EmployeeStatus</a:t>
            </a:r>
            <a:r>
              <a:rPr lang="en-US" sz="2400" dirty="0"/>
              <a:t> – String/Text</a:t>
            </a:r>
          </a:p>
          <a:p>
            <a:pPr marL="914400" lvl="1" indent="-457200">
              <a:buFont typeface="Courier New" panose="02070309020205020404" pitchFamily="49" charset="0"/>
              <a:buChar char="o"/>
            </a:pPr>
            <a:r>
              <a:rPr lang="en-US" sz="2400" dirty="0" err="1"/>
              <a:t>EmployeeType</a:t>
            </a:r>
            <a:r>
              <a:rPr lang="en-US" sz="2400" dirty="0"/>
              <a:t> – String/Text</a:t>
            </a:r>
          </a:p>
          <a:p>
            <a:pPr marL="914400" lvl="1" indent="-457200">
              <a:buFont typeface="Courier New" panose="02070309020205020404" pitchFamily="49" charset="0"/>
              <a:buChar char="o"/>
            </a:pPr>
            <a:r>
              <a:rPr lang="en-US" sz="2400" dirty="0" err="1"/>
              <a:t>GenderCode</a:t>
            </a:r>
            <a:r>
              <a:rPr lang="en-US" sz="2400" dirty="0"/>
              <a:t> – String/Text</a:t>
            </a:r>
          </a:p>
          <a:p>
            <a:pPr marL="914400" lvl="1" indent="-457200">
              <a:buFont typeface="Courier New" panose="02070309020205020404" pitchFamily="49" charset="0"/>
              <a:buChar char="o"/>
            </a:pPr>
            <a:r>
              <a:rPr lang="en-US" sz="2400" dirty="0"/>
              <a:t>Performance Score – String/Text</a:t>
            </a:r>
          </a:p>
          <a:p>
            <a:pPr marL="914400" lvl="1" indent="-457200">
              <a:buFont typeface="Courier New" panose="02070309020205020404" pitchFamily="49" charset="0"/>
              <a:buChar char="o"/>
            </a:pPr>
            <a:r>
              <a:rPr lang="en-US" sz="2400" dirty="0"/>
              <a:t>Current Employee Rating - Number</a:t>
            </a: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304800"/>
            <a:ext cx="8480425" cy="811543"/>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69DA20F-F6CD-79D5-4482-3EA11EB0AB2B}"/>
              </a:ext>
            </a:extLst>
          </p:cNvPr>
          <p:cNvSpPr txBox="1"/>
          <p:nvPr/>
        </p:nvSpPr>
        <p:spPr>
          <a:xfrm>
            <a:off x="2286000" y="1149489"/>
            <a:ext cx="8229600" cy="5632311"/>
          </a:xfrm>
          <a:prstGeom prst="rect">
            <a:avLst/>
          </a:prstGeom>
          <a:noFill/>
        </p:spPr>
        <p:txBody>
          <a:bodyPr wrap="square" rtlCol="0">
            <a:spAutoFit/>
          </a:bodyPr>
          <a:lstStyle/>
          <a:p>
            <a:r>
              <a:rPr lang="en-US" sz="3600" dirty="0"/>
              <a:t>To simply analysis and to find trends and patterns in performance, employee rating categorized into 4 level as “VERY HIGH”, “HIGH”, “MED” and “LOW” through formula.</a:t>
            </a:r>
          </a:p>
          <a:p>
            <a:endParaRPr lang="en-US" sz="3600" dirty="0"/>
          </a:p>
          <a:p>
            <a:r>
              <a:rPr lang="en-US" sz="3600" dirty="0"/>
              <a:t>Performance Level =IFS(Z2&gt;=5,"VERY HIGH",Z2&gt;=4,"HIGH",Z2&gt;=3,"MED",TRUE,"LOW")</a:t>
            </a:r>
          </a:p>
          <a:p>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604</Words>
  <Application>Microsoft Office PowerPoint</Application>
  <PresentationFormat>Widescreen</PresentationFormat>
  <Paragraphs>109</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Priyadharshini Nagarajan</cp:lastModifiedBy>
  <cp:revision>46</cp:revision>
  <dcterms:created xsi:type="dcterms:W3CDTF">2024-03-29T15:07:22Z</dcterms:created>
  <dcterms:modified xsi:type="dcterms:W3CDTF">2024-08-29T13:02:45Z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