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6" r:id="rId6"/>
    <p:sldId id="260" r:id="rId7"/>
    <p:sldId id="267" r:id="rId8"/>
    <p:sldId id="261" r:id="rId9"/>
    <p:sldId id="268" r:id="rId10"/>
    <p:sldId id="269" r:id="rId11"/>
    <p:sldId id="270" r:id="rId12"/>
    <p:sldId id="271" r:id="rId13"/>
    <p:sldId id="263" r:id="rId14"/>
    <p:sldId id="273" r:id="rId15"/>
    <p:sldId id="262" r:id="rId16"/>
    <p:sldId id="264" r:id="rId17"/>
    <p:sldId id="265" r:id="rId18"/>
  </p:sldIdLst>
  <p:sldSz cx="16256000" cy="9144000"/>
  <p:notesSz cx="16256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E1D2A4-2803-4335-86D0-F39D003D0F0B}" v="23" dt="2025-07-25T08:44:20.17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5" d="100"/>
          <a:sy n="35" d="100"/>
        </p:scale>
        <p:origin x="1027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ma Latha" userId="457bea6a268a5218" providerId="LiveId" clId="{67E1D2A4-2803-4335-86D0-F39D003D0F0B}"/>
    <pc:docChg chg="undo custSel addSld delSld modSld sldOrd">
      <pc:chgData name="Hema Latha" userId="457bea6a268a5218" providerId="LiveId" clId="{67E1D2A4-2803-4335-86D0-F39D003D0F0B}" dt="2025-07-25T08:44:22.267" v="130" actId="20577"/>
      <pc:docMkLst>
        <pc:docMk/>
      </pc:docMkLst>
      <pc:sldChg chg="delSp modSp mod ord">
        <pc:chgData name="Hema Latha" userId="457bea6a268a5218" providerId="LiveId" clId="{67E1D2A4-2803-4335-86D0-F39D003D0F0B}" dt="2025-07-25T05:01:46.892" v="11" actId="14100"/>
        <pc:sldMkLst>
          <pc:docMk/>
          <pc:sldMk cId="0" sldId="263"/>
        </pc:sldMkLst>
        <pc:spChg chg="del mod">
          <ac:chgData name="Hema Latha" userId="457bea6a268a5218" providerId="LiveId" clId="{67E1D2A4-2803-4335-86D0-F39D003D0F0B}" dt="2025-07-25T05:00:37.349" v="5" actId="478"/>
          <ac:spMkLst>
            <pc:docMk/>
            <pc:sldMk cId="0" sldId="263"/>
            <ac:spMk id="3" creationId="{00000000-0000-0000-0000-000000000000}"/>
          </ac:spMkLst>
        </pc:spChg>
        <pc:spChg chg="mod">
          <ac:chgData name="Hema Latha" userId="457bea6a268a5218" providerId="LiveId" clId="{67E1D2A4-2803-4335-86D0-F39D003D0F0B}" dt="2025-07-25T05:00:54.902" v="8" actId="1076"/>
          <ac:spMkLst>
            <pc:docMk/>
            <pc:sldMk cId="0" sldId="263"/>
            <ac:spMk id="4" creationId="{768D499B-C9A6-8304-5AE4-D3E7836C4CBE}"/>
          </ac:spMkLst>
        </pc:spChg>
        <pc:picChg chg="mod">
          <ac:chgData name="Hema Latha" userId="457bea6a268a5218" providerId="LiveId" clId="{67E1D2A4-2803-4335-86D0-F39D003D0F0B}" dt="2025-07-25T05:01:46.892" v="11" actId="14100"/>
          <ac:picMkLst>
            <pc:docMk/>
            <pc:sldMk cId="0" sldId="263"/>
            <ac:picMk id="5" creationId="{AD1A2837-C409-2339-C503-4AADAE18431F}"/>
          </ac:picMkLst>
        </pc:picChg>
      </pc:sldChg>
      <pc:sldChg chg="addSp modSp mod">
        <pc:chgData name="Hema Latha" userId="457bea6a268a5218" providerId="LiveId" clId="{67E1D2A4-2803-4335-86D0-F39D003D0F0B}" dt="2025-07-25T05:27:17.398" v="44" actId="20577"/>
        <pc:sldMkLst>
          <pc:docMk/>
          <pc:sldMk cId="0" sldId="264"/>
        </pc:sldMkLst>
        <pc:spChg chg="add mod">
          <ac:chgData name="Hema Latha" userId="457bea6a268a5218" providerId="LiveId" clId="{67E1D2A4-2803-4335-86D0-F39D003D0F0B}" dt="2025-07-25T05:27:17.398" v="44" actId="20577"/>
          <ac:spMkLst>
            <pc:docMk/>
            <pc:sldMk cId="0" sldId="264"/>
            <ac:spMk id="3" creationId="{1421E510-7C86-4CCB-88F6-9EBAD1D5E7F1}"/>
          </ac:spMkLst>
        </pc:spChg>
        <pc:spChg chg="add">
          <ac:chgData name="Hema Latha" userId="457bea6a268a5218" providerId="LiveId" clId="{67E1D2A4-2803-4335-86D0-F39D003D0F0B}" dt="2025-07-25T05:14:51.527" v="22"/>
          <ac:spMkLst>
            <pc:docMk/>
            <pc:sldMk cId="0" sldId="264"/>
            <ac:spMk id="4" creationId="{B3BD17F0-B678-C864-BBE3-E85D03014D8A}"/>
          </ac:spMkLst>
        </pc:spChg>
        <pc:spChg chg="add mod">
          <ac:chgData name="Hema Latha" userId="457bea6a268a5218" providerId="LiveId" clId="{67E1D2A4-2803-4335-86D0-F39D003D0F0B}" dt="2025-07-25T05:15:12.309" v="26" actId="20577"/>
          <ac:spMkLst>
            <pc:docMk/>
            <pc:sldMk cId="0" sldId="264"/>
            <ac:spMk id="5" creationId="{9AB9AD77-EEC7-53E4-FC62-6589C77F7EE8}"/>
          </ac:spMkLst>
        </pc:spChg>
      </pc:sldChg>
      <pc:sldChg chg="modSp mod">
        <pc:chgData name="Hema Latha" userId="457bea6a268a5218" providerId="LiveId" clId="{67E1D2A4-2803-4335-86D0-F39D003D0F0B}" dt="2025-07-25T05:29:46.859" v="45" actId="122"/>
        <pc:sldMkLst>
          <pc:docMk/>
          <pc:sldMk cId="0" sldId="265"/>
        </pc:sldMkLst>
        <pc:spChg chg="mod">
          <ac:chgData name="Hema Latha" userId="457bea6a268a5218" providerId="LiveId" clId="{67E1D2A4-2803-4335-86D0-F39D003D0F0B}" dt="2025-07-25T05:29:46.859" v="45" actId="122"/>
          <ac:spMkLst>
            <pc:docMk/>
            <pc:sldMk cId="0" sldId="265"/>
            <ac:spMk id="2" creationId="{00000000-0000-0000-0000-000000000000}"/>
          </ac:spMkLst>
        </pc:spChg>
      </pc:sldChg>
      <pc:sldChg chg="modSp mod">
        <pc:chgData name="Hema Latha" userId="457bea6a268a5218" providerId="LiveId" clId="{67E1D2A4-2803-4335-86D0-F39D003D0F0B}" dt="2025-07-25T05:35:04.900" v="76" actId="14100"/>
        <pc:sldMkLst>
          <pc:docMk/>
          <pc:sldMk cId="2352775913" sldId="271"/>
        </pc:sldMkLst>
        <pc:picChg chg="mod">
          <ac:chgData name="Hema Latha" userId="457bea6a268a5218" providerId="LiveId" clId="{67E1D2A4-2803-4335-86D0-F39D003D0F0B}" dt="2025-07-25T05:35:04.900" v="76" actId="14100"/>
          <ac:picMkLst>
            <pc:docMk/>
            <pc:sldMk cId="2352775913" sldId="271"/>
            <ac:picMk id="4" creationId="{DD4560F8-9A7E-035C-FA0B-D3A94CFDC6E0}"/>
          </ac:picMkLst>
        </pc:picChg>
      </pc:sldChg>
      <pc:sldChg chg="modSp mod">
        <pc:chgData name="Hema Latha" userId="457bea6a268a5218" providerId="LiveId" clId="{67E1D2A4-2803-4335-86D0-F39D003D0F0B}" dt="2025-07-25T08:44:22.267" v="130" actId="20577"/>
        <pc:sldMkLst>
          <pc:docMk/>
          <pc:sldMk cId="2175537468" sldId="273"/>
        </pc:sldMkLst>
        <pc:spChg chg="mod">
          <ac:chgData name="Hema Latha" userId="457bea6a268a5218" providerId="LiveId" clId="{67E1D2A4-2803-4335-86D0-F39D003D0F0B}" dt="2025-07-25T08:44:22.267" v="130" actId="20577"/>
          <ac:spMkLst>
            <pc:docMk/>
            <pc:sldMk cId="2175537468" sldId="273"/>
            <ac:spMk id="2" creationId="{0D2C0028-A6CD-C98E-4F52-E3A3E8BF5D93}"/>
          </ac:spMkLst>
        </pc:spChg>
      </pc:sldChg>
      <pc:sldChg chg="addSp delSp modSp new del mod">
        <pc:chgData name="Hema Latha" userId="457bea6a268a5218" providerId="LiveId" clId="{67E1D2A4-2803-4335-86D0-F39D003D0F0B}" dt="2025-07-25T05:33:23.415" v="74" actId="47"/>
        <pc:sldMkLst>
          <pc:docMk/>
          <pc:sldMk cId="3201440013" sldId="274"/>
        </pc:sldMkLst>
        <pc:spChg chg="add del mod">
          <ac:chgData name="Hema Latha" userId="457bea6a268a5218" providerId="LiveId" clId="{67E1D2A4-2803-4335-86D0-F39D003D0F0B}" dt="2025-07-25T05:33:16.175" v="73" actId="478"/>
          <ac:spMkLst>
            <pc:docMk/>
            <pc:sldMk cId="3201440013" sldId="274"/>
            <ac:spMk id="2" creationId="{50022F3A-BC8E-47B5-8208-869662297CC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07F2C-F577-4C47-A4F4-9C7A0FECB4DB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47264-04F4-45AE-B52B-2F8ABB34B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557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12800" y="609822"/>
            <a:ext cx="9002395" cy="11533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1" i="0">
                <a:solidFill>
                  <a:srgbClr val="1BACE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rgbClr val="1BACE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rgbClr val="1BACE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rgbClr val="1BACE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95387" y="609609"/>
            <a:ext cx="4938395" cy="127000"/>
          </a:xfrm>
          <a:custGeom>
            <a:avLst/>
            <a:gdLst/>
            <a:ahLst/>
            <a:cxnLst/>
            <a:rect l="l" t="t" r="r" b="b"/>
            <a:pathLst>
              <a:path w="4938395" h="127000">
                <a:moveTo>
                  <a:pt x="4937886" y="126619"/>
                </a:moveTo>
                <a:lnTo>
                  <a:pt x="0" y="126619"/>
                </a:lnTo>
                <a:lnTo>
                  <a:pt x="0" y="0"/>
                </a:lnTo>
                <a:lnTo>
                  <a:pt x="4937886" y="0"/>
                </a:lnTo>
                <a:lnTo>
                  <a:pt x="4937886" y="126619"/>
                </a:lnTo>
                <a:close/>
              </a:path>
            </a:pathLst>
          </a:custGeom>
          <a:solidFill>
            <a:srgbClr val="4553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723026" y="604866"/>
            <a:ext cx="4938395" cy="131445"/>
          </a:xfrm>
          <a:custGeom>
            <a:avLst/>
            <a:gdLst/>
            <a:ahLst/>
            <a:cxnLst/>
            <a:rect l="l" t="t" r="r" b="b"/>
            <a:pathLst>
              <a:path w="4938394" h="131445">
                <a:moveTo>
                  <a:pt x="4937887" y="131444"/>
                </a:moveTo>
                <a:lnTo>
                  <a:pt x="0" y="131444"/>
                </a:lnTo>
                <a:lnTo>
                  <a:pt x="0" y="0"/>
                </a:lnTo>
                <a:lnTo>
                  <a:pt x="4937887" y="0"/>
                </a:lnTo>
                <a:lnTo>
                  <a:pt x="4937887" y="131444"/>
                </a:lnTo>
                <a:close/>
              </a:path>
            </a:pathLst>
          </a:custGeom>
          <a:solidFill>
            <a:srgbClr val="959E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655859" y="609609"/>
            <a:ext cx="4938395" cy="121920"/>
          </a:xfrm>
          <a:custGeom>
            <a:avLst/>
            <a:gdLst/>
            <a:ahLst/>
            <a:cxnLst/>
            <a:rect l="l" t="t" r="r" b="b"/>
            <a:pathLst>
              <a:path w="4938395" h="121920">
                <a:moveTo>
                  <a:pt x="4937887" y="121919"/>
                </a:moveTo>
                <a:lnTo>
                  <a:pt x="0" y="121919"/>
                </a:lnTo>
                <a:lnTo>
                  <a:pt x="0" y="0"/>
                </a:lnTo>
                <a:lnTo>
                  <a:pt x="4937887" y="0"/>
                </a:lnTo>
                <a:lnTo>
                  <a:pt x="4937887" y="121919"/>
                </a:ln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982700" y="8585200"/>
            <a:ext cx="1498599" cy="482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6300" y="559022"/>
            <a:ext cx="6508115" cy="975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1" i="0">
                <a:solidFill>
                  <a:srgbClr val="1BACE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6300" y="3210859"/>
            <a:ext cx="10861675" cy="3193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malatha9177/EmployeeSalaryPrediction-IBM-edunet.git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dashboard.ngrok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treamlit.io/" TargetMode="External"/><Relationship Id="rId4" Type="http://schemas.openxmlformats.org/officeDocument/2006/relationships/hyperlink" Target="https://scikit-learn.org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56000" y="2438400"/>
            <a:ext cx="9144000" cy="8348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5350" b="1" spc="-310" dirty="0">
                <a:solidFill>
                  <a:srgbClr val="1BACE3"/>
                </a:solidFill>
                <a:latin typeface="Trebuchet MS"/>
                <a:cs typeface="Trebuchet MS"/>
              </a:rPr>
              <a:t>EMPLOYEE SALARY PREDICTION</a:t>
            </a:r>
            <a:endParaRPr sz="535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22900" y="1297257"/>
            <a:ext cx="5253355" cy="7550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750" spc="-220" dirty="0">
                <a:solidFill>
                  <a:srgbClr val="1381AB"/>
                </a:solidFill>
              </a:rPr>
              <a:t>CAPSTONE</a:t>
            </a:r>
            <a:r>
              <a:rPr sz="4750" spc="-375" dirty="0">
                <a:solidFill>
                  <a:srgbClr val="1381AB"/>
                </a:solidFill>
              </a:rPr>
              <a:t> </a:t>
            </a:r>
            <a:r>
              <a:rPr sz="4750" spc="-200" dirty="0">
                <a:solidFill>
                  <a:srgbClr val="1381AB"/>
                </a:solidFill>
              </a:rPr>
              <a:t>PROJECT</a:t>
            </a:r>
            <a:endParaRPr sz="4750"/>
          </a:p>
        </p:txBody>
      </p:sp>
      <p:sp>
        <p:nvSpPr>
          <p:cNvPr id="4" name="object 4"/>
          <p:cNvSpPr txBox="1"/>
          <p:nvPr/>
        </p:nvSpPr>
        <p:spPr>
          <a:xfrm>
            <a:off x="595387" y="4114414"/>
            <a:ext cx="15066010" cy="4298613"/>
          </a:xfrm>
          <a:prstGeom prst="rect">
            <a:avLst/>
          </a:prstGeom>
          <a:solidFill>
            <a:srgbClr val="4553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 marL="3671570">
              <a:lnSpc>
                <a:spcPts val="3350"/>
              </a:lnSpc>
              <a:spcBef>
                <a:spcPts val="5"/>
              </a:spcBef>
            </a:pPr>
            <a:endParaRPr lang="en-US" sz="3000" b="1" spc="-240" dirty="0">
              <a:solidFill>
                <a:srgbClr val="1381AB"/>
              </a:solidFill>
              <a:latin typeface="Trebuchet MS"/>
              <a:cs typeface="Trebuchet MS"/>
            </a:endParaRPr>
          </a:p>
          <a:p>
            <a:pPr marL="3671570">
              <a:lnSpc>
                <a:spcPts val="3350"/>
              </a:lnSpc>
              <a:spcBef>
                <a:spcPts val="5"/>
              </a:spcBef>
            </a:pPr>
            <a:r>
              <a:rPr sz="3000" b="1" spc="-240" dirty="0">
                <a:solidFill>
                  <a:srgbClr val="1381AB"/>
                </a:solidFill>
                <a:latin typeface="Trebuchet MS"/>
                <a:cs typeface="Trebuchet MS"/>
              </a:rPr>
              <a:t>Presented</a:t>
            </a:r>
            <a:r>
              <a:rPr sz="3000" b="1" spc="-250" dirty="0">
                <a:solidFill>
                  <a:srgbClr val="1381AB"/>
                </a:solidFill>
                <a:latin typeface="Trebuchet MS"/>
                <a:cs typeface="Trebuchet MS"/>
              </a:rPr>
              <a:t> </a:t>
            </a:r>
            <a:r>
              <a:rPr sz="3000" b="1" spc="-25" dirty="0">
                <a:solidFill>
                  <a:srgbClr val="1381AB"/>
                </a:solidFill>
                <a:latin typeface="Trebuchet MS"/>
                <a:cs typeface="Trebuchet MS"/>
              </a:rPr>
              <a:t>By:</a:t>
            </a:r>
            <a:endParaRPr lang="en-US" sz="3000" b="1" spc="-25" dirty="0">
              <a:solidFill>
                <a:srgbClr val="1381AB"/>
              </a:solidFill>
              <a:latin typeface="Trebuchet MS"/>
              <a:cs typeface="Trebuchet MS"/>
            </a:endParaRPr>
          </a:p>
          <a:p>
            <a:pPr marL="3671570">
              <a:lnSpc>
                <a:spcPts val="3350"/>
              </a:lnSpc>
              <a:spcBef>
                <a:spcPts val="5"/>
              </a:spcBef>
            </a:pPr>
            <a:endParaRPr sz="3000" dirty="0">
              <a:latin typeface="Trebuchet MS"/>
              <a:cs typeface="Trebuchet MS"/>
            </a:endParaRPr>
          </a:p>
          <a:p>
            <a:pPr marL="3671570">
              <a:lnSpc>
                <a:spcPts val="3350"/>
              </a:lnSpc>
            </a:pPr>
            <a:r>
              <a:rPr lang="en-US" sz="3000" b="1" spc="-300" dirty="0">
                <a:solidFill>
                  <a:srgbClr val="1381AB"/>
                </a:solidFill>
                <a:latin typeface="Trebuchet MS"/>
                <a:cs typeface="Trebuchet MS"/>
              </a:rPr>
              <a:t>1. </a:t>
            </a:r>
            <a:r>
              <a:rPr lang="en-US" sz="3000" b="1" spc="-300" dirty="0" err="1">
                <a:solidFill>
                  <a:srgbClr val="1381AB"/>
                </a:solidFill>
                <a:latin typeface="Trebuchet MS"/>
                <a:cs typeface="Trebuchet MS"/>
              </a:rPr>
              <a:t>Mathakala</a:t>
            </a:r>
            <a:r>
              <a:rPr lang="en-US" sz="3000" b="1" spc="-300" dirty="0">
                <a:solidFill>
                  <a:srgbClr val="1381AB"/>
                </a:solidFill>
                <a:latin typeface="Trebuchet MS"/>
                <a:cs typeface="Trebuchet MS"/>
              </a:rPr>
              <a:t> Hemalatha, </a:t>
            </a:r>
            <a:r>
              <a:rPr lang="en-US" sz="3000" b="1" spc="-300" dirty="0" err="1">
                <a:solidFill>
                  <a:srgbClr val="1381AB"/>
                </a:solidFill>
                <a:latin typeface="Trebuchet MS"/>
                <a:cs typeface="Trebuchet MS"/>
              </a:rPr>
              <a:t>B.Tech</a:t>
            </a:r>
            <a:r>
              <a:rPr lang="en-US" sz="3000" b="1" spc="-300" dirty="0">
                <a:solidFill>
                  <a:srgbClr val="1381AB"/>
                </a:solidFill>
                <a:latin typeface="Trebuchet MS"/>
                <a:cs typeface="Trebuchet MS"/>
              </a:rPr>
              <a:t> , CSE department,</a:t>
            </a:r>
          </a:p>
          <a:p>
            <a:pPr marL="3671570">
              <a:lnSpc>
                <a:spcPts val="3350"/>
              </a:lnSpc>
            </a:pPr>
            <a:r>
              <a:rPr lang="en-US" sz="3000" b="1" spc="-300" dirty="0">
                <a:solidFill>
                  <a:srgbClr val="1381AB"/>
                </a:solidFill>
                <a:latin typeface="Trebuchet MS"/>
                <a:cs typeface="Trebuchet MS"/>
              </a:rPr>
              <a:t>   Sree Venkateswara College of Engineering ,North </a:t>
            </a:r>
            <a:r>
              <a:rPr lang="en-US" sz="3000" b="1" spc="-300" dirty="0" err="1">
                <a:solidFill>
                  <a:srgbClr val="1381AB"/>
                </a:solidFill>
                <a:latin typeface="Trebuchet MS"/>
                <a:cs typeface="Trebuchet MS"/>
              </a:rPr>
              <a:t>Rajupalem</a:t>
            </a:r>
            <a:endParaRPr lang="en-US" sz="3000" b="1" spc="-300" dirty="0">
              <a:solidFill>
                <a:srgbClr val="1381AB"/>
              </a:solidFill>
              <a:latin typeface="Trebuchet MS"/>
              <a:cs typeface="Trebuchet MS"/>
            </a:endParaRPr>
          </a:p>
          <a:p>
            <a:pPr marL="3671570">
              <a:lnSpc>
                <a:spcPts val="3350"/>
              </a:lnSpc>
            </a:pPr>
            <a:r>
              <a:rPr lang="en-US" sz="3000" b="1" spc="-300" dirty="0">
                <a:solidFill>
                  <a:srgbClr val="1381AB"/>
                </a:solidFill>
                <a:latin typeface="Trebuchet MS"/>
                <a:cs typeface="Trebuchet MS"/>
              </a:rPr>
              <a:t>2. AICTE ID: STU683347427473e1748191186</a:t>
            </a:r>
          </a:p>
          <a:p>
            <a:pPr marL="3671570">
              <a:lnSpc>
                <a:spcPts val="3350"/>
              </a:lnSpc>
            </a:pPr>
            <a:endParaRPr sz="3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3F5D36-3EED-B209-DAFE-8532566E6A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58" t="20000" r="4999" b="4445"/>
          <a:stretch>
            <a:fillRect/>
          </a:stretch>
        </p:blipFill>
        <p:spPr>
          <a:xfrm>
            <a:off x="812800" y="1333500"/>
            <a:ext cx="13800964" cy="6477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4E9CCE-09C4-FAB5-7D99-999C64D6DFD6}"/>
              </a:ext>
            </a:extLst>
          </p:cNvPr>
          <p:cNvSpPr txBox="1"/>
          <p:nvPr/>
        </p:nvSpPr>
        <p:spPr>
          <a:xfrm>
            <a:off x="660400" y="838200"/>
            <a:ext cx="726833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B0F0"/>
                </a:solidFill>
                <a:latin typeface="+mn-lt"/>
              </a:rPr>
              <a:t>Labelencoder</a:t>
            </a:r>
            <a:r>
              <a:rPr lang="en-US" sz="2000" b="1" dirty="0">
                <a:solidFill>
                  <a:srgbClr val="00B0F0"/>
                </a:solidFill>
                <a:latin typeface="+mn-lt"/>
              </a:rPr>
              <a:t> to convert categorical values into numerical  values 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7715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956892-7BA9-8DF8-3039-668FC72EDE69}"/>
              </a:ext>
            </a:extLst>
          </p:cNvPr>
          <p:cNvSpPr txBox="1"/>
          <p:nvPr/>
        </p:nvSpPr>
        <p:spPr>
          <a:xfrm>
            <a:off x="889000" y="914400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+mn-lt"/>
              </a:rPr>
              <a:t>Accuracy evaluation matrix for all  the models</a:t>
            </a:r>
            <a:r>
              <a:rPr lang="en-IN" sz="2000" b="1" dirty="0">
                <a:solidFill>
                  <a:srgbClr val="00B0F0"/>
                </a:solidFill>
                <a:latin typeface="+mn-lt"/>
              </a:rPr>
              <a:t> :</a:t>
            </a:r>
            <a:endParaRPr lang="en-US" sz="2000" b="1" dirty="0">
              <a:solidFill>
                <a:srgbClr val="00B0F0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7A4255-83E8-E323-4805-5ED73DED9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" t="22844" r="67954" b="4803"/>
          <a:stretch>
            <a:fillRect/>
          </a:stretch>
        </p:blipFill>
        <p:spPr>
          <a:xfrm>
            <a:off x="1079500" y="1447800"/>
            <a:ext cx="75819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35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55B1EC-0D09-148D-5D0B-9F0009E0592B}"/>
              </a:ext>
            </a:extLst>
          </p:cNvPr>
          <p:cNvSpPr txBox="1"/>
          <p:nvPr/>
        </p:nvSpPr>
        <p:spPr>
          <a:xfrm>
            <a:off x="584200" y="990600"/>
            <a:ext cx="5017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+mn-lt"/>
              </a:rPr>
              <a:t>Visualizing Accuracy of 5 Models using matplotlib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4560F8-9A7E-035C-FA0B-D3A94CFDC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" t="21765" r="65001" b="18529"/>
          <a:stretch>
            <a:fillRect/>
          </a:stretch>
        </p:blipFill>
        <p:spPr>
          <a:xfrm>
            <a:off x="508000" y="1359932"/>
            <a:ext cx="8534400" cy="702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75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8D499B-C9A6-8304-5AE4-D3E7836C4CBE}"/>
              </a:ext>
            </a:extLst>
          </p:cNvPr>
          <p:cNvSpPr txBox="1"/>
          <p:nvPr/>
        </p:nvSpPr>
        <p:spPr>
          <a:xfrm>
            <a:off x="660400" y="1066800"/>
            <a:ext cx="6596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B0F0"/>
                </a:solidFill>
              </a:rPr>
              <a:t>Created Employee  Salary Prediction App using </a:t>
            </a:r>
            <a:r>
              <a:rPr lang="en-US" sz="1800" b="1" dirty="0" err="1">
                <a:solidFill>
                  <a:srgbClr val="00B0F0"/>
                </a:solidFill>
              </a:rPr>
              <a:t>Streamlit</a:t>
            </a:r>
            <a:r>
              <a:rPr lang="en-US" sz="1800" b="1" dirty="0">
                <a:solidFill>
                  <a:srgbClr val="00B0F0"/>
                </a:solidFill>
              </a:rPr>
              <a:t> :</a:t>
            </a:r>
            <a:endParaRPr lang="en-IN" sz="1800" b="1" dirty="0">
              <a:solidFill>
                <a:srgbClr val="00B0F0"/>
              </a:solidFill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1A2837-C409-2339-C503-4AADAE184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57" r="10582"/>
          <a:stretch>
            <a:fillRect/>
          </a:stretch>
        </p:blipFill>
        <p:spPr>
          <a:xfrm>
            <a:off x="812800" y="1713131"/>
            <a:ext cx="13639800" cy="659266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2C0028-A6CD-C98E-4F52-E3A3E8BF5D93}"/>
              </a:ext>
            </a:extLst>
          </p:cNvPr>
          <p:cNvSpPr txBox="1"/>
          <p:nvPr/>
        </p:nvSpPr>
        <p:spPr>
          <a:xfrm>
            <a:off x="1651000" y="3276600"/>
            <a:ext cx="13258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n-lt"/>
              </a:rPr>
              <a:t>Git Hub Link </a:t>
            </a:r>
            <a:r>
              <a:rPr lang="en-US" sz="4000">
                <a:latin typeface="+mn-lt"/>
              </a:rPr>
              <a:t>:  </a:t>
            </a:r>
            <a:r>
              <a:rPr lang="en-US" sz="4000">
                <a:latin typeface="+mn-lt"/>
                <a:hlinkClick r:id="rId2"/>
              </a:rPr>
              <a:t>https</a:t>
            </a:r>
            <a:r>
              <a:rPr lang="en-US" sz="4000" dirty="0">
                <a:latin typeface="+mn-lt"/>
                <a:hlinkClick r:id="rId2"/>
              </a:rPr>
              <a:t>://github.com/hemalatha9177/EmployeeSalaryPrediction-IBM-edunet.git</a:t>
            </a:r>
            <a:endParaRPr lang="en-US" sz="4000" dirty="0">
              <a:latin typeface="+mn-lt"/>
            </a:endParaRPr>
          </a:p>
          <a:p>
            <a:endParaRPr lang="en-IN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5537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5"/>
              </a:spcBef>
            </a:pPr>
            <a:r>
              <a:rPr spc="-305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0096DF-94F2-1595-9E75-08A666B91022}"/>
              </a:ext>
            </a:extLst>
          </p:cNvPr>
          <p:cNvSpPr txBox="1"/>
          <p:nvPr/>
        </p:nvSpPr>
        <p:spPr>
          <a:xfrm>
            <a:off x="808620" y="1600200"/>
            <a:ext cx="1484573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+mn-lt"/>
              </a:rPr>
              <a:t>Findings :</a:t>
            </a:r>
          </a:p>
          <a:p>
            <a:endParaRPr lang="en-US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+mn-lt"/>
              </a:rPr>
              <a:t>In this </a:t>
            </a:r>
            <a:r>
              <a:rPr lang="en-US" b="1" dirty="0">
                <a:latin typeface="+mn-lt"/>
              </a:rPr>
              <a:t>Employee Salary Prediction project</a:t>
            </a:r>
            <a:r>
              <a:rPr lang="en-US" dirty="0">
                <a:latin typeface="+mn-lt"/>
              </a:rPr>
              <a:t>, I worked on predicting employee salary using machine learning techniques. I tried multiple algorithms like KNN,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+mn-lt"/>
              </a:rPr>
              <a:t>Logistic Regression, Random Forest, SVM, and Gradient Boosting. After comparing all models, we found that the </a:t>
            </a:r>
            <a:r>
              <a:rPr lang="en-US" b="1" dirty="0">
                <a:latin typeface="+mn-lt"/>
              </a:rPr>
              <a:t>Gradient Boosting Classifier </a:t>
            </a:r>
            <a:r>
              <a:rPr lang="en-US" dirty="0">
                <a:latin typeface="+mn-lt"/>
              </a:rPr>
              <a:t>performed the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+mn-lt"/>
              </a:rPr>
              <a:t>best with high accuracy. So, we saved this model (“</a:t>
            </a:r>
            <a:r>
              <a:rPr lang="en-US" b="1" dirty="0" err="1">
                <a:latin typeface="+mn-lt"/>
              </a:rPr>
              <a:t>best_model.pkl</a:t>
            </a:r>
            <a:r>
              <a:rPr lang="en-US" b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”) and used it for deployment.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+mn-lt"/>
            </a:endParaRP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664A64-84F2-B3E1-A93B-FC9528F0C325}"/>
              </a:ext>
            </a:extLst>
          </p:cNvPr>
          <p:cNvSpPr txBox="1"/>
          <p:nvPr/>
        </p:nvSpPr>
        <p:spPr>
          <a:xfrm>
            <a:off x="705778" y="3960183"/>
            <a:ext cx="1484573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B0F0"/>
                </a:solidFill>
                <a:latin typeface="+mn-lt"/>
              </a:rPr>
              <a:t>Effectiveness of the Proposed Solution </a:t>
            </a:r>
            <a:r>
              <a:rPr lang="en-IN" dirty="0"/>
              <a:t>:</a:t>
            </a:r>
          </a:p>
          <a:p>
            <a:endParaRPr lang="en-IN" dirty="0"/>
          </a:p>
          <a:p>
            <a:pPr>
              <a:lnSpc>
                <a:spcPct val="150000"/>
              </a:lnSpc>
            </a:pPr>
            <a:r>
              <a:rPr lang="en-US" dirty="0">
                <a:latin typeface="+mn-lt"/>
              </a:rPr>
              <a:t>The final solution was effective in predicting salaries based on user input. The </a:t>
            </a:r>
            <a:r>
              <a:rPr lang="en-US" dirty="0" err="1">
                <a:latin typeface="+mn-lt"/>
              </a:rPr>
              <a:t>Streamlit</a:t>
            </a:r>
            <a:r>
              <a:rPr lang="en-US" dirty="0">
                <a:latin typeface="+mn-lt"/>
              </a:rPr>
              <a:t> app made the prediction process user-friendly and quick. The model gave good performance and handled real-world input quite well. Overall, the solution was practical, accurate, and ready for use.</a:t>
            </a:r>
          </a:p>
          <a:p>
            <a:pPr>
              <a:lnSpc>
                <a:spcPct val="150000"/>
              </a:lnSpc>
            </a:pPr>
            <a:endParaRPr lang="en-IN" dirty="0">
              <a:latin typeface="+mn-lt"/>
            </a:endParaRPr>
          </a:p>
          <a:p>
            <a:pPr>
              <a:lnSpc>
                <a:spcPct val="150000"/>
              </a:lnSpc>
            </a:pPr>
            <a:endParaRPr lang="en-IN" dirty="0">
              <a:latin typeface="+mn-lt"/>
            </a:endParaRP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F91247-757D-5334-1249-EB31A487D018}"/>
              </a:ext>
            </a:extLst>
          </p:cNvPr>
          <p:cNvSpPr txBox="1"/>
          <p:nvPr/>
        </p:nvSpPr>
        <p:spPr>
          <a:xfrm>
            <a:off x="705135" y="5927066"/>
            <a:ext cx="1005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B0F0"/>
                </a:solidFill>
                <a:latin typeface="+mn-lt"/>
              </a:rPr>
              <a:t>Challenges Faced :</a:t>
            </a:r>
          </a:p>
          <a:p>
            <a:endParaRPr lang="en-IN" sz="2000" dirty="0">
              <a:solidFill>
                <a:srgbClr val="00B0F0"/>
              </a:solidFill>
              <a:latin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Data cleaning and preprocessing took time and effort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Deployment using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Streamlit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and making it accessible online was slightly tricky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 Managing file imports and dependencies during deployment was a bit confusing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endParaRPr lang="en-IN" sz="2000" dirty="0">
              <a:solidFill>
                <a:srgbClr val="00B0F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5"/>
              </a:spcBef>
            </a:pPr>
            <a:r>
              <a:rPr spc="-290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21E510-7C86-4CCB-88F6-9EBAD1D5E7F1}"/>
              </a:ext>
            </a:extLst>
          </p:cNvPr>
          <p:cNvSpPr txBox="1"/>
          <p:nvPr/>
        </p:nvSpPr>
        <p:spPr>
          <a:xfrm>
            <a:off x="1117600" y="2286000"/>
            <a:ext cx="7924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ngrok</a:t>
            </a:r>
            <a:r>
              <a:rPr lang="en-US" sz="2400" dirty="0"/>
              <a:t> – Secure Tunnel Service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https://dashboard.ngrok.com/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Google </a:t>
            </a:r>
            <a:r>
              <a:rPr lang="en-US" sz="2400" dirty="0" err="1"/>
              <a:t>Colab</a:t>
            </a:r>
            <a:r>
              <a:rPr lang="en-US" sz="2400" dirty="0"/>
              <a:t> – Cloud-based Python Notebook</a:t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https://colab.research.google.com/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scikit-learn: Machine Learning in Python</a:t>
            </a:r>
          </a:p>
          <a:p>
            <a:r>
              <a:rPr lang="en-US" sz="2400" dirty="0">
                <a:hlinkClick r:id="rId4"/>
              </a:rPr>
              <a:t>https://scikit-learn.org/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Streamlit</a:t>
            </a:r>
            <a:r>
              <a:rPr lang="en-US" sz="2400" dirty="0"/>
              <a:t>: Web App Framework for ML</a:t>
            </a:r>
          </a:p>
          <a:p>
            <a:r>
              <a:rPr lang="en-US" sz="2400" dirty="0">
                <a:hlinkClick r:id="rId5"/>
              </a:rPr>
              <a:t>https://streamlit.io/</a:t>
            </a:r>
            <a:endParaRPr lang="en-US" sz="2400" dirty="0"/>
          </a:p>
          <a:p>
            <a:endParaRPr lang="en-US" sz="24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23710" y="4245292"/>
            <a:ext cx="2608580" cy="653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sz="4100" spc="-210" dirty="0">
                <a:solidFill>
                  <a:srgbClr val="002060"/>
                </a:solidFill>
              </a:rPr>
              <a:t>THANK</a:t>
            </a:r>
            <a:r>
              <a:rPr sz="4100" spc="-350" dirty="0">
                <a:solidFill>
                  <a:srgbClr val="002060"/>
                </a:solidFill>
              </a:rPr>
              <a:t> </a:t>
            </a:r>
            <a:r>
              <a:rPr sz="4100" spc="-365" dirty="0">
                <a:solidFill>
                  <a:srgbClr val="002060"/>
                </a:solidFill>
              </a:rPr>
              <a:t>YOU</a:t>
            </a:r>
            <a:endParaRPr sz="4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1900" y="1775759"/>
            <a:ext cx="1915795" cy="653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100" spc="-275" dirty="0">
                <a:solidFill>
                  <a:srgbClr val="002060"/>
                </a:solidFill>
              </a:rPr>
              <a:t>OUTLINE</a:t>
            </a:r>
            <a:endParaRPr sz="4100"/>
          </a:p>
        </p:txBody>
      </p:sp>
      <p:sp>
        <p:nvSpPr>
          <p:cNvPr id="3" name="object 3"/>
          <p:cNvSpPr txBox="1"/>
          <p:nvPr/>
        </p:nvSpPr>
        <p:spPr>
          <a:xfrm>
            <a:off x="1219200" y="2616321"/>
            <a:ext cx="8045450" cy="4562788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Arial" panose="020B0604020202020204" pitchFamily="34" charset="0"/>
              <a:buChar char="•"/>
              <a:tabLst>
                <a:tab pos="418465" algn="l"/>
              </a:tabLst>
            </a:pPr>
            <a:r>
              <a:rPr lang="en-US" sz="3200" b="1" spc="-240" dirty="0">
                <a:solidFill>
                  <a:srgbClr val="1BACE3"/>
                </a:solidFill>
                <a:latin typeface="+mn-lt"/>
                <a:cs typeface="Lucida Sans Unicode"/>
              </a:rPr>
              <a:t> </a:t>
            </a:r>
            <a:r>
              <a:rPr sz="3200" b="1" spc="-240" dirty="0">
                <a:solidFill>
                  <a:srgbClr val="404040"/>
                </a:solidFill>
                <a:latin typeface="+mn-lt"/>
                <a:cs typeface="Trebuchet MS"/>
              </a:rPr>
              <a:t>Problem</a:t>
            </a:r>
            <a:r>
              <a:rPr sz="3200" b="1" spc="-310" dirty="0">
                <a:solidFill>
                  <a:srgbClr val="404040"/>
                </a:solidFill>
                <a:latin typeface="+mn-lt"/>
                <a:cs typeface="Trebuchet MS"/>
              </a:rPr>
              <a:t> </a:t>
            </a:r>
            <a:r>
              <a:rPr sz="3200" b="1" spc="-254" dirty="0">
                <a:solidFill>
                  <a:srgbClr val="404040"/>
                </a:solidFill>
                <a:latin typeface="+mn-lt"/>
                <a:cs typeface="Trebuchet MS"/>
              </a:rPr>
              <a:t>Statement</a:t>
            </a:r>
            <a:r>
              <a:rPr sz="3200" b="1" spc="-280" dirty="0">
                <a:solidFill>
                  <a:srgbClr val="404040"/>
                </a:solidFill>
                <a:latin typeface="+mn-lt"/>
                <a:cs typeface="Trebuchet MS"/>
              </a:rPr>
              <a:t> </a:t>
            </a:r>
            <a:r>
              <a:rPr sz="3200" spc="-185" dirty="0">
                <a:solidFill>
                  <a:srgbClr val="404040"/>
                </a:solidFill>
                <a:latin typeface="+mn-lt"/>
                <a:cs typeface="Tahoma"/>
              </a:rPr>
              <a:t>(Should</a:t>
            </a:r>
            <a:r>
              <a:rPr sz="3200" spc="-220" dirty="0">
                <a:solidFill>
                  <a:srgbClr val="404040"/>
                </a:solidFill>
                <a:latin typeface="+mn-lt"/>
                <a:cs typeface="Tahoma"/>
              </a:rPr>
              <a:t> </a:t>
            </a:r>
            <a:r>
              <a:rPr sz="3200" spc="-185" dirty="0">
                <a:solidFill>
                  <a:srgbClr val="404040"/>
                </a:solidFill>
                <a:latin typeface="+mn-lt"/>
                <a:cs typeface="Tahoma"/>
              </a:rPr>
              <a:t>not</a:t>
            </a:r>
            <a:r>
              <a:rPr sz="3200" spc="-280" dirty="0">
                <a:solidFill>
                  <a:srgbClr val="404040"/>
                </a:solidFill>
                <a:latin typeface="+mn-lt"/>
                <a:cs typeface="Tahoma"/>
              </a:rPr>
              <a:t> </a:t>
            </a:r>
            <a:r>
              <a:rPr sz="3200" spc="-145" dirty="0">
                <a:solidFill>
                  <a:srgbClr val="404040"/>
                </a:solidFill>
                <a:latin typeface="+mn-lt"/>
                <a:cs typeface="Tahoma"/>
              </a:rPr>
              <a:t>include</a:t>
            </a:r>
            <a:r>
              <a:rPr sz="3200" spc="-225" dirty="0">
                <a:solidFill>
                  <a:srgbClr val="404040"/>
                </a:solidFill>
                <a:latin typeface="+mn-lt"/>
                <a:cs typeface="Tahoma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+mn-lt"/>
                <a:cs typeface="Tahoma"/>
              </a:rPr>
              <a:t>solution)</a:t>
            </a:r>
            <a:endParaRPr sz="3200" dirty="0">
              <a:latin typeface="+mn-lt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418465" algn="l"/>
              </a:tabLst>
            </a:pPr>
            <a:r>
              <a:rPr sz="3200" dirty="0">
                <a:solidFill>
                  <a:srgbClr val="1BACE3"/>
                </a:solidFill>
                <a:latin typeface="+mn-lt"/>
                <a:cs typeface="Lucida Sans Unicode"/>
              </a:rPr>
              <a:t>	</a:t>
            </a:r>
            <a:r>
              <a:rPr sz="3200" b="1" spc="-180" dirty="0">
                <a:solidFill>
                  <a:srgbClr val="404040"/>
                </a:solidFill>
                <a:latin typeface="+mn-lt"/>
                <a:cs typeface="Trebuchet MS"/>
              </a:rPr>
              <a:t>System</a:t>
            </a:r>
            <a:r>
              <a:rPr sz="3200" b="1" spc="-295" dirty="0">
                <a:solidFill>
                  <a:srgbClr val="404040"/>
                </a:solidFill>
                <a:latin typeface="+mn-lt"/>
                <a:cs typeface="Trebuchet MS"/>
              </a:rPr>
              <a:t> </a:t>
            </a:r>
            <a:r>
              <a:rPr sz="3200" b="1" spc="-275" dirty="0">
                <a:solidFill>
                  <a:srgbClr val="404040"/>
                </a:solidFill>
                <a:latin typeface="+mn-lt"/>
                <a:cs typeface="Trebuchet MS"/>
              </a:rPr>
              <a:t>Development</a:t>
            </a:r>
            <a:r>
              <a:rPr sz="3200" b="1" spc="-270" dirty="0">
                <a:solidFill>
                  <a:srgbClr val="404040"/>
                </a:solidFill>
                <a:latin typeface="+mn-lt"/>
                <a:cs typeface="Trebuchet MS"/>
              </a:rPr>
              <a:t> </a:t>
            </a:r>
            <a:r>
              <a:rPr sz="3200" b="1" spc="-240" dirty="0">
                <a:solidFill>
                  <a:srgbClr val="404040"/>
                </a:solidFill>
                <a:latin typeface="+mn-lt"/>
                <a:cs typeface="Trebuchet MS"/>
              </a:rPr>
              <a:t>Approach</a:t>
            </a:r>
            <a:r>
              <a:rPr sz="3200" b="1" spc="-265" dirty="0">
                <a:solidFill>
                  <a:srgbClr val="404040"/>
                </a:solidFill>
                <a:latin typeface="+mn-lt"/>
                <a:cs typeface="Trebuchet MS"/>
              </a:rPr>
              <a:t> </a:t>
            </a:r>
            <a:r>
              <a:rPr sz="3200" spc="-170" dirty="0">
                <a:solidFill>
                  <a:srgbClr val="404040"/>
                </a:solidFill>
                <a:latin typeface="+mn-lt"/>
                <a:cs typeface="Tahoma"/>
              </a:rPr>
              <a:t>(Technology</a:t>
            </a:r>
            <a:r>
              <a:rPr sz="3200" spc="-365" dirty="0">
                <a:solidFill>
                  <a:srgbClr val="404040"/>
                </a:solidFill>
                <a:latin typeface="+mn-lt"/>
                <a:cs typeface="Tahoma"/>
              </a:rPr>
              <a:t> </a:t>
            </a:r>
            <a:r>
              <a:rPr sz="3200" spc="-70" dirty="0">
                <a:solidFill>
                  <a:srgbClr val="404040"/>
                </a:solidFill>
                <a:latin typeface="+mn-lt"/>
                <a:cs typeface="Tahoma"/>
              </a:rPr>
              <a:t>Used)</a:t>
            </a:r>
            <a:endParaRPr sz="3200" dirty="0">
              <a:latin typeface="+mn-lt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418465" algn="l"/>
              </a:tabLst>
            </a:pPr>
            <a:r>
              <a:rPr sz="3200" dirty="0">
                <a:solidFill>
                  <a:srgbClr val="1BACE3"/>
                </a:solidFill>
                <a:latin typeface="+mn-lt"/>
                <a:cs typeface="Lucida Sans Unicode"/>
              </a:rPr>
              <a:t>	</a:t>
            </a:r>
            <a:r>
              <a:rPr sz="3200" b="1" spc="-235" dirty="0">
                <a:solidFill>
                  <a:srgbClr val="404040"/>
                </a:solidFill>
                <a:latin typeface="+mn-lt"/>
                <a:cs typeface="Trebuchet MS"/>
              </a:rPr>
              <a:t>Algorithm</a:t>
            </a:r>
            <a:r>
              <a:rPr sz="3200" b="1" spc="-245" dirty="0">
                <a:solidFill>
                  <a:srgbClr val="404040"/>
                </a:solidFill>
                <a:latin typeface="+mn-lt"/>
                <a:cs typeface="Trebuchet MS"/>
              </a:rPr>
              <a:t> </a:t>
            </a:r>
            <a:r>
              <a:rPr sz="3200" b="1" spc="-360" dirty="0">
                <a:solidFill>
                  <a:srgbClr val="404040"/>
                </a:solidFill>
                <a:latin typeface="+mn-lt"/>
                <a:cs typeface="Trebuchet MS"/>
              </a:rPr>
              <a:t>&amp;</a:t>
            </a:r>
            <a:r>
              <a:rPr sz="3200" b="1" spc="-380" dirty="0">
                <a:solidFill>
                  <a:srgbClr val="404040"/>
                </a:solidFill>
                <a:latin typeface="+mn-lt"/>
                <a:cs typeface="Trebuchet MS"/>
              </a:rPr>
              <a:t> </a:t>
            </a:r>
            <a:r>
              <a:rPr sz="3200" b="1" spc="-270" dirty="0">
                <a:solidFill>
                  <a:srgbClr val="404040"/>
                </a:solidFill>
                <a:latin typeface="+mn-lt"/>
                <a:cs typeface="Trebuchet MS"/>
              </a:rPr>
              <a:t>Deployment</a:t>
            </a:r>
            <a:r>
              <a:rPr sz="3200" b="1" spc="-320" dirty="0">
                <a:solidFill>
                  <a:srgbClr val="404040"/>
                </a:solidFill>
                <a:latin typeface="+mn-lt"/>
                <a:cs typeface="Trebuchet MS"/>
              </a:rPr>
              <a:t> </a:t>
            </a:r>
            <a:r>
              <a:rPr sz="3200" b="1" spc="-210" dirty="0">
                <a:solidFill>
                  <a:srgbClr val="404040"/>
                </a:solidFill>
                <a:latin typeface="+mn-lt"/>
                <a:cs typeface="Trebuchet MS"/>
              </a:rPr>
              <a:t>(Step</a:t>
            </a:r>
            <a:r>
              <a:rPr sz="3200" b="1" spc="-325" dirty="0">
                <a:solidFill>
                  <a:srgbClr val="404040"/>
                </a:solidFill>
                <a:latin typeface="+mn-lt"/>
                <a:cs typeface="Trebuchet MS"/>
              </a:rPr>
              <a:t> </a:t>
            </a:r>
            <a:r>
              <a:rPr sz="3200" b="1" spc="-254" dirty="0">
                <a:solidFill>
                  <a:srgbClr val="404040"/>
                </a:solidFill>
                <a:latin typeface="+mn-lt"/>
                <a:cs typeface="Trebuchet MS"/>
              </a:rPr>
              <a:t>by</a:t>
            </a:r>
            <a:r>
              <a:rPr sz="3200" b="1" spc="-265" dirty="0">
                <a:solidFill>
                  <a:srgbClr val="404040"/>
                </a:solidFill>
                <a:latin typeface="+mn-lt"/>
                <a:cs typeface="Trebuchet MS"/>
              </a:rPr>
              <a:t> </a:t>
            </a:r>
            <a:r>
              <a:rPr sz="3200" b="1" spc="-100" dirty="0">
                <a:solidFill>
                  <a:srgbClr val="404040"/>
                </a:solidFill>
                <a:latin typeface="+mn-lt"/>
                <a:cs typeface="Trebuchet MS"/>
              </a:rPr>
              <a:t>Step</a:t>
            </a:r>
            <a:r>
              <a:rPr sz="3200" b="1" spc="95" dirty="0">
                <a:solidFill>
                  <a:srgbClr val="404040"/>
                </a:solidFill>
                <a:latin typeface="+mn-lt"/>
                <a:cs typeface="Trebuchet MS"/>
              </a:rPr>
              <a:t> </a:t>
            </a:r>
            <a:r>
              <a:rPr sz="3200" b="1" spc="-204" dirty="0">
                <a:solidFill>
                  <a:srgbClr val="404040"/>
                </a:solidFill>
                <a:latin typeface="+mn-lt"/>
                <a:cs typeface="Trebuchet MS"/>
              </a:rPr>
              <a:t>Procedure)</a:t>
            </a:r>
            <a:endParaRPr sz="3200" dirty="0">
              <a:latin typeface="+mn-lt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Arial" panose="020B0604020202020204" pitchFamily="34" charset="0"/>
              <a:buChar char="•"/>
              <a:tabLst>
                <a:tab pos="418465" algn="l"/>
              </a:tabLst>
            </a:pPr>
            <a:r>
              <a:rPr sz="3200" dirty="0">
                <a:solidFill>
                  <a:srgbClr val="1BACE3"/>
                </a:solidFill>
                <a:latin typeface="+mn-lt"/>
                <a:cs typeface="Lucida Sans Unicode"/>
              </a:rPr>
              <a:t>	</a:t>
            </a:r>
            <a:r>
              <a:rPr sz="3200" b="1" spc="-35" dirty="0">
                <a:solidFill>
                  <a:srgbClr val="404040"/>
                </a:solidFill>
                <a:latin typeface="+mn-lt"/>
                <a:cs typeface="Trebuchet MS"/>
              </a:rPr>
              <a:t>Result</a:t>
            </a:r>
            <a:endParaRPr sz="3200" dirty="0">
              <a:latin typeface="+mn-lt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418465" algn="l"/>
              </a:tabLst>
            </a:pPr>
            <a:r>
              <a:rPr sz="3200" dirty="0">
                <a:solidFill>
                  <a:srgbClr val="1BACE3"/>
                </a:solidFill>
                <a:latin typeface="+mn-lt"/>
                <a:cs typeface="Lucida Sans Unicode"/>
              </a:rPr>
              <a:t>	</a:t>
            </a:r>
            <a:r>
              <a:rPr sz="3200" b="1" spc="-100" dirty="0">
                <a:solidFill>
                  <a:srgbClr val="404040"/>
                </a:solidFill>
                <a:latin typeface="+mn-lt"/>
                <a:cs typeface="Trebuchet MS"/>
              </a:rPr>
              <a:t>Conclusion</a:t>
            </a:r>
            <a:endParaRPr sz="3200" dirty="0">
              <a:latin typeface="+mn-lt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418465" algn="l"/>
              </a:tabLst>
            </a:pPr>
            <a:r>
              <a:rPr sz="3200" dirty="0">
                <a:solidFill>
                  <a:srgbClr val="1BACE3"/>
                </a:solidFill>
                <a:latin typeface="+mn-lt"/>
                <a:cs typeface="Lucida Sans Unicode"/>
              </a:rPr>
              <a:t>	</a:t>
            </a:r>
            <a:r>
              <a:rPr sz="3200" b="1" spc="-315" dirty="0">
                <a:solidFill>
                  <a:srgbClr val="404040"/>
                </a:solidFill>
                <a:latin typeface="+mn-lt"/>
                <a:cs typeface="Trebuchet MS"/>
              </a:rPr>
              <a:t>Future</a:t>
            </a:r>
            <a:r>
              <a:rPr sz="3200" b="1" spc="-265" dirty="0">
                <a:solidFill>
                  <a:srgbClr val="404040"/>
                </a:solidFill>
                <a:latin typeface="+mn-lt"/>
                <a:cs typeface="Trebuchet MS"/>
              </a:rPr>
              <a:t> </a:t>
            </a:r>
            <a:r>
              <a:rPr sz="3200" b="1" spc="-145" dirty="0">
                <a:solidFill>
                  <a:srgbClr val="404040"/>
                </a:solidFill>
                <a:latin typeface="+mn-lt"/>
                <a:cs typeface="Trebuchet MS"/>
              </a:rPr>
              <a:t>Scope(</a:t>
            </a:r>
            <a:r>
              <a:rPr sz="3200" b="1" spc="-145" dirty="0" err="1">
                <a:solidFill>
                  <a:srgbClr val="404040"/>
                </a:solidFill>
                <a:latin typeface="+mn-lt"/>
                <a:cs typeface="Trebuchet MS"/>
              </a:rPr>
              <a:t>Opt</a:t>
            </a:r>
            <a:r>
              <a:rPr lang="en-US" sz="3200" b="1" spc="-145" dirty="0" err="1">
                <a:solidFill>
                  <a:srgbClr val="404040"/>
                </a:solidFill>
                <a:latin typeface="+mn-lt"/>
                <a:cs typeface="Trebuchet MS"/>
              </a:rPr>
              <a:t>I</a:t>
            </a:r>
            <a:r>
              <a:rPr sz="3200" b="1" spc="-145" dirty="0" err="1">
                <a:solidFill>
                  <a:srgbClr val="404040"/>
                </a:solidFill>
                <a:latin typeface="+mn-lt"/>
                <a:cs typeface="Trebuchet MS"/>
              </a:rPr>
              <a:t>onal</a:t>
            </a:r>
            <a:r>
              <a:rPr sz="3200" b="1" spc="-145" dirty="0">
                <a:solidFill>
                  <a:srgbClr val="404040"/>
                </a:solidFill>
                <a:latin typeface="+mn-lt"/>
                <a:cs typeface="Trebuchet MS"/>
              </a:rPr>
              <a:t>)</a:t>
            </a:r>
            <a:endParaRPr sz="3200" dirty="0">
              <a:latin typeface="+mn-lt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Arial" panose="020B0604020202020204" pitchFamily="34" charset="0"/>
              <a:buChar char="•"/>
              <a:tabLst>
                <a:tab pos="418465" algn="l"/>
              </a:tabLst>
            </a:pPr>
            <a:r>
              <a:rPr sz="3200" dirty="0">
                <a:solidFill>
                  <a:srgbClr val="1BACE3"/>
                </a:solidFill>
                <a:latin typeface="+mn-lt"/>
                <a:cs typeface="Lucida Sans Unicode"/>
              </a:rPr>
              <a:t>	</a:t>
            </a:r>
            <a:r>
              <a:rPr sz="3200" b="1" spc="-130" dirty="0">
                <a:solidFill>
                  <a:srgbClr val="404040"/>
                </a:solidFill>
                <a:latin typeface="+mn-lt"/>
                <a:cs typeface="Trebuchet MS"/>
              </a:rPr>
              <a:t>References</a:t>
            </a:r>
            <a:endParaRPr sz="3200" dirty="0">
              <a:latin typeface="+mn-lt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5"/>
              </a:spcBef>
            </a:pPr>
            <a:r>
              <a:rPr spc="-240" dirty="0"/>
              <a:t>PROBLEM</a:t>
            </a:r>
            <a:r>
              <a:rPr spc="-455" dirty="0"/>
              <a:t> </a:t>
            </a:r>
            <a:r>
              <a:rPr spc="-204" dirty="0"/>
              <a:t>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1D8B49-BFD5-4DC6-1211-0446D2DB0B60}"/>
              </a:ext>
            </a:extLst>
          </p:cNvPr>
          <p:cNvSpPr txBox="1"/>
          <p:nvPr/>
        </p:nvSpPr>
        <p:spPr>
          <a:xfrm>
            <a:off x="1041400" y="1754502"/>
            <a:ext cx="133350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PROBLEM :</a:t>
            </a:r>
          </a:p>
          <a:p>
            <a:endParaRPr lang="en-US" sz="20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Companies struggle to decide fair salaries for employees</a:t>
            </a:r>
          </a:p>
          <a:p>
            <a:endParaRPr lang="en-US" sz="20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Salaries depend on many factors like age, experience, education, and job role.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Manual estimation can be time-consuming and inaccurate.     </a:t>
            </a:r>
          </a:p>
          <a:p>
            <a:endParaRPr lang="en-US" sz="2000" dirty="0">
              <a:latin typeface="+mn-lt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WHY THIS PROJECT ? </a:t>
            </a:r>
          </a:p>
          <a:p>
            <a:endParaRPr lang="en-US" sz="20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To predict salaries using past employee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Helps in making fair and consistent salary decisions.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Useful for HR planning and budgeting.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Reduces chances of salary bias or error.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SYSTEM</a:t>
            </a:r>
            <a:r>
              <a:rPr spc="5" dirty="0"/>
              <a:t> </a:t>
            </a:r>
            <a:r>
              <a:rPr spc="-195" dirty="0"/>
              <a:t>APPROACH</a:t>
            </a:r>
          </a:p>
        </p:txBody>
      </p:sp>
      <p:graphicFrame>
        <p:nvGraphicFramePr>
          <p:cNvPr id="114" name="Table 113">
            <a:extLst>
              <a:ext uri="{FF2B5EF4-FFF2-40B4-BE49-F238E27FC236}">
                <a16:creationId xmlns:a16="http://schemas.microsoft.com/office/drawing/2014/main" id="{D53C29E6-17C9-48F6-755C-DE520B4AB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812431"/>
              </p:ext>
            </p:extLst>
          </p:nvPr>
        </p:nvGraphicFramePr>
        <p:xfrm>
          <a:off x="3556000" y="1788868"/>
          <a:ext cx="8089900" cy="285526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820421">
                  <a:extLst>
                    <a:ext uri="{9D8B030D-6E8A-4147-A177-3AD203B41FA5}">
                      <a16:colId xmlns:a16="http://schemas.microsoft.com/office/drawing/2014/main" val="2455222660"/>
                    </a:ext>
                  </a:extLst>
                </a:gridCol>
                <a:gridCol w="6269479">
                  <a:extLst>
                    <a:ext uri="{9D8B030D-6E8A-4147-A177-3AD203B41FA5}">
                      <a16:colId xmlns:a16="http://schemas.microsoft.com/office/drawing/2014/main" val="1796862856"/>
                    </a:ext>
                  </a:extLst>
                </a:gridCol>
              </a:tblGrid>
              <a:tr h="608810">
                <a:tc>
                  <a:txBody>
                    <a:bodyPr/>
                    <a:lstStyle/>
                    <a:p>
                      <a:r>
                        <a:rPr lang="en-IN" sz="1800" b="1" dirty="0"/>
                        <a:t>Processor (CPU)</a:t>
                      </a:r>
                      <a:endParaRPr lang="en-IN" sz="1800" dirty="0"/>
                    </a:p>
                  </a:txBody>
                  <a:tcPr marL="88679" marR="88679" marT="44340" marB="4434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Intel Core i5 or higher </a:t>
                      </a:r>
                    </a:p>
                  </a:txBody>
                  <a:tcPr marL="88679" marR="88679" marT="44340" marB="44340" anchor="ctr"/>
                </a:tc>
                <a:extLst>
                  <a:ext uri="{0D108BD9-81ED-4DB2-BD59-A6C34878D82A}">
                    <a16:rowId xmlns:a16="http://schemas.microsoft.com/office/drawing/2014/main" val="1394098988"/>
                  </a:ext>
                </a:extLst>
              </a:tr>
              <a:tr h="347892">
                <a:tc>
                  <a:txBody>
                    <a:bodyPr/>
                    <a:lstStyle/>
                    <a:p>
                      <a:r>
                        <a:rPr lang="en-IN" sz="1800" b="1" dirty="0"/>
                        <a:t>RAM</a:t>
                      </a:r>
                      <a:endParaRPr lang="en-IN" sz="1800" dirty="0"/>
                    </a:p>
                  </a:txBody>
                  <a:tcPr marL="88679" marR="88679" marT="44340" marB="4434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Minimum 8 GB </a:t>
                      </a:r>
                    </a:p>
                  </a:txBody>
                  <a:tcPr marL="88679" marR="88679" marT="44340" marB="44340" anchor="ctr"/>
                </a:tc>
                <a:extLst>
                  <a:ext uri="{0D108BD9-81ED-4DB2-BD59-A6C34878D82A}">
                    <a16:rowId xmlns:a16="http://schemas.microsoft.com/office/drawing/2014/main" val="1491713919"/>
                  </a:ext>
                </a:extLst>
              </a:tr>
              <a:tr h="608810">
                <a:tc>
                  <a:txBody>
                    <a:bodyPr/>
                    <a:lstStyle/>
                    <a:p>
                      <a:r>
                        <a:rPr lang="en-IN" sz="1800" b="1" dirty="0"/>
                        <a:t>Storage</a:t>
                      </a:r>
                      <a:endParaRPr lang="en-IN" sz="1800" dirty="0"/>
                    </a:p>
                  </a:txBody>
                  <a:tcPr marL="88679" marR="88679" marT="44340" marB="4434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Minimum 512 GB </a:t>
                      </a:r>
                    </a:p>
                  </a:txBody>
                  <a:tcPr marL="88679" marR="88679" marT="44340" marB="44340" anchor="ctr"/>
                </a:tc>
                <a:extLst>
                  <a:ext uri="{0D108BD9-81ED-4DB2-BD59-A6C34878D82A}">
                    <a16:rowId xmlns:a16="http://schemas.microsoft.com/office/drawing/2014/main" val="2909935400"/>
                  </a:ext>
                </a:extLst>
              </a:tr>
              <a:tr h="608810">
                <a:tc>
                  <a:txBody>
                    <a:bodyPr/>
                    <a:lstStyle/>
                    <a:p>
                      <a:r>
                        <a:rPr lang="en-IN" sz="1800" b="1" dirty="0"/>
                        <a:t>Operating System</a:t>
                      </a:r>
                      <a:endParaRPr lang="en-IN" sz="1800" dirty="0"/>
                    </a:p>
                  </a:txBody>
                  <a:tcPr marL="88679" marR="88679" marT="44340" marB="4434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Windows 10 / Linux / macOS </a:t>
                      </a:r>
                    </a:p>
                  </a:txBody>
                  <a:tcPr marL="88679" marR="88679" marT="44340" marB="44340" anchor="ctr"/>
                </a:tc>
                <a:extLst>
                  <a:ext uri="{0D108BD9-81ED-4DB2-BD59-A6C34878D82A}">
                    <a16:rowId xmlns:a16="http://schemas.microsoft.com/office/drawing/2014/main" val="3763650288"/>
                  </a:ext>
                </a:extLst>
              </a:tr>
              <a:tr h="608810">
                <a:tc>
                  <a:txBody>
                    <a:bodyPr/>
                    <a:lstStyle/>
                    <a:p>
                      <a:r>
                        <a:rPr lang="en-IN" sz="1800" b="1" dirty="0"/>
                        <a:t>Internet Access</a:t>
                      </a:r>
                      <a:endParaRPr lang="en-IN" sz="1800" dirty="0"/>
                    </a:p>
                  </a:txBody>
                  <a:tcPr marL="88679" marR="88679" marT="44340" marB="4434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Required – for Google </a:t>
                      </a:r>
                      <a:r>
                        <a:rPr lang="en-US" sz="1800" dirty="0" err="1"/>
                        <a:t>Colab</a:t>
                      </a:r>
                      <a:r>
                        <a:rPr lang="en-US" sz="1800" dirty="0"/>
                        <a:t>, package installation, and app sharing</a:t>
                      </a:r>
                    </a:p>
                  </a:txBody>
                  <a:tcPr marL="88679" marR="88679" marT="44340" marB="44340" anchor="ctr"/>
                </a:tc>
                <a:extLst>
                  <a:ext uri="{0D108BD9-81ED-4DB2-BD59-A6C34878D82A}">
                    <a16:rowId xmlns:a16="http://schemas.microsoft.com/office/drawing/2014/main" val="3434602466"/>
                  </a:ext>
                </a:extLst>
              </a:tr>
            </a:tbl>
          </a:graphicData>
        </a:graphic>
      </p:graphicFrame>
      <p:sp>
        <p:nvSpPr>
          <p:cNvPr id="115" name="TextBox 114">
            <a:extLst>
              <a:ext uri="{FF2B5EF4-FFF2-40B4-BE49-F238E27FC236}">
                <a16:creationId xmlns:a16="http://schemas.microsoft.com/office/drawing/2014/main" id="{E7B1A691-8236-FEAA-E0D8-ADE14F68DE58}"/>
              </a:ext>
            </a:extLst>
          </p:cNvPr>
          <p:cNvSpPr txBox="1"/>
          <p:nvPr/>
        </p:nvSpPr>
        <p:spPr>
          <a:xfrm>
            <a:off x="895270" y="1788868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HARDWARE :</a:t>
            </a:r>
            <a:endParaRPr lang="en-IN" sz="2400" b="1" u="sng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7CF3CDF-DD61-D9E6-D02D-F86C0D7DB976}"/>
              </a:ext>
            </a:extLst>
          </p:cNvPr>
          <p:cNvSpPr txBox="1"/>
          <p:nvPr/>
        </p:nvSpPr>
        <p:spPr>
          <a:xfrm>
            <a:off x="3784600" y="5257800"/>
            <a:ext cx="10058400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+mn-lt"/>
              </a:rPr>
              <a:t>Python                   </a:t>
            </a:r>
            <a:r>
              <a:rPr lang="en-IN" dirty="0">
                <a:latin typeface="+mn-lt"/>
              </a:rPr>
              <a:t> for data analysis and </a:t>
            </a:r>
            <a:r>
              <a:rPr lang="en-IN" dirty="0" err="1">
                <a:latin typeface="+mn-lt"/>
              </a:rPr>
              <a:t>modeling</a:t>
            </a:r>
            <a:endParaRPr lang="en-IN" dirty="0">
              <a:latin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+mn-lt"/>
              </a:rPr>
              <a:t>Google </a:t>
            </a:r>
            <a:r>
              <a:rPr lang="en-IN" b="1" dirty="0" err="1">
                <a:latin typeface="+mn-lt"/>
              </a:rPr>
              <a:t>Colab</a:t>
            </a:r>
            <a:r>
              <a:rPr lang="en-IN" b="1" dirty="0">
                <a:latin typeface="+mn-lt"/>
              </a:rPr>
              <a:t>        </a:t>
            </a:r>
            <a:r>
              <a:rPr lang="en-IN" dirty="0">
                <a:latin typeface="+mn-lt"/>
              </a:rPr>
              <a:t> for model training and evaluation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 err="1">
                <a:latin typeface="+mn-lt"/>
              </a:rPr>
              <a:t>Streamlit</a:t>
            </a:r>
            <a:r>
              <a:rPr lang="en-IN" b="1" dirty="0">
                <a:latin typeface="+mn-lt"/>
              </a:rPr>
              <a:t>                </a:t>
            </a:r>
            <a:r>
              <a:rPr lang="en-IN" dirty="0">
                <a:latin typeface="+mn-lt"/>
              </a:rPr>
              <a:t>for building the web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 err="1">
                <a:latin typeface="+mn-lt"/>
              </a:rPr>
              <a:t>Joblib</a:t>
            </a:r>
            <a:r>
              <a:rPr lang="en-IN" dirty="0">
                <a:latin typeface="+mn-lt"/>
              </a:rPr>
              <a:t>                      to save and load the trained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+mn-lt"/>
              </a:rPr>
              <a:t>VS Code                  </a:t>
            </a:r>
            <a:r>
              <a:rPr lang="en-IN" dirty="0">
                <a:latin typeface="+mn-lt"/>
              </a:rPr>
              <a:t>for running </a:t>
            </a:r>
            <a:r>
              <a:rPr lang="en-IN" dirty="0" err="1">
                <a:latin typeface="+mn-lt"/>
              </a:rPr>
              <a:t>Streamlit</a:t>
            </a:r>
            <a:r>
              <a:rPr lang="en-IN" dirty="0">
                <a:latin typeface="+mn-lt"/>
              </a:rPr>
              <a:t> app locally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 err="1">
                <a:latin typeface="+mn-lt"/>
              </a:rPr>
              <a:t>Ngrok</a:t>
            </a:r>
            <a:r>
              <a:rPr lang="en-IN" dirty="0">
                <a:latin typeface="+mn-lt"/>
              </a:rPr>
              <a:t>                      for sharing app via public link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B8C56A8-B33F-0734-E26E-0913D1147633}"/>
              </a:ext>
            </a:extLst>
          </p:cNvPr>
          <p:cNvSpPr txBox="1"/>
          <p:nvPr/>
        </p:nvSpPr>
        <p:spPr>
          <a:xfrm>
            <a:off x="531355" y="5257800"/>
            <a:ext cx="2877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Software/Platforms :</a:t>
            </a:r>
            <a:endParaRPr lang="en-IN" sz="2400" b="1" u="sng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8973431-2A14-B0F6-9C38-CB8367DEE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196241"/>
              </p:ext>
            </p:extLst>
          </p:nvPr>
        </p:nvGraphicFramePr>
        <p:xfrm>
          <a:off x="3175000" y="990600"/>
          <a:ext cx="10515600" cy="687326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981410">
                  <a:extLst>
                    <a:ext uri="{9D8B030D-6E8A-4147-A177-3AD203B41FA5}">
                      <a16:colId xmlns:a16="http://schemas.microsoft.com/office/drawing/2014/main" val="3444908953"/>
                    </a:ext>
                  </a:extLst>
                </a:gridCol>
                <a:gridCol w="8534190">
                  <a:extLst>
                    <a:ext uri="{9D8B030D-6E8A-4147-A177-3AD203B41FA5}">
                      <a16:colId xmlns:a16="http://schemas.microsoft.com/office/drawing/2014/main" val="1777662153"/>
                    </a:ext>
                  </a:extLst>
                </a:gridCol>
              </a:tblGrid>
              <a:tr h="670669"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Library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11683"/>
                  </a:ext>
                </a:extLst>
              </a:tr>
              <a:tr h="685775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en-IN" sz="2000" b="1" dirty="0"/>
                        <a:t>pandas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Reading CSV data, handling and manipulating tabular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452281"/>
                  </a:ext>
                </a:extLst>
              </a:tr>
              <a:tr h="461366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en-IN" sz="2000" b="1" dirty="0" err="1"/>
                        <a:t>numpy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Performing numerical computations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87303"/>
                  </a:ext>
                </a:extLst>
              </a:tr>
              <a:tr h="942207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en-IN" sz="2000" b="1" dirty="0"/>
                        <a:t>matplotlib, 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IN" sz="2000" b="1" dirty="0"/>
                        <a:t>seaborn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Visualizing distributions, outliers (e.g., boxplot for age)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1263802"/>
                  </a:ext>
                </a:extLst>
              </a:tr>
              <a:tr h="2040657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en-IN" sz="2000" b="1" dirty="0"/>
                        <a:t>scikit-learn 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IN" sz="2000" b="1" dirty="0"/>
                        <a:t>(</a:t>
                      </a:r>
                      <a:r>
                        <a:rPr lang="en-IN" sz="2000" b="1" dirty="0" err="1"/>
                        <a:t>sklearn</a:t>
                      </a:r>
                      <a:r>
                        <a:rPr lang="en-IN" sz="2000" b="1" dirty="0"/>
                        <a:t>)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-- </a:t>
                      </a:r>
                      <a:r>
                        <a:rPr lang="en-IN" dirty="0" err="1"/>
                        <a:t>Builtin</a:t>
                      </a:r>
                      <a:r>
                        <a:rPr lang="en-IN" dirty="0"/>
                        <a:t> Machine Learning models accessing purpose</a:t>
                      </a:r>
                    </a:p>
                    <a:p>
                      <a:r>
                        <a:rPr lang="en-IN" dirty="0"/>
                        <a:t>– </a:t>
                      </a:r>
                      <a:r>
                        <a:rPr lang="en-IN" dirty="0" err="1"/>
                        <a:t>train_test_split</a:t>
                      </a:r>
                      <a:r>
                        <a:rPr lang="en-IN" dirty="0"/>
                        <a:t>: Splitting data</a:t>
                      </a:r>
                    </a:p>
                    <a:p>
                      <a:r>
                        <a:rPr lang="en-IN" dirty="0"/>
                        <a:t>– Pipeline, </a:t>
                      </a:r>
                      <a:r>
                        <a:rPr lang="en-IN" dirty="0" err="1"/>
                        <a:t>ColumnTransformer</a:t>
                      </a:r>
                      <a:r>
                        <a:rPr lang="en-IN" dirty="0"/>
                        <a:t>: Combining preprocessing and model</a:t>
                      </a:r>
                    </a:p>
                    <a:p>
                      <a:r>
                        <a:rPr lang="en-IN" dirty="0"/>
                        <a:t>– </a:t>
                      </a:r>
                      <a:r>
                        <a:rPr lang="en-IN" dirty="0" err="1"/>
                        <a:t>StandardScaler</a:t>
                      </a:r>
                      <a:r>
                        <a:rPr lang="en-IN" dirty="0"/>
                        <a:t>, </a:t>
                      </a:r>
                      <a:r>
                        <a:rPr lang="en-IN" dirty="0" err="1"/>
                        <a:t>OneHotEncoder</a:t>
                      </a:r>
                      <a:r>
                        <a:rPr lang="en-IN" dirty="0"/>
                        <a:t>, </a:t>
                      </a:r>
                      <a:r>
                        <a:rPr lang="en-IN" dirty="0" err="1"/>
                        <a:t>LabelEncoder</a:t>
                      </a:r>
                      <a:r>
                        <a:rPr lang="en-IN" dirty="0"/>
                        <a:t>: Feature scaling and encoding</a:t>
                      </a:r>
                    </a:p>
                    <a:p>
                      <a:r>
                        <a:rPr lang="en-IN" dirty="0"/>
                        <a:t>– </a:t>
                      </a:r>
                      <a:r>
                        <a:rPr lang="en-IN" dirty="0" err="1"/>
                        <a:t>accuracy_score</a:t>
                      </a:r>
                      <a:r>
                        <a:rPr lang="en-IN" dirty="0"/>
                        <a:t>, </a:t>
                      </a:r>
                      <a:r>
                        <a:rPr lang="en-IN" dirty="0" err="1"/>
                        <a:t>confusion_matrix</a:t>
                      </a:r>
                      <a:r>
                        <a:rPr lang="en-IN" dirty="0"/>
                        <a:t>, </a:t>
                      </a:r>
                      <a:r>
                        <a:rPr lang="en-IN" dirty="0" err="1"/>
                        <a:t>classification_report</a:t>
                      </a:r>
                      <a:r>
                        <a:rPr lang="en-IN" dirty="0"/>
                        <a:t>: Model evaluation metrics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9698697"/>
                  </a:ext>
                </a:extLst>
              </a:tr>
              <a:tr h="685775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en-IN" sz="2000" b="1" dirty="0" err="1"/>
                        <a:t>joblib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Saving and loading the trained ML pipeline (</a:t>
                      </a:r>
                      <a:r>
                        <a:rPr lang="en-US" dirty="0" err="1"/>
                        <a:t>best_model.pkl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6511799"/>
                  </a:ext>
                </a:extLst>
              </a:tr>
              <a:tr h="685775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en-IN" sz="2000" b="1" dirty="0" err="1"/>
                        <a:t>streamlit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Creating the web app interface for real-time and batch predictions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8757212"/>
                  </a:ext>
                </a:extLst>
              </a:tr>
              <a:tr h="685775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en-IN" sz="2000" b="1" dirty="0" err="1"/>
                        <a:t>pyngrok</a:t>
                      </a:r>
                      <a:r>
                        <a:rPr lang="en-IN" sz="2000" dirty="0"/>
                        <a:t> (optional)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Exposing the </a:t>
                      </a:r>
                      <a:r>
                        <a:rPr lang="en-US" dirty="0" err="1"/>
                        <a:t>Streamlit</a:t>
                      </a:r>
                      <a:r>
                        <a:rPr lang="en-US" dirty="0"/>
                        <a:t> app online (temporary public URL)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32237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1505E36-58CD-3F11-835F-7779BB35CC88}"/>
              </a:ext>
            </a:extLst>
          </p:cNvPr>
          <p:cNvSpPr txBox="1"/>
          <p:nvPr/>
        </p:nvSpPr>
        <p:spPr>
          <a:xfrm>
            <a:off x="584200" y="1143000"/>
            <a:ext cx="1962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chemeClr val="accent5">
                    <a:lumMod val="75000"/>
                  </a:schemeClr>
                </a:solidFill>
              </a:rPr>
              <a:t>LIBRARIES :</a:t>
            </a:r>
            <a:endParaRPr lang="en-IN" sz="24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48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ALGORITHM</a:t>
            </a:r>
            <a:r>
              <a:rPr spc="-509" dirty="0"/>
              <a:t> </a:t>
            </a:r>
            <a:r>
              <a:rPr spc="-710" dirty="0"/>
              <a:t>&amp;</a:t>
            </a:r>
            <a:r>
              <a:rPr spc="-555" dirty="0"/>
              <a:t> </a:t>
            </a:r>
            <a:r>
              <a:rPr spc="-315" dirty="0"/>
              <a:t>DEPLOYMENT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9A85CFA6-ACC9-EE7E-122B-486977E2B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683401"/>
            <a:ext cx="5562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Algorithm – Step-by-Step Procedure :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6703B7-62FA-150C-0139-E29818D10D5C}"/>
              </a:ext>
            </a:extLst>
          </p:cNvPr>
          <p:cNvSpPr txBox="1"/>
          <p:nvPr/>
        </p:nvSpPr>
        <p:spPr>
          <a:xfrm>
            <a:off x="812800" y="2160390"/>
            <a:ext cx="135636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+mn-lt"/>
              </a:rPr>
              <a:t> </a:t>
            </a:r>
            <a:r>
              <a:rPr lang="en-US" b="1" dirty="0">
                <a:latin typeface="+mn-lt"/>
              </a:rPr>
              <a:t>Data Loading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n-lt"/>
              </a:rPr>
              <a:t>   First, I loaded the dataset </a:t>
            </a:r>
            <a:r>
              <a:rPr lang="en-US" u="sng" dirty="0">
                <a:latin typeface="+mn-lt"/>
              </a:rPr>
              <a:t>adult.csv </a:t>
            </a:r>
            <a:r>
              <a:rPr lang="en-US" dirty="0">
                <a:latin typeface="+mn-lt"/>
              </a:rPr>
              <a:t>using pandas.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+mn-lt"/>
              </a:rPr>
              <a:t>Cleaning the Data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n-lt"/>
              </a:rPr>
              <a:t>   I replaced missing values (like “?”) in columns such as </a:t>
            </a:r>
            <a:r>
              <a:rPr lang="en-US" dirty="0" err="1">
                <a:latin typeface="+mn-lt"/>
              </a:rPr>
              <a:t>workclass</a:t>
            </a:r>
            <a:r>
              <a:rPr lang="en-US" dirty="0">
                <a:latin typeface="+mn-lt"/>
              </a:rPr>
              <a:t> and occupation.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n-lt"/>
              </a:rPr>
              <a:t>   Removed age outliers (below 17 and above 75).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n-lt"/>
              </a:rPr>
              <a:t>   Removed records where people never worked or had no useful </a:t>
            </a:r>
            <a:r>
              <a:rPr lang="en-US" dirty="0" err="1">
                <a:latin typeface="+mn-lt"/>
              </a:rPr>
              <a:t>workclass</a:t>
            </a:r>
            <a:r>
              <a:rPr lang="en-US" dirty="0">
                <a:latin typeface="+mn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n-lt"/>
              </a:rPr>
              <a:t>   Also dropped the column  </a:t>
            </a:r>
            <a:r>
              <a:rPr lang="en-US" dirty="0" err="1">
                <a:latin typeface="+mn-lt"/>
              </a:rPr>
              <a:t>fnlwgt</a:t>
            </a:r>
            <a:r>
              <a:rPr lang="en-US" dirty="0">
                <a:latin typeface="+mn-lt"/>
              </a:rPr>
              <a:t>  as it was not useful.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+mn-lt"/>
              </a:rPr>
              <a:t>Converting Categorical to Numbers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n-lt"/>
              </a:rPr>
              <a:t>   Converted columns like income, sex, and race into numeric form using “label encoding”.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n-lt"/>
              </a:rPr>
              <a:t>   Used “</a:t>
            </a:r>
            <a:r>
              <a:rPr lang="en-US" dirty="0" err="1">
                <a:latin typeface="+mn-lt"/>
              </a:rPr>
              <a:t>OneHotEncoding</a:t>
            </a:r>
            <a:r>
              <a:rPr lang="en-US" dirty="0">
                <a:latin typeface="+mn-lt"/>
              </a:rPr>
              <a:t>” to convert other categorical columns.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+mn-lt"/>
              </a:rPr>
              <a:t>Splitting the Data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n-lt"/>
              </a:rPr>
              <a:t>   Divided the dataset into training and testing using “</a:t>
            </a:r>
            <a:r>
              <a:rPr lang="en-US" dirty="0" err="1">
                <a:latin typeface="+mn-lt"/>
              </a:rPr>
              <a:t>train_test_split</a:t>
            </a:r>
            <a:r>
              <a:rPr lang="en-US" dirty="0">
                <a:latin typeface="+mn-lt"/>
              </a:rPr>
              <a:t>” (80% training, 20% testing).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+mn-lt"/>
              </a:rPr>
              <a:t>Training the Model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n-lt"/>
              </a:rPr>
              <a:t>   I tried different machine learning models like: KNN, Logistic Regression, Random Forest, SVM, Gradient Boosting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n-lt"/>
              </a:rPr>
              <a:t>   Trained them using  “Pipeline” and “</a:t>
            </a:r>
            <a:r>
              <a:rPr lang="en-US" dirty="0" err="1">
                <a:latin typeface="+mn-lt"/>
              </a:rPr>
              <a:t>ColumnTransformer</a:t>
            </a:r>
            <a:r>
              <a:rPr lang="en-US" dirty="0">
                <a:latin typeface="+mn-lt"/>
              </a:rPr>
              <a:t>” for preprocessing.</a:t>
            </a:r>
          </a:p>
          <a:p>
            <a:pPr>
              <a:lnSpc>
                <a:spcPct val="150000"/>
              </a:lnSpc>
            </a:pPr>
            <a:endParaRPr lang="en-US" dirty="0">
              <a:latin typeface="+mn-lt"/>
            </a:endParaRPr>
          </a:p>
          <a:p>
            <a:pPr>
              <a:lnSpc>
                <a:spcPct val="150000"/>
              </a:lnSpc>
            </a:pPr>
            <a:endParaRPr lang="en-US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dirty="0"/>
              <a:t>  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790DBC-D6D9-6143-76FF-90695B1AD164}"/>
              </a:ext>
            </a:extLst>
          </p:cNvPr>
          <p:cNvSpPr txBox="1"/>
          <p:nvPr/>
        </p:nvSpPr>
        <p:spPr>
          <a:xfrm>
            <a:off x="812800" y="1155680"/>
            <a:ext cx="11577382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</a:rPr>
              <a:t>Model Evaluation</a:t>
            </a:r>
          </a:p>
          <a:p>
            <a:r>
              <a:rPr lang="en-US" dirty="0">
                <a:latin typeface="+mn-lt"/>
              </a:rPr>
              <a:t>   I checked how accurate each model was using accuracy score and classification report.</a:t>
            </a:r>
          </a:p>
          <a:p>
            <a:endParaRPr lang="en-US" dirty="0">
              <a:latin typeface="+mn-lt"/>
            </a:endParaRPr>
          </a:p>
          <a:p>
            <a:r>
              <a:rPr lang="en-US" b="1" dirty="0">
                <a:latin typeface="+mn-lt"/>
              </a:rPr>
              <a:t>Model Saving</a:t>
            </a:r>
          </a:p>
          <a:p>
            <a:r>
              <a:rPr lang="en-US" dirty="0">
                <a:latin typeface="+mn-lt"/>
              </a:rPr>
              <a:t>   Saved the best performing model using </a:t>
            </a:r>
            <a:r>
              <a:rPr lang="en-US" dirty="0" err="1">
                <a:latin typeface="+mn-lt"/>
              </a:rPr>
              <a:t>joblib</a:t>
            </a:r>
            <a:r>
              <a:rPr lang="en-US" dirty="0">
                <a:latin typeface="+mn-lt"/>
              </a:rPr>
              <a:t> into a file called best\_</a:t>
            </a:r>
            <a:r>
              <a:rPr lang="en-US" dirty="0" err="1">
                <a:latin typeface="+mn-lt"/>
              </a:rPr>
              <a:t>model.pkl</a:t>
            </a:r>
            <a:r>
              <a:rPr lang="en-US" dirty="0">
                <a:latin typeface="+mn-lt"/>
              </a:rPr>
              <a:t>.</a:t>
            </a:r>
          </a:p>
          <a:p>
            <a:endParaRPr lang="en-US" dirty="0">
              <a:latin typeface="+mn-lt"/>
            </a:endParaRP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Deployment : </a:t>
            </a:r>
          </a:p>
          <a:p>
            <a:endParaRPr lang="en-US" dirty="0">
              <a:latin typeface="+mn-lt"/>
            </a:endParaRPr>
          </a:p>
          <a:p>
            <a:r>
              <a:rPr lang="en-US" b="1" dirty="0">
                <a:latin typeface="+mn-lt"/>
              </a:rPr>
              <a:t>Built a Web App</a:t>
            </a:r>
          </a:p>
          <a:p>
            <a:r>
              <a:rPr lang="en-US" dirty="0">
                <a:latin typeface="+mn-lt"/>
              </a:rPr>
              <a:t>   Used </a:t>
            </a:r>
            <a:r>
              <a:rPr lang="en-US" dirty="0" err="1">
                <a:latin typeface="+mn-lt"/>
              </a:rPr>
              <a:t>Streamlit</a:t>
            </a:r>
            <a:r>
              <a:rPr lang="en-US" dirty="0">
                <a:latin typeface="+mn-lt"/>
              </a:rPr>
              <a:t> to make a simple and user-friendly app.</a:t>
            </a:r>
          </a:p>
          <a:p>
            <a:r>
              <a:rPr lang="en-US" dirty="0">
                <a:latin typeface="+mn-lt"/>
              </a:rPr>
              <a:t>   Created a sidebar to enter employee details like age, job, education, hours per week, etc.</a:t>
            </a:r>
          </a:p>
          <a:p>
            <a:endParaRPr lang="en-US" dirty="0">
              <a:latin typeface="+mn-lt"/>
            </a:endParaRPr>
          </a:p>
          <a:p>
            <a:r>
              <a:rPr lang="en-US" b="1" dirty="0">
                <a:latin typeface="+mn-lt"/>
              </a:rPr>
              <a:t>Prediction Using Model</a:t>
            </a:r>
          </a:p>
          <a:p>
            <a:r>
              <a:rPr lang="en-US" dirty="0">
                <a:latin typeface="+mn-lt"/>
              </a:rPr>
              <a:t>   Loaded the saved model (best\_</a:t>
            </a:r>
            <a:r>
              <a:rPr lang="en-US" dirty="0" err="1">
                <a:latin typeface="+mn-lt"/>
              </a:rPr>
              <a:t>model.pkl</a:t>
            </a:r>
            <a:r>
              <a:rPr lang="en-US" dirty="0">
                <a:latin typeface="+mn-lt"/>
              </a:rPr>
              <a:t>) and used it to predict whether salary is &gt;50K or ≤50K.</a:t>
            </a:r>
          </a:p>
          <a:p>
            <a:endParaRPr lang="en-US" dirty="0">
              <a:latin typeface="+mn-lt"/>
            </a:endParaRPr>
          </a:p>
          <a:p>
            <a:r>
              <a:rPr lang="en-US" b="1" dirty="0">
                <a:latin typeface="+mn-lt"/>
              </a:rPr>
              <a:t>Batch CSV Upload Option</a:t>
            </a:r>
          </a:p>
          <a:p>
            <a:r>
              <a:rPr lang="en-US" dirty="0">
                <a:latin typeface="+mn-lt"/>
              </a:rPr>
              <a:t>   Added an option to upload a CSV file for multiple predictions at once.</a:t>
            </a:r>
          </a:p>
          <a:p>
            <a:endParaRPr lang="en-US" dirty="0">
              <a:latin typeface="+mn-lt"/>
            </a:endParaRPr>
          </a:p>
          <a:p>
            <a:r>
              <a:rPr lang="en-US" b="1" dirty="0">
                <a:latin typeface="+mn-lt"/>
              </a:rPr>
              <a:t>Download Result</a:t>
            </a:r>
          </a:p>
          <a:p>
            <a:r>
              <a:rPr lang="en-US" dirty="0">
                <a:latin typeface="+mn-lt"/>
              </a:rPr>
              <a:t>   Gave an option to download the prediction results as a CSV file.</a:t>
            </a:r>
          </a:p>
          <a:p>
            <a:endParaRPr lang="en-US" dirty="0">
              <a:latin typeface="+mn-lt"/>
            </a:endParaRPr>
          </a:p>
          <a:p>
            <a:r>
              <a:rPr lang="en-US" b="1" dirty="0">
                <a:latin typeface="+mn-lt"/>
              </a:rPr>
              <a:t>App Sharing (optional)</a:t>
            </a:r>
          </a:p>
          <a:p>
            <a:r>
              <a:rPr lang="en-US" dirty="0">
                <a:latin typeface="+mn-lt"/>
              </a:rPr>
              <a:t>   Used </a:t>
            </a:r>
            <a:r>
              <a:rPr lang="en-US" dirty="0" err="1">
                <a:latin typeface="+mn-lt"/>
              </a:rPr>
              <a:t>pyngrok</a:t>
            </a:r>
            <a:r>
              <a:rPr lang="en-US" dirty="0">
                <a:latin typeface="+mn-lt"/>
              </a:rPr>
              <a:t> to generate a public link to share the app.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3019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0" dirty="0"/>
              <a:t>RESULT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0B3F4F-8FE7-063D-4662-EB5043C60029}"/>
              </a:ext>
            </a:extLst>
          </p:cNvPr>
          <p:cNvSpPr txBox="1"/>
          <p:nvPr/>
        </p:nvSpPr>
        <p:spPr>
          <a:xfrm>
            <a:off x="876300" y="1697325"/>
            <a:ext cx="653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Loaded “adult.csv ” file into google </a:t>
            </a:r>
            <a:r>
              <a:rPr lang="en-US" sz="2000" b="1" dirty="0" err="1">
                <a:solidFill>
                  <a:srgbClr val="00B0F0"/>
                </a:solidFill>
              </a:rPr>
              <a:t>colab</a:t>
            </a:r>
            <a:r>
              <a:rPr lang="en-US" sz="2000" b="1" dirty="0">
                <a:solidFill>
                  <a:srgbClr val="00B0F0"/>
                </a:solidFill>
              </a:rPr>
              <a:t> notebook </a:t>
            </a:r>
            <a:endParaRPr lang="en-IN" sz="2000" b="1" dirty="0">
              <a:solidFill>
                <a:srgbClr val="00B0F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9E6FDA-4DA4-59A6-E72A-5C6DDE7DC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8" t="20162" r="1428" b="14423"/>
          <a:stretch>
            <a:fillRect/>
          </a:stretch>
        </p:blipFill>
        <p:spPr>
          <a:xfrm>
            <a:off x="839324" y="2265289"/>
            <a:ext cx="12698875" cy="5981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A03CFA-A37E-DCC7-49B4-03A6388B77D9}"/>
              </a:ext>
            </a:extLst>
          </p:cNvPr>
          <p:cNvSpPr txBox="1"/>
          <p:nvPr/>
        </p:nvSpPr>
        <p:spPr>
          <a:xfrm>
            <a:off x="660400" y="99060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+mn-lt"/>
              </a:rPr>
              <a:t>Detecting outliers and Handling them  :</a:t>
            </a:r>
            <a:endParaRPr lang="en-IN" sz="2000" b="1" dirty="0">
              <a:solidFill>
                <a:srgbClr val="00B0F0"/>
              </a:solidFill>
              <a:latin typeface="+mn-l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6ABC02-5270-0337-3570-257A0AE10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342324"/>
              </p:ext>
            </p:extLst>
          </p:nvPr>
        </p:nvGraphicFramePr>
        <p:xfrm>
          <a:off x="1041400" y="1950155"/>
          <a:ext cx="10837334" cy="6203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67">
                  <a:extLst>
                    <a:ext uri="{9D8B030D-6E8A-4147-A177-3AD203B41FA5}">
                      <a16:colId xmlns:a16="http://schemas.microsoft.com/office/drawing/2014/main" val="490024630"/>
                    </a:ext>
                  </a:extLst>
                </a:gridCol>
                <a:gridCol w="5418667">
                  <a:extLst>
                    <a:ext uri="{9D8B030D-6E8A-4147-A177-3AD203B41FA5}">
                      <a16:colId xmlns:a16="http://schemas.microsoft.com/office/drawing/2014/main" val="358323762"/>
                    </a:ext>
                  </a:extLst>
                </a:gridCol>
              </a:tblGrid>
              <a:tr h="6203245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107647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E68DF80-C252-B917-B093-FFC51FEB2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3" t="24706" r="54880" b="10883"/>
          <a:stretch>
            <a:fillRect/>
          </a:stretch>
        </p:blipFill>
        <p:spPr>
          <a:xfrm>
            <a:off x="431800" y="1442617"/>
            <a:ext cx="57912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42486E-A6FD-5A37-CB90-D5A7C5F2D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3" t="17589" r="56456" b="9474"/>
          <a:stretch>
            <a:fillRect/>
          </a:stretch>
        </p:blipFill>
        <p:spPr>
          <a:xfrm>
            <a:off x="6863144" y="1600200"/>
            <a:ext cx="6629400" cy="629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33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</TotalTime>
  <Words>997</Words>
  <Application>Microsoft Office PowerPoint</Application>
  <PresentationFormat>Custom</PresentationFormat>
  <Paragraphs>157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Trebuchet MS</vt:lpstr>
      <vt:lpstr>Office Theme</vt:lpstr>
      <vt:lpstr>CAPSTONE PROJECT</vt:lpstr>
      <vt:lpstr>OUTLINE</vt:lpstr>
      <vt:lpstr>PROBLEM STATEMENT</vt:lpstr>
      <vt:lpstr>SYSTEM APPROACH</vt:lpstr>
      <vt:lpstr>PowerPoint Presentation</vt:lpstr>
      <vt:lpstr>ALGORITHM &amp; DEPLOYMENT</vt:lpstr>
      <vt:lpstr>PowerPoint Presentation</vt:lpstr>
      <vt:lpstr>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Hemu</dc:creator>
  <cp:lastModifiedBy>Hema Latha</cp:lastModifiedBy>
  <cp:revision>1</cp:revision>
  <dcterms:created xsi:type="dcterms:W3CDTF">2025-07-24T06:11:31Z</dcterms:created>
  <dcterms:modified xsi:type="dcterms:W3CDTF">2025-07-25T08:44:25Z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2025-07-24T00:00:00Z</vt:filetime>
  </property>
  <property fmtid="{D5CDD505-2E9C-101B-9397-08002B2CF9AE}" pid="3" name="Producer">
    <vt:lpwstr>Skia/PDF m128</vt:lpwstr>
  </property>
  <property fmtid="{D5CDD505-2E9C-101B-9397-08002B2CF9AE}" pid="4" name="LastSaved">
    <vt:filetime>2025-07-24T00:00:00Z</vt:filetime>
  </property>
</Properties>
</file>