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Lst>
  <p:sldSz cx="9144000" cy="6858000" type="screen4x3"/>
  <p:notesSz cx="6858000" cy="9144000"/>
  <p:embeddedFontLst>
    <p:embeddedFont>
      <p:font typeface="Calibri" panose="020F0502020204030204" pitchFamily="34" charset="0"/>
      <p:regular r:id="rId24"/>
      <p:bold r:id="rId25"/>
      <p:italic r:id="rId26"/>
      <p:boldItalic r:id="rId27"/>
    </p:embeddedFont>
    <p:embeddedFont>
      <p:font typeface="Garamond" panose="02020404030301010803" pitchFamily="18" charset="0"/>
      <p:regular r:id="rId28"/>
      <p:bold r:id="rId29"/>
      <p:italic r:id="rId30"/>
      <p:boldItalic r:id="rId31"/>
    </p:embeddedFont>
    <p:embeddedFont>
      <p:font typeface="Georgia" panose="02040502050405020303" pitchFamily="18" charset="0"/>
      <p:regular r:id="rId32"/>
      <p:bold r:id="rId33"/>
      <p:italic r:id="rId34"/>
      <p:boldItalic r:id="rId35"/>
    </p:embeddedFont>
    <p:embeddedFont>
      <p:font typeface="Ribeye"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9" name="Google Shape;17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7" name="Google Shape;18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3" name="Google Shape;19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9" name="Google Shape;19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5" name="Google Shape;20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cd385d3bd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cd385d3bd_0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8" name="Google Shape;218;g7cd385d3bd_0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4" name="Google Shape;22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6" name="Google Shape;23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1" name="Google Shape;12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0" name="Google Shape;23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2" name="Google Shape;24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 name="Google Shape;12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9" name="Google Shape;13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5" name="Google Shape;14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1" name="Google Shape;15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9" name="Google Shape;19;p2"/>
          <p:cNvCxnSpPr/>
          <p:nvPr/>
        </p:nvCxnSpPr>
        <p:spPr>
          <a:xfrm>
            <a:off x="1981200" y="3962400"/>
            <a:ext cx="6511925" cy="0"/>
          </a:xfrm>
          <a:prstGeom prst="straightConnector1">
            <a:avLst/>
          </a:prstGeom>
          <a:noFill/>
          <a:ln w="19050" cap="flat" cmpd="sng">
            <a:solidFill>
              <a:schemeClr val="accent1"/>
            </a:solidFill>
            <a:prstDash val="solid"/>
            <a:round/>
            <a:headEnd type="none" w="med" len="med"/>
            <a:tailEnd type="none" w="med" len="med"/>
          </a:ln>
        </p:spPr>
      </p:cxnSp>
      <p:sp>
        <p:nvSpPr>
          <p:cNvPr id="20" name="Google Shape;20;p2"/>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5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1820"/>
              <a:buFont typeface="Noto Sans Symbols"/>
              <a:buNone/>
              <a:defRPr sz="2800"/>
            </a:lvl1pPr>
            <a:lvl2pPr lvl="1" algn="l">
              <a:spcBef>
                <a:spcPts val="360"/>
              </a:spcBef>
              <a:spcAft>
                <a:spcPts val="0"/>
              </a:spcAft>
              <a:buSzPts val="108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350"/>
              <a:buChar char="▪"/>
              <a:defRPr/>
            </a:lvl5pPr>
            <a:lvl6pPr lvl="5" algn="l">
              <a:spcBef>
                <a:spcPts val="360"/>
              </a:spcBef>
              <a:spcAft>
                <a:spcPts val="0"/>
              </a:spcAft>
              <a:buSzPts val="1350"/>
              <a:buChar char="▪"/>
              <a:defRPr/>
            </a:lvl6pPr>
            <a:lvl7pPr lvl="6" algn="l">
              <a:spcBef>
                <a:spcPts val="360"/>
              </a:spcBef>
              <a:spcAft>
                <a:spcPts val="0"/>
              </a:spcAft>
              <a:buSzPts val="1350"/>
              <a:buChar char="▪"/>
              <a:defRPr/>
            </a:lvl7pPr>
            <a:lvl8pPr lvl="7" algn="l">
              <a:spcBef>
                <a:spcPts val="360"/>
              </a:spcBef>
              <a:spcAft>
                <a:spcPts val="0"/>
              </a:spcAft>
              <a:buSzPts val="1350"/>
              <a:buChar char="▪"/>
              <a:defRPr/>
            </a:lvl8pPr>
            <a:lvl9pPr lvl="8" algn="l">
              <a:spcBef>
                <a:spcPts val="360"/>
              </a:spcBef>
              <a:spcAft>
                <a:spcPts val="0"/>
              </a:spcAft>
              <a:buSzPts val="1350"/>
              <a:buChar char="▪"/>
              <a:defRPr/>
            </a:lvl9pPr>
          </a:lstStyle>
          <a:p>
            <a:endParaRPr/>
          </a:p>
        </p:txBody>
      </p:sp>
      <p:sp>
        <p:nvSpPr>
          <p:cNvPr id="22" name="Google Shape;22;p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1" name="Google Shape;81;p1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7" name="Google Shape;87;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4"/>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8" name="Google Shape;98;p14"/>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9" name="Google Shape;99;p14"/>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0" name="Google Shape;100;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6" name="Google Shape;106;p15"/>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R="0" lvl="1"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7" name="Google Shape;107;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6" name="Google Shape;26;p3" descr="image001.png"/>
          <p:cNvPicPr preferRelativeResize="0"/>
          <p:nvPr/>
        </p:nvPicPr>
        <p:blipFill rotWithShape="1">
          <a:blip r:embed="rId2">
            <a:alphaModFix/>
          </a:blip>
          <a:srcRect/>
          <a:stretch/>
        </p:blipFill>
        <p:spPr>
          <a:xfrm>
            <a:off x="8229600" y="228600"/>
            <a:ext cx="774700" cy="774700"/>
          </a:xfrm>
          <a:prstGeom prst="rect">
            <a:avLst/>
          </a:prstGeom>
          <a:noFill/>
          <a:ln>
            <a:noFill/>
          </a:ln>
        </p:spPr>
      </p:pic>
      <p:sp>
        <p:nvSpPr>
          <p:cNvPr id="27" name="Google Shape;27;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29" name="Google Shape;29;p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pic>
        <p:nvPicPr>
          <p:cNvPr id="38" name="Google Shape;38;p5" descr="image001.png"/>
          <p:cNvPicPr preferRelativeResize="0"/>
          <p:nvPr/>
        </p:nvPicPr>
        <p:blipFill rotWithShape="1">
          <a:blip r:embed="rId2">
            <a:alphaModFix/>
          </a:blip>
          <a:srcRect/>
          <a:stretch/>
        </p:blipFill>
        <p:spPr>
          <a:xfrm>
            <a:off x="8293100" y="76200"/>
            <a:ext cx="774700" cy="774700"/>
          </a:xfrm>
          <a:prstGeom prst="rect">
            <a:avLst/>
          </a:prstGeom>
          <a:noFill/>
          <a:ln>
            <a:noFill/>
          </a:ln>
        </p:spPr>
      </p:pic>
      <p:sp>
        <p:nvSpPr>
          <p:cNvPr id="39" name="Google Shape;39;p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300"/>
              <a:buNone/>
              <a:defRPr sz="2000"/>
            </a:lvl1pPr>
            <a:lvl2pPr marL="914400" lvl="1" indent="-228600" algn="l">
              <a:spcBef>
                <a:spcPts val="360"/>
              </a:spcBef>
              <a:spcAft>
                <a:spcPts val="0"/>
              </a:spcAft>
              <a:buSzPts val="108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050"/>
              <a:buNone/>
              <a:defRPr sz="1400"/>
            </a:lvl5pPr>
            <a:lvl6pPr marL="2743200" lvl="5" indent="-228600" algn="l">
              <a:spcBef>
                <a:spcPts val="280"/>
              </a:spcBef>
              <a:spcAft>
                <a:spcPts val="0"/>
              </a:spcAft>
              <a:buSzPts val="1050"/>
              <a:buNone/>
              <a:defRPr sz="1400"/>
            </a:lvl6pPr>
            <a:lvl7pPr marL="3200400" lvl="6" indent="-228600" algn="l">
              <a:spcBef>
                <a:spcPts val="280"/>
              </a:spcBef>
              <a:spcAft>
                <a:spcPts val="0"/>
              </a:spcAft>
              <a:buSzPts val="1050"/>
              <a:buNone/>
              <a:defRPr sz="1400"/>
            </a:lvl7pPr>
            <a:lvl8pPr marL="3657600" lvl="7" indent="-228600" algn="l">
              <a:spcBef>
                <a:spcPts val="280"/>
              </a:spcBef>
              <a:spcAft>
                <a:spcPts val="0"/>
              </a:spcAft>
              <a:buSzPts val="1050"/>
              <a:buNone/>
              <a:defRPr sz="1400"/>
            </a:lvl8pPr>
            <a:lvl9pPr marL="4114800" lvl="8" indent="-228600" algn="l">
              <a:spcBef>
                <a:spcPts val="280"/>
              </a:spcBef>
              <a:spcAft>
                <a:spcPts val="0"/>
              </a:spcAft>
              <a:buSzPts val="1050"/>
              <a:buNone/>
              <a:defRPr sz="1400"/>
            </a:lvl9pPr>
          </a:lstStyle>
          <a:p>
            <a:endParaRPr/>
          </a:p>
        </p:txBody>
      </p:sp>
      <p:sp>
        <p:nvSpPr>
          <p:cNvPr id="45" name="Google Shape;45;p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51" name="Google Shape;51;p7"/>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52" name="Google Shape;52;p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58" name="Google Shape;58;p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59" name="Google Shape;59;p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60" name="Google Shape;60;p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61" name="Google Shape;61;p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spcBef>
                <a:spcPts val="640"/>
              </a:spcBef>
              <a:spcAft>
                <a:spcPts val="0"/>
              </a:spcAft>
              <a:buSzPts val="2080"/>
              <a:buChar char="■"/>
              <a:defRPr sz="3200"/>
            </a:lvl1pPr>
            <a:lvl2pPr marL="914400" lvl="1" indent="-335280" algn="l">
              <a:spcBef>
                <a:spcPts val="560"/>
              </a:spcBef>
              <a:spcAft>
                <a:spcPts val="0"/>
              </a:spcAft>
              <a:buSzPts val="168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23850" algn="l">
              <a:spcBef>
                <a:spcPts val="400"/>
              </a:spcBef>
              <a:spcAft>
                <a:spcPts val="0"/>
              </a:spcAft>
              <a:buSzPts val="1500"/>
              <a:buChar char="▪"/>
              <a:defRPr sz="2000"/>
            </a:lvl6pPr>
            <a:lvl7pPr marL="3200400" lvl="6" indent="-323850" algn="l">
              <a:spcBef>
                <a:spcPts val="400"/>
              </a:spcBef>
              <a:spcAft>
                <a:spcPts val="0"/>
              </a:spcAft>
              <a:buSzPts val="1500"/>
              <a:buChar char="▪"/>
              <a:defRPr sz="2000"/>
            </a:lvl7pPr>
            <a:lvl8pPr marL="3657600" lvl="7" indent="-323850" algn="l">
              <a:spcBef>
                <a:spcPts val="400"/>
              </a:spcBef>
              <a:spcAft>
                <a:spcPts val="0"/>
              </a:spcAft>
              <a:buSzPts val="1500"/>
              <a:buChar char="▪"/>
              <a:defRPr sz="2000"/>
            </a:lvl8pPr>
            <a:lvl9pPr marL="4114800" lvl="8" indent="-323850" algn="l">
              <a:spcBef>
                <a:spcPts val="400"/>
              </a:spcBef>
              <a:spcAft>
                <a:spcPts val="0"/>
              </a:spcAft>
              <a:buSzPts val="1500"/>
              <a:buChar char="▪"/>
              <a:defRPr sz="2000"/>
            </a:lvl9pPr>
          </a:lstStyle>
          <a:p>
            <a:endParaRPr/>
          </a:p>
        </p:txBody>
      </p:sp>
      <p:sp>
        <p:nvSpPr>
          <p:cNvPr id="67" name="Google Shape;6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68" name="Google Shape;68;p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208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4" name="Google Shape;7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75" name="Google Shape;75;p1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11" name="Google Shape;11;p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rtl="0">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rtl="0">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rtl="0">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rtl="0">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rtl="0">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rtl="0">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rtl="0">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rtl="0">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6" name="Google Shape;16;p1"/>
          <p:cNvCxnSpPr/>
          <p:nvPr/>
        </p:nvCxnSpPr>
        <p:spPr>
          <a:xfrm>
            <a:off x="457200" y="6172200"/>
            <a:ext cx="8229600" cy="0"/>
          </a:xfrm>
          <a:prstGeom prst="straightConnector1">
            <a:avLst/>
          </a:prstGeom>
          <a:noFill/>
          <a:ln w="19050" cap="flat" cmpd="sng">
            <a:solidFill>
              <a:schemeClr val="accent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pencv.org/3.3.0/d7/d8b/tutorial_py_face_detection.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Identification_of_human_individuals" TargetMode="External"/><Relationship Id="rId7" Type="http://schemas.openxmlformats.org/officeDocument/2006/relationships/hyperlink" Target="https://en.wikipedia.org/wiki/Database_management_syste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en.wikipedia.org/wiki/Face" TargetMode="External"/><Relationship Id="rId5" Type="http://schemas.openxmlformats.org/officeDocument/2006/relationships/hyperlink" Target="https://en.wikipedia.org/wiki/Digital_image" TargetMode="External"/><Relationship Id="rId4" Type="http://schemas.openxmlformats.org/officeDocument/2006/relationships/hyperlink" Target="https://en.wikipedia.org/wiki/Authenticatio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Library_(comput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en.wikipedia.org/wiki/Computer_visio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numpy.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pypi.org/project/pi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ctrTitle"/>
          </p:nvPr>
        </p:nvSpPr>
        <p:spPr>
          <a:xfrm>
            <a:off x="762000" y="1295400"/>
            <a:ext cx="7623175"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5400">
                <a:latin typeface="Times New Roman"/>
                <a:ea typeface="Times New Roman"/>
                <a:cs typeface="Times New Roman"/>
                <a:sym typeface="Times New Roman"/>
              </a:rPr>
              <a:t>Smart Gate</a:t>
            </a:r>
            <a:endParaRPr/>
          </a:p>
        </p:txBody>
      </p:sp>
      <p:sp>
        <p:nvSpPr>
          <p:cNvPr id="116" name="Google Shape;116;p16"/>
          <p:cNvSpPr txBox="1">
            <a:spLocks noGrp="1"/>
          </p:cNvSpPr>
          <p:nvPr>
            <p:ph type="subTitle" idx="1"/>
          </p:nvPr>
        </p:nvSpPr>
        <p:spPr>
          <a:xfrm>
            <a:off x="685800" y="4114800"/>
            <a:ext cx="7848600" cy="1676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300"/>
              <a:buNone/>
            </a:pPr>
            <a:r>
              <a:rPr lang="en-US" sz="2000" b="1" dirty="0">
                <a:latin typeface="Times New Roman"/>
                <a:ea typeface="Times New Roman"/>
                <a:cs typeface="Times New Roman"/>
                <a:sym typeface="Times New Roman"/>
              </a:rPr>
              <a:t>Batch No: A-04				 Project Guide:</a:t>
            </a:r>
            <a:endParaRPr dirty="0"/>
          </a:p>
          <a:p>
            <a:pPr marL="0" lvl="0" indent="0" algn="l" rtl="0">
              <a:lnSpc>
                <a:spcPct val="90000"/>
              </a:lnSpc>
              <a:spcBef>
                <a:spcPts val="320"/>
              </a:spcBef>
              <a:spcAft>
                <a:spcPts val="0"/>
              </a:spcAft>
              <a:buSzPts val="1040"/>
              <a:buNone/>
            </a:pPr>
            <a:r>
              <a:rPr lang="en-US" sz="1600" dirty="0">
                <a:latin typeface="Times New Roman"/>
                <a:ea typeface="Times New Roman"/>
                <a:cs typeface="Times New Roman"/>
                <a:sym typeface="Times New Roman"/>
              </a:rPr>
              <a:t>R.Hemalatha	      (164G1A0530)                         Dr.T.Hithendra sarma, </a:t>
            </a:r>
            <a:r>
              <a:rPr lang="en-US" sz="1300" dirty="0">
                <a:latin typeface="Times New Roman"/>
                <a:ea typeface="Times New Roman"/>
                <a:cs typeface="Times New Roman"/>
                <a:sym typeface="Times New Roman"/>
              </a:rPr>
              <a:t>MTech., Ph.D.</a:t>
            </a:r>
            <a:endParaRPr sz="1300" baseline="-25000" dirty="0">
              <a:latin typeface="Times New Roman"/>
              <a:ea typeface="Times New Roman"/>
              <a:cs typeface="Times New Roman"/>
              <a:sym typeface="Times New Roman"/>
            </a:endParaRPr>
          </a:p>
          <a:p>
            <a:pPr marL="0" lvl="0" indent="0" algn="l" rtl="0">
              <a:lnSpc>
                <a:spcPct val="90000"/>
              </a:lnSpc>
              <a:spcBef>
                <a:spcPts val="320"/>
              </a:spcBef>
              <a:spcAft>
                <a:spcPts val="0"/>
              </a:spcAft>
              <a:buSzPts val="1040"/>
              <a:buFont typeface="Noto Sans Symbols"/>
              <a:buNone/>
            </a:pPr>
            <a:r>
              <a:rPr lang="en-US" sz="1600" dirty="0">
                <a:latin typeface="Times New Roman"/>
                <a:ea typeface="Times New Roman"/>
                <a:cs typeface="Times New Roman"/>
                <a:sym typeface="Times New Roman"/>
              </a:rPr>
              <a:t>K.Likith kumar 	      (164G1A0549)                                      	Principal</a:t>
            </a:r>
            <a:endParaRPr dirty="0"/>
          </a:p>
          <a:p>
            <a:pPr marL="0" lvl="0" indent="0" algn="l" rtl="0">
              <a:lnSpc>
                <a:spcPct val="90000"/>
              </a:lnSpc>
              <a:spcBef>
                <a:spcPts val="320"/>
              </a:spcBef>
              <a:spcAft>
                <a:spcPts val="0"/>
              </a:spcAft>
              <a:buSzPts val="1040"/>
              <a:buFont typeface="Noto Sans Symbols"/>
              <a:buNone/>
            </a:pPr>
            <a:r>
              <a:rPr lang="en-US" sz="1600" dirty="0">
                <a:latin typeface="Times New Roman"/>
                <a:ea typeface="Times New Roman"/>
                <a:cs typeface="Times New Roman"/>
                <a:sym typeface="Times New Roman"/>
              </a:rPr>
              <a:t>K.Keerthi Reddy               (164G1A0537)</a:t>
            </a:r>
            <a:endParaRPr dirty="0"/>
          </a:p>
          <a:p>
            <a:pPr marL="0" lvl="0" indent="0" algn="l" rtl="0">
              <a:lnSpc>
                <a:spcPct val="90000"/>
              </a:lnSpc>
              <a:spcBef>
                <a:spcPts val="320"/>
              </a:spcBef>
              <a:spcAft>
                <a:spcPts val="0"/>
              </a:spcAft>
              <a:buSzPts val="1040"/>
              <a:buFont typeface="Noto Sans Symbols"/>
              <a:buNone/>
            </a:pPr>
            <a:r>
              <a:rPr lang="en-US" sz="1600" dirty="0">
                <a:latin typeface="Times New Roman"/>
                <a:ea typeface="Times New Roman"/>
                <a:cs typeface="Times New Roman"/>
                <a:sym typeface="Times New Roman"/>
              </a:rPr>
              <a:t>A.Ganesh                	     (164G1A0526)</a:t>
            </a:r>
            <a:endParaRPr dirty="0"/>
          </a:p>
          <a:p>
            <a:pPr marL="0" lvl="0" indent="0" algn="l" rtl="0">
              <a:lnSpc>
                <a:spcPct val="90000"/>
              </a:lnSpc>
              <a:spcBef>
                <a:spcPts val="320"/>
              </a:spcBef>
              <a:spcAft>
                <a:spcPts val="0"/>
              </a:spcAft>
              <a:buSzPts val="1040"/>
              <a:buNone/>
            </a:pPr>
            <a:endParaRPr sz="1600" dirty="0">
              <a:latin typeface="Times New Roman"/>
              <a:ea typeface="Times New Roman"/>
              <a:cs typeface="Times New Roman"/>
              <a:sym typeface="Times New Roman"/>
            </a:endParaRPr>
          </a:p>
        </p:txBody>
      </p:sp>
      <p:sp>
        <p:nvSpPr>
          <p:cNvPr id="117" name="Google Shape;117;p16"/>
          <p:cNvSpPr txBox="1"/>
          <p:nvPr/>
        </p:nvSpPr>
        <p:spPr>
          <a:xfrm>
            <a:off x="1447800" y="5967412"/>
            <a:ext cx="7086600" cy="1016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a:solidFill>
                  <a:schemeClr val="dk1"/>
                </a:solidFill>
                <a:latin typeface="Arial"/>
                <a:ea typeface="Arial"/>
                <a:cs typeface="Arial"/>
                <a:sym typeface="Arial"/>
              </a:rPr>
              <a:t>Srinivasa Ramanujan Institute of Technology</a:t>
            </a:r>
            <a:endParaRPr/>
          </a:p>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Department of Computer Science &amp; Engineering</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18" name="Google Shape;118;p16"/>
          <p:cNvPicPr preferRelativeResize="0"/>
          <p:nvPr/>
        </p:nvPicPr>
        <p:blipFill rotWithShape="1">
          <a:blip r:embed="rId3">
            <a:alphaModFix/>
          </a:blip>
          <a:srcRect/>
          <a:stretch/>
        </p:blipFill>
        <p:spPr>
          <a:xfrm>
            <a:off x="685800" y="5929312"/>
            <a:ext cx="958850" cy="81438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Planning:</a:t>
            </a:r>
            <a:endParaRPr/>
          </a:p>
        </p:txBody>
      </p:sp>
      <p:sp>
        <p:nvSpPr>
          <p:cNvPr id="172" name="Google Shape;172;p25"/>
          <p:cNvSpPr/>
          <p:nvPr/>
        </p:nvSpPr>
        <p:spPr>
          <a:xfrm>
            <a:off x="3657600" y="2276225"/>
            <a:ext cx="1905000" cy="838200"/>
          </a:xfrm>
          <a:prstGeom prst="rect">
            <a:avLst/>
          </a:prstGeom>
          <a:solidFill>
            <a:schemeClr val="accent1"/>
          </a:solidFill>
          <a:ln w="25400" cap="flat" cmpd="sng">
            <a:solidFill>
              <a:srgbClr val="946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Face detection</a:t>
            </a:r>
            <a:endParaRPr/>
          </a:p>
        </p:txBody>
      </p:sp>
      <p:sp>
        <p:nvSpPr>
          <p:cNvPr id="173" name="Google Shape;173;p25"/>
          <p:cNvSpPr/>
          <p:nvPr/>
        </p:nvSpPr>
        <p:spPr>
          <a:xfrm>
            <a:off x="3962400" y="3839643"/>
            <a:ext cx="1295400" cy="1676400"/>
          </a:xfrm>
          <a:prstGeom prst="rect">
            <a:avLst/>
          </a:prstGeom>
          <a:solidFill>
            <a:schemeClr val="accent1"/>
          </a:solidFill>
          <a:ln w="25400" cap="flat" cmpd="sng">
            <a:solidFill>
              <a:srgbClr val="946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Data Gathering</a:t>
            </a:r>
            <a:endParaRPr/>
          </a:p>
        </p:txBody>
      </p:sp>
      <p:sp>
        <p:nvSpPr>
          <p:cNvPr id="174" name="Google Shape;174;p25"/>
          <p:cNvSpPr/>
          <p:nvPr/>
        </p:nvSpPr>
        <p:spPr>
          <a:xfrm>
            <a:off x="3657600" y="1101725"/>
            <a:ext cx="1905000" cy="672600"/>
          </a:xfrm>
          <a:prstGeom prst="ellipse">
            <a:avLst/>
          </a:prstGeom>
          <a:solidFill>
            <a:schemeClr val="accent1"/>
          </a:solidFill>
          <a:ln w="25400" cap="flat" cmpd="sng">
            <a:solidFill>
              <a:srgbClr val="946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Arial"/>
                <a:ea typeface="Arial"/>
                <a:cs typeface="Arial"/>
                <a:sym typeface="Arial"/>
              </a:rPr>
              <a:t>Run the program</a:t>
            </a:r>
            <a:endParaRPr dirty="0"/>
          </a:p>
        </p:txBody>
      </p:sp>
      <p:cxnSp>
        <p:nvCxnSpPr>
          <p:cNvPr id="176" name="Google Shape;176;p25"/>
          <p:cNvCxnSpPr>
            <a:stCxn id="172" idx="2"/>
            <a:endCxn id="173" idx="0"/>
          </p:cNvCxnSpPr>
          <p:nvPr/>
        </p:nvCxnSpPr>
        <p:spPr>
          <a:xfrm>
            <a:off x="4610100" y="3114425"/>
            <a:ext cx="0" cy="725218"/>
          </a:xfrm>
          <a:prstGeom prst="straightConnector1">
            <a:avLst/>
          </a:prstGeom>
          <a:noFill/>
          <a:ln w="9525" cap="flat" cmpd="sng">
            <a:solidFill>
              <a:schemeClr val="dk2"/>
            </a:solidFill>
            <a:prstDash val="solid"/>
            <a:round/>
            <a:headEnd type="none" w="med" len="med"/>
            <a:tailEnd type="triangle" w="med" len="med"/>
          </a:ln>
        </p:spPr>
      </p:cxnSp>
      <p:cxnSp>
        <p:nvCxnSpPr>
          <p:cNvPr id="4" name="Straight Arrow Connector 3">
            <a:extLst>
              <a:ext uri="{FF2B5EF4-FFF2-40B4-BE49-F238E27FC236}">
                <a16:creationId xmlns:a16="http://schemas.microsoft.com/office/drawing/2014/main" id="{C25E0BEC-A79C-4BA0-974E-EF90C7F54FB0}"/>
              </a:ext>
            </a:extLst>
          </p:cNvPr>
          <p:cNvCxnSpPr>
            <a:stCxn id="174" idx="4"/>
            <a:endCxn id="172" idx="0"/>
          </p:cNvCxnSpPr>
          <p:nvPr/>
        </p:nvCxnSpPr>
        <p:spPr>
          <a:xfrm>
            <a:off x="4610100" y="1774325"/>
            <a:ext cx="0" cy="501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644A57F-92B2-45DE-9012-AADF9AF55616}"/>
              </a:ext>
            </a:extLst>
          </p:cNvPr>
          <p:cNvSpPr/>
          <p:nvPr/>
        </p:nvSpPr>
        <p:spPr>
          <a:xfrm>
            <a:off x="4468698" y="5910606"/>
            <a:ext cx="282804" cy="235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904DBCDA-836B-4FB1-987B-2F7EDC9BD2A3}"/>
              </a:ext>
            </a:extLst>
          </p:cNvPr>
          <p:cNvCxnSpPr>
            <a:stCxn id="173" idx="2"/>
            <a:endCxn id="6" idx="0"/>
          </p:cNvCxnSpPr>
          <p:nvPr/>
        </p:nvCxnSpPr>
        <p:spPr>
          <a:xfrm>
            <a:off x="4610100" y="5516043"/>
            <a:ext cx="0" cy="394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p:nvPr/>
        </p:nvSpPr>
        <p:spPr>
          <a:xfrm>
            <a:off x="3063318" y="1295400"/>
            <a:ext cx="1905000" cy="914400"/>
          </a:xfrm>
          <a:prstGeom prst="rect">
            <a:avLst/>
          </a:prstGeom>
          <a:solidFill>
            <a:schemeClr val="accent1"/>
          </a:solidFill>
          <a:ln w="25400" cap="flat" cmpd="sng">
            <a:solidFill>
              <a:srgbClr val="946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Training the model</a:t>
            </a:r>
            <a:endParaRPr/>
          </a:p>
        </p:txBody>
      </p:sp>
      <p:sp>
        <p:nvSpPr>
          <p:cNvPr id="182" name="Google Shape;182;p26"/>
          <p:cNvSpPr/>
          <p:nvPr/>
        </p:nvSpPr>
        <p:spPr>
          <a:xfrm>
            <a:off x="3063318" y="2667000"/>
            <a:ext cx="1905000" cy="2187921"/>
          </a:xfrm>
          <a:prstGeom prst="diamond">
            <a:avLst/>
          </a:prstGeom>
          <a:solidFill>
            <a:schemeClr val="accent1"/>
          </a:solidFill>
          <a:ln w="25400" cap="flat" cmpd="sng">
            <a:solidFill>
              <a:srgbClr val="946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Recognition of valid person</a:t>
            </a:r>
            <a:endParaRPr/>
          </a:p>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3" name="Google Shape;183;p26"/>
          <p:cNvSpPr/>
          <p:nvPr/>
        </p:nvSpPr>
        <p:spPr>
          <a:xfrm>
            <a:off x="289224" y="4261730"/>
            <a:ext cx="2209800" cy="838200"/>
          </a:xfrm>
          <a:prstGeom prst="ellipse">
            <a:avLst/>
          </a:prstGeom>
          <a:solidFill>
            <a:schemeClr val="accent1"/>
          </a:solidFill>
          <a:ln w="25400" cap="flat" cmpd="sng">
            <a:solidFill>
              <a:srgbClr val="946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Arial"/>
                <a:ea typeface="Arial"/>
                <a:cs typeface="Arial"/>
                <a:sym typeface="Arial"/>
              </a:rPr>
              <a:t>Open the Door</a:t>
            </a:r>
            <a:endParaRPr dirty="0"/>
          </a:p>
        </p:txBody>
      </p:sp>
      <p:sp>
        <p:nvSpPr>
          <p:cNvPr id="184" name="Google Shape;184;p26"/>
          <p:cNvSpPr/>
          <p:nvPr/>
        </p:nvSpPr>
        <p:spPr>
          <a:xfrm>
            <a:off x="5859544" y="4343400"/>
            <a:ext cx="2209800" cy="838200"/>
          </a:xfrm>
          <a:prstGeom prst="ellipse">
            <a:avLst/>
          </a:prstGeom>
          <a:solidFill>
            <a:schemeClr val="accent1"/>
          </a:solidFill>
          <a:ln w="25400" cap="flat" cmpd="sng">
            <a:solidFill>
              <a:srgbClr val="946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Close the Door</a:t>
            </a:r>
            <a:endParaRPr/>
          </a:p>
        </p:txBody>
      </p:sp>
      <p:sp>
        <p:nvSpPr>
          <p:cNvPr id="2" name="Oval 1">
            <a:extLst>
              <a:ext uri="{FF2B5EF4-FFF2-40B4-BE49-F238E27FC236}">
                <a16:creationId xmlns:a16="http://schemas.microsoft.com/office/drawing/2014/main" id="{7DF8CA07-4C20-4D2C-B432-5FB7DAB55A34}"/>
              </a:ext>
            </a:extLst>
          </p:cNvPr>
          <p:cNvSpPr/>
          <p:nvPr/>
        </p:nvSpPr>
        <p:spPr>
          <a:xfrm>
            <a:off x="3817856" y="433633"/>
            <a:ext cx="395925" cy="263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Arrow Connector 3">
            <a:extLst>
              <a:ext uri="{FF2B5EF4-FFF2-40B4-BE49-F238E27FC236}">
                <a16:creationId xmlns:a16="http://schemas.microsoft.com/office/drawing/2014/main" id="{17E9E080-9555-418C-AE31-6837CE172AFF}"/>
              </a:ext>
            </a:extLst>
          </p:cNvPr>
          <p:cNvCxnSpPr>
            <a:stCxn id="2" idx="4"/>
            <a:endCxn id="181" idx="0"/>
          </p:cNvCxnSpPr>
          <p:nvPr/>
        </p:nvCxnSpPr>
        <p:spPr>
          <a:xfrm flipH="1">
            <a:off x="4015818" y="697584"/>
            <a:ext cx="1" cy="597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CA7464C-A1FE-4476-B159-48722C1855C2}"/>
              </a:ext>
            </a:extLst>
          </p:cNvPr>
          <p:cNvCxnSpPr>
            <a:stCxn id="181" idx="2"/>
            <a:endCxn id="182" idx="0"/>
          </p:cNvCxnSpPr>
          <p:nvPr/>
        </p:nvCxnSpPr>
        <p:spPr>
          <a:xfrm>
            <a:off x="4015818" y="220980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40E3FA7D-1A6D-4A5F-8720-74DB2E20F94A}"/>
              </a:ext>
            </a:extLst>
          </p:cNvPr>
          <p:cNvCxnSpPr>
            <a:stCxn id="182" idx="1"/>
            <a:endCxn id="183" idx="6"/>
          </p:cNvCxnSpPr>
          <p:nvPr/>
        </p:nvCxnSpPr>
        <p:spPr>
          <a:xfrm rot="10800000" flipV="1">
            <a:off x="2499024" y="3760960"/>
            <a:ext cx="564294" cy="9198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DD25D5FE-B263-4DF6-A4CB-52E84D39E284}"/>
              </a:ext>
            </a:extLst>
          </p:cNvPr>
          <p:cNvCxnSpPr>
            <a:stCxn id="182" idx="3"/>
            <a:endCxn id="184" idx="2"/>
          </p:cNvCxnSpPr>
          <p:nvPr/>
        </p:nvCxnSpPr>
        <p:spPr>
          <a:xfrm>
            <a:off x="4968318" y="3760961"/>
            <a:ext cx="891226" cy="10015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0A360129-9DC8-442E-8120-5A035B26500D}"/>
              </a:ext>
            </a:extLst>
          </p:cNvPr>
          <p:cNvSpPr/>
          <p:nvPr/>
        </p:nvSpPr>
        <p:spPr>
          <a:xfrm>
            <a:off x="3063318" y="5458120"/>
            <a:ext cx="2017729" cy="702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Stop</a:t>
            </a:r>
          </a:p>
        </p:txBody>
      </p:sp>
      <p:cxnSp>
        <p:nvCxnSpPr>
          <p:cNvPr id="16" name="Connector: Elbow 15">
            <a:extLst>
              <a:ext uri="{FF2B5EF4-FFF2-40B4-BE49-F238E27FC236}">
                <a16:creationId xmlns:a16="http://schemas.microsoft.com/office/drawing/2014/main" id="{0AB662B7-3072-438B-B197-E2D5980974F1}"/>
              </a:ext>
            </a:extLst>
          </p:cNvPr>
          <p:cNvCxnSpPr>
            <a:stCxn id="183" idx="4"/>
            <a:endCxn id="14" idx="2"/>
          </p:cNvCxnSpPr>
          <p:nvPr/>
        </p:nvCxnSpPr>
        <p:spPr>
          <a:xfrm rot="16200000" flipH="1">
            <a:off x="1874052" y="4620002"/>
            <a:ext cx="709338" cy="16691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DEBA473A-3931-4078-9D97-4C4C49E67112}"/>
              </a:ext>
            </a:extLst>
          </p:cNvPr>
          <p:cNvCxnSpPr>
            <a:stCxn id="184" idx="4"/>
            <a:endCxn id="14" idx="6"/>
          </p:cNvCxnSpPr>
          <p:nvPr/>
        </p:nvCxnSpPr>
        <p:spPr>
          <a:xfrm rot="5400000">
            <a:off x="5708912" y="4553736"/>
            <a:ext cx="627668" cy="18833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4C93F99-5685-4CF1-B20E-AF2FB13AF5B8}"/>
              </a:ext>
            </a:extLst>
          </p:cNvPr>
          <p:cNvSpPr txBox="1"/>
          <p:nvPr/>
        </p:nvSpPr>
        <p:spPr>
          <a:xfrm>
            <a:off x="2229416" y="3831448"/>
            <a:ext cx="551754" cy="307777"/>
          </a:xfrm>
          <a:prstGeom prst="rect">
            <a:avLst/>
          </a:prstGeom>
          <a:noFill/>
        </p:spPr>
        <p:txBody>
          <a:bodyPr wrap="none" rtlCol="0">
            <a:spAutoFit/>
          </a:bodyPr>
          <a:lstStyle/>
          <a:p>
            <a:r>
              <a:rPr lang="en-IN" dirty="0"/>
              <a:t>True</a:t>
            </a:r>
          </a:p>
        </p:txBody>
      </p:sp>
      <p:sp>
        <p:nvSpPr>
          <p:cNvPr id="20" name="TextBox 19">
            <a:extLst>
              <a:ext uri="{FF2B5EF4-FFF2-40B4-BE49-F238E27FC236}">
                <a16:creationId xmlns:a16="http://schemas.microsoft.com/office/drawing/2014/main" id="{DAB66492-E53D-47B6-82E6-65A7A9AD3108}"/>
              </a:ext>
            </a:extLst>
          </p:cNvPr>
          <p:cNvSpPr txBox="1"/>
          <p:nvPr/>
        </p:nvSpPr>
        <p:spPr>
          <a:xfrm>
            <a:off x="5413931" y="3897367"/>
            <a:ext cx="622286" cy="307777"/>
          </a:xfrm>
          <a:prstGeom prst="rect">
            <a:avLst/>
          </a:prstGeom>
          <a:noFill/>
        </p:spPr>
        <p:txBody>
          <a:bodyPr wrap="none" rtlCol="0">
            <a:spAutoFit/>
          </a:bodyPr>
          <a:lstStyle/>
          <a:p>
            <a:r>
              <a:rPr lang="en-IN" dirty="0"/>
              <a:t>False</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Face Detection</a:t>
            </a:r>
            <a:endParaRPr/>
          </a:p>
        </p:txBody>
      </p:sp>
      <p:sp>
        <p:nvSpPr>
          <p:cNvPr id="190" name="Google Shape;190;p27"/>
          <p:cNvSpPr txBox="1">
            <a:spLocks noGrp="1"/>
          </p:cNvSpPr>
          <p:nvPr>
            <p:ph type="body" idx="1"/>
          </p:nvPr>
        </p:nvSpPr>
        <p:spPr>
          <a:xfrm>
            <a:off x="457200" y="990600"/>
            <a:ext cx="8229600" cy="51403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50"/>
              <a:buChar char="➢"/>
            </a:pPr>
            <a:r>
              <a:rPr lang="en-US" dirty="0"/>
              <a:t>we need to import the </a:t>
            </a:r>
            <a:r>
              <a:rPr lang="en-US" b="1" dirty="0"/>
              <a:t>cv2</a:t>
            </a:r>
            <a:r>
              <a:rPr lang="en-US" dirty="0"/>
              <a:t> module, which will make available the functionalities needed to read the original image and to convert it to gray scale.</a:t>
            </a:r>
            <a:endParaRPr dirty="0"/>
          </a:p>
          <a:p>
            <a:pPr marL="457200" lvl="0" indent="-381000" algn="l" rtl="0">
              <a:spcBef>
                <a:spcPts val="0"/>
              </a:spcBef>
              <a:spcAft>
                <a:spcPts val="0"/>
              </a:spcAft>
              <a:buClr>
                <a:schemeClr val="accent2"/>
              </a:buClr>
              <a:buSzPts val="2400"/>
              <a:buChar char="○"/>
            </a:pPr>
            <a:r>
              <a:rPr lang="en-US" sz="2400" dirty="0">
                <a:solidFill>
                  <a:schemeClr val="accent2"/>
                </a:solidFill>
              </a:rPr>
              <a:t>import cv2</a:t>
            </a:r>
            <a:endParaRPr sz="2400" dirty="0">
              <a:solidFill>
                <a:schemeClr val="accent2"/>
              </a:solidFill>
            </a:endParaRPr>
          </a:p>
          <a:p>
            <a:pPr marL="154305" lvl="0" indent="0" algn="l" rtl="0">
              <a:spcBef>
                <a:spcPts val="520"/>
              </a:spcBef>
              <a:spcAft>
                <a:spcPts val="0"/>
              </a:spcAft>
              <a:buClr>
                <a:srgbClr val="004C26"/>
              </a:buClr>
              <a:buSzPts val="1170"/>
              <a:buNone/>
            </a:pPr>
            <a:endParaRPr lang="en-US" dirty="0">
              <a:solidFill>
                <a:srgbClr val="004C26"/>
              </a:solidFill>
            </a:endParaRPr>
          </a:p>
          <a:p>
            <a:pPr lvl="0" algn="l" rtl="0">
              <a:spcBef>
                <a:spcPts val="520"/>
              </a:spcBef>
              <a:spcAft>
                <a:spcPts val="0"/>
              </a:spcAft>
              <a:buClr>
                <a:srgbClr val="004C26"/>
              </a:buClr>
              <a:buSzPts val="1170"/>
              <a:buFont typeface="Wingdings" panose="05000000000000000000" pitchFamily="2" charset="2"/>
              <a:buChar char="Ø"/>
            </a:pPr>
            <a:r>
              <a:rPr lang="en-US" dirty="0">
                <a:solidFill>
                  <a:schemeClr val="accent1">
                    <a:lumMod val="75000"/>
                  </a:schemeClr>
                </a:solidFill>
              </a:rPr>
              <a:t>Syntax for xml file:</a:t>
            </a:r>
            <a:endParaRPr dirty="0">
              <a:solidFill>
                <a:schemeClr val="accent1">
                  <a:lumMod val="75000"/>
                </a:schemeClr>
              </a:solidFill>
            </a:endParaRPr>
          </a:p>
          <a:p>
            <a:pPr marL="457200" lvl="0" indent="-381000" algn="l" rtl="0">
              <a:spcBef>
                <a:spcPts val="0"/>
              </a:spcBef>
              <a:spcAft>
                <a:spcPts val="0"/>
              </a:spcAft>
              <a:buClr>
                <a:srgbClr val="274E13"/>
              </a:buClr>
              <a:buSzPts val="2400"/>
              <a:buChar char="○"/>
            </a:pPr>
            <a:r>
              <a:rPr lang="en-US" sz="2400" dirty="0" err="1">
                <a:solidFill>
                  <a:srgbClr val="274E13"/>
                </a:solidFill>
              </a:rPr>
              <a:t>faceCascade</a:t>
            </a:r>
            <a:r>
              <a:rPr lang="en-US" sz="2400" dirty="0">
                <a:solidFill>
                  <a:srgbClr val="274E13"/>
                </a:solidFill>
              </a:rPr>
              <a:t> = cv2.CascadeClassifier('Cascades/haarcascade_frontalface_default.xml')</a:t>
            </a:r>
            <a:endParaRPr sz="2400" dirty="0">
              <a:solidFill>
                <a:srgbClr val="274E13"/>
              </a:solidFill>
            </a:endParaRPr>
          </a:p>
          <a:p>
            <a:pPr marL="0" lvl="0" indent="0" algn="l" rtl="0">
              <a:spcBef>
                <a:spcPts val="520"/>
              </a:spcBef>
              <a:spcAft>
                <a:spcPts val="0"/>
              </a:spcAft>
              <a:buNone/>
            </a:pPr>
            <a:endParaRPr sz="2400" dirty="0">
              <a:solidFill>
                <a:srgbClr val="274E13"/>
              </a:solidFill>
            </a:endParaRPr>
          </a:p>
          <a:p>
            <a:pPr marL="0" lvl="0" indent="0" algn="l" rtl="0">
              <a:spcBef>
                <a:spcPts val="520"/>
              </a:spcBef>
              <a:spcAft>
                <a:spcPts val="0"/>
              </a:spcAft>
              <a:buNone/>
            </a:pPr>
            <a:endParaRPr sz="1800" dirty="0">
              <a:solidFill>
                <a:srgbClr val="274E13"/>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Cntd...</a:t>
            </a:r>
            <a:endParaRPr/>
          </a:p>
        </p:txBody>
      </p:sp>
      <p:sp>
        <p:nvSpPr>
          <p:cNvPr id="196" name="Google Shape;196;p28"/>
          <p:cNvSpPr txBox="1">
            <a:spLocks noGrp="1"/>
          </p:cNvSpPr>
          <p:nvPr>
            <p:ph type="body" idx="1"/>
          </p:nvPr>
        </p:nvSpPr>
        <p:spPr>
          <a:xfrm>
            <a:off x="457200" y="1066800"/>
            <a:ext cx="8229600" cy="51054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080"/>
              <a:buNone/>
            </a:pPr>
            <a:endParaRPr sz="3200"/>
          </a:p>
          <a:p>
            <a:pPr marL="342900" lvl="0" indent="-342900" algn="just" rtl="0">
              <a:spcBef>
                <a:spcPts val="600"/>
              </a:spcBef>
              <a:spcAft>
                <a:spcPts val="0"/>
              </a:spcAft>
              <a:buSzPts val="1950"/>
              <a:buChar char="■"/>
            </a:pPr>
            <a:r>
              <a:rPr lang="en-US"/>
              <a:t>Face detection is a computer technology being used in a variety of applications that identifies human faces in digital images.</a:t>
            </a:r>
            <a:endParaRPr/>
          </a:p>
          <a:p>
            <a:pPr marL="342900" lvl="0" indent="-342900" algn="just" rtl="0">
              <a:lnSpc>
                <a:spcPct val="100000"/>
              </a:lnSpc>
              <a:spcBef>
                <a:spcPts val="640"/>
              </a:spcBef>
              <a:spcAft>
                <a:spcPts val="0"/>
              </a:spcAft>
              <a:buSzPts val="2080"/>
              <a:buChar char="■"/>
            </a:pPr>
            <a:r>
              <a:rPr lang="en-US" sz="3200"/>
              <a:t>The most common way to detect a face by using the "</a:t>
            </a:r>
            <a:r>
              <a:rPr lang="en-US" sz="3200" u="sng">
                <a:solidFill>
                  <a:schemeClr val="hlink"/>
                </a:solidFill>
                <a:hlinkClick r:id="rId3"/>
              </a:rPr>
              <a:t>Haar Cascade classifier</a:t>
            </a:r>
            <a:r>
              <a:rPr lang="en-US" sz="3200"/>
              <a:t>“.</a:t>
            </a:r>
            <a:endParaRPr sz="3200"/>
          </a:p>
          <a:p>
            <a:pPr marL="342900" lvl="0" indent="-384175" algn="l" rtl="0">
              <a:spcBef>
                <a:spcPts val="0"/>
              </a:spcBef>
              <a:spcAft>
                <a:spcPts val="0"/>
              </a:spcAft>
              <a:buSzPts val="1820"/>
              <a:buChar char="■"/>
            </a:pPr>
            <a:r>
              <a:rPr lang="en-US" sz="2800" b="1"/>
              <a:t>Haar Cascade</a:t>
            </a:r>
            <a:r>
              <a:rPr lang="en-US" sz="2800"/>
              <a:t> is a machine learning object detection </a:t>
            </a:r>
            <a:r>
              <a:rPr lang="en-US" sz="2800" b="1"/>
              <a:t>algorithm used</a:t>
            </a:r>
            <a:r>
              <a:rPr lang="en-US" sz="2800"/>
              <a:t> to identify objects in an image or video.</a:t>
            </a:r>
            <a:endParaRPr/>
          </a:p>
          <a:p>
            <a:pPr marL="342900" lvl="0" indent="0" algn="just" rtl="0">
              <a:spcBef>
                <a:spcPts val="640"/>
              </a:spcBef>
              <a:spcAft>
                <a:spcPts val="0"/>
              </a:spcAft>
              <a:buNone/>
            </a:pPr>
            <a:endParaRPr sz="3200"/>
          </a:p>
          <a:p>
            <a:pPr marL="342900" lvl="0" indent="-210820" algn="just" rtl="0">
              <a:spcBef>
                <a:spcPts val="640"/>
              </a:spcBef>
              <a:spcAft>
                <a:spcPts val="0"/>
              </a:spcAft>
              <a:buSzPts val="2080"/>
              <a:buNone/>
            </a:pPr>
            <a:endParaRPr sz="3200"/>
          </a:p>
          <a:p>
            <a:pPr marL="342900" lvl="0" indent="-219075" algn="l" rtl="0">
              <a:spcBef>
                <a:spcPts val="600"/>
              </a:spcBef>
              <a:spcAft>
                <a:spcPts val="0"/>
              </a:spcAft>
              <a:buSzPts val="1950"/>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Cntd...</a:t>
            </a:r>
            <a:endParaRPr/>
          </a:p>
        </p:txBody>
      </p:sp>
      <p:sp>
        <p:nvSpPr>
          <p:cNvPr id="202" name="Google Shape;202;p29"/>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457200" lvl="0" indent="-302895" algn="l" rtl="0">
              <a:spcBef>
                <a:spcPts val="0"/>
              </a:spcBef>
              <a:spcAft>
                <a:spcPts val="0"/>
              </a:spcAft>
              <a:buSzPts val="1170"/>
              <a:buChar char="➢"/>
            </a:pPr>
            <a:r>
              <a:rPr lang="en-US"/>
              <a:t>To read the original image, We call the </a:t>
            </a:r>
            <a:r>
              <a:rPr lang="en-US" b="1"/>
              <a:t>imread</a:t>
            </a:r>
            <a:r>
              <a:rPr lang="en-US"/>
              <a:t> function of the </a:t>
            </a:r>
            <a:r>
              <a:rPr lang="en-US" b="1"/>
              <a:t>cv2</a:t>
            </a:r>
            <a:r>
              <a:rPr lang="en-US"/>
              <a:t> module, passing as input the path to the image, as a string.</a:t>
            </a:r>
            <a:endParaRPr/>
          </a:p>
          <a:p>
            <a:pPr marL="457200" lvl="0" indent="-381000" algn="l" rtl="0">
              <a:spcBef>
                <a:spcPts val="0"/>
              </a:spcBef>
              <a:spcAft>
                <a:spcPts val="0"/>
              </a:spcAft>
              <a:buClr>
                <a:srgbClr val="004C26"/>
              </a:buClr>
              <a:buSzPts val="2400"/>
              <a:buChar char="❏"/>
            </a:pPr>
            <a:r>
              <a:rPr lang="en-US" sz="2400">
                <a:solidFill>
                  <a:srgbClr val="004C26"/>
                </a:solidFill>
              </a:rPr>
              <a:t>Image=cv2.imread(' C:\Users\R hemalatha/164G1A0530.jpg’)</a:t>
            </a:r>
            <a:endParaRPr sz="2400">
              <a:solidFill>
                <a:srgbClr val="004C26"/>
              </a:solidFill>
            </a:endParaRPr>
          </a:p>
          <a:p>
            <a:pPr marL="457200" lvl="0" indent="-302895" algn="l" rtl="0">
              <a:spcBef>
                <a:spcPts val="0"/>
              </a:spcBef>
              <a:spcAft>
                <a:spcPts val="0"/>
              </a:spcAft>
              <a:buClr>
                <a:schemeClr val="dk1"/>
              </a:buClr>
              <a:buSzPts val="1170"/>
              <a:buChar char="➢"/>
            </a:pPr>
            <a:r>
              <a:rPr lang="en-US"/>
              <a:t>To read the image through video,we call videocapture function.</a:t>
            </a:r>
            <a:endParaRPr/>
          </a:p>
          <a:p>
            <a:pPr marL="457200" lvl="0" indent="-381000" algn="l" rtl="0">
              <a:spcBef>
                <a:spcPts val="0"/>
              </a:spcBef>
              <a:spcAft>
                <a:spcPts val="0"/>
              </a:spcAft>
              <a:buSzPts val="2400"/>
              <a:buChar char="❏"/>
            </a:pPr>
            <a:r>
              <a:rPr lang="en-US" sz="2400"/>
              <a:t>cap = cv2.VideoCapture(0)</a:t>
            </a:r>
            <a:endParaRPr sz="2400">
              <a:solidFill>
                <a:srgbClr val="004C26"/>
              </a:solidFill>
            </a:endParaRPr>
          </a:p>
          <a:p>
            <a:pPr marL="0" lvl="0" indent="0" algn="l" rtl="0">
              <a:spcBef>
                <a:spcPts val="520"/>
              </a:spcBef>
              <a:spcAft>
                <a:spcPts val="0"/>
              </a:spcAft>
              <a:buNone/>
            </a:pPr>
            <a:endParaRPr>
              <a:solidFill>
                <a:srgbClr val="004C26"/>
              </a:solidFill>
            </a:endParaRPr>
          </a:p>
          <a:p>
            <a:pPr marL="0" lvl="1" indent="0" algn="l" rtl="0">
              <a:spcBef>
                <a:spcPts val="520"/>
              </a:spcBef>
              <a:spcAft>
                <a:spcPts val="0"/>
              </a:spcAft>
              <a:buSzPts val="1560"/>
              <a:buNone/>
            </a:pPr>
            <a:endParaRPr/>
          </a:p>
          <a:p>
            <a:pPr marL="669925" lvl="1" indent="-226378" algn="l" rtl="0">
              <a:spcBef>
                <a:spcPts val="520"/>
              </a:spcBef>
              <a:spcAft>
                <a:spcPts val="0"/>
              </a:spcAft>
              <a:buSzPts val="1560"/>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colour</a:t>
            </a:r>
            <a:endParaRPr/>
          </a:p>
        </p:txBody>
      </p:sp>
      <p:sp>
        <p:nvSpPr>
          <p:cNvPr id="208" name="Google Shape;208;p30"/>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50"/>
              <a:buNone/>
            </a:pPr>
            <a:r>
              <a:rPr lang="en-US">
                <a:solidFill>
                  <a:srgbClr val="004C26"/>
                </a:solidFill>
              </a:rPr>
              <a:t>	</a:t>
            </a:r>
            <a:endParaRPr/>
          </a:p>
          <a:p>
            <a:pPr marL="342900" lvl="0" indent="-342900" algn="l" rtl="0">
              <a:spcBef>
                <a:spcPts val="600"/>
              </a:spcBef>
              <a:spcAft>
                <a:spcPts val="0"/>
              </a:spcAft>
              <a:buSzPts val="1950"/>
              <a:buFont typeface="Noto Sans Symbols"/>
              <a:buChar char="❑"/>
            </a:pPr>
            <a:r>
              <a:rPr lang="en-US"/>
              <a:t>To convert our original image from the </a:t>
            </a:r>
            <a:r>
              <a:rPr lang="en-US" b="1"/>
              <a:t>BGR</a:t>
            </a:r>
            <a:r>
              <a:rPr lang="en-US"/>
              <a:t> color space to </a:t>
            </a:r>
            <a:r>
              <a:rPr lang="en-US" b="1"/>
              <a:t>gray</a:t>
            </a:r>
            <a:r>
              <a:rPr lang="en-US"/>
              <a:t>, we use the code </a:t>
            </a:r>
            <a:r>
              <a:rPr lang="en-US" b="1"/>
              <a:t>COLOR_BGR2GRAY</a:t>
            </a:r>
            <a:r>
              <a:rPr lang="en-US"/>
              <a:t>.</a:t>
            </a:r>
            <a:endParaRPr/>
          </a:p>
          <a:p>
            <a:pPr marL="669925" lvl="1" indent="-325438" algn="l" rtl="0">
              <a:spcBef>
                <a:spcPts val="520"/>
              </a:spcBef>
              <a:spcAft>
                <a:spcPts val="0"/>
              </a:spcAft>
              <a:buSzPts val="1560"/>
              <a:buChar char="❑"/>
            </a:pPr>
            <a:r>
              <a:rPr lang="en-US">
                <a:solidFill>
                  <a:srgbClr val="004C26"/>
                </a:solidFill>
              </a:rPr>
              <a:t>gray=cv2.cvtColor(image,cv2.COLOR_BGR2GRAY)</a:t>
            </a: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Detect Multi Scale:</a:t>
            </a:r>
            <a:endParaRPr/>
          </a:p>
        </p:txBody>
      </p:sp>
      <p:sp>
        <p:nvSpPr>
          <p:cNvPr id="214" name="Google Shape;214;p31"/>
          <p:cNvSpPr txBox="1">
            <a:spLocks noGrp="1"/>
          </p:cNvSpPr>
          <p:nvPr>
            <p:ph type="body" idx="1"/>
          </p:nvPr>
        </p:nvSpPr>
        <p:spPr>
          <a:xfrm>
            <a:off x="457200" y="1178150"/>
            <a:ext cx="8229600" cy="4952700"/>
          </a:xfrm>
          <a:prstGeom prst="rect">
            <a:avLst/>
          </a:prstGeom>
          <a:noFill/>
          <a:ln>
            <a:noFill/>
          </a:ln>
        </p:spPr>
        <p:txBody>
          <a:bodyPr spcFirstLastPara="1" wrap="square" lIns="91425" tIns="45700" rIns="91425" bIns="45700" anchor="t" anchorCtr="0">
            <a:noAutofit/>
          </a:bodyPr>
          <a:lstStyle/>
          <a:p>
            <a:pPr marL="457200" lvl="0" indent="-419100" algn="l" rtl="0">
              <a:spcBef>
                <a:spcPts val="0"/>
              </a:spcBef>
              <a:spcAft>
                <a:spcPts val="0"/>
              </a:spcAft>
              <a:buSzPts val="3000"/>
              <a:buFont typeface="Arial"/>
              <a:buChar char="➢"/>
            </a:pPr>
            <a:r>
              <a:rPr lang="en-US">
                <a:highlight>
                  <a:srgbClr val="FFFFFF"/>
                </a:highlight>
              </a:rPr>
              <a:t>we must call our classifier function, passing it some very important parameters, as scale factor, number of neighbors and minimum size of the detected face.</a:t>
            </a:r>
            <a:endParaRPr/>
          </a:p>
          <a:p>
            <a:pPr marL="457200" lvl="0" indent="-342900" algn="l" rtl="0">
              <a:spcBef>
                <a:spcPts val="0"/>
              </a:spcBef>
              <a:spcAft>
                <a:spcPts val="0"/>
              </a:spcAft>
              <a:buClr>
                <a:srgbClr val="274E13"/>
              </a:buClr>
              <a:buSzPts val="1800"/>
              <a:buFont typeface="Arial"/>
              <a:buChar char="❖"/>
            </a:pPr>
            <a:r>
              <a:rPr lang="en-US" sz="1800">
                <a:solidFill>
                  <a:srgbClr val="274E13"/>
                </a:solidFill>
              </a:rPr>
              <a:t>faces = faceCascade.detectMultiScale(</a:t>
            </a:r>
            <a:endParaRPr sz="1800">
              <a:solidFill>
                <a:srgbClr val="274E13"/>
              </a:solidFill>
            </a:endParaRPr>
          </a:p>
          <a:p>
            <a:pPr marL="457200" lvl="0" indent="0" algn="l" rtl="0">
              <a:spcBef>
                <a:spcPts val="0"/>
              </a:spcBef>
              <a:spcAft>
                <a:spcPts val="0"/>
              </a:spcAft>
              <a:buNone/>
            </a:pPr>
            <a:r>
              <a:rPr lang="en-US" sz="1800">
                <a:solidFill>
                  <a:srgbClr val="274E13"/>
                </a:solidFill>
              </a:rPr>
              <a:t>       gray,    </a:t>
            </a:r>
            <a:endParaRPr sz="1800">
              <a:solidFill>
                <a:srgbClr val="274E13"/>
              </a:solidFill>
            </a:endParaRPr>
          </a:p>
          <a:p>
            <a:pPr marL="457200" lvl="0" indent="0" algn="l" rtl="0">
              <a:spcBef>
                <a:spcPts val="0"/>
              </a:spcBef>
              <a:spcAft>
                <a:spcPts val="0"/>
              </a:spcAft>
              <a:buNone/>
            </a:pPr>
            <a:r>
              <a:rPr lang="en-US" sz="1800">
                <a:solidFill>
                  <a:srgbClr val="274E13"/>
                </a:solidFill>
              </a:rPr>
              <a:t>       scaleFactor=1.2,</a:t>
            </a:r>
            <a:endParaRPr sz="1800">
              <a:solidFill>
                <a:srgbClr val="274E13"/>
              </a:solidFill>
            </a:endParaRPr>
          </a:p>
          <a:p>
            <a:pPr marL="457200" lvl="0" indent="0" algn="l" rtl="0">
              <a:spcBef>
                <a:spcPts val="0"/>
              </a:spcBef>
              <a:spcAft>
                <a:spcPts val="0"/>
              </a:spcAft>
              <a:buNone/>
            </a:pPr>
            <a:r>
              <a:rPr lang="en-US" sz="1800">
                <a:solidFill>
                  <a:srgbClr val="274E13"/>
                </a:solidFill>
              </a:rPr>
              <a:t>       minNeighbors=5,    </a:t>
            </a:r>
            <a:endParaRPr sz="1800">
              <a:solidFill>
                <a:srgbClr val="274E13"/>
              </a:solidFill>
            </a:endParaRPr>
          </a:p>
          <a:p>
            <a:pPr marL="457200" lvl="0" indent="0" algn="l" rtl="0">
              <a:spcBef>
                <a:spcPts val="0"/>
              </a:spcBef>
              <a:spcAft>
                <a:spcPts val="0"/>
              </a:spcAft>
              <a:buNone/>
            </a:pPr>
            <a:r>
              <a:rPr lang="en-US" sz="1800">
                <a:solidFill>
                  <a:srgbClr val="274E13"/>
                </a:solidFill>
              </a:rPr>
              <a:t>       minSize=(20, 20)</a:t>
            </a:r>
            <a:endParaRPr sz="1800">
              <a:solidFill>
                <a:srgbClr val="000000"/>
              </a:solidFill>
            </a:endParaRPr>
          </a:p>
          <a:p>
            <a:pPr marL="0" lvl="0" indent="0" algn="l" rtl="0">
              <a:spcBef>
                <a:spcPts val="0"/>
              </a:spcBef>
              <a:spcAft>
                <a:spcPts val="0"/>
              </a:spcAft>
              <a:buNone/>
            </a:pPr>
            <a:r>
              <a:rPr lang="en-US" sz="1800">
                <a:solidFill>
                  <a:srgbClr val="274E13"/>
                </a:solidFill>
              </a:rPr>
              <a:t>            )</a:t>
            </a:r>
            <a:endParaRPr sz="1800">
              <a:solidFill>
                <a:srgbClr val="274E13"/>
              </a:solidFill>
            </a:endParaRPr>
          </a:p>
          <a:p>
            <a:pPr marL="0" lvl="0" indent="0" algn="l" rtl="0">
              <a:spcBef>
                <a:spcPts val="0"/>
              </a:spcBef>
              <a:spcAft>
                <a:spcPts val="0"/>
              </a:spcAft>
              <a:buNone/>
            </a:pPr>
            <a:r>
              <a:rPr lang="en-US" sz="1800">
                <a:solidFill>
                  <a:srgbClr val="274E13"/>
                </a:solidFill>
              </a:rPr>
              <a:t>   where facecascade is the xml file,</a:t>
            </a:r>
            <a:endParaRPr sz="1800">
              <a:solidFill>
                <a:srgbClr val="274E13"/>
              </a:solidFill>
            </a:endParaRPr>
          </a:p>
          <a:p>
            <a:pPr marL="457200" lvl="0" indent="-381000" algn="l" rtl="0">
              <a:spcBef>
                <a:spcPts val="0"/>
              </a:spcBef>
              <a:spcAft>
                <a:spcPts val="0"/>
              </a:spcAft>
              <a:buClr>
                <a:srgbClr val="274E13"/>
              </a:buClr>
              <a:buSzPts val="2400"/>
              <a:buChar char="●"/>
            </a:pPr>
            <a:r>
              <a:rPr lang="en-US" sz="2400" b="1">
                <a:highlight>
                  <a:srgbClr val="FFFFFF"/>
                </a:highlight>
                <a:latin typeface="Georgia"/>
                <a:ea typeface="Georgia"/>
                <a:cs typeface="Georgia"/>
                <a:sym typeface="Georgia"/>
              </a:rPr>
              <a:t>gray</a:t>
            </a:r>
            <a:r>
              <a:rPr lang="en-US" sz="2400">
                <a:highlight>
                  <a:srgbClr val="FFFFFF"/>
                </a:highlight>
                <a:latin typeface="Georgia"/>
                <a:ea typeface="Georgia"/>
                <a:cs typeface="Georgia"/>
                <a:sym typeface="Georgia"/>
              </a:rPr>
              <a:t> is the input grayscale image</a:t>
            </a:r>
            <a:endParaRPr sz="2400">
              <a:solidFill>
                <a:srgbClr val="274E13"/>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Cntd...</a:t>
            </a:r>
            <a:endParaRPr/>
          </a:p>
        </p:txBody>
      </p:sp>
      <p:sp>
        <p:nvSpPr>
          <p:cNvPr id="221" name="Google Shape;221;p32"/>
          <p:cNvSpPr txBox="1">
            <a:spLocks noGrp="1"/>
          </p:cNvSpPr>
          <p:nvPr>
            <p:ph type="body" idx="1"/>
          </p:nvPr>
        </p:nvSpPr>
        <p:spPr>
          <a:xfrm>
            <a:off x="457200" y="1085675"/>
            <a:ext cx="8229600" cy="50451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b="1">
                <a:highlight>
                  <a:srgbClr val="FFFFFF"/>
                </a:highlight>
              </a:rPr>
              <a:t>scaleFactor</a:t>
            </a:r>
            <a:r>
              <a:rPr lang="en-US" sz="2400">
                <a:highlight>
                  <a:srgbClr val="FFFFFF"/>
                </a:highlight>
              </a:rPr>
              <a:t> is the parameter specifying how much the image size is reduced at each image scale. It is used to create the scale pyramid.</a:t>
            </a:r>
            <a:endParaRPr sz="2400">
              <a:highlight>
                <a:srgbClr val="FFFFFF"/>
              </a:highlight>
            </a:endParaRPr>
          </a:p>
          <a:p>
            <a:pPr marL="0" lvl="0" indent="0" algn="l" rtl="0">
              <a:spcBef>
                <a:spcPts val="360"/>
              </a:spcBef>
              <a:spcAft>
                <a:spcPts val="0"/>
              </a:spcAft>
              <a:buNone/>
            </a:pPr>
            <a:endParaRPr sz="2400">
              <a:highlight>
                <a:srgbClr val="FFFFFF"/>
              </a:highlight>
            </a:endParaRPr>
          </a:p>
          <a:p>
            <a:pPr marL="0" lvl="0" indent="0" algn="l" rtl="0">
              <a:spcBef>
                <a:spcPts val="360"/>
              </a:spcBef>
              <a:spcAft>
                <a:spcPts val="0"/>
              </a:spcAft>
              <a:buNone/>
            </a:pPr>
            <a:endParaRPr sz="2400">
              <a:highlight>
                <a:srgbClr val="FFFFFF"/>
              </a:highlight>
            </a:endParaRPr>
          </a:p>
          <a:p>
            <a:pPr marL="457200" lvl="0" indent="-381000" algn="l" rtl="0">
              <a:spcBef>
                <a:spcPts val="360"/>
              </a:spcBef>
              <a:spcAft>
                <a:spcPts val="0"/>
              </a:spcAft>
              <a:buSzPts val="2400"/>
              <a:buChar char="●"/>
            </a:pPr>
            <a:r>
              <a:rPr lang="en-US" sz="2400" b="1">
                <a:highlight>
                  <a:srgbClr val="FFFFFF"/>
                </a:highlight>
              </a:rPr>
              <a:t>minNeighbors</a:t>
            </a:r>
            <a:r>
              <a:rPr lang="en-US" sz="2400">
                <a:highlight>
                  <a:srgbClr val="FFFFFF"/>
                </a:highlight>
              </a:rPr>
              <a:t> is a parameter specifying how many neighbors each candidate rectangle should have, to retain it. A higher number gives lower false positives.</a:t>
            </a:r>
            <a:endParaRPr sz="2400">
              <a:highlight>
                <a:srgbClr val="FFFFFF"/>
              </a:highlight>
            </a:endParaRPr>
          </a:p>
          <a:p>
            <a:pPr marL="0" lvl="0" indent="0" algn="l" rtl="0">
              <a:spcBef>
                <a:spcPts val="360"/>
              </a:spcBef>
              <a:spcAft>
                <a:spcPts val="0"/>
              </a:spcAft>
              <a:buNone/>
            </a:pPr>
            <a:endParaRPr sz="2400">
              <a:highlight>
                <a:srgbClr val="FFFFFF"/>
              </a:highlight>
            </a:endParaRPr>
          </a:p>
          <a:p>
            <a:pPr marL="457200" lvl="0" indent="-381000" algn="l" rtl="0">
              <a:lnSpc>
                <a:spcPct val="100000"/>
              </a:lnSpc>
              <a:spcBef>
                <a:spcPts val="1700"/>
              </a:spcBef>
              <a:spcAft>
                <a:spcPts val="0"/>
              </a:spcAft>
              <a:buSzPts val="2400"/>
              <a:buChar char="●"/>
            </a:pPr>
            <a:r>
              <a:rPr lang="en-US" sz="2400" b="1">
                <a:highlight>
                  <a:srgbClr val="FFFFFF"/>
                </a:highlight>
              </a:rPr>
              <a:t>minSize</a:t>
            </a:r>
            <a:r>
              <a:rPr lang="en-US" sz="2400">
                <a:highlight>
                  <a:srgbClr val="FFFFFF"/>
                </a:highlight>
              </a:rPr>
              <a:t> is the minimum rectangle size to be considered a face.</a:t>
            </a:r>
            <a:endParaRPr sz="2400">
              <a:highlight>
                <a:srgbClr val="FFFFFF"/>
              </a:highlight>
            </a:endParaRPr>
          </a:p>
          <a:p>
            <a:pPr marL="457200" lvl="0" indent="0" algn="l" rtl="0">
              <a:spcBef>
                <a:spcPts val="360"/>
              </a:spcBef>
              <a:spcAft>
                <a:spcPts val="0"/>
              </a:spcAft>
              <a:buNone/>
            </a:pPr>
            <a:endParaRPr sz="2400">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Shape</a:t>
            </a:r>
            <a:endParaRPr/>
          </a:p>
        </p:txBody>
      </p:sp>
      <p:sp>
        <p:nvSpPr>
          <p:cNvPr id="227" name="Google Shape;227;p3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457200" lvl="0" indent="-381000" algn="l" rtl="0">
              <a:spcBef>
                <a:spcPts val="0"/>
              </a:spcBef>
              <a:spcAft>
                <a:spcPts val="0"/>
              </a:spcAft>
              <a:buSzPts val="2400"/>
              <a:buChar char="➢"/>
            </a:pPr>
            <a:r>
              <a:rPr lang="en-US" sz="2400" dirty="0">
                <a:highlight>
                  <a:srgbClr val="FFFFFF"/>
                </a:highlight>
              </a:rPr>
              <a:t>To mark the faces in the image, using, for example, a blue rectangle. </a:t>
            </a:r>
            <a:endParaRPr sz="2400" dirty="0">
              <a:highlight>
                <a:srgbClr val="FFFFFF"/>
              </a:highlight>
            </a:endParaRPr>
          </a:p>
          <a:p>
            <a:pPr marL="457200" lvl="0" indent="-342900" algn="l" rtl="0">
              <a:spcBef>
                <a:spcPts val="0"/>
              </a:spcBef>
              <a:spcAft>
                <a:spcPts val="0"/>
              </a:spcAft>
              <a:buClr>
                <a:srgbClr val="38761D"/>
              </a:buClr>
              <a:buSzPts val="1800"/>
              <a:buChar char="❏"/>
            </a:pPr>
            <a:r>
              <a:rPr lang="en-US" sz="1800" dirty="0">
                <a:solidFill>
                  <a:srgbClr val="38761D"/>
                </a:solidFill>
              </a:rPr>
              <a:t>cv2.rectangle(</a:t>
            </a:r>
            <a:r>
              <a:rPr lang="en-US" sz="1800" dirty="0" err="1">
                <a:solidFill>
                  <a:srgbClr val="38761D"/>
                </a:solidFill>
              </a:rPr>
              <a:t>img</a:t>
            </a:r>
            <a:r>
              <a:rPr lang="en-US" sz="1800" dirty="0">
                <a:solidFill>
                  <a:srgbClr val="38761D"/>
                </a:solidFill>
              </a:rPr>
              <a:t>,(</a:t>
            </a:r>
            <a:r>
              <a:rPr lang="en-US" sz="1800" dirty="0" err="1">
                <a:solidFill>
                  <a:srgbClr val="38761D"/>
                </a:solidFill>
              </a:rPr>
              <a:t>x,y</a:t>
            </a:r>
            <a:r>
              <a:rPr lang="en-US" sz="1800" dirty="0">
                <a:solidFill>
                  <a:srgbClr val="38761D"/>
                </a:solidFill>
              </a:rPr>
              <a:t>),(</a:t>
            </a:r>
            <a:r>
              <a:rPr lang="en-US" sz="1800" dirty="0" err="1">
                <a:solidFill>
                  <a:srgbClr val="38761D"/>
                </a:solidFill>
              </a:rPr>
              <a:t>x+w,y+h</a:t>
            </a:r>
            <a:r>
              <a:rPr lang="en-US" sz="1800" dirty="0">
                <a:solidFill>
                  <a:srgbClr val="38761D"/>
                </a:solidFill>
              </a:rPr>
              <a:t>),(255,0,0),2)</a:t>
            </a:r>
            <a:endParaRPr sz="1800" dirty="0">
              <a:solidFill>
                <a:srgbClr val="38761D"/>
              </a:solidFill>
            </a:endParaRPr>
          </a:p>
          <a:p>
            <a:pPr marL="457200" lvl="0" indent="0" algn="l" rtl="0">
              <a:spcBef>
                <a:spcPts val="0"/>
              </a:spcBef>
              <a:spcAft>
                <a:spcPts val="0"/>
              </a:spcAft>
              <a:buNone/>
            </a:pPr>
            <a:r>
              <a:rPr lang="en-US" sz="1800" dirty="0">
                <a:solidFill>
                  <a:srgbClr val="38761D"/>
                </a:solidFill>
              </a:rPr>
              <a:t>   </a:t>
            </a:r>
            <a:r>
              <a:rPr lang="en-US" sz="1800" dirty="0" err="1">
                <a:solidFill>
                  <a:srgbClr val="38761D"/>
                </a:solidFill>
              </a:rPr>
              <a:t>roi_gray</a:t>
            </a:r>
            <a:r>
              <a:rPr lang="en-US" sz="1800" dirty="0">
                <a:solidFill>
                  <a:srgbClr val="38761D"/>
                </a:solidFill>
              </a:rPr>
              <a:t> = gray[</a:t>
            </a:r>
            <a:r>
              <a:rPr lang="en-US" sz="1800" dirty="0" err="1">
                <a:solidFill>
                  <a:srgbClr val="38761D"/>
                </a:solidFill>
              </a:rPr>
              <a:t>y:y+h</a:t>
            </a:r>
            <a:r>
              <a:rPr lang="en-US" sz="1800" dirty="0">
                <a:solidFill>
                  <a:srgbClr val="38761D"/>
                </a:solidFill>
              </a:rPr>
              <a:t>, x:x+w]</a:t>
            </a:r>
            <a:endParaRPr sz="1800" dirty="0">
              <a:solidFill>
                <a:srgbClr val="38761D"/>
              </a:solidFill>
            </a:endParaRPr>
          </a:p>
          <a:p>
            <a:pPr marL="457200" lvl="0" indent="0" algn="l" rtl="0">
              <a:spcBef>
                <a:spcPts val="0"/>
              </a:spcBef>
              <a:spcAft>
                <a:spcPts val="0"/>
              </a:spcAft>
              <a:buNone/>
            </a:pPr>
            <a:r>
              <a:rPr lang="en-US" sz="1800" dirty="0">
                <a:solidFill>
                  <a:srgbClr val="38761D"/>
                </a:solidFill>
              </a:rPr>
              <a:t>   </a:t>
            </a:r>
            <a:r>
              <a:rPr lang="en-US" sz="1800" dirty="0" err="1">
                <a:solidFill>
                  <a:srgbClr val="38761D"/>
                </a:solidFill>
              </a:rPr>
              <a:t>roi_color</a:t>
            </a:r>
            <a:r>
              <a:rPr lang="en-US" sz="1800" dirty="0">
                <a:solidFill>
                  <a:srgbClr val="38761D"/>
                </a:solidFill>
              </a:rPr>
              <a:t> = </a:t>
            </a:r>
            <a:r>
              <a:rPr lang="en-US" sz="1800" dirty="0" err="1">
                <a:solidFill>
                  <a:srgbClr val="38761D"/>
                </a:solidFill>
              </a:rPr>
              <a:t>img</a:t>
            </a:r>
            <a:r>
              <a:rPr lang="en-US" sz="1800" dirty="0">
                <a:solidFill>
                  <a:srgbClr val="38761D"/>
                </a:solidFill>
              </a:rPr>
              <a:t>[</a:t>
            </a:r>
            <a:r>
              <a:rPr lang="en-US" sz="1800" dirty="0" err="1">
                <a:solidFill>
                  <a:srgbClr val="38761D"/>
                </a:solidFill>
              </a:rPr>
              <a:t>y:y+h</a:t>
            </a:r>
            <a:r>
              <a:rPr lang="en-US" sz="1800" dirty="0">
                <a:solidFill>
                  <a:srgbClr val="38761D"/>
                </a:solidFill>
              </a:rPr>
              <a:t>, x:x+w]</a:t>
            </a:r>
            <a:endParaRPr sz="1800" dirty="0">
              <a:solidFill>
                <a:srgbClr val="38761D"/>
              </a:solidFill>
            </a:endParaRPr>
          </a:p>
        </p:txBody>
      </p:sp>
      <p:sp>
        <p:nvSpPr>
          <p:cNvPr id="2" name="Rectangle 1">
            <a:extLst>
              <a:ext uri="{FF2B5EF4-FFF2-40B4-BE49-F238E27FC236}">
                <a16:creationId xmlns:a16="http://schemas.microsoft.com/office/drawing/2014/main" id="{E4CFB5EE-F882-4993-B2F4-9D22EE059845}"/>
              </a:ext>
            </a:extLst>
          </p:cNvPr>
          <p:cNvSpPr/>
          <p:nvPr/>
        </p:nvSpPr>
        <p:spPr>
          <a:xfrm>
            <a:off x="2736130" y="3603999"/>
            <a:ext cx="2479250" cy="219644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Left Brace 2">
            <a:extLst>
              <a:ext uri="{FF2B5EF4-FFF2-40B4-BE49-F238E27FC236}">
                <a16:creationId xmlns:a16="http://schemas.microsoft.com/office/drawing/2014/main" id="{3AFBDD3D-7D69-4A3B-8945-19857277E3D4}"/>
              </a:ext>
            </a:extLst>
          </p:cNvPr>
          <p:cNvSpPr/>
          <p:nvPr/>
        </p:nvSpPr>
        <p:spPr>
          <a:xfrm>
            <a:off x="1593130" y="3638746"/>
            <a:ext cx="1055801" cy="2126955"/>
          </a:xfrm>
          <a:prstGeom prst="leftBrace">
            <a:avLst/>
          </a:prstGeom>
          <a:ln>
            <a:solidFill>
              <a:schemeClr val="accent4">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accent4">
                  <a:lumMod val="75000"/>
                  <a:lumOff val="25000"/>
                </a:schemeClr>
              </a:solidFill>
            </a:endParaRPr>
          </a:p>
        </p:txBody>
      </p:sp>
      <p:sp>
        <p:nvSpPr>
          <p:cNvPr id="4" name="TextBox 3">
            <a:extLst>
              <a:ext uri="{FF2B5EF4-FFF2-40B4-BE49-F238E27FC236}">
                <a16:creationId xmlns:a16="http://schemas.microsoft.com/office/drawing/2014/main" id="{5846EF0A-62A1-4FE0-9E00-4A533814ED9A}"/>
              </a:ext>
            </a:extLst>
          </p:cNvPr>
          <p:cNvSpPr txBox="1"/>
          <p:nvPr/>
        </p:nvSpPr>
        <p:spPr>
          <a:xfrm>
            <a:off x="1027607" y="4548334"/>
            <a:ext cx="572593" cy="307777"/>
          </a:xfrm>
          <a:prstGeom prst="rect">
            <a:avLst/>
          </a:prstGeom>
          <a:noFill/>
        </p:spPr>
        <p:txBody>
          <a:bodyPr wrap="none" rtlCol="0">
            <a:spAutoFit/>
          </a:bodyPr>
          <a:lstStyle/>
          <a:p>
            <a:r>
              <a:rPr lang="en-IN" dirty="0"/>
              <a:t>hight</a:t>
            </a:r>
          </a:p>
        </p:txBody>
      </p:sp>
      <p:sp>
        <p:nvSpPr>
          <p:cNvPr id="5" name="Left Brace 4">
            <a:extLst>
              <a:ext uri="{FF2B5EF4-FFF2-40B4-BE49-F238E27FC236}">
                <a16:creationId xmlns:a16="http://schemas.microsoft.com/office/drawing/2014/main" id="{02C8F738-792F-4A95-BC8F-7A639389E08B}"/>
              </a:ext>
            </a:extLst>
          </p:cNvPr>
          <p:cNvSpPr/>
          <p:nvPr/>
        </p:nvSpPr>
        <p:spPr>
          <a:xfrm rot="16200000">
            <a:off x="3694575" y="4888627"/>
            <a:ext cx="516715" cy="2486470"/>
          </a:xfrm>
          <a:prstGeom prst="leftBrace">
            <a:avLst/>
          </a:prstGeom>
          <a:ln>
            <a:solidFill>
              <a:schemeClr val="accent4">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a:extLst>
              <a:ext uri="{FF2B5EF4-FFF2-40B4-BE49-F238E27FC236}">
                <a16:creationId xmlns:a16="http://schemas.microsoft.com/office/drawing/2014/main" id="{BD1C0C5B-7AC7-4D87-8087-F998D06091E9}"/>
              </a:ext>
            </a:extLst>
          </p:cNvPr>
          <p:cNvSpPr txBox="1"/>
          <p:nvPr/>
        </p:nvSpPr>
        <p:spPr>
          <a:xfrm>
            <a:off x="3563332" y="6426298"/>
            <a:ext cx="603050" cy="307777"/>
          </a:xfrm>
          <a:prstGeom prst="rect">
            <a:avLst/>
          </a:prstGeom>
          <a:noFill/>
        </p:spPr>
        <p:txBody>
          <a:bodyPr wrap="none" rtlCol="0">
            <a:spAutoFit/>
          </a:bodyPr>
          <a:lstStyle/>
          <a:p>
            <a:r>
              <a:rPr lang="en-IN" dirty="0"/>
              <a:t>width</a:t>
            </a:r>
          </a:p>
        </p:txBody>
      </p:sp>
      <p:sp>
        <p:nvSpPr>
          <p:cNvPr id="7" name="TextBox 6">
            <a:extLst>
              <a:ext uri="{FF2B5EF4-FFF2-40B4-BE49-F238E27FC236}">
                <a16:creationId xmlns:a16="http://schemas.microsoft.com/office/drawing/2014/main" id="{BA21AC30-E3A2-45D5-B17A-5A5BC6270F6D}"/>
              </a:ext>
            </a:extLst>
          </p:cNvPr>
          <p:cNvSpPr txBox="1"/>
          <p:nvPr/>
        </p:nvSpPr>
        <p:spPr>
          <a:xfrm>
            <a:off x="1283272" y="3429000"/>
            <a:ext cx="532518" cy="307777"/>
          </a:xfrm>
          <a:prstGeom prst="rect">
            <a:avLst/>
          </a:prstGeom>
          <a:noFill/>
        </p:spPr>
        <p:txBody>
          <a:bodyPr wrap="none" rtlCol="0">
            <a:spAutoFit/>
          </a:bodyPr>
          <a:lstStyle/>
          <a:p>
            <a:r>
              <a:rPr lang="en-IN" dirty="0"/>
              <a:t>(</a:t>
            </a:r>
            <a:r>
              <a:rPr lang="en-IN" dirty="0" err="1"/>
              <a:t>x,y</a:t>
            </a:r>
            <a:r>
              <a:rPr lang="en-IN" dirty="0"/>
              <a:t>)</a:t>
            </a:r>
          </a:p>
        </p:txBody>
      </p:sp>
      <p:cxnSp>
        <p:nvCxnSpPr>
          <p:cNvPr id="12" name="Straight Arrow Connector 11">
            <a:extLst>
              <a:ext uri="{FF2B5EF4-FFF2-40B4-BE49-F238E27FC236}">
                <a16:creationId xmlns:a16="http://schemas.microsoft.com/office/drawing/2014/main" id="{4D7077CF-FF1B-4D2A-A0AC-5B9D9F1817C9}"/>
              </a:ext>
            </a:extLst>
          </p:cNvPr>
          <p:cNvCxnSpPr>
            <a:stCxn id="7" idx="3"/>
          </p:cNvCxnSpPr>
          <p:nvPr/>
        </p:nvCxnSpPr>
        <p:spPr>
          <a:xfrm flipV="1">
            <a:off x="1815790" y="3582888"/>
            <a:ext cx="9203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Output face with eye capture</a:t>
            </a:r>
            <a:endParaRPr dirty="0"/>
          </a:p>
        </p:txBody>
      </p:sp>
      <p:sp>
        <p:nvSpPr>
          <p:cNvPr id="239" name="Google Shape;239;p35"/>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219075" algn="l" rtl="0">
              <a:spcBef>
                <a:spcPts val="0"/>
              </a:spcBef>
              <a:spcAft>
                <a:spcPts val="0"/>
              </a:spcAft>
              <a:buSzPts val="1950"/>
              <a:buNone/>
            </a:pPr>
            <a:r>
              <a:rPr lang="en-IN" dirty="0"/>
              <a:t> </a:t>
            </a:r>
            <a:endParaRPr dirty="0"/>
          </a:p>
        </p:txBody>
      </p:sp>
      <p:pic>
        <p:nvPicPr>
          <p:cNvPr id="3" name="Picture 2">
            <a:extLst>
              <a:ext uri="{FF2B5EF4-FFF2-40B4-BE49-F238E27FC236}">
                <a16:creationId xmlns:a16="http://schemas.microsoft.com/office/drawing/2014/main" id="{49868E33-7FCA-48E9-8775-DAD5C7502419}"/>
              </a:ext>
            </a:extLst>
          </p:cNvPr>
          <p:cNvPicPr>
            <a:picLocks noChangeAspect="1"/>
          </p:cNvPicPr>
          <p:nvPr/>
        </p:nvPicPr>
        <p:blipFill>
          <a:blip r:embed="rId3"/>
          <a:stretch>
            <a:fillRect/>
          </a:stretch>
        </p:blipFill>
        <p:spPr>
          <a:xfrm>
            <a:off x="1825195" y="1516285"/>
            <a:ext cx="5052975" cy="40361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Abstract </a:t>
            </a:r>
            <a:endParaRPr/>
          </a:p>
        </p:txBody>
      </p:sp>
      <p:sp>
        <p:nvSpPr>
          <p:cNvPr id="124" name="Google Shape;124;p17"/>
          <p:cNvSpPr txBox="1">
            <a:spLocks noGrp="1"/>
          </p:cNvSpPr>
          <p:nvPr>
            <p:ph type="body" idx="1"/>
          </p:nvPr>
        </p:nvSpPr>
        <p:spPr>
          <a:xfrm>
            <a:off x="304800" y="1066800"/>
            <a:ext cx="8458200" cy="5064125"/>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560"/>
              <a:buNone/>
            </a:pPr>
            <a:r>
              <a:rPr lang="en-US" sz="2400" b="1"/>
              <a:t> </a:t>
            </a:r>
            <a:endParaRPr sz="2400"/>
          </a:p>
          <a:p>
            <a:pPr marL="342900" lvl="0" indent="-342900" algn="just" rtl="0">
              <a:spcBef>
                <a:spcPts val="600"/>
              </a:spcBef>
              <a:spcAft>
                <a:spcPts val="0"/>
              </a:spcAft>
              <a:buSzPts val="1950"/>
              <a:buChar char="■"/>
            </a:pPr>
            <a:r>
              <a:rPr lang="en-US" b="1"/>
              <a:t>Smart Gate Technology</a:t>
            </a:r>
            <a:r>
              <a:rPr lang="en-US"/>
              <a:t> is based on Internet Of Things and Deep Learning. It involves face recognition and sensor kit. Smart gate is used to allow only valid persons.</a:t>
            </a:r>
            <a:endParaRPr/>
          </a:p>
          <a:p>
            <a:pPr marL="342900" lvl="0" indent="-243840" algn="just" rtl="0">
              <a:spcBef>
                <a:spcPts val="480"/>
              </a:spcBef>
              <a:spcAft>
                <a:spcPts val="0"/>
              </a:spcAft>
              <a:buSzPts val="1560"/>
              <a:buNone/>
            </a:pPr>
            <a:endParaRPr sz="2400"/>
          </a:p>
          <a:p>
            <a:pPr marL="342900" lvl="0" indent="-243840" algn="just" rtl="0">
              <a:spcBef>
                <a:spcPts val="480"/>
              </a:spcBef>
              <a:spcAft>
                <a:spcPts val="0"/>
              </a:spcAft>
              <a:buSzPts val="1560"/>
              <a:buNone/>
            </a:pPr>
            <a:endParaRPr sz="2400"/>
          </a:p>
          <a:p>
            <a:pPr marL="342900" lvl="0" indent="-243840" algn="just" rtl="0">
              <a:spcBef>
                <a:spcPts val="480"/>
              </a:spcBef>
              <a:spcAft>
                <a:spcPts val="0"/>
              </a:spcAft>
              <a:buSzPts val="1560"/>
              <a:buNone/>
            </a:pPr>
            <a:endParaRPr sz="2400"/>
          </a:p>
          <a:p>
            <a:pPr marL="342900" lvl="0" indent="-243840" algn="just" rtl="0">
              <a:spcBef>
                <a:spcPts val="480"/>
              </a:spcBef>
              <a:spcAft>
                <a:spcPts val="0"/>
              </a:spcAft>
              <a:buSzPts val="1560"/>
              <a:buNone/>
            </a:pPr>
            <a:endParaRPr sz="2400"/>
          </a:p>
          <a:p>
            <a:pPr marL="342900" lvl="0" indent="-252095" algn="just" rtl="0">
              <a:spcBef>
                <a:spcPts val="440"/>
              </a:spcBef>
              <a:spcAft>
                <a:spcPts val="0"/>
              </a:spcAft>
              <a:buSzPts val="1430"/>
              <a:buFont typeface="Noto Sans Symbols"/>
              <a:buNone/>
            </a:pPr>
            <a:endParaRPr sz="22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output</a:t>
            </a:r>
            <a:endParaRPr/>
          </a:p>
        </p:txBody>
      </p:sp>
      <p:pic>
        <p:nvPicPr>
          <p:cNvPr id="4" name="Picture 3">
            <a:extLst>
              <a:ext uri="{FF2B5EF4-FFF2-40B4-BE49-F238E27FC236}">
                <a16:creationId xmlns:a16="http://schemas.microsoft.com/office/drawing/2014/main" id="{85594C21-E0A0-4F73-BFCC-81E2AEEA57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1254582"/>
            <a:ext cx="3974119" cy="30511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5DA6E3B5-423A-419E-AD9F-C726F9FD33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2682" y="1254582"/>
            <a:ext cx="4141896" cy="30511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a:extLst>
              <a:ext uri="{FF2B5EF4-FFF2-40B4-BE49-F238E27FC236}">
                <a16:creationId xmlns:a16="http://schemas.microsoft.com/office/drawing/2014/main" id="{26CBAA81-852B-4EC8-A4DF-A2596A8D2054}"/>
              </a:ext>
            </a:extLst>
          </p:cNvPr>
          <p:cNvSpPr/>
          <p:nvPr/>
        </p:nvSpPr>
        <p:spPr>
          <a:xfrm>
            <a:off x="1494629" y="4524529"/>
            <a:ext cx="1632857"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Face detect</a:t>
            </a:r>
          </a:p>
        </p:txBody>
      </p:sp>
      <p:sp>
        <p:nvSpPr>
          <p:cNvPr id="10" name="Text Placeholder 9">
            <a:extLst>
              <a:ext uri="{FF2B5EF4-FFF2-40B4-BE49-F238E27FC236}">
                <a16:creationId xmlns:a16="http://schemas.microsoft.com/office/drawing/2014/main" id="{A2CAB5A3-207C-4D05-B662-B1FF4D8D6B9A}"/>
              </a:ext>
            </a:extLst>
          </p:cNvPr>
          <p:cNvSpPr>
            <a:spLocks noGrp="1"/>
          </p:cNvSpPr>
          <p:nvPr>
            <p:ph type="body" idx="1"/>
          </p:nvPr>
        </p:nvSpPr>
        <p:spPr>
          <a:xfrm>
            <a:off x="5081047" y="4609707"/>
            <a:ext cx="3054284"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4305" indent="0" algn="ctr">
              <a:buNone/>
            </a:pPr>
            <a:r>
              <a:rPr lang="en-IN" dirty="0">
                <a:solidFill>
                  <a:schemeClr val="bg1"/>
                </a:solidFill>
              </a:rPr>
              <a:t>Multiple</a:t>
            </a:r>
            <a:r>
              <a:rPr lang="en-IN" dirty="0"/>
              <a:t> </a:t>
            </a:r>
            <a:r>
              <a:rPr lang="en-IN" dirty="0">
                <a:solidFill>
                  <a:schemeClr val="bg1"/>
                </a:solidFill>
              </a:rPr>
              <a:t>faces</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6"/>
          <p:cNvSpPr txBox="1">
            <a:spLocks noGrp="1"/>
          </p:cNvSpPr>
          <p:nvPr>
            <p:ph type="title"/>
          </p:nvPr>
        </p:nvSpPr>
        <p:spPr>
          <a:xfrm>
            <a:off x="722313" y="4406900"/>
            <a:ext cx="7772400" cy="774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  THANK YOU</a:t>
            </a:r>
            <a:endParaRPr/>
          </a:p>
        </p:txBody>
      </p:sp>
      <p:sp>
        <p:nvSpPr>
          <p:cNvPr id="245" name="Google Shape;245;p36"/>
          <p:cNvSpPr txBox="1">
            <a:spLocks noGrp="1"/>
          </p:cNvSpPr>
          <p:nvPr>
            <p:ph type="body" idx="1"/>
          </p:nvPr>
        </p:nvSpPr>
        <p:spPr>
          <a:xfrm>
            <a:off x="685800" y="609600"/>
            <a:ext cx="7772400" cy="1500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SzPts val="3510"/>
              <a:buNone/>
            </a:pPr>
            <a:r>
              <a:rPr lang="en-US" sz="5400"/>
              <a:t> Queries</a:t>
            </a:r>
            <a:endParaRPr/>
          </a:p>
        </p:txBody>
      </p:sp>
      <p:sp>
        <p:nvSpPr>
          <p:cNvPr id="246" name="Google Shape;246;p36"/>
          <p:cNvSpPr/>
          <p:nvPr/>
        </p:nvSpPr>
        <p:spPr>
          <a:xfrm>
            <a:off x="3886200" y="2362200"/>
            <a:ext cx="1676400" cy="1862048"/>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500" b="1" cap="none">
                <a:solidFill>
                  <a:schemeClr val="accent4"/>
                </a:solidFill>
                <a:latin typeface="Arial"/>
                <a:ea typeface="Arial"/>
                <a:cs typeface="Arial"/>
                <a:sym typeface="Arial"/>
              </a:rPr>
              <a:t>?</a:t>
            </a:r>
            <a:endParaRPr sz="11500" b="1" cap="none">
              <a:solidFill>
                <a:schemeClr val="accent4"/>
              </a:solidFill>
              <a:latin typeface="Ribeye"/>
              <a:ea typeface="Ribeye"/>
              <a:cs typeface="Ribeye"/>
              <a:sym typeface="Ribeye"/>
            </a:endParaRPr>
          </a:p>
        </p:txBody>
      </p:sp>
    </p:spTree>
  </p:cSld>
  <p:clrMapOvr>
    <a:masterClrMapping/>
  </p:clrMapOvr>
  <mc:AlternateContent xmlns:mc="http://schemas.openxmlformats.org/markup-compatibility/2006" xmlns:p14="http://schemas.microsoft.com/office/powerpoint/2010/main">
    <mc:Choice Requires="p14">
      <p:transition spd="med">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Literature Survey:</a:t>
            </a:r>
            <a:endParaRPr/>
          </a:p>
        </p:txBody>
      </p:sp>
      <p:sp>
        <p:nvSpPr>
          <p:cNvPr id="130" name="Google Shape;130;p18"/>
          <p:cNvSpPr txBox="1">
            <a:spLocks noGrp="1"/>
          </p:cNvSpPr>
          <p:nvPr>
            <p:ph type="body" idx="1"/>
          </p:nvPr>
        </p:nvSpPr>
        <p:spPr>
          <a:xfrm>
            <a:off x="457200" y="1295400"/>
            <a:ext cx="8229600" cy="48355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080"/>
              <a:buFont typeface="Noto Sans Symbols"/>
              <a:buChar char="⮚"/>
            </a:pPr>
            <a:r>
              <a:rPr lang="en-US" sz="3200">
                <a:solidFill>
                  <a:srgbClr val="936932"/>
                </a:solidFill>
              </a:rPr>
              <a:t>Existing Systems</a:t>
            </a:r>
            <a:r>
              <a:rPr lang="en-US">
                <a:solidFill>
                  <a:srgbClr val="936932"/>
                </a:solidFill>
              </a:rPr>
              <a:t>:</a:t>
            </a:r>
            <a:r>
              <a:rPr lang="en-US"/>
              <a:t> </a:t>
            </a:r>
            <a:endParaRPr/>
          </a:p>
          <a:p>
            <a:pPr marL="0" lvl="0" indent="0" algn="l" rtl="0">
              <a:spcBef>
                <a:spcPts val="560"/>
              </a:spcBef>
              <a:spcAft>
                <a:spcPts val="0"/>
              </a:spcAft>
              <a:buSzPts val="1820"/>
              <a:buNone/>
            </a:pPr>
            <a:r>
              <a:rPr lang="en-US" sz="2800"/>
              <a:t>Normal gate: </a:t>
            </a:r>
            <a:endParaRPr/>
          </a:p>
          <a:p>
            <a:pPr marL="342900" lvl="0" indent="-342900" algn="l" rtl="0">
              <a:spcBef>
                <a:spcPts val="400"/>
              </a:spcBef>
              <a:spcAft>
                <a:spcPts val="0"/>
              </a:spcAft>
              <a:buSzPts val="1300"/>
              <a:buFont typeface="Noto Sans Symbols"/>
              <a:buChar char="▪"/>
            </a:pPr>
            <a:r>
              <a:rPr lang="en-US" sz="2000"/>
              <a:t>It opens the gate without any authorization</a:t>
            </a:r>
            <a:endParaRPr/>
          </a:p>
          <a:p>
            <a:pPr marL="0" lvl="0" indent="0" algn="l" rtl="0">
              <a:spcBef>
                <a:spcPts val="480"/>
              </a:spcBef>
              <a:spcAft>
                <a:spcPts val="0"/>
              </a:spcAft>
              <a:buSzPts val="1560"/>
              <a:buNone/>
            </a:pPr>
            <a:r>
              <a:rPr lang="en-US" sz="2400"/>
              <a:t>Automatic gate:</a:t>
            </a:r>
            <a:endParaRPr/>
          </a:p>
          <a:p>
            <a:pPr marL="342900" lvl="0" indent="-342900" algn="l" rtl="0">
              <a:spcBef>
                <a:spcPts val="400"/>
              </a:spcBef>
              <a:spcAft>
                <a:spcPts val="0"/>
              </a:spcAft>
              <a:buSzPts val="1300"/>
              <a:buFont typeface="Noto Sans Symbols"/>
              <a:buChar char="▪"/>
            </a:pPr>
            <a:r>
              <a:rPr lang="en-US" sz="2000"/>
              <a:t>Just as sensor without validation</a:t>
            </a:r>
            <a:endParaRPr/>
          </a:p>
          <a:p>
            <a:pPr marL="342900" lvl="0" indent="-342900" algn="l" rtl="0">
              <a:spcBef>
                <a:spcPts val="640"/>
              </a:spcBef>
              <a:spcAft>
                <a:spcPts val="0"/>
              </a:spcAft>
              <a:buSzPts val="2080"/>
              <a:buFont typeface="Noto Sans Symbols"/>
              <a:buChar char="⮚"/>
            </a:pPr>
            <a:r>
              <a:rPr lang="en-US" sz="3200">
                <a:solidFill>
                  <a:srgbClr val="936932"/>
                </a:solidFill>
              </a:rPr>
              <a:t>Limitations:</a:t>
            </a:r>
            <a:endParaRPr/>
          </a:p>
          <a:p>
            <a:pPr marL="669925" lvl="1" indent="-325438" algn="l" rtl="0">
              <a:spcBef>
                <a:spcPts val="480"/>
              </a:spcBef>
              <a:spcAft>
                <a:spcPts val="0"/>
              </a:spcAft>
              <a:buSzPts val="1440"/>
              <a:buFont typeface="Noto Sans Symbols"/>
              <a:buChar char="▪"/>
            </a:pPr>
            <a:r>
              <a:rPr lang="en-US" sz="2400"/>
              <a:t>No security</a:t>
            </a:r>
            <a:endParaRPr/>
          </a:p>
          <a:p>
            <a:pPr marL="669925" lvl="1" indent="-325438" algn="l" rtl="0">
              <a:spcBef>
                <a:spcPts val="480"/>
              </a:spcBef>
              <a:spcAft>
                <a:spcPts val="0"/>
              </a:spcAft>
              <a:buSzPts val="1440"/>
              <a:buFont typeface="Noto Sans Symbols"/>
              <a:buChar char="▪"/>
            </a:pPr>
            <a:r>
              <a:rPr lang="en-US" sz="2400"/>
              <a:t>Time Tacking Process</a:t>
            </a: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Proposed System</a:t>
            </a:r>
            <a:endParaRPr/>
          </a:p>
        </p:txBody>
      </p:sp>
      <p:sp>
        <p:nvSpPr>
          <p:cNvPr id="136" name="Google Shape;136;p19"/>
          <p:cNvSpPr txBox="1">
            <a:spLocks noGrp="1"/>
          </p:cNvSpPr>
          <p:nvPr>
            <p:ph type="body" idx="1"/>
          </p:nvPr>
        </p:nvSpPr>
        <p:spPr>
          <a:xfrm>
            <a:off x="457200" y="2133600"/>
            <a:ext cx="8229600" cy="39973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50"/>
              <a:buChar char="■"/>
            </a:pPr>
            <a:r>
              <a:rPr lang="en-US"/>
              <a:t>Sensor with validation check</a:t>
            </a:r>
            <a:endParaRPr/>
          </a:p>
          <a:p>
            <a:pPr marL="0" lvl="0" indent="0" algn="l" rtl="0">
              <a:spcBef>
                <a:spcPts val="600"/>
              </a:spcBef>
              <a:spcAft>
                <a:spcPts val="0"/>
              </a:spcAft>
              <a:buSzPts val="1950"/>
              <a:buNone/>
            </a:pPr>
            <a:endParaRPr/>
          </a:p>
          <a:p>
            <a:pPr marL="669925" lvl="1" indent="-325438" algn="l" rtl="0">
              <a:spcBef>
                <a:spcPts val="520"/>
              </a:spcBef>
              <a:spcAft>
                <a:spcPts val="0"/>
              </a:spcAft>
              <a:buSzPts val="1560"/>
              <a:buChar char="❑"/>
            </a:pPr>
            <a:r>
              <a:rPr lang="en-US"/>
              <a:t>Checks the image with existing dataset</a:t>
            </a:r>
            <a:endParaRPr/>
          </a:p>
          <a:p>
            <a:pPr marL="669925" lvl="1" indent="-325438" algn="l" rtl="0">
              <a:spcBef>
                <a:spcPts val="520"/>
              </a:spcBef>
              <a:spcAft>
                <a:spcPts val="0"/>
              </a:spcAft>
              <a:buSzPts val="1560"/>
              <a:buChar char="❑"/>
            </a:pPr>
            <a:r>
              <a:rPr lang="en-US"/>
              <a:t>If it is exist then it opens the gate otherwise it does not open the gate</a:t>
            </a: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Face recognition:</a:t>
            </a:r>
            <a:endParaRPr/>
          </a:p>
        </p:txBody>
      </p:sp>
      <p:sp>
        <p:nvSpPr>
          <p:cNvPr id="142" name="Google Shape;142;p20"/>
          <p:cNvSpPr txBox="1">
            <a:spLocks noGrp="1"/>
          </p:cNvSpPr>
          <p:nvPr>
            <p:ph type="body" idx="1"/>
          </p:nvPr>
        </p:nvSpPr>
        <p:spPr>
          <a:xfrm>
            <a:off x="381000" y="1600200"/>
            <a:ext cx="8458200" cy="4530725"/>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950"/>
              <a:buNone/>
            </a:pPr>
            <a:r>
              <a:rPr lang="en-US"/>
              <a:t> A </a:t>
            </a:r>
            <a:r>
              <a:rPr lang="en-US" b="1"/>
              <a:t>facial recognition system</a:t>
            </a:r>
            <a:r>
              <a:rPr lang="en-US"/>
              <a:t> is a technology capable  of  </a:t>
            </a:r>
            <a:r>
              <a:rPr lang="en-US" u="sng">
                <a:solidFill>
                  <a:schemeClr val="hlink"/>
                </a:solidFill>
                <a:hlinkClick r:id="rId3"/>
              </a:rPr>
              <a:t>identifying</a:t>
            </a:r>
            <a:r>
              <a:rPr lang="en-US"/>
              <a:t>  or  </a:t>
            </a:r>
            <a:r>
              <a:rPr lang="en-US" u="sng">
                <a:solidFill>
                  <a:schemeClr val="hlink"/>
                </a:solidFill>
                <a:hlinkClick r:id="rId4"/>
              </a:rPr>
              <a:t>verifying</a:t>
            </a:r>
            <a:r>
              <a:rPr lang="en-US"/>
              <a:t> a person from a </a:t>
            </a:r>
            <a:r>
              <a:rPr lang="en-US" u="sng">
                <a:solidFill>
                  <a:schemeClr val="hlink"/>
                </a:solidFill>
                <a:hlinkClick r:id="rId5"/>
              </a:rPr>
              <a:t>digital image</a:t>
            </a:r>
            <a:r>
              <a:rPr lang="en-US"/>
              <a:t> as a source. There are multiple methods in which facial recognition systems work, but in general, they work by comparing selected </a:t>
            </a:r>
            <a:r>
              <a:rPr lang="en-US" u="sng">
                <a:solidFill>
                  <a:schemeClr val="hlink"/>
                </a:solidFill>
                <a:hlinkClick r:id="rId6"/>
              </a:rPr>
              <a:t>facial features</a:t>
            </a:r>
            <a:r>
              <a:rPr lang="en-US"/>
              <a:t> from given image with faces within a </a:t>
            </a:r>
            <a:r>
              <a:rPr lang="en-US" u="sng">
                <a:solidFill>
                  <a:schemeClr val="hlink"/>
                </a:solidFill>
                <a:hlinkClick r:id="rId7"/>
              </a:rPr>
              <a:t>database</a:t>
            </a:r>
            <a:r>
              <a:rPr lang="en-US"/>
              <a:t>. </a:t>
            </a: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Cntd…</a:t>
            </a:r>
            <a:endParaRPr/>
          </a:p>
        </p:txBody>
      </p:sp>
      <p:sp>
        <p:nvSpPr>
          <p:cNvPr id="148" name="Google Shape;148;p2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20"/>
              <a:buChar char="■"/>
            </a:pPr>
            <a:r>
              <a:rPr lang="en-US" sz="2800"/>
              <a:t>Face recognition is used to check that a person has permission to enter the organization or not. The output of facial recognition is send to sensor kit as binary value. if it is true then it opens the gate otherwise it won’t open the gate.</a:t>
            </a:r>
            <a:endParaRPr/>
          </a:p>
          <a:p>
            <a:pPr marL="342900" lvl="0" indent="-219075" algn="l" rtl="0">
              <a:spcBef>
                <a:spcPts val="600"/>
              </a:spcBef>
              <a:spcAft>
                <a:spcPts val="0"/>
              </a:spcAft>
              <a:buSzPts val="1950"/>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Requirements</a:t>
            </a:r>
            <a:endParaRPr/>
          </a:p>
        </p:txBody>
      </p:sp>
      <p:sp>
        <p:nvSpPr>
          <p:cNvPr id="154" name="Google Shape;154;p22"/>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080"/>
              <a:buNone/>
            </a:pPr>
            <a:r>
              <a:rPr lang="en-US" sz="3200" b="1">
                <a:latin typeface="Times New Roman"/>
                <a:ea typeface="Times New Roman"/>
                <a:cs typeface="Times New Roman"/>
                <a:sym typeface="Times New Roman"/>
              </a:rPr>
              <a:t>Hardware Requirements:</a:t>
            </a:r>
            <a:endParaRPr/>
          </a:p>
          <a:p>
            <a:pPr marL="342900" lvl="0" indent="-342900" algn="l" rtl="0">
              <a:spcBef>
                <a:spcPts val="400"/>
              </a:spcBef>
              <a:spcAft>
                <a:spcPts val="0"/>
              </a:spcAft>
              <a:buSzPts val="1300"/>
              <a:buNone/>
            </a:pPr>
            <a:r>
              <a:rPr lang="en-US" sz="2000"/>
              <a:t>RAM : 4GB</a:t>
            </a:r>
            <a:endParaRPr/>
          </a:p>
          <a:p>
            <a:pPr marL="342900" lvl="0" indent="-342900" algn="l" rtl="0">
              <a:spcBef>
                <a:spcPts val="400"/>
              </a:spcBef>
              <a:spcAft>
                <a:spcPts val="0"/>
              </a:spcAft>
              <a:buSzPts val="1300"/>
              <a:buNone/>
            </a:pPr>
            <a:r>
              <a:rPr lang="en-US" sz="2000"/>
              <a:t>Processor : intel core i3</a:t>
            </a:r>
            <a:endParaRPr/>
          </a:p>
          <a:p>
            <a:pPr marL="342900" lvl="0" indent="-342900" algn="l" rtl="0">
              <a:spcBef>
                <a:spcPts val="400"/>
              </a:spcBef>
              <a:spcAft>
                <a:spcPts val="0"/>
              </a:spcAft>
              <a:buSzPts val="1300"/>
              <a:buNone/>
            </a:pPr>
            <a:r>
              <a:rPr lang="en-US" sz="2000"/>
              <a:t>Face recognition sensor</a:t>
            </a:r>
            <a:endParaRPr/>
          </a:p>
          <a:p>
            <a:pPr marL="342900" lvl="0" indent="-342900" algn="l" rtl="0">
              <a:spcBef>
                <a:spcPts val="400"/>
              </a:spcBef>
              <a:spcAft>
                <a:spcPts val="0"/>
              </a:spcAft>
              <a:buSzPts val="1300"/>
              <a:buNone/>
            </a:pPr>
            <a:endParaRPr sz="2000"/>
          </a:p>
          <a:p>
            <a:pPr marL="342900" lvl="0" indent="-342900" algn="l" rtl="0">
              <a:spcBef>
                <a:spcPts val="600"/>
              </a:spcBef>
              <a:spcAft>
                <a:spcPts val="0"/>
              </a:spcAft>
              <a:buSzPts val="1950"/>
              <a:buNone/>
            </a:pPr>
            <a:r>
              <a:rPr lang="en-US" b="1"/>
              <a:t>Software requirements:</a:t>
            </a:r>
            <a:endParaRPr/>
          </a:p>
          <a:p>
            <a:pPr marL="342900" lvl="0" indent="-342900" algn="l" rtl="0">
              <a:spcBef>
                <a:spcPts val="400"/>
              </a:spcBef>
              <a:spcAft>
                <a:spcPts val="0"/>
              </a:spcAft>
              <a:buSzPts val="1300"/>
              <a:buNone/>
            </a:pPr>
            <a:r>
              <a:rPr lang="en-US" sz="2000"/>
              <a:t>Python IDE with cmd /Anaconda platform(Jupyter)</a:t>
            </a:r>
            <a:endParaRPr/>
          </a:p>
          <a:p>
            <a:pPr marL="342900" lvl="0" indent="-342900" algn="l" rtl="0">
              <a:spcBef>
                <a:spcPts val="400"/>
              </a:spcBef>
              <a:spcAft>
                <a:spcPts val="0"/>
              </a:spcAft>
              <a:buSzPts val="1300"/>
              <a:buNone/>
            </a:pPr>
            <a:r>
              <a:rPr lang="en-US" sz="2000"/>
              <a:t>Opencv</a:t>
            </a:r>
            <a:endParaRPr sz="200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Open CV</a:t>
            </a:r>
            <a:endParaRPr/>
          </a:p>
        </p:txBody>
      </p:sp>
      <p:sp>
        <p:nvSpPr>
          <p:cNvPr id="160" name="Google Shape;160;p2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50"/>
              <a:buChar char="■"/>
            </a:pPr>
            <a:r>
              <a:rPr lang="en-US" b="1"/>
              <a:t>OpenCV</a:t>
            </a:r>
            <a:r>
              <a:rPr lang="en-US"/>
              <a:t> (</a:t>
            </a:r>
            <a:r>
              <a:rPr lang="en-US" i="1"/>
              <a:t>Open source computer vision</a:t>
            </a:r>
            <a:r>
              <a:rPr lang="en-US"/>
              <a:t>) is a </a:t>
            </a:r>
            <a:r>
              <a:rPr lang="en-US" u="sng">
                <a:solidFill>
                  <a:schemeClr val="hlink"/>
                </a:solidFill>
                <a:hlinkClick r:id="rId3"/>
              </a:rPr>
              <a:t>library of programming functions</a:t>
            </a:r>
            <a:r>
              <a:rPr lang="en-US"/>
              <a:t> mainly aimed at real-time </a:t>
            </a:r>
            <a:r>
              <a:rPr lang="en-US" u="sng">
                <a:solidFill>
                  <a:schemeClr val="hlink"/>
                </a:solidFill>
                <a:hlinkClick r:id="rId4"/>
              </a:rPr>
              <a:t>computer vision</a:t>
            </a:r>
            <a:r>
              <a:rPr lang="en-US"/>
              <a:t>.</a:t>
            </a:r>
            <a:endParaRPr/>
          </a:p>
          <a:p>
            <a:pPr marL="0" lvl="0" indent="0" algn="l" rtl="0">
              <a:spcBef>
                <a:spcPts val="600"/>
              </a:spcBef>
              <a:spcAft>
                <a:spcPts val="0"/>
              </a:spcAft>
              <a:buSzPts val="1950"/>
              <a:buNone/>
            </a:pPr>
            <a:endParaRPr/>
          </a:p>
          <a:p>
            <a:pPr marL="342900" lvl="0" indent="-342900" algn="l" rtl="0">
              <a:spcBef>
                <a:spcPts val="600"/>
              </a:spcBef>
              <a:spcAft>
                <a:spcPts val="0"/>
              </a:spcAft>
              <a:buSzPts val="1950"/>
              <a:buChar char="■"/>
            </a:pPr>
            <a:r>
              <a:rPr lang="en-US"/>
              <a:t>Computer vision is a field of study which encompasses on how computer see and understand digital images and videos.</a:t>
            </a:r>
            <a:endParaRPr/>
          </a:p>
          <a:p>
            <a:pPr marL="0" lvl="0" indent="0" algn="l" rtl="0">
              <a:spcBef>
                <a:spcPts val="600"/>
              </a:spcBef>
              <a:spcAft>
                <a:spcPts val="0"/>
              </a:spcAft>
              <a:buSzPts val="1950"/>
              <a:buNone/>
            </a:pPr>
            <a:endParaRPr/>
          </a:p>
          <a:p>
            <a:pPr marL="0" lvl="0" indent="0" algn="l" rtl="0">
              <a:spcBef>
                <a:spcPts val="600"/>
              </a:spcBef>
              <a:spcAft>
                <a:spcPts val="0"/>
              </a:spcAft>
              <a:buSzPts val="1950"/>
              <a:buNone/>
            </a:pPr>
            <a:endParaRPr/>
          </a:p>
          <a:p>
            <a:pPr marL="342900" lvl="0" indent="-342900" algn="l" rtl="0">
              <a:spcBef>
                <a:spcPts val="600"/>
              </a:spcBef>
              <a:spcAft>
                <a:spcPts val="0"/>
              </a:spcAft>
              <a:buSzPts val="1950"/>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Install opencv from prebuilt Libraries</a:t>
            </a:r>
            <a:endParaRPr/>
          </a:p>
        </p:txBody>
      </p:sp>
      <p:sp>
        <p:nvSpPr>
          <p:cNvPr id="166" name="Google Shape;166;p24"/>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50"/>
              <a:buChar char="■"/>
            </a:pPr>
            <a:r>
              <a:rPr lang="en-US"/>
              <a:t>Install python-2.7.x </a:t>
            </a:r>
            <a:endParaRPr/>
          </a:p>
          <a:p>
            <a:pPr marL="0" lvl="0" indent="0" algn="l" rtl="0">
              <a:spcBef>
                <a:spcPts val="600"/>
              </a:spcBef>
              <a:spcAft>
                <a:spcPts val="0"/>
              </a:spcAft>
              <a:buSzPts val="1950"/>
              <a:buNone/>
            </a:pPr>
            <a:endParaRPr/>
          </a:p>
          <a:p>
            <a:pPr marL="342900" lvl="0" indent="-342900" algn="l" rtl="0">
              <a:spcBef>
                <a:spcPts val="600"/>
              </a:spcBef>
              <a:spcAft>
                <a:spcPts val="0"/>
              </a:spcAft>
              <a:buSzPts val="1950"/>
              <a:buChar char="■"/>
            </a:pPr>
            <a:r>
              <a:rPr lang="en-US"/>
              <a:t> install </a:t>
            </a:r>
            <a:r>
              <a:rPr lang="en-US" u="sng">
                <a:solidFill>
                  <a:schemeClr val="hlink"/>
                </a:solidFill>
                <a:hlinkClick r:id="rId3"/>
              </a:rPr>
              <a:t>Numpy</a:t>
            </a:r>
            <a:r>
              <a:rPr lang="en-US"/>
              <a:t>, which can be done with </a:t>
            </a:r>
            <a:r>
              <a:rPr lang="en-US" u="sng">
                <a:solidFill>
                  <a:schemeClr val="hlink"/>
                </a:solidFill>
                <a:hlinkClick r:id="rId4"/>
              </a:rPr>
              <a:t>pip</a:t>
            </a:r>
            <a:r>
              <a:rPr lang="en-US"/>
              <a:t>, the Python package manager, by sending the following command on the command line:</a:t>
            </a:r>
            <a:endParaRPr/>
          </a:p>
          <a:p>
            <a:pPr marL="669925" lvl="1" indent="-325438" algn="l" rtl="0">
              <a:spcBef>
                <a:spcPts val="520"/>
              </a:spcBef>
              <a:spcAft>
                <a:spcPts val="0"/>
              </a:spcAft>
              <a:buSzPts val="1560"/>
              <a:buChar char="❑"/>
            </a:pPr>
            <a:r>
              <a:rPr lang="en-US">
                <a:solidFill>
                  <a:srgbClr val="004C26"/>
                </a:solidFill>
              </a:rPr>
              <a:t>pip install numpy</a:t>
            </a:r>
            <a:endParaRPr>
              <a:solidFill>
                <a:srgbClr val="004C26"/>
              </a:solidFill>
            </a:endParaRPr>
          </a:p>
          <a:p>
            <a:pPr marL="669925" lvl="1" indent="-226378" algn="l" rtl="0">
              <a:spcBef>
                <a:spcPts val="520"/>
              </a:spcBef>
              <a:spcAft>
                <a:spcPts val="0"/>
              </a:spcAft>
              <a:buSzPts val="1560"/>
              <a:buNone/>
            </a:pPr>
            <a:endParaRPr/>
          </a:p>
          <a:p>
            <a:pPr marL="342900" lvl="0" indent="-219075" algn="l" rtl="0">
              <a:spcBef>
                <a:spcPts val="600"/>
              </a:spcBef>
              <a:spcAft>
                <a:spcPts val="0"/>
              </a:spcAft>
              <a:buSzPts val="1950"/>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868</Words>
  <Application>Microsoft Office PowerPoint</Application>
  <PresentationFormat>On-screen Show (4:3)</PresentationFormat>
  <Paragraphs>119</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Georgia</vt:lpstr>
      <vt:lpstr>Noto Sans Symbols</vt:lpstr>
      <vt:lpstr>Times New Roman</vt:lpstr>
      <vt:lpstr>Ribeye</vt:lpstr>
      <vt:lpstr>Garamond</vt:lpstr>
      <vt:lpstr>Calibri</vt:lpstr>
      <vt:lpstr>Arial</vt:lpstr>
      <vt:lpstr>Wingdings</vt:lpstr>
      <vt:lpstr>Theme1</vt:lpstr>
      <vt:lpstr>Smart Gate</vt:lpstr>
      <vt:lpstr>Abstract </vt:lpstr>
      <vt:lpstr>Literature Survey:</vt:lpstr>
      <vt:lpstr>Proposed System</vt:lpstr>
      <vt:lpstr>Face recognition:</vt:lpstr>
      <vt:lpstr>Cntd…</vt:lpstr>
      <vt:lpstr>Requirements</vt:lpstr>
      <vt:lpstr>Open CV</vt:lpstr>
      <vt:lpstr>Install opencv from prebuilt Libraries</vt:lpstr>
      <vt:lpstr>Planning:</vt:lpstr>
      <vt:lpstr>PowerPoint Presentation</vt:lpstr>
      <vt:lpstr>Face Detection</vt:lpstr>
      <vt:lpstr>Cntd...</vt:lpstr>
      <vt:lpstr>Cntd...</vt:lpstr>
      <vt:lpstr>Image colour</vt:lpstr>
      <vt:lpstr>Detect Multi Scale:</vt:lpstr>
      <vt:lpstr>Cntd...</vt:lpstr>
      <vt:lpstr>Image Shape</vt:lpstr>
      <vt:lpstr>Output face with eye capture</vt:lpstr>
      <vt:lpstr>output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Gate</dc:title>
  <dc:creator>R hemalatha</dc:creator>
  <cp:lastModifiedBy>hemalatha Rameshgari</cp:lastModifiedBy>
  <cp:revision>5</cp:revision>
  <dcterms:modified xsi:type="dcterms:W3CDTF">2020-01-24T11:01:55Z</dcterms:modified>
</cp:coreProperties>
</file>